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6"/>
  </p:notesMasterIdLst>
  <p:sldIdLst>
    <p:sldId id="256" r:id="rId2"/>
    <p:sldId id="257" r:id="rId3"/>
    <p:sldId id="258" r:id="rId4"/>
    <p:sldId id="259" r:id="rId5"/>
    <p:sldId id="260" r:id="rId6"/>
    <p:sldId id="261" r:id="rId7"/>
    <p:sldId id="262" r:id="rId8"/>
    <p:sldId id="264" r:id="rId9"/>
    <p:sldId id="263" r:id="rId10"/>
    <p:sldId id="267" r:id="rId11"/>
    <p:sldId id="270" r:id="rId12"/>
    <p:sldId id="266"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1799" autoAdjust="0"/>
  </p:normalViewPr>
  <p:slideViewPr>
    <p:cSldViewPr snapToGrid="0">
      <p:cViewPr varScale="1">
        <p:scale>
          <a:sx n="54" d="100"/>
          <a:sy n="54" d="100"/>
        </p:scale>
        <p:origin x="27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FBC97E-D5FD-40E3-BE8B-6E5E86B2A076}" type="datetimeFigureOut">
              <a:rPr lang="en-US" smtClean="0"/>
              <a:t>3/30/2025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B978A-1E95-43B0-89B2-2FB75F0B928A}" type="slidenum">
              <a:rPr lang="en-US" smtClean="0"/>
              <a:t>‹#›</a:t>
            </a:fld>
            <a:endParaRPr lang="en-US"/>
          </a:p>
        </p:txBody>
      </p:sp>
    </p:spTree>
    <p:extLst>
      <p:ext uri="{BB962C8B-B14F-4D97-AF65-F5344CB8AC3E}">
        <p14:creationId xmlns:p14="http://schemas.microsoft.com/office/powerpoint/2010/main" val="1379925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dirty="0"/>
              <a:t>Speaker Notes</a:t>
            </a:r>
          </a:p>
          <a:p>
            <a:pPr marL="171450" indent="-171450" algn="l">
              <a:buFont typeface="Arial" panose="020B0604020202020204" pitchFamily="34" charset="0"/>
              <a:buChar char="•"/>
            </a:pPr>
            <a:r>
              <a:rPr lang="en-US" dirty="0">
                <a:effectLst/>
              </a:rPr>
              <a:t>Tone: Enthusiastic and inviting - Begin with high energy to capture attention and convey excitement about AI’s potential.</a:t>
            </a:r>
          </a:p>
          <a:p>
            <a:pPr marL="171450" indent="-171450" algn="l">
              <a:buFont typeface="Arial" panose="020B0604020202020204" pitchFamily="34" charset="0"/>
              <a:buChar char="•"/>
            </a:pPr>
            <a:r>
              <a:rPr lang="en-US" dirty="0">
                <a:effectLst/>
              </a:rPr>
              <a:t>Engagement: Have you ever wished for a tool that could tackle the mundane stuff—like endless paperwork or last-minute scheduling headaches—so you can focus on leading your team to success? Well, AI might just be that tool. Today, we’re diving into how AI can be your leadership ally, making your life at the depot smoother and more impactful.</a:t>
            </a:r>
          </a:p>
          <a:p>
            <a:pPr marL="171450" indent="-171450" algn="l">
              <a:buFont typeface="Arial" panose="020B0604020202020204" pitchFamily="34" charset="0"/>
              <a:buChar char="•"/>
            </a:pPr>
            <a:endParaRPr lang="en-US" dirty="0">
              <a:effectLst/>
            </a:endParaRPr>
          </a:p>
          <a:p>
            <a:pPr marL="171450" indent="-171450" algn="l">
              <a:buFont typeface="Arial" panose="020B0604020202020204" pitchFamily="34" charset="0"/>
              <a:buChar char="•"/>
            </a:pPr>
            <a:r>
              <a:rPr lang="en-US" b="0" i="1" dirty="0">
                <a:solidFill>
                  <a:srgbClr val="CCCCCC"/>
                </a:solidFill>
                <a:effectLst/>
                <a:latin typeface="-apple-system"/>
              </a:rPr>
              <a:t>What if you had a tool that could </a:t>
            </a:r>
            <a:r>
              <a:rPr lang="en-US" b="1" i="1" dirty="0">
                <a:solidFill>
                  <a:srgbClr val="CCCCCC"/>
                </a:solidFill>
                <a:effectLst/>
                <a:latin typeface="-apple-system"/>
              </a:rPr>
              <a:t>save time</a:t>
            </a:r>
            <a:r>
              <a:rPr lang="en-US" b="0" i="1" dirty="0">
                <a:solidFill>
                  <a:srgbClr val="CCCCCC"/>
                </a:solidFill>
                <a:effectLst/>
                <a:latin typeface="-apple-system"/>
              </a:rPr>
              <a:t>, </a:t>
            </a:r>
            <a:r>
              <a:rPr lang="en-US" b="1" i="1" dirty="0">
                <a:solidFill>
                  <a:srgbClr val="CCCCCC"/>
                </a:solidFill>
                <a:effectLst/>
                <a:latin typeface="-apple-system"/>
              </a:rPr>
              <a:t>sharpen your decisions</a:t>
            </a:r>
            <a:r>
              <a:rPr lang="en-US" b="0" i="1" dirty="0">
                <a:solidFill>
                  <a:srgbClr val="CCCCCC"/>
                </a:solidFill>
                <a:effectLst/>
                <a:latin typeface="-apple-system"/>
              </a:rPr>
              <a:t>, and help </a:t>
            </a:r>
            <a:r>
              <a:rPr lang="en-US" b="1" i="1" dirty="0">
                <a:solidFill>
                  <a:srgbClr val="CCCCCC"/>
                </a:solidFill>
                <a:effectLst/>
                <a:latin typeface="-apple-system"/>
              </a:rPr>
              <a:t>boost performance</a:t>
            </a:r>
            <a:r>
              <a:rPr lang="en-US" b="0" i="1" dirty="0">
                <a:solidFill>
                  <a:srgbClr val="CCCCCC"/>
                </a:solidFill>
                <a:effectLst/>
                <a:latin typeface="-apple-system"/>
              </a:rPr>
              <a:t>?</a:t>
            </a:r>
          </a:p>
          <a:p>
            <a:pPr marL="171450" indent="-171450" algn="l">
              <a:buFont typeface="Arial" panose="020B0604020202020204" pitchFamily="34" charset="0"/>
              <a:buChar char="•"/>
            </a:pPr>
            <a:r>
              <a:rPr lang="en-US" b="0" i="1" dirty="0">
                <a:solidFill>
                  <a:srgbClr val="CCCCCC"/>
                </a:solidFill>
                <a:effectLst/>
                <a:latin typeface="-apple-system"/>
              </a:rPr>
              <a:t>Today, we’ll explore how AI can be your leadership ally.</a:t>
            </a:r>
          </a:p>
          <a:p>
            <a:pPr marL="171450" indent="-171450" algn="l">
              <a:buFont typeface="Arial" panose="020B0604020202020204" pitchFamily="34" charset="0"/>
              <a:buChar char="•"/>
            </a:pPr>
            <a:endParaRPr lang="en-US" b="0" i="0" dirty="0">
              <a:solidFill>
                <a:srgbClr val="CCCCCC"/>
              </a:solidFill>
              <a:effectLst/>
              <a:latin typeface="-apple-system"/>
            </a:endParaRPr>
          </a:p>
          <a:p>
            <a:pPr>
              <a:buNone/>
            </a:pPr>
            <a:r>
              <a:rPr lang="en-US" b="1" dirty="0"/>
              <a:t>Speaker Notes</a:t>
            </a:r>
          </a:p>
          <a:p>
            <a:pPr marL="171450" indent="-171450">
              <a:buFont typeface="Arial" panose="020B0604020202020204" pitchFamily="34" charset="0"/>
              <a:buChar char="•"/>
            </a:pPr>
            <a:r>
              <a:rPr lang="en-US" dirty="0">
                <a:effectLst/>
              </a:rPr>
              <a:t>Transition: Now that I’ve hopefully sparked your curiosity, let’s jump into understanding what AI really is and how it can empower you as a leader.</a:t>
            </a:r>
            <a:br>
              <a:rPr lang="en-US" dirty="0"/>
            </a:br>
            <a:endParaRPr lang="en-US" dirty="0"/>
          </a:p>
        </p:txBody>
      </p:sp>
      <p:sp>
        <p:nvSpPr>
          <p:cNvPr id="4" name="Slide Number Placeholder 3"/>
          <p:cNvSpPr>
            <a:spLocks noGrp="1"/>
          </p:cNvSpPr>
          <p:nvPr>
            <p:ph type="sldNum" sz="quarter" idx="5"/>
          </p:nvPr>
        </p:nvSpPr>
        <p:spPr/>
        <p:txBody>
          <a:bodyPr/>
          <a:lstStyle/>
          <a:p>
            <a:fld id="{2A7B978A-1E95-43B0-89B2-2FB75F0B928A}" type="slidenum">
              <a:rPr lang="en-US" smtClean="0"/>
              <a:t>1</a:t>
            </a:fld>
            <a:endParaRPr lang="en-US"/>
          </a:p>
        </p:txBody>
      </p:sp>
    </p:spTree>
    <p:extLst>
      <p:ext uri="{BB962C8B-B14F-4D97-AF65-F5344CB8AC3E}">
        <p14:creationId xmlns:p14="http://schemas.microsoft.com/office/powerpoint/2010/main" val="2823442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dirty="0">
                <a:effectLst/>
              </a:rPr>
              <a:t>Tone: </a:t>
            </a:r>
            <a:r>
              <a:rPr lang="en-US" b="0" dirty="0">
                <a:solidFill>
                  <a:srgbClr val="CCCCCC"/>
                </a:solidFill>
                <a:effectLst/>
                <a:latin typeface="Consolas" panose="020B0609020204030204" pitchFamily="49" charset="0"/>
              </a:rPr>
              <a:t>Forward-thinking and inspiring - Push the audience to envision AI solving complex depot problems, keeping it exciting yet achievable.</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Engagement:</a:t>
            </a:r>
            <a:r>
              <a:rPr lang="en-US" dirty="0">
                <a:effectLst/>
              </a:rPr>
              <a:t> </a:t>
            </a:r>
            <a:r>
              <a:rPr lang="en-US" b="0" dirty="0">
                <a:solidFill>
                  <a:srgbClr val="CCCCCC"/>
                </a:solidFill>
                <a:effectLst/>
                <a:latin typeface="Consolas" panose="020B0609020204030204" pitchFamily="49" charset="0"/>
              </a:rPr>
              <a:t>Envision AI as your safety sentinel, scanning incident reports to predict risks in the maintenance bays before they happen. Or imagine it streamlining repair cycles, cutting delays by spotting bottlenecks you didn’t even know were there. This isn’t sci-fi—it’s AI solving real depot headaches.</a:t>
            </a:r>
            <a:endParaRPr lang="en-US" dirty="0"/>
          </a:p>
        </p:txBody>
      </p:sp>
      <p:sp>
        <p:nvSpPr>
          <p:cNvPr id="4" name="Slide Number Placeholder 3"/>
          <p:cNvSpPr>
            <a:spLocks noGrp="1"/>
          </p:cNvSpPr>
          <p:nvPr>
            <p:ph type="sldNum" sz="quarter" idx="5"/>
          </p:nvPr>
        </p:nvSpPr>
        <p:spPr/>
        <p:txBody>
          <a:bodyPr/>
          <a:lstStyle/>
          <a:p>
            <a:fld id="{2A7B978A-1E95-43B0-89B2-2FB75F0B928A}" type="slidenum">
              <a:rPr lang="en-US" smtClean="0"/>
              <a:t>10</a:t>
            </a:fld>
            <a:endParaRPr lang="en-US"/>
          </a:p>
        </p:txBody>
      </p:sp>
    </p:spTree>
    <p:extLst>
      <p:ext uri="{BB962C8B-B14F-4D97-AF65-F5344CB8AC3E}">
        <p14:creationId xmlns:p14="http://schemas.microsoft.com/office/powerpoint/2010/main" val="19237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B0202-4812-D54C-CFBA-E13011B1A9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7F0B56-F5DF-81C0-6989-600DA867C1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7FBEC5-42E0-FB5A-0CF0-0F4DB3729714}"/>
              </a:ext>
            </a:extLst>
          </p:cNvPr>
          <p:cNvSpPr>
            <a:spLocks noGrp="1"/>
          </p:cNvSpPr>
          <p:nvPr>
            <p:ph type="body" idx="1"/>
          </p:nvPr>
        </p:nvSpPr>
        <p:spPr/>
        <p:txBody>
          <a:bodyPr/>
          <a:lstStyle/>
          <a:p>
            <a:pPr algn="l">
              <a:buFont typeface="Arial" panose="020B0604020202020204" pitchFamily="34" charset="0"/>
              <a:buNone/>
            </a:pPr>
            <a:r>
              <a:rPr lang="en-US" b="1" i="0" dirty="0">
                <a:solidFill>
                  <a:srgbClr val="CCCCCC"/>
                </a:solidFill>
                <a:effectLst/>
                <a:latin typeface="-apple-system"/>
              </a:rPr>
              <a:t>Safety Monitoring:</a:t>
            </a:r>
            <a:r>
              <a:rPr lang="en-US" b="0" i="0" dirty="0">
                <a:solidFill>
                  <a:srgbClr val="CCCCCC"/>
                </a:solidFill>
                <a:effectLst/>
                <a:latin typeface="-apple-system"/>
              </a:rPr>
              <a:t> First up is Safety Monitoring. AI can dig into incident reports and predict risks before they turn into problems. Picture this: maintenance bays are busy, high-risk areas. AI could analyze past incidents—like equipment mishandling—and spot patterns, maybe a recurring issue with a specific tool."</a:t>
            </a:r>
          </a:p>
          <a:p>
            <a:pPr marL="171450" lvl="0" indent="-171450" algn="l">
              <a:buFont typeface="Arial" panose="020B0604020202020204" pitchFamily="34" charset="0"/>
              <a:buChar char="•"/>
            </a:pPr>
            <a:r>
              <a:rPr lang="en-US" b="1" i="0" dirty="0">
                <a:solidFill>
                  <a:srgbClr val="CCCCCC"/>
                </a:solidFill>
                <a:effectLst/>
                <a:latin typeface="-apple-system"/>
              </a:rPr>
              <a:t>Example:</a:t>
            </a:r>
            <a:r>
              <a:rPr lang="en-US" b="0" i="0" dirty="0">
                <a:solidFill>
                  <a:srgbClr val="CCCCCC"/>
                </a:solidFill>
                <a:effectLst/>
                <a:latin typeface="-apple-system"/>
              </a:rPr>
              <a:t> "For instance, if there’s a history of slips or near-misses with a certain piece of gear, AI flags it early, letting you step in with training or repairs before anyone gets hurt."</a:t>
            </a:r>
          </a:p>
          <a:p>
            <a:pPr marL="171450" lvl="0" indent="-171450" algn="l">
              <a:buFont typeface="Arial" panose="020B0604020202020204" pitchFamily="34" charset="0"/>
              <a:buChar char="•"/>
            </a:pPr>
            <a:r>
              <a:rPr lang="en-US" b="1" i="0" dirty="0">
                <a:solidFill>
                  <a:srgbClr val="CCCCCC"/>
                </a:solidFill>
                <a:effectLst/>
                <a:latin typeface="-apple-system"/>
              </a:rPr>
              <a:t>Leadership Benefit:</a:t>
            </a:r>
            <a:r>
              <a:rPr lang="en-US" b="0" i="0" dirty="0">
                <a:solidFill>
                  <a:srgbClr val="CCCCCC"/>
                </a:solidFill>
                <a:effectLst/>
                <a:latin typeface="-apple-system"/>
              </a:rPr>
              <a:t> "This ties to efficiency and decision-making. Instead of manually sifting through reports, AI does the heavy lifting, giving you clear insights to act on fast. You stay focused on the big picture—keeping your team safe."</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Process Optimization:</a:t>
            </a:r>
            <a:r>
              <a:rPr lang="en-US" b="0" i="0" dirty="0">
                <a:solidFill>
                  <a:srgbClr val="CCCCCC"/>
                </a:solidFill>
                <a:effectLst/>
                <a:latin typeface="-apple-system"/>
              </a:rPr>
              <a:t> "Next, Process Optimization. At CCAD, equipment repair cycles are critical. AI can analyze past repair data, find bottlenecks, and suggest ways to speed things up."</a:t>
            </a:r>
          </a:p>
          <a:p>
            <a:pPr marL="171450" lvl="0" indent="-171450" algn="l">
              <a:buFont typeface="Arial" panose="020B0604020202020204" pitchFamily="34" charset="0"/>
              <a:buChar char="•"/>
            </a:pPr>
            <a:r>
              <a:rPr lang="en-US" b="1" i="0" dirty="0">
                <a:solidFill>
                  <a:srgbClr val="CCCCCC"/>
                </a:solidFill>
                <a:effectLst/>
                <a:latin typeface="-apple-system"/>
              </a:rPr>
              <a:t>Example:</a:t>
            </a:r>
            <a:r>
              <a:rPr lang="en-US" b="0" i="0" dirty="0">
                <a:solidFill>
                  <a:srgbClr val="CCCCCC"/>
                </a:solidFill>
                <a:effectLst/>
                <a:latin typeface="-apple-system"/>
              </a:rPr>
              <a:t> "Say helicopter repairs are delayed a week because parts aren’t arriving on time. AI could recommend adjusting procurement schedules based on historical trends, cutting that downtime."</a:t>
            </a:r>
          </a:p>
          <a:p>
            <a:pPr marL="171450" lvl="0" indent="-171450" algn="l">
              <a:buFont typeface="Arial" panose="020B0604020202020204" pitchFamily="34" charset="0"/>
              <a:buChar char="•"/>
            </a:pPr>
            <a:r>
              <a:rPr lang="en-US" b="1" i="0" dirty="0">
                <a:solidFill>
                  <a:srgbClr val="CCCCCC"/>
                </a:solidFill>
                <a:effectLst/>
                <a:latin typeface="-apple-system"/>
              </a:rPr>
              <a:t>Leadership Benefit:</a:t>
            </a:r>
            <a:r>
              <a:rPr lang="en-US" b="0" i="0" dirty="0">
                <a:solidFill>
                  <a:srgbClr val="CCCCCC"/>
                </a:solidFill>
                <a:effectLst/>
                <a:latin typeface="-apple-system"/>
              </a:rPr>
              <a:t> "This boosts efficiency by automating the number-crunching. It frees you to focus on strategic decisions—like mission readiness—instead of chasing delays."</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Workforce Planning:</a:t>
            </a:r>
            <a:r>
              <a:rPr lang="en-US" b="0" i="0" dirty="0">
                <a:solidFill>
                  <a:srgbClr val="CCCCCC"/>
                </a:solidFill>
                <a:effectLst/>
                <a:latin typeface="-apple-system"/>
              </a:rPr>
              <a:t> "Third, Workforce Planning. AI can look at shift schedules and training records to spot trends, helping you manage staffing and skills more effectively."</a:t>
            </a:r>
          </a:p>
          <a:p>
            <a:pPr marL="171450" lvl="0" indent="-171450" algn="l">
              <a:buFont typeface="Arial" panose="020B0604020202020204" pitchFamily="34" charset="0"/>
              <a:buChar char="•"/>
            </a:pPr>
            <a:r>
              <a:rPr lang="en-US" b="1" i="0" dirty="0">
                <a:solidFill>
                  <a:srgbClr val="CCCCCC"/>
                </a:solidFill>
                <a:effectLst/>
                <a:latin typeface="-apple-system"/>
              </a:rPr>
              <a:t>Example:</a:t>
            </a:r>
            <a:r>
              <a:rPr lang="en-US" b="0" i="0" dirty="0">
                <a:solidFill>
                  <a:srgbClr val="CCCCCC"/>
                </a:solidFill>
                <a:effectLst/>
                <a:latin typeface="-apple-system"/>
              </a:rPr>
              <a:t> "Imagine AI noticing higher turnover on night shifts. It might suggest better training or incentives—data you can use to keep your team strong and motivated."</a:t>
            </a:r>
          </a:p>
          <a:p>
            <a:pPr marL="171450" lvl="0" indent="-171450" algn="l">
              <a:buFont typeface="Arial" panose="020B0604020202020204" pitchFamily="34" charset="0"/>
              <a:buChar char="•"/>
            </a:pPr>
            <a:r>
              <a:rPr lang="en-US" b="1" i="0" dirty="0">
                <a:solidFill>
                  <a:srgbClr val="CCCCCC"/>
                </a:solidFill>
                <a:effectLst/>
                <a:latin typeface="-apple-system"/>
              </a:rPr>
              <a:t>Leadership Benefit:</a:t>
            </a:r>
            <a:r>
              <a:rPr lang="en-US" b="0" i="0" dirty="0">
                <a:solidFill>
                  <a:srgbClr val="CCCCCC"/>
                </a:solidFill>
                <a:effectLst/>
                <a:latin typeface="-apple-system"/>
              </a:rPr>
              <a:t> "With AI’s insights, you can develop your people proactively, aligning resources with what the depot needs."</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Workload Prioritization:</a:t>
            </a:r>
            <a:r>
              <a:rPr lang="en-US" b="0" i="0" dirty="0">
                <a:solidFill>
                  <a:srgbClr val="CCCCCC"/>
                </a:solidFill>
                <a:effectLst/>
                <a:latin typeface="-apple-system"/>
              </a:rPr>
              <a:t> "Finally, Workload Prioritization. AI can sift through historical data to flag which repair jobs matter most—like ones that impact operations if delayed."</a:t>
            </a:r>
          </a:p>
          <a:p>
            <a:pPr marL="171450" lvl="0" indent="-171450" algn="l">
              <a:buFont typeface="Arial" panose="020B0604020202020204" pitchFamily="34" charset="0"/>
              <a:buChar char="•"/>
            </a:pPr>
            <a:r>
              <a:rPr lang="en-US" b="1" i="0" dirty="0">
                <a:solidFill>
                  <a:srgbClr val="CCCCCC"/>
                </a:solidFill>
                <a:effectLst/>
                <a:latin typeface="-apple-system"/>
              </a:rPr>
              <a:t>Example:</a:t>
            </a:r>
            <a:r>
              <a:rPr lang="en-US" b="0" i="0" dirty="0">
                <a:solidFill>
                  <a:srgbClr val="CCCCCC"/>
                </a:solidFill>
                <a:effectLst/>
                <a:latin typeface="-apple-system"/>
              </a:rPr>
              <a:t> "If repairing a specific component has historically prevented a month-long mission delay, AI could prioritize that job over less urgent tasks."</a:t>
            </a:r>
          </a:p>
          <a:p>
            <a:pPr marL="171450" lvl="0" indent="-171450" algn="l">
              <a:buFont typeface="Arial" panose="020B0604020202020204" pitchFamily="34" charset="0"/>
              <a:buChar char="•"/>
            </a:pPr>
            <a:r>
              <a:rPr lang="en-US" b="1" i="0" dirty="0">
                <a:solidFill>
                  <a:srgbClr val="CCCCCC"/>
                </a:solidFill>
                <a:effectLst/>
                <a:latin typeface="-apple-system"/>
              </a:rPr>
              <a:t>Leadership Benefit:</a:t>
            </a:r>
            <a:r>
              <a:rPr lang="en-US" b="0" i="0" dirty="0">
                <a:solidFill>
                  <a:srgbClr val="CCCCCC"/>
                </a:solidFill>
                <a:effectLst/>
                <a:latin typeface="-apple-system"/>
              </a:rPr>
              <a:t> "This sharpens decision-making. AI hands you clear priorities, saving time and keeping your focus on what drives success."</a:t>
            </a:r>
          </a:p>
          <a:p>
            <a:pPr marL="0" indent="0" algn="l">
              <a:buFont typeface="Arial" panose="020B0604020202020204" pitchFamily="34" charset="0"/>
              <a:buNone/>
            </a:pPr>
            <a:endParaRPr lang="en-US" b="0" i="0" dirty="0">
              <a:solidFill>
                <a:srgbClr val="CCCCCC"/>
              </a:solidFill>
              <a:effectLst/>
              <a:latin typeface="-apple-system"/>
            </a:endParaRPr>
          </a:p>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b="1" dirty="0">
                <a:solidFill>
                  <a:srgbClr val="CCCCCC"/>
                </a:solidFill>
                <a:effectLst/>
                <a:latin typeface="Consolas" panose="020B0609020204030204" pitchFamily="49" charset="0"/>
              </a:rPr>
              <a:t>Takeaway</a:t>
            </a:r>
            <a:r>
              <a:rPr lang="en-US" b="1" dirty="0">
                <a:effectLst/>
              </a:rPr>
              <a:t>:</a:t>
            </a:r>
            <a:r>
              <a:rPr lang="en-US" dirty="0">
                <a:effectLst/>
              </a:rPr>
              <a:t> </a:t>
            </a:r>
            <a:r>
              <a:rPr lang="en-US" b="0" dirty="0">
                <a:solidFill>
                  <a:srgbClr val="CCCCCC"/>
                </a:solidFill>
                <a:effectLst/>
                <a:latin typeface="Consolas" panose="020B0609020204030204" pitchFamily="49" charset="0"/>
              </a:rPr>
              <a:t>By leveraging AI this way, you’re not just fixing problems—you’re preventing them, saving time, and strengthening your team.</a:t>
            </a:r>
          </a:p>
          <a:p>
            <a:pPr marL="171450" indent="-171450">
              <a:lnSpc>
                <a:spcPts val="1425"/>
              </a:lnSpc>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CCCCCC"/>
                </a:solidFill>
                <a:effectLst/>
                <a:latin typeface="Consolas" panose="020B0609020204030204" pitchFamily="49" charset="0"/>
              </a:rPr>
              <a:t>Transition</a:t>
            </a:r>
            <a:r>
              <a:rPr lang="en-US" b="1" dirty="0">
                <a:effectLst/>
              </a:rPr>
              <a:t>:</a:t>
            </a:r>
            <a:r>
              <a:rPr lang="en-US" dirty="0">
                <a:effectLst/>
              </a:rPr>
              <a:t> </a:t>
            </a:r>
            <a:r>
              <a:rPr lang="en-US" b="0" dirty="0">
                <a:solidFill>
                  <a:srgbClr val="CCCCCC"/>
                </a:solidFill>
                <a:effectLst/>
                <a:latin typeface="Consolas" panose="020B0609020204030204" pitchFamily="49" charset="0"/>
              </a:rPr>
              <a:t>These advanced ideas aren’t out of reach—they’re tools you can tap into today. Let’s wrap up with some simple ways to get started right now.</a:t>
            </a:r>
            <a:endParaRPr lang="en-US" b="0" i="0" dirty="0">
              <a:solidFill>
                <a:srgbClr val="CCCCCC"/>
              </a:solidFill>
              <a:effectLst/>
              <a:latin typeface="-apple-system"/>
            </a:endParaRPr>
          </a:p>
        </p:txBody>
      </p:sp>
      <p:sp>
        <p:nvSpPr>
          <p:cNvPr id="4" name="Slide Number Placeholder 3">
            <a:extLst>
              <a:ext uri="{FF2B5EF4-FFF2-40B4-BE49-F238E27FC236}">
                <a16:creationId xmlns:a16="http://schemas.microsoft.com/office/drawing/2014/main" id="{85F058A1-D970-390C-C4C8-EF67765BA8FE}"/>
              </a:ext>
            </a:extLst>
          </p:cNvPr>
          <p:cNvSpPr>
            <a:spLocks noGrp="1"/>
          </p:cNvSpPr>
          <p:nvPr>
            <p:ph type="sldNum" sz="quarter" idx="5"/>
          </p:nvPr>
        </p:nvSpPr>
        <p:spPr/>
        <p:txBody>
          <a:bodyPr/>
          <a:lstStyle/>
          <a:p>
            <a:fld id="{2A7B978A-1E95-43B0-89B2-2FB75F0B928A}" type="slidenum">
              <a:rPr lang="en-US" smtClean="0"/>
              <a:t>11</a:t>
            </a:fld>
            <a:endParaRPr lang="en-US"/>
          </a:p>
        </p:txBody>
      </p:sp>
    </p:spTree>
    <p:extLst>
      <p:ext uri="{BB962C8B-B14F-4D97-AF65-F5344CB8AC3E}">
        <p14:creationId xmlns:p14="http://schemas.microsoft.com/office/powerpoint/2010/main" val="1525749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dirty="0">
                <a:effectLst/>
              </a:rPr>
              <a:t>Tone: </a:t>
            </a:r>
            <a:r>
              <a:rPr lang="en-US" b="0" dirty="0">
                <a:solidFill>
                  <a:srgbClr val="CCCCCC"/>
                </a:solidFill>
                <a:effectLst/>
                <a:latin typeface="Consolas" panose="020B0609020204030204" pitchFamily="49" charset="0"/>
              </a:rPr>
              <a:t>Encouraging and actionable - Make AI feel doable with small, relatable steps that build confidence.</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Engagement:</a:t>
            </a:r>
            <a:r>
              <a:rPr lang="en-US" dirty="0">
                <a:effectLst/>
              </a:rPr>
              <a:t> </a:t>
            </a:r>
            <a:r>
              <a:rPr lang="en-US" b="0" dirty="0">
                <a:solidFill>
                  <a:srgbClr val="CCCCCC"/>
                </a:solidFill>
                <a:effectLst/>
                <a:latin typeface="Consolas" panose="020B0609020204030204" pitchFamily="49" charset="0"/>
              </a:rPr>
              <a:t>You don’t need a PhD to start—just tools like Microsoft Copilot or </a:t>
            </a:r>
            <a:r>
              <a:rPr lang="en-US" b="0" dirty="0" err="1">
                <a:solidFill>
                  <a:srgbClr val="CCCCCC"/>
                </a:solidFill>
                <a:effectLst/>
                <a:latin typeface="Consolas" panose="020B0609020204030204" pitchFamily="49" charset="0"/>
              </a:rPr>
              <a:t>AskSage</a:t>
            </a:r>
            <a:r>
              <a:rPr lang="en-US" b="0" dirty="0">
                <a:solidFill>
                  <a:srgbClr val="CCCCCC"/>
                </a:solidFill>
                <a:effectLst/>
                <a:latin typeface="Consolas" panose="020B0609020204030204" pitchFamily="49" charset="0"/>
              </a:rPr>
              <a:t>. Try this: ask Copilot to draft an email or summarize a maintenance log. It’s like dipping your toe in the AI pool—easy, quick, and no lifeguard required. Before you know it, you’re saving time and looking like a leadership pro.</a:t>
            </a:r>
            <a:endParaRPr lang="en-US" dirty="0"/>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Start Small: Experiment with Existing Tools</a:t>
            </a: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0" i="0" dirty="0">
                <a:solidFill>
                  <a:srgbClr val="CCCCCC"/>
                </a:solidFill>
                <a:effectLst/>
                <a:latin typeface="-apple-system"/>
              </a:rPr>
              <a:t>You don’t need to kick things off with a blockbuster AI project. Start small with tools you already have access to—like Microsoft Copilot, or </a:t>
            </a:r>
            <a:r>
              <a:rPr lang="en-US" b="1" i="0" dirty="0">
                <a:solidFill>
                  <a:srgbClr val="CCCCCC"/>
                </a:solidFill>
                <a:effectLst/>
                <a:latin typeface="-apple-system"/>
              </a:rPr>
              <a:t>DoD-approved options </a:t>
            </a:r>
            <a:r>
              <a:rPr lang="en-US" b="0" i="0" dirty="0">
                <a:solidFill>
                  <a:srgbClr val="CCCCCC"/>
                </a:solidFill>
                <a:effectLst/>
                <a:latin typeface="-apple-system"/>
              </a:rPr>
              <a:t>like </a:t>
            </a:r>
            <a:r>
              <a:rPr lang="en-US" b="0" i="0" dirty="0" err="1">
                <a:solidFill>
                  <a:srgbClr val="CCCCCC"/>
                </a:solidFill>
                <a:effectLst/>
                <a:latin typeface="-apple-system"/>
              </a:rPr>
              <a:t>AskSage</a:t>
            </a:r>
            <a:r>
              <a:rPr lang="en-US" b="0" i="0" dirty="0">
                <a:solidFill>
                  <a:srgbClr val="CCCCCC"/>
                </a:solidFill>
                <a:effectLst/>
                <a:latin typeface="-apple-system"/>
              </a:rPr>
              <a:t> and </a:t>
            </a:r>
            <a:r>
              <a:rPr lang="en-US" b="0" i="0" dirty="0" err="1">
                <a:solidFill>
                  <a:srgbClr val="CCCCCC"/>
                </a:solidFill>
                <a:effectLst/>
                <a:latin typeface="-apple-system"/>
              </a:rPr>
              <a:t>CamoGPT</a:t>
            </a:r>
            <a:r>
              <a:rPr lang="en-US" b="0" i="0" dirty="0">
                <a:solidFill>
                  <a:srgbClr val="CCCCCC"/>
                </a:solidFill>
                <a:effectLst/>
                <a:latin typeface="-apple-system"/>
              </a:rPr>
              <a:t>. Try something simple: ask Copilot to draft an email or have </a:t>
            </a:r>
            <a:r>
              <a:rPr lang="en-US" b="0" i="0" dirty="0" err="1">
                <a:solidFill>
                  <a:srgbClr val="CCCCCC"/>
                </a:solidFill>
                <a:effectLst/>
                <a:latin typeface="-apple-system"/>
              </a:rPr>
              <a:t>AskSage</a:t>
            </a:r>
            <a:r>
              <a:rPr lang="en-US" b="0" i="0" dirty="0">
                <a:solidFill>
                  <a:srgbClr val="CCCCCC"/>
                </a:solidFill>
                <a:effectLst/>
                <a:latin typeface="-apple-system"/>
              </a:rPr>
              <a:t> summarize a maintenance log. It’s like testing the waters before you cannonball into the AI pool.</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1" dirty="0">
                <a:solidFill>
                  <a:srgbClr val="CCCCCC"/>
                </a:solidFill>
                <a:effectLst/>
                <a:latin typeface="-apple-system"/>
              </a:rPr>
              <a:t>Relatable Example</a:t>
            </a:r>
            <a:r>
              <a:rPr lang="en-US" b="1" i="0" dirty="0">
                <a:solidFill>
                  <a:srgbClr val="CCCCCC"/>
                </a:solidFill>
                <a:effectLst/>
                <a:latin typeface="-apple-system"/>
              </a:rPr>
              <a:t>:</a:t>
            </a:r>
            <a:r>
              <a:rPr lang="en-US" b="0" i="0" dirty="0">
                <a:solidFill>
                  <a:srgbClr val="CCCCCC"/>
                </a:solidFill>
                <a:effectLst/>
                <a:latin typeface="-apple-system"/>
              </a:rPr>
              <a:t> Think of it like </a:t>
            </a:r>
            <a:r>
              <a:rPr lang="en-US" b="1" i="0" dirty="0">
                <a:solidFill>
                  <a:srgbClr val="CCCCCC"/>
                </a:solidFill>
                <a:effectLst/>
                <a:latin typeface="-apple-system"/>
              </a:rPr>
              <a:t>cooking your first meal</a:t>
            </a:r>
            <a:r>
              <a:rPr lang="en-US" b="0" i="0" dirty="0">
                <a:solidFill>
                  <a:srgbClr val="CCCCCC"/>
                </a:solidFill>
                <a:effectLst/>
                <a:latin typeface="-apple-system"/>
              </a:rPr>
              <a:t>—start with </a:t>
            </a:r>
            <a:r>
              <a:rPr lang="en-US" b="1" i="0" dirty="0">
                <a:solidFill>
                  <a:srgbClr val="CCCCCC"/>
                </a:solidFill>
                <a:effectLst/>
                <a:latin typeface="-apple-system"/>
              </a:rPr>
              <a:t>toast</a:t>
            </a:r>
            <a:r>
              <a:rPr lang="en-US" b="0" i="0" dirty="0">
                <a:solidFill>
                  <a:srgbClr val="CCCCCC"/>
                </a:solidFill>
                <a:effectLst/>
                <a:latin typeface="-apple-system"/>
              </a:rPr>
              <a:t>, </a:t>
            </a:r>
            <a:r>
              <a:rPr lang="en-US" b="1" i="0" dirty="0">
                <a:solidFill>
                  <a:srgbClr val="CCCCCC"/>
                </a:solidFill>
                <a:effectLst/>
                <a:latin typeface="-apple-system"/>
              </a:rPr>
              <a:t>not a Thanksgiving feast</a:t>
            </a:r>
            <a:r>
              <a:rPr lang="en-US" b="0" i="0" dirty="0">
                <a:solidFill>
                  <a:srgbClr val="CCCCCC"/>
                </a:solidFill>
                <a:effectLst/>
                <a:latin typeface="-apple-system"/>
              </a:rPr>
              <a:t>. You’ll figure out the buttons </a:t>
            </a:r>
            <a:r>
              <a:rPr lang="en-US" b="1" i="0" dirty="0">
                <a:solidFill>
                  <a:srgbClr val="CCCCCC"/>
                </a:solidFill>
                <a:effectLst/>
                <a:latin typeface="-apple-system"/>
              </a:rPr>
              <a:t>without setting off the smoke alarm.</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Why It Matters</a:t>
            </a:r>
            <a:r>
              <a:rPr lang="en-US" b="0" i="0" dirty="0">
                <a:solidFill>
                  <a:srgbClr val="CCCCCC"/>
                </a:solidFill>
                <a:effectLst/>
                <a:latin typeface="-apple-system"/>
              </a:rPr>
              <a:t>: Little victories build your confidence. </a:t>
            </a:r>
            <a:r>
              <a:rPr lang="en-US" b="1" i="0" dirty="0">
                <a:solidFill>
                  <a:srgbClr val="CCCCCC"/>
                </a:solidFill>
                <a:effectLst/>
                <a:latin typeface="-apple-system"/>
              </a:rPr>
              <a:t>Once you see AI shave 10 minutes off your day</a:t>
            </a:r>
            <a:r>
              <a:rPr lang="en-US" b="0" i="0" dirty="0">
                <a:solidFill>
                  <a:srgbClr val="CCCCCC"/>
                </a:solidFill>
                <a:effectLst/>
                <a:latin typeface="-apple-system"/>
              </a:rPr>
              <a:t>, you’ll wonder how you ever led without it—and you’ll be ready to scale up.</a:t>
            </a:r>
          </a:p>
          <a:p>
            <a:endParaRPr lang="en-US" dirty="0"/>
          </a:p>
        </p:txBody>
      </p:sp>
      <p:sp>
        <p:nvSpPr>
          <p:cNvPr id="4" name="Slide Number Placeholder 3"/>
          <p:cNvSpPr>
            <a:spLocks noGrp="1"/>
          </p:cNvSpPr>
          <p:nvPr>
            <p:ph type="sldNum" sz="quarter" idx="5"/>
          </p:nvPr>
        </p:nvSpPr>
        <p:spPr/>
        <p:txBody>
          <a:bodyPr/>
          <a:lstStyle/>
          <a:p>
            <a:fld id="{2A7B978A-1E95-43B0-89B2-2FB75F0B928A}" type="slidenum">
              <a:rPr lang="en-US" smtClean="0"/>
              <a:t>12</a:t>
            </a:fld>
            <a:endParaRPr lang="en-US"/>
          </a:p>
        </p:txBody>
      </p:sp>
    </p:spTree>
    <p:extLst>
      <p:ext uri="{BB962C8B-B14F-4D97-AF65-F5344CB8AC3E}">
        <p14:creationId xmlns:p14="http://schemas.microsoft.com/office/powerpoint/2010/main" val="930505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C6146-5835-46CF-CC0C-7667CC96BD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3BF2F1-3711-62DE-AF63-2CABFC59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18034-C3C0-05C9-2B4C-7FB441AB6B22}"/>
              </a:ext>
            </a:extLst>
          </p:cNvPr>
          <p:cNvSpPr>
            <a:spLocks noGrp="1"/>
          </p:cNvSpPr>
          <p:nvPr>
            <p:ph type="body" idx="1"/>
          </p:nvPr>
        </p:nvSpPr>
        <p:spPr/>
        <p:txBody>
          <a:bodyPr/>
          <a:lstStyle/>
          <a:p>
            <a:pPr algn="l">
              <a:buFont typeface="Arial" panose="020B0604020202020204" pitchFamily="34" charset="0"/>
              <a:buNone/>
            </a:pPr>
            <a:r>
              <a:rPr lang="en-US" b="1" i="0" dirty="0">
                <a:solidFill>
                  <a:srgbClr val="CCCCCC"/>
                </a:solidFill>
                <a:effectLst/>
                <a:latin typeface="-apple-system"/>
              </a:rPr>
              <a:t>Summarize long documents</a:t>
            </a:r>
          </a:p>
          <a:p>
            <a:pPr marL="171450" indent="-171450" algn="l">
              <a:buFont typeface="Arial" panose="020B0604020202020204" pitchFamily="34" charset="0"/>
              <a:buChar char="•"/>
            </a:pPr>
            <a:r>
              <a:rPr lang="en-US" b="0" i="0" dirty="0">
                <a:solidFill>
                  <a:srgbClr val="CCCCCC"/>
                </a:solidFill>
                <a:effectLst/>
                <a:latin typeface="-apple-system"/>
              </a:rPr>
              <a:t>Imagine condensing a 50-page maintenance manual into a one-page summary that highlights the key points you need for a briefing. AI can do this in seconds, saving you hours of flipping pages.</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Turn bullet points into polished reports</a:t>
            </a:r>
          </a:p>
          <a:p>
            <a:pPr marL="171450" indent="-171450" algn="l">
              <a:buFont typeface="Arial" panose="020B0604020202020204" pitchFamily="34" charset="0"/>
              <a:buChar char="•"/>
            </a:pPr>
            <a:r>
              <a:rPr lang="en-US" b="0" i="0" dirty="0">
                <a:solidFill>
                  <a:srgbClr val="CCCCCC"/>
                </a:solidFill>
                <a:effectLst/>
                <a:latin typeface="-apple-system"/>
              </a:rPr>
              <a:t>Think of transforming your rough notes from a strategy meeting into a professional report ready to present to senior leadership. AI can organize and polish your ideas while you focus on the big picture.</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Revise emails for clarity and professional tone</a:t>
            </a:r>
          </a:p>
          <a:p>
            <a:pPr marL="171450" indent="-171450" algn="l">
              <a:buFont typeface="Arial" panose="020B0604020202020204" pitchFamily="34" charset="0"/>
              <a:buChar char="•"/>
            </a:pPr>
            <a:r>
              <a:rPr lang="en-US" b="0" i="0" dirty="0">
                <a:solidFill>
                  <a:srgbClr val="CCCCCC"/>
                </a:solidFill>
                <a:effectLst/>
                <a:latin typeface="-apple-system"/>
              </a:rPr>
              <a:t>Picture refining a rushed email to ensure it’s clear and professional, avoiding any miscommunication. AI can tweak your words so you sound sharp and confident every time.</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Draft performance appraisal input</a:t>
            </a:r>
          </a:p>
          <a:p>
            <a:pPr marL="171450" indent="-171450" algn="l">
              <a:buFont typeface="Arial" panose="020B0604020202020204" pitchFamily="34" charset="0"/>
              <a:buChar char="•"/>
            </a:pPr>
            <a:r>
              <a:rPr lang="en-US" b="0" i="0" dirty="0">
                <a:solidFill>
                  <a:srgbClr val="CCCCCC"/>
                </a:solidFill>
                <a:effectLst/>
                <a:latin typeface="-apple-system"/>
              </a:rPr>
              <a:t>Envision creating detailed, articulate input on your annual performance appraisals. AI can turn basic notes into input that highlights your strengths and accomplishments.</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Draft UPLIFT project outlines</a:t>
            </a:r>
          </a:p>
          <a:p>
            <a:pPr marL="171450" indent="-171450" algn="l">
              <a:buFont typeface="Arial" panose="020B0604020202020204" pitchFamily="34" charset="0"/>
              <a:buChar char="•"/>
            </a:pPr>
            <a:r>
              <a:rPr lang="en-US" b="0" i="0" dirty="0">
                <a:solidFill>
                  <a:srgbClr val="CCCCCC"/>
                </a:solidFill>
                <a:effectLst/>
                <a:latin typeface="-apple-system"/>
              </a:rPr>
              <a:t>Consider outlining a complex project plan for a new initiative, with all critical pieces clearly defined. AI can structure your thoughts into a solid starting point.</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Leadership Benefit</a:t>
            </a:r>
          </a:p>
          <a:p>
            <a:pPr algn="l">
              <a:buFont typeface="Arial" panose="020B0604020202020204" pitchFamily="34" charset="0"/>
              <a:buNone/>
            </a:pPr>
            <a:r>
              <a:rPr lang="en-US" b="0" i="0" dirty="0">
                <a:solidFill>
                  <a:srgbClr val="CCCCCC"/>
                </a:solidFill>
                <a:effectLst/>
                <a:latin typeface="-apple-system"/>
              </a:rPr>
              <a:t>By leveraging AI for these tasks, you </a:t>
            </a:r>
            <a:r>
              <a:rPr lang="en-US" b="1" i="0" dirty="0">
                <a:solidFill>
                  <a:srgbClr val="CCCCCC"/>
                </a:solidFill>
                <a:effectLst/>
                <a:latin typeface="-apple-system"/>
              </a:rPr>
              <a:t>save time</a:t>
            </a:r>
            <a:r>
              <a:rPr lang="en-US" b="0" i="0" dirty="0">
                <a:solidFill>
                  <a:srgbClr val="CCCCCC"/>
                </a:solidFill>
                <a:effectLst/>
                <a:latin typeface="-apple-system"/>
              </a:rPr>
              <a:t> and </a:t>
            </a:r>
            <a:r>
              <a:rPr lang="en-US" b="1" i="0" dirty="0">
                <a:solidFill>
                  <a:srgbClr val="CCCCCC"/>
                </a:solidFill>
                <a:effectLst/>
                <a:latin typeface="-apple-system"/>
              </a:rPr>
              <a:t>boost the quality</a:t>
            </a:r>
            <a:r>
              <a:rPr lang="en-US" b="0" i="0" dirty="0">
                <a:solidFill>
                  <a:srgbClr val="CCCCCC"/>
                </a:solidFill>
                <a:effectLst/>
                <a:latin typeface="-apple-system"/>
              </a:rPr>
              <a:t> of your work—whether it’s sharper communications or smarter planning. This frees you to focus on strategic leadership, not administrative details, driving better results for your team and the depot.</a:t>
            </a:r>
          </a:p>
          <a:p>
            <a:pPr marL="0" indent="0"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b="1" dirty="0">
                <a:solidFill>
                  <a:srgbClr val="CCCCCC"/>
                </a:solidFill>
                <a:effectLst/>
                <a:latin typeface="Consolas" panose="020B0609020204030204" pitchFamily="49" charset="0"/>
              </a:rPr>
              <a:t>Takeaway</a:t>
            </a:r>
            <a:r>
              <a:rPr lang="en-US" b="1" dirty="0">
                <a:effectLst/>
              </a:rPr>
              <a:t>:</a:t>
            </a:r>
            <a:r>
              <a:rPr lang="en-US" dirty="0">
                <a:effectLst/>
              </a:rPr>
              <a:t> </a:t>
            </a:r>
            <a:r>
              <a:rPr lang="en-US" b="0" dirty="0">
                <a:solidFill>
                  <a:srgbClr val="CCCCCC"/>
                </a:solidFill>
                <a:effectLst/>
                <a:latin typeface="Consolas" panose="020B0609020204030204" pitchFamily="49" charset="0"/>
              </a:rPr>
              <a:t>Starting small with accessible tools can help you build confidence and see immediate benefits from AI.</a:t>
            </a:r>
          </a:p>
          <a:p>
            <a:pPr marL="171450" indent="-171450">
              <a:lnSpc>
                <a:spcPts val="1425"/>
              </a:lnSpc>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indent="-171450">
              <a:lnSpc>
                <a:spcPts val="1425"/>
              </a:lnSpc>
              <a:buFont typeface="Arial" panose="020B0604020202020204" pitchFamily="34" charset="0"/>
              <a:buChar char="•"/>
            </a:pPr>
            <a:r>
              <a:rPr lang="en-US" b="1" dirty="0">
                <a:solidFill>
                  <a:srgbClr val="CCCCCC"/>
                </a:solidFill>
                <a:effectLst/>
                <a:latin typeface="Consolas" panose="020B0609020204030204" pitchFamily="49" charset="0"/>
              </a:rPr>
              <a:t>Transition</a:t>
            </a:r>
            <a:r>
              <a:rPr lang="en-US" b="1" dirty="0">
                <a:effectLst/>
              </a:rPr>
              <a:t>:</a:t>
            </a:r>
            <a:r>
              <a:rPr lang="en-US" dirty="0">
                <a:effectLst/>
              </a:rPr>
              <a:t> </a:t>
            </a:r>
            <a:r>
              <a:rPr lang="en-US" b="0" dirty="0">
                <a:solidFill>
                  <a:srgbClr val="CCCCCC"/>
                </a:solidFill>
                <a:effectLst/>
                <a:latin typeface="Consolas" panose="020B0609020204030204" pitchFamily="49" charset="0"/>
              </a:rPr>
              <a:t>These small wins add up—freeing you to focus on strategy while AI handles the grunt work. Let’s open it up now—what do you think?</a:t>
            </a:r>
            <a:endParaRPr lang="en-US" b="1" i="0" dirty="0">
              <a:solidFill>
                <a:srgbClr val="CCCCCC"/>
              </a:solidFill>
              <a:effectLst/>
              <a:latin typeface="-apple-system"/>
            </a:endParaRPr>
          </a:p>
        </p:txBody>
      </p:sp>
      <p:sp>
        <p:nvSpPr>
          <p:cNvPr id="4" name="Slide Number Placeholder 3">
            <a:extLst>
              <a:ext uri="{FF2B5EF4-FFF2-40B4-BE49-F238E27FC236}">
                <a16:creationId xmlns:a16="http://schemas.microsoft.com/office/drawing/2014/main" id="{83E2AD5B-1653-A6F7-1ADB-01E2D3C406E9}"/>
              </a:ext>
            </a:extLst>
          </p:cNvPr>
          <p:cNvSpPr>
            <a:spLocks noGrp="1"/>
          </p:cNvSpPr>
          <p:nvPr>
            <p:ph type="sldNum" sz="quarter" idx="5"/>
          </p:nvPr>
        </p:nvSpPr>
        <p:spPr/>
        <p:txBody>
          <a:bodyPr/>
          <a:lstStyle/>
          <a:p>
            <a:fld id="{2A7B978A-1E95-43B0-89B2-2FB75F0B928A}" type="slidenum">
              <a:rPr lang="en-US" smtClean="0"/>
              <a:t>13</a:t>
            </a:fld>
            <a:endParaRPr lang="en-US"/>
          </a:p>
        </p:txBody>
      </p:sp>
    </p:spTree>
    <p:extLst>
      <p:ext uri="{BB962C8B-B14F-4D97-AF65-F5344CB8AC3E}">
        <p14:creationId xmlns:p14="http://schemas.microsoft.com/office/powerpoint/2010/main" val="21443063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indent="-171450">
              <a:lnSpc>
                <a:spcPts val="1425"/>
              </a:lnSpc>
              <a:buFont typeface="Arial" panose="020B0604020202020204" pitchFamily="34" charset="0"/>
              <a:buChar char="•"/>
            </a:pPr>
            <a:r>
              <a:rPr lang="en-US" b="0" dirty="0">
                <a:solidFill>
                  <a:srgbClr val="CCCCCC"/>
                </a:solidFill>
                <a:effectLst/>
                <a:latin typeface="Consolas" panose="020B0609020204030204" pitchFamily="49" charset="0"/>
              </a:rPr>
              <a:t>“AI is a leadership ally that can save time, improve decisions, and strengthen your team—embrace it to elevate your impact.”</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Engagement:</a:t>
            </a:r>
            <a:r>
              <a:rPr lang="en-US" dirty="0">
                <a:effectLst/>
              </a:rPr>
              <a:t> </a:t>
            </a:r>
            <a:r>
              <a:rPr lang="en-US" b="0" dirty="0">
                <a:solidFill>
                  <a:srgbClr val="CCCCCC"/>
                </a:solidFill>
                <a:effectLst/>
                <a:latin typeface="Consolas" panose="020B0609020204030204" pitchFamily="49" charset="0"/>
              </a:rPr>
              <a:t>Ok, so now it’s your turn—what’s one way you see AI helping you lead at the depot? Any questions or ideas? I’m all ears!</a:t>
            </a:r>
          </a:p>
          <a:p>
            <a:endParaRPr lang="en-US" dirty="0"/>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b="0" dirty="0">
                <a:solidFill>
                  <a:srgbClr val="CCCCCC"/>
                </a:solidFill>
                <a:effectLst/>
                <a:latin typeface="Consolas" panose="020B0609020204030204" pitchFamily="49" charset="0"/>
              </a:rPr>
              <a:t>Thanks for having me here today</a:t>
            </a:r>
          </a:p>
          <a:p>
            <a:pPr marL="171450" indent="-171450">
              <a:lnSpc>
                <a:spcPts val="1425"/>
              </a:lnSpc>
              <a:buFont typeface="Arial" panose="020B0604020202020204" pitchFamily="34" charset="0"/>
              <a:buChar char="•"/>
            </a:pPr>
            <a:endParaRPr lang="en-US" b="0" dirty="0">
              <a:solidFill>
                <a:srgbClr val="CCCCCC"/>
              </a:solidFill>
              <a:effectLst/>
              <a:latin typeface="Consolas" panose="020B0609020204030204" pitchFamily="49" charset="0"/>
            </a:endParaRPr>
          </a:p>
          <a:p>
            <a:pPr>
              <a:lnSpc>
                <a:spcPts val="1425"/>
              </a:lnSpc>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2A7B978A-1E95-43B0-89B2-2FB75F0B928A}" type="slidenum">
              <a:rPr lang="en-US" smtClean="0"/>
              <a:t>14</a:t>
            </a:fld>
            <a:endParaRPr lang="en-US"/>
          </a:p>
        </p:txBody>
      </p:sp>
    </p:spTree>
    <p:extLst>
      <p:ext uri="{BB962C8B-B14F-4D97-AF65-F5344CB8AC3E}">
        <p14:creationId xmlns:p14="http://schemas.microsoft.com/office/powerpoint/2010/main" val="383480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dirty="0"/>
              <a:t>Speaker Notes</a:t>
            </a:r>
          </a:p>
          <a:p>
            <a:pPr marL="171450" indent="-171450">
              <a:lnSpc>
                <a:spcPts val="1425"/>
              </a:lnSpc>
              <a:buFont typeface="Arial" panose="020B0604020202020204" pitchFamily="34" charset="0"/>
              <a:buChar char="•"/>
            </a:pPr>
            <a:r>
              <a:rPr lang="en-US" dirty="0">
                <a:effectLst/>
              </a:rPr>
              <a:t>Tone: </a:t>
            </a:r>
            <a:r>
              <a:rPr lang="en-US" b="0" dirty="0">
                <a:solidFill>
                  <a:srgbClr val="CCCCCC"/>
                </a:solidFill>
                <a:effectLst/>
                <a:latin typeface="Consolas" panose="020B0609020204030204" pitchFamily="49" charset="0"/>
              </a:rPr>
              <a:t>Informative yet light-hearted - Keep it simple and fun, breaking down complex ideas with humor to make AI approachable.</a:t>
            </a:r>
          </a:p>
          <a:p>
            <a:pPr marL="171450" indent="-171450">
              <a:lnSpc>
                <a:spcPts val="1425"/>
              </a:lnSpc>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Engagement:</a:t>
            </a:r>
            <a:r>
              <a:rPr lang="en-US" dirty="0">
                <a:effectLst/>
              </a:rPr>
              <a:t> </a:t>
            </a:r>
            <a:r>
              <a:rPr lang="en-US" b="0" dirty="0">
                <a:solidFill>
                  <a:srgbClr val="CCCCCC"/>
                </a:solidFill>
                <a:effectLst/>
                <a:latin typeface="Consolas" panose="020B0609020204030204" pitchFamily="49" charset="0"/>
              </a:rPr>
              <a:t>Think of AI as your super-smart robot buddy—it can answer questions, crunch numbers, and even draft a training plan without judging you for eating pizza at breakfast.</a:t>
            </a:r>
            <a:endParaRPr lang="en-US" dirty="0">
              <a:effectLst/>
            </a:endParaRPr>
          </a:p>
          <a:p>
            <a:pPr algn="l">
              <a:buFont typeface="Arial" panose="020B0604020202020204" pitchFamily="34" charset="0"/>
              <a:buNone/>
            </a:pPr>
            <a:endParaRPr lang="en-US" b="1" i="0" dirty="0">
              <a:solidFill>
                <a:srgbClr val="CCCCCC"/>
              </a:solidFill>
              <a:effectLst/>
              <a:latin typeface="+mn-lt"/>
            </a:endParaRPr>
          </a:p>
          <a:p>
            <a:pPr algn="l">
              <a:buFont typeface="Arial" panose="020B0604020202020204" pitchFamily="34" charset="0"/>
              <a:buNone/>
            </a:pPr>
            <a:r>
              <a:rPr lang="en-US" b="1" i="0" dirty="0">
                <a:solidFill>
                  <a:srgbClr val="CCCCCC"/>
                </a:solidFill>
                <a:effectLst/>
                <a:latin typeface="+mn-lt"/>
              </a:rPr>
              <a:t>AI in a Nutshell</a:t>
            </a:r>
            <a:endParaRPr lang="en-US" b="0" i="0" dirty="0">
              <a:solidFill>
                <a:srgbClr val="CCCCCC"/>
              </a:solidFill>
              <a:effectLst/>
              <a:latin typeface="+mn-lt"/>
            </a:endParaRPr>
          </a:p>
          <a:p>
            <a:pPr marL="171450" lvl="0" indent="-171450" algn="l">
              <a:buFont typeface="Arial" panose="020B0604020202020204" pitchFamily="34" charset="0"/>
              <a:buChar char="•"/>
            </a:pPr>
            <a:r>
              <a:rPr lang="en-US" b="0" i="0" dirty="0">
                <a:solidFill>
                  <a:srgbClr val="CCCCCC"/>
                </a:solidFill>
                <a:effectLst/>
                <a:latin typeface="+mn-lt"/>
              </a:rPr>
              <a:t>It’s a tool that thinks like a human but works like a machine, making your depot life easier.</a:t>
            </a:r>
            <a:br>
              <a:rPr lang="en-US" b="0" i="0" dirty="0">
                <a:solidFill>
                  <a:srgbClr val="CCCCCC"/>
                </a:solidFill>
                <a:effectLst/>
                <a:latin typeface="+mn-lt"/>
              </a:rPr>
            </a:br>
            <a:endParaRPr lang="en-US" dirty="0">
              <a:latin typeface="+mn-lt"/>
            </a:endParaRPr>
          </a:p>
        </p:txBody>
      </p:sp>
      <p:sp>
        <p:nvSpPr>
          <p:cNvPr id="4" name="Slide Number Placeholder 3"/>
          <p:cNvSpPr>
            <a:spLocks noGrp="1"/>
          </p:cNvSpPr>
          <p:nvPr>
            <p:ph type="sldNum" sz="quarter" idx="5"/>
          </p:nvPr>
        </p:nvSpPr>
        <p:spPr/>
        <p:txBody>
          <a:bodyPr/>
          <a:lstStyle/>
          <a:p>
            <a:fld id="{2A7B978A-1E95-43B0-89B2-2FB75F0B928A}" type="slidenum">
              <a:rPr lang="en-US" smtClean="0"/>
              <a:t>2</a:t>
            </a:fld>
            <a:endParaRPr lang="en-US"/>
          </a:p>
        </p:txBody>
      </p:sp>
    </p:spTree>
    <p:extLst>
      <p:ext uri="{BB962C8B-B14F-4D97-AF65-F5344CB8AC3E}">
        <p14:creationId xmlns:p14="http://schemas.microsoft.com/office/powerpoint/2010/main" val="3125482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sz="1200" b="1" dirty="0">
                <a:solidFill>
                  <a:schemeClr val="accent1"/>
                </a:solidFill>
              </a:rPr>
              <a:t>Definition: </a:t>
            </a:r>
            <a:r>
              <a:rPr lang="en-US" sz="1200" b="0" dirty="0">
                <a:solidFill>
                  <a:schemeClr val="accent1"/>
                </a:solidFill>
              </a:rPr>
              <a:t>A tool that mimics human thinking to solve problems, analyze data, and automate tasks.</a:t>
            </a:r>
          </a:p>
          <a:p>
            <a:pPr algn="l">
              <a:buFont typeface="Arial" panose="020B0604020202020204" pitchFamily="34" charset="0"/>
              <a:buNone/>
            </a:pPr>
            <a:endParaRPr lang="en-US" b="1" i="0" dirty="0">
              <a:solidFill>
                <a:srgbClr val="CCCCCC"/>
              </a:solidFill>
              <a:effectLst/>
              <a:latin typeface="+mn-lt"/>
            </a:endParaRPr>
          </a:p>
          <a:p>
            <a:pPr algn="l">
              <a:buFont typeface="Arial" panose="020B0604020202020204" pitchFamily="34" charset="0"/>
              <a:buNone/>
            </a:pPr>
            <a:r>
              <a:rPr lang="en-US" b="1" i="0" dirty="0">
                <a:solidFill>
                  <a:srgbClr val="CCCCCC"/>
                </a:solidFill>
                <a:effectLst/>
                <a:latin typeface="+mn-lt"/>
              </a:rPr>
              <a:t>AI in a Nutshell</a:t>
            </a:r>
            <a:endParaRPr lang="en-US" b="0" i="0" dirty="0">
              <a:solidFill>
                <a:srgbClr val="CCCCCC"/>
              </a:solidFill>
              <a:effectLst/>
              <a:latin typeface="+mn-lt"/>
            </a:endParaRPr>
          </a:p>
          <a:p>
            <a:pPr marL="171450" lvl="0" indent="-171450" algn="l">
              <a:buFont typeface="Arial" panose="020B0604020202020204" pitchFamily="34" charset="0"/>
              <a:buChar char="•"/>
            </a:pPr>
            <a:r>
              <a:rPr lang="en-US" b="1" i="0" dirty="0">
                <a:solidFill>
                  <a:srgbClr val="CCCCCC"/>
                </a:solidFill>
                <a:effectLst/>
                <a:latin typeface="+mn-lt"/>
              </a:rPr>
              <a:t>Example: </a:t>
            </a:r>
            <a:r>
              <a:rPr lang="en-US" b="0" i="1" dirty="0">
                <a:solidFill>
                  <a:srgbClr val="CCCCCC"/>
                </a:solidFill>
                <a:effectLst/>
                <a:latin typeface="+mn-lt"/>
              </a:rPr>
              <a:t>Think of AI as your depot’s ultimate multitool, it can predict when your equipment’s about to quit, just like your phone predicts you’re about to text ‘on my way’ 20 minutes late.</a:t>
            </a:r>
          </a:p>
          <a:p>
            <a:pPr marL="171450" lvl="0" indent="-171450" algn="l">
              <a:buFont typeface="Arial" panose="020B0604020202020204" pitchFamily="34" charset="0"/>
              <a:buChar char="•"/>
            </a:pPr>
            <a:endParaRPr lang="en-US" b="0" i="1" dirty="0">
              <a:solidFill>
                <a:srgbClr val="CCCCCC"/>
              </a:solidFill>
              <a:effectLst/>
              <a:latin typeface="+mn-lt"/>
            </a:endParaRPr>
          </a:p>
          <a:p>
            <a:pPr marL="171450" lvl="0" indent="-171450" algn="l">
              <a:buFont typeface="Arial" panose="020B0604020202020204" pitchFamily="34" charset="0"/>
              <a:buChar char="•"/>
            </a:pPr>
            <a:r>
              <a:rPr lang="en-US" b="1" i="0" dirty="0">
                <a:solidFill>
                  <a:srgbClr val="CCCCCC"/>
                </a:solidFill>
                <a:effectLst/>
                <a:latin typeface="+mn-lt"/>
              </a:rPr>
              <a:t>Realize it or Not: </a:t>
            </a:r>
            <a:r>
              <a:rPr lang="en-US" b="0" i="0" dirty="0">
                <a:solidFill>
                  <a:srgbClr val="CCCCCC"/>
                </a:solidFill>
                <a:effectLst/>
                <a:latin typeface="+mn-lt"/>
              </a:rPr>
              <a:t>You’ve already been using AI for years – GPS navigation, predictive text, automated chat or answering services</a:t>
            </a:r>
          </a:p>
          <a:p>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2A7B978A-1E95-43B0-89B2-2FB75F0B928A}" type="slidenum">
              <a:rPr lang="en-US" smtClean="0"/>
              <a:t>3</a:t>
            </a:fld>
            <a:endParaRPr lang="en-US"/>
          </a:p>
        </p:txBody>
      </p:sp>
    </p:spTree>
    <p:extLst>
      <p:ext uri="{BB962C8B-B14F-4D97-AF65-F5344CB8AC3E}">
        <p14:creationId xmlns:p14="http://schemas.microsoft.com/office/powerpoint/2010/main" val="911247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CCCCCC"/>
                </a:solidFill>
                <a:effectLst/>
                <a:latin typeface="-apple-system"/>
              </a:rPr>
              <a:t>Key Terms Made Simple</a:t>
            </a: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Artificial Intelligence (AI)</a:t>
            </a:r>
            <a:r>
              <a:rPr lang="en-US" b="0" i="0" dirty="0">
                <a:solidFill>
                  <a:srgbClr val="CCCCCC"/>
                </a:solidFill>
                <a:effectLst/>
                <a:latin typeface="-apple-system"/>
              </a:rPr>
              <a:t>: "AI is like a computer that actually paid attention in school—it learns, solves problems, and makes decisions, all without needing a coffee break or a motivational speech.“</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Generative AI</a:t>
            </a:r>
            <a:r>
              <a:rPr lang="en-US" b="0" i="0" dirty="0">
                <a:solidFill>
                  <a:srgbClr val="CCCCCC"/>
                </a:solidFill>
                <a:effectLst/>
                <a:latin typeface="-apple-system"/>
              </a:rPr>
              <a:t>: "This is AI’s creative cousin—it can write memos, draw pictures, or even make up a song about your depot. It’s like having an endless supply of ideas, no coffee stains included.“</a:t>
            </a:r>
            <a:br>
              <a:rPr lang="en-US" b="0" i="0" dirty="0">
                <a:solidFill>
                  <a:srgbClr val="CCCCCC"/>
                </a:solidFill>
                <a:effectLst/>
                <a:latin typeface="-apple-system"/>
              </a:rPr>
            </a:b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Conversational AI</a:t>
            </a:r>
            <a:r>
              <a:rPr lang="en-US" b="0" i="0" dirty="0">
                <a:solidFill>
                  <a:srgbClr val="CCCCCC"/>
                </a:solidFill>
                <a:effectLst/>
                <a:latin typeface="-apple-system"/>
              </a:rPr>
              <a:t>: "Ever chatted with a bot online? That’s conversational AI—your 3 a.m. buddy who’s always ready to debate aliens or explain supply chain logs.“</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Large Language Model (LLM)</a:t>
            </a:r>
            <a:r>
              <a:rPr lang="en-US" b="0" i="0" dirty="0">
                <a:solidFill>
                  <a:srgbClr val="CCCCCC"/>
                </a:solidFill>
                <a:effectLst/>
                <a:latin typeface="-apple-system"/>
              </a:rPr>
              <a:t>: "LLMs are the big brains of AI—they’ve read more manuals than you’ll ever see and can write like a pro. It’s like having a walking, talking Army regulation encyclopedia.“</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Prompt Engineering</a:t>
            </a:r>
            <a:r>
              <a:rPr lang="en-US" b="0" i="0" dirty="0">
                <a:solidFill>
                  <a:srgbClr val="CCCCCC"/>
                </a:solidFill>
                <a:effectLst/>
                <a:latin typeface="-apple-system"/>
              </a:rPr>
              <a:t>: "This is the art of asking AI the right questions—like being a detective to trick your robot buddy into giving you gold-star answers.“</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Token</a:t>
            </a:r>
            <a:r>
              <a:rPr lang="en-US" b="0" i="0" dirty="0">
                <a:solidFill>
                  <a:srgbClr val="CCCCCC"/>
                </a:solidFill>
                <a:effectLst/>
                <a:latin typeface="-apple-system"/>
              </a:rPr>
              <a:t>: "Tokens are like the Lego bricks of language—each word is a piece, and AI can only juggle so many at once. It’s like stuffing a whole pizza into a tiny lunchbox.“</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Hallucination</a:t>
            </a:r>
            <a:r>
              <a:rPr lang="en-US" b="0" i="0" dirty="0">
                <a:solidFill>
                  <a:srgbClr val="CCCCCC"/>
                </a:solidFill>
                <a:effectLst/>
                <a:latin typeface="-apple-system"/>
              </a:rPr>
              <a:t>: "Sometimes AI gets too creative and makes up stuff that sounds legit but isn’t—like your buddy swearing they saw Bigfoot in the motor pool.“</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Knowledge Cutoff</a:t>
            </a:r>
            <a:r>
              <a:rPr lang="en-US" b="0" i="0" dirty="0">
                <a:solidFill>
                  <a:srgbClr val="CCCCCC"/>
                </a:solidFill>
                <a:effectLst/>
                <a:latin typeface="-apple-system"/>
              </a:rPr>
              <a:t>: "This is the last day AI’s info goes up to before it needs a refresh—like reading last month’s Aircraftsman newsletter. Still handy, but not always breaking news."</a:t>
            </a:r>
          </a:p>
          <a:p>
            <a:endParaRPr lang="en-US" dirty="0"/>
          </a:p>
        </p:txBody>
      </p:sp>
      <p:sp>
        <p:nvSpPr>
          <p:cNvPr id="4" name="Slide Number Placeholder 3"/>
          <p:cNvSpPr>
            <a:spLocks noGrp="1"/>
          </p:cNvSpPr>
          <p:nvPr>
            <p:ph type="sldNum" sz="quarter" idx="5"/>
          </p:nvPr>
        </p:nvSpPr>
        <p:spPr/>
        <p:txBody>
          <a:bodyPr/>
          <a:lstStyle/>
          <a:p>
            <a:fld id="{2A7B978A-1E95-43B0-89B2-2FB75F0B928A}" type="slidenum">
              <a:rPr lang="en-US" smtClean="0"/>
              <a:t>4</a:t>
            </a:fld>
            <a:endParaRPr lang="en-US"/>
          </a:p>
        </p:txBody>
      </p:sp>
    </p:spTree>
    <p:extLst>
      <p:ext uri="{BB962C8B-B14F-4D97-AF65-F5344CB8AC3E}">
        <p14:creationId xmlns:p14="http://schemas.microsoft.com/office/powerpoint/2010/main" val="3291896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CCCCCC"/>
                </a:solidFill>
                <a:effectLst/>
                <a:latin typeface="-apple-system"/>
              </a:rPr>
              <a:t>Generative AI Tools: Your New Best Friends</a:t>
            </a:r>
          </a:p>
          <a:p>
            <a:pPr algn="l">
              <a:buFont typeface="Arial" panose="020B0604020202020204" pitchFamily="34" charset="0"/>
              <a:buNone/>
            </a:pPr>
            <a:endParaRPr lang="en-US" b="0" i="0" dirty="0">
              <a:solidFill>
                <a:srgbClr val="CCCCCC"/>
              </a:solidFill>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solidFill>
                  <a:srgbClr val="CCCCCC"/>
                </a:solidFill>
                <a:effectLst/>
                <a:latin typeface="-apple-system"/>
              </a:rPr>
              <a:t>Microsoft Copilot</a:t>
            </a:r>
            <a:r>
              <a:rPr lang="en-US" b="0" i="0" dirty="0">
                <a:solidFill>
                  <a:srgbClr val="CCCCCC"/>
                </a:solidFill>
                <a:effectLst/>
                <a:latin typeface="-apple-system"/>
              </a:rPr>
              <a:t>: "Copilot is your workplace wingman—it drafts emails, crunches numbers, and even writes code.“ </a:t>
            </a:r>
            <a:r>
              <a:rPr lang="en-US" dirty="0"/>
              <a:t>Microsoft sees its Copilots as a team of expert assistants, each with a distinct purpose.</a:t>
            </a:r>
            <a:endParaRPr lang="en-US" b="0" i="0" dirty="0">
              <a:solidFill>
                <a:srgbClr val="CCCCCC"/>
              </a:solidFill>
              <a:effectLst/>
              <a:latin typeface="-apple-system"/>
            </a:endParaRP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ChatGPT (OpenAI)</a:t>
            </a:r>
            <a:r>
              <a:rPr lang="en-US" b="0" i="0" dirty="0">
                <a:solidFill>
                  <a:srgbClr val="CCCCCC"/>
                </a:solidFill>
                <a:effectLst/>
                <a:latin typeface="-apple-system"/>
              </a:rPr>
              <a:t>: "ChatGPT is the jack-of-all-trades—it chats, writes, codes, and more. It’s like a Swiss Army knife for your brain, minus the awkward corkscrew.“</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DALL·E 3 (OpenAI)</a:t>
            </a:r>
            <a:r>
              <a:rPr lang="en-US" b="0" i="0" dirty="0">
                <a:solidFill>
                  <a:srgbClr val="CCCCCC"/>
                </a:solidFill>
                <a:effectLst/>
                <a:latin typeface="-apple-system"/>
              </a:rPr>
              <a:t>: "DALL·E 3 is the artist in residence—it turns your wildest ideas into stunning images. It’s like having Picasso on call to sketch your next briefing slide.“</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err="1">
                <a:solidFill>
                  <a:srgbClr val="CCCCCC"/>
                </a:solidFill>
                <a:effectLst/>
                <a:latin typeface="-apple-system"/>
              </a:rPr>
              <a:t>AskSage</a:t>
            </a:r>
            <a:r>
              <a:rPr lang="en-US" b="1" i="0" dirty="0">
                <a:solidFill>
                  <a:srgbClr val="CCCCCC"/>
                </a:solidFill>
                <a:effectLst/>
                <a:latin typeface="-apple-system"/>
              </a:rPr>
              <a:t> (U.S. Army)</a:t>
            </a:r>
            <a:r>
              <a:rPr lang="en-US" b="0" i="0" dirty="0">
                <a:solidFill>
                  <a:srgbClr val="CCCCCC"/>
                </a:solidFill>
                <a:effectLst/>
                <a:latin typeface="-apple-system"/>
              </a:rPr>
              <a:t>: "</a:t>
            </a:r>
            <a:r>
              <a:rPr lang="en-US" b="0" i="0" dirty="0" err="1">
                <a:solidFill>
                  <a:srgbClr val="CCCCCC"/>
                </a:solidFill>
                <a:effectLst/>
                <a:latin typeface="-apple-system"/>
              </a:rPr>
              <a:t>AskSage</a:t>
            </a:r>
            <a:r>
              <a:rPr lang="en-US" b="0" i="0" dirty="0">
                <a:solidFill>
                  <a:srgbClr val="CCCCCC"/>
                </a:solidFill>
                <a:effectLst/>
                <a:latin typeface="-apple-system"/>
              </a:rPr>
              <a:t> is the latest Army supported AI - it handles coding, cybersecurity, and data analysis while keeping everything locked down tighter than a vault.“</a:t>
            </a:r>
          </a:p>
          <a:p>
            <a:pPr marL="171450" lvl="0" indent="-171450" algn="l">
              <a:buFont typeface="Arial" panose="020B0604020202020204" pitchFamily="34" charset="0"/>
              <a:buChar char="•"/>
            </a:pP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err="1">
                <a:solidFill>
                  <a:srgbClr val="CCCCCC"/>
                </a:solidFill>
                <a:effectLst/>
                <a:latin typeface="-apple-system"/>
              </a:rPr>
              <a:t>CamoGPT</a:t>
            </a:r>
            <a:r>
              <a:rPr lang="en-US" b="1" i="0" dirty="0">
                <a:solidFill>
                  <a:srgbClr val="CCCCCC"/>
                </a:solidFill>
                <a:effectLst/>
                <a:latin typeface="-apple-system"/>
              </a:rPr>
              <a:t> (U.S. Army)</a:t>
            </a:r>
            <a:r>
              <a:rPr lang="en-US" b="0" i="0" dirty="0">
                <a:solidFill>
                  <a:srgbClr val="CCCCCC"/>
                </a:solidFill>
                <a:effectLst/>
                <a:latin typeface="-apple-system"/>
              </a:rPr>
              <a:t>: "</a:t>
            </a:r>
            <a:r>
              <a:rPr lang="en-US" b="0" i="0" dirty="0" err="1">
                <a:solidFill>
                  <a:srgbClr val="CCCCCC"/>
                </a:solidFill>
                <a:effectLst/>
                <a:latin typeface="-apple-system"/>
              </a:rPr>
              <a:t>CamoGPT</a:t>
            </a:r>
            <a:r>
              <a:rPr lang="en-US" b="0" i="0" dirty="0">
                <a:solidFill>
                  <a:srgbClr val="CCCCCC"/>
                </a:solidFill>
                <a:effectLst/>
                <a:latin typeface="-apple-system"/>
              </a:rPr>
              <a:t> is the productivity booster—it churns out documents, translates jargon, and keeps everything policy-compliant. It’s like a personal assistant who actually reads the fine print."</a:t>
            </a:r>
          </a:p>
          <a:p>
            <a:endParaRPr lang="en-US" dirty="0"/>
          </a:p>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b="1" dirty="0">
                <a:solidFill>
                  <a:srgbClr val="CCCCCC"/>
                </a:solidFill>
                <a:effectLst/>
                <a:latin typeface="Consolas" panose="020B0609020204030204" pitchFamily="49" charset="0"/>
              </a:rPr>
              <a:t>Takeaway</a:t>
            </a:r>
            <a:r>
              <a:rPr lang="en-US" b="1" dirty="0">
                <a:effectLst/>
              </a:rPr>
              <a:t>:</a:t>
            </a:r>
            <a:r>
              <a:rPr lang="en-US" dirty="0">
                <a:effectLst/>
              </a:rPr>
              <a:t> </a:t>
            </a:r>
            <a:r>
              <a:rPr lang="en-US" b="0" dirty="0">
                <a:solidFill>
                  <a:srgbClr val="CCCCCC"/>
                </a:solidFill>
                <a:effectLst/>
                <a:latin typeface="Consolas" panose="020B0609020204030204" pitchFamily="49" charset="0"/>
              </a:rPr>
              <a:t>AI helps leaders work smarter, not harder.</a:t>
            </a:r>
          </a:p>
          <a:p>
            <a:pPr marL="171450" indent="-171450">
              <a:lnSpc>
                <a:spcPts val="1425"/>
              </a:lnSpc>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CCCCCC"/>
                </a:solidFill>
                <a:effectLst/>
                <a:latin typeface="Consolas" panose="020B0609020204030204" pitchFamily="49" charset="0"/>
              </a:rPr>
              <a:t>Transition</a:t>
            </a:r>
            <a:r>
              <a:rPr lang="en-US" b="1" dirty="0">
                <a:effectLst/>
              </a:rPr>
              <a:t>:</a:t>
            </a:r>
            <a:r>
              <a:rPr lang="en-US" dirty="0">
                <a:effectLst/>
              </a:rPr>
              <a:t> </a:t>
            </a:r>
            <a:r>
              <a:rPr lang="en-US" b="0" dirty="0">
                <a:solidFill>
                  <a:srgbClr val="CCCCCC"/>
                </a:solidFill>
                <a:effectLst/>
                <a:latin typeface="Consolas" panose="020B0609020204030204" pitchFamily="49" charset="0"/>
              </a:rPr>
              <a:t>With AI as your wingman, you can zero in on what matters most—strategy and people—while it handles the details. Next, let’s check out some practical ways AI can work for you at the depot.</a:t>
            </a:r>
            <a:endParaRPr lang="en-US" dirty="0">
              <a:effectLst/>
            </a:endParaRPr>
          </a:p>
        </p:txBody>
      </p:sp>
      <p:sp>
        <p:nvSpPr>
          <p:cNvPr id="4" name="Slide Number Placeholder 3"/>
          <p:cNvSpPr>
            <a:spLocks noGrp="1"/>
          </p:cNvSpPr>
          <p:nvPr>
            <p:ph type="sldNum" sz="quarter" idx="5"/>
          </p:nvPr>
        </p:nvSpPr>
        <p:spPr/>
        <p:txBody>
          <a:bodyPr/>
          <a:lstStyle/>
          <a:p>
            <a:fld id="{2A7B978A-1E95-43B0-89B2-2FB75F0B928A}" type="slidenum">
              <a:rPr lang="en-US" smtClean="0"/>
              <a:t>5</a:t>
            </a:fld>
            <a:endParaRPr lang="en-US"/>
          </a:p>
        </p:txBody>
      </p:sp>
    </p:spTree>
    <p:extLst>
      <p:ext uri="{BB962C8B-B14F-4D97-AF65-F5344CB8AC3E}">
        <p14:creationId xmlns:p14="http://schemas.microsoft.com/office/powerpoint/2010/main" val="94114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dirty="0">
                <a:effectLst/>
              </a:rPr>
              <a:t>Tone: </a:t>
            </a:r>
            <a:r>
              <a:rPr lang="en-US" b="0" dirty="0">
                <a:solidFill>
                  <a:srgbClr val="CCCCCC"/>
                </a:solidFill>
                <a:effectLst/>
                <a:latin typeface="Consolas" panose="020B0609020204030204" pitchFamily="49" charset="0"/>
              </a:rPr>
              <a:t>Persuasive and motivational - Highlight AI’s value with conviction, tying it directly to leadership wins.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Engagement:</a:t>
            </a:r>
            <a:r>
              <a:rPr lang="en-US" dirty="0">
                <a:effectLst/>
              </a:rPr>
              <a:t> </a:t>
            </a:r>
            <a:r>
              <a:rPr lang="en-US" b="0" dirty="0">
                <a:solidFill>
                  <a:srgbClr val="CCCCCC"/>
                </a:solidFill>
                <a:effectLst/>
                <a:latin typeface="Consolas" panose="020B0609020204030204" pitchFamily="49" charset="0"/>
              </a:rPr>
              <a:t>Imagine AI spotting a parts shortage before it stalls your repair line—giving you weeks to plan instead of hours to panic. Or picture it optimizing your supply chain, so you’re making sharp decisions with data, not guesswork. AI isn’t here to take your job—it’s here to supercharge it, letting you lead smarter, not harder.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effectLst/>
            </a:endParaRPr>
          </a:p>
          <a:p>
            <a:pPr algn="l">
              <a:buFont typeface="Arial" panose="020B0604020202020204" pitchFamily="34" charset="0"/>
              <a:buNone/>
            </a:pPr>
            <a:endParaRPr lang="en-US" b="1" i="0" dirty="0">
              <a:solidFill>
                <a:srgbClr val="CCCCCC"/>
              </a:solidFill>
              <a:effectLst/>
              <a:latin typeface="-apple-system"/>
            </a:endParaRPr>
          </a:p>
        </p:txBody>
      </p:sp>
      <p:sp>
        <p:nvSpPr>
          <p:cNvPr id="4" name="Slide Number Placeholder 3"/>
          <p:cNvSpPr>
            <a:spLocks noGrp="1"/>
          </p:cNvSpPr>
          <p:nvPr>
            <p:ph type="sldNum" sz="quarter" idx="5"/>
          </p:nvPr>
        </p:nvSpPr>
        <p:spPr/>
        <p:txBody>
          <a:bodyPr/>
          <a:lstStyle/>
          <a:p>
            <a:fld id="{2A7B978A-1E95-43B0-89B2-2FB75F0B928A}" type="slidenum">
              <a:rPr lang="en-US" smtClean="0"/>
              <a:t>6</a:t>
            </a:fld>
            <a:endParaRPr lang="en-US"/>
          </a:p>
        </p:txBody>
      </p:sp>
    </p:spTree>
    <p:extLst>
      <p:ext uri="{BB962C8B-B14F-4D97-AF65-F5344CB8AC3E}">
        <p14:creationId xmlns:p14="http://schemas.microsoft.com/office/powerpoint/2010/main" val="212005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CCCCCC"/>
                </a:solidFill>
                <a:effectLst/>
                <a:latin typeface="-apple-system"/>
              </a:rPr>
              <a:t>Efficiency: Streamline Operations</a:t>
            </a: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0" i="0" dirty="0">
                <a:solidFill>
                  <a:srgbClr val="CCCCCC"/>
                </a:solidFill>
                <a:effectLst/>
                <a:latin typeface="-apple-system"/>
              </a:rPr>
              <a:t>AI can automate repetitive tasks like scheduling, inventory tracking, and resource allocation, saving time for more strategic leadership priorities.</a:t>
            </a:r>
          </a:p>
          <a:p>
            <a:pPr marL="171450" lvl="0" indent="-171450" algn="l">
              <a:buFont typeface="Arial" panose="020B0604020202020204" pitchFamily="34" charset="0"/>
              <a:buChar char="•"/>
            </a:pPr>
            <a:r>
              <a:rPr lang="en-US" b="0" i="1" dirty="0">
                <a:solidFill>
                  <a:srgbClr val="CCCCCC"/>
                </a:solidFill>
                <a:effectLst/>
                <a:latin typeface="-apple-system"/>
              </a:rPr>
              <a:t>Example</a:t>
            </a:r>
            <a:r>
              <a:rPr lang="en-US" b="0" i="0" dirty="0">
                <a:solidFill>
                  <a:srgbClr val="CCCCCC"/>
                </a:solidFill>
                <a:effectLst/>
                <a:latin typeface="-apple-system"/>
              </a:rPr>
              <a:t>: "Imagine AI predicting parts shortages before they delay repairs, keeping your depot on track."</a:t>
            </a:r>
          </a:p>
          <a:p>
            <a:pPr marL="171450" lvl="0" indent="-171450" algn="l">
              <a:buFont typeface="Arial" panose="020B0604020202020204" pitchFamily="34" charset="0"/>
              <a:buChar char="•"/>
            </a:pPr>
            <a:r>
              <a:rPr lang="en-US" b="1" i="0" dirty="0">
                <a:solidFill>
                  <a:srgbClr val="CCCCCC"/>
                </a:solidFill>
                <a:effectLst/>
                <a:latin typeface="-apple-system"/>
              </a:rPr>
              <a:t>Leadership Benefit</a:t>
            </a:r>
            <a:r>
              <a:rPr lang="en-US" b="0" i="0" dirty="0">
                <a:solidFill>
                  <a:srgbClr val="CCCCCC"/>
                </a:solidFill>
                <a:effectLst/>
                <a:latin typeface="-apple-system"/>
              </a:rPr>
              <a:t>: AI helps you focus on big-picture goals while it manages the operational details.</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Decision-Making: Sharpen Insights</a:t>
            </a: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0" i="0" dirty="0">
                <a:solidFill>
                  <a:srgbClr val="CCCCCC"/>
                </a:solidFill>
                <a:effectLst/>
                <a:latin typeface="-apple-system"/>
              </a:rPr>
              <a:t>AI processes large datasets to reveal trends and provide clear, actionable insights for smarter planning.</a:t>
            </a:r>
          </a:p>
          <a:p>
            <a:pPr marL="171450" lvl="0" indent="-171450" algn="l">
              <a:buFont typeface="Arial" panose="020B0604020202020204" pitchFamily="34" charset="0"/>
              <a:buChar char="•"/>
            </a:pPr>
            <a:r>
              <a:rPr lang="en-US" b="0" i="1" dirty="0">
                <a:solidFill>
                  <a:srgbClr val="CCCCCC"/>
                </a:solidFill>
                <a:effectLst/>
                <a:latin typeface="-apple-system"/>
              </a:rPr>
              <a:t>Example</a:t>
            </a:r>
            <a:r>
              <a:rPr lang="en-US" b="0" i="0" dirty="0">
                <a:solidFill>
                  <a:srgbClr val="CCCCCC"/>
                </a:solidFill>
                <a:effectLst/>
                <a:latin typeface="-apple-system"/>
              </a:rPr>
              <a:t>: "Use AI to optimize supply chains or anticipate workforce needs based on real-time data."</a:t>
            </a:r>
          </a:p>
          <a:p>
            <a:pPr marL="171450" lvl="0" indent="-171450" algn="l">
              <a:buFont typeface="Arial" panose="020B0604020202020204" pitchFamily="34" charset="0"/>
              <a:buChar char="•"/>
            </a:pPr>
            <a:r>
              <a:rPr lang="en-US" b="1" i="0" dirty="0">
                <a:solidFill>
                  <a:srgbClr val="CCCCCC"/>
                </a:solidFill>
                <a:effectLst/>
                <a:latin typeface="-apple-system"/>
              </a:rPr>
              <a:t>Leadership Benefit</a:t>
            </a:r>
            <a:r>
              <a:rPr lang="en-US" b="0" i="0" dirty="0">
                <a:solidFill>
                  <a:srgbClr val="CCCCCC"/>
                </a:solidFill>
                <a:effectLst/>
                <a:latin typeface="-apple-system"/>
              </a:rPr>
              <a:t>: Make faster, more informed decisions, even when faced with complexity or incomplete information.</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Team Empowerment: Strengthen Development - AI-Powered Appraisal Support</a:t>
            </a: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1" i="0" dirty="0">
                <a:solidFill>
                  <a:srgbClr val="CCCCCC"/>
                </a:solidFill>
                <a:effectLst/>
                <a:latin typeface="-apple-system"/>
              </a:rPr>
              <a:t>For Staff:</a:t>
            </a:r>
            <a:r>
              <a:rPr lang="en-US" b="0" i="0" dirty="0">
                <a:solidFill>
                  <a:srgbClr val="CCCCCC"/>
                </a:solidFill>
                <a:effectLst/>
                <a:latin typeface="-apple-system"/>
              </a:rPr>
              <a:t> AI analyzes their listed accomplishments to generate concise, impactful self-assessments, saving time and ensuring they effectively communicate their contributions.</a:t>
            </a:r>
          </a:p>
          <a:p>
            <a:pPr marL="171450" lvl="0" indent="-171450" algn="l">
              <a:buFont typeface="Arial" panose="020B0604020202020204" pitchFamily="34" charset="0"/>
              <a:buChar char="•"/>
            </a:pPr>
            <a:r>
              <a:rPr lang="en-US" b="1" i="0" dirty="0">
                <a:solidFill>
                  <a:srgbClr val="CCCCCC"/>
                </a:solidFill>
                <a:effectLst/>
                <a:latin typeface="-apple-system"/>
              </a:rPr>
              <a:t>For Supervisors: </a:t>
            </a:r>
            <a:r>
              <a:rPr lang="en-US" b="0" i="0" dirty="0">
                <a:solidFill>
                  <a:srgbClr val="CCCCCC"/>
                </a:solidFill>
                <a:effectLst/>
                <a:latin typeface="-apple-system"/>
              </a:rPr>
              <a:t>AI leverages past performance data to suggest clear, measurable standards and generates draft feedback, enabling concise, consistent, and impactful evaluations.</a:t>
            </a:r>
          </a:p>
          <a:p>
            <a:pPr marL="171450" lvl="0" indent="-171450" algn="l">
              <a:buFont typeface="Arial" panose="020B0604020202020204" pitchFamily="34" charset="0"/>
              <a:buChar char="•"/>
            </a:pPr>
            <a:r>
              <a:rPr lang="en-US" b="1" i="0" dirty="0">
                <a:solidFill>
                  <a:srgbClr val="CCCCCC"/>
                </a:solidFill>
                <a:effectLst/>
                <a:latin typeface="-apple-system"/>
              </a:rPr>
              <a:t>Example:</a:t>
            </a:r>
            <a:r>
              <a:rPr lang="en-US" b="0" i="0" dirty="0">
                <a:solidFill>
                  <a:srgbClr val="CCCCCC"/>
                </a:solidFill>
                <a:effectLst/>
                <a:latin typeface="-apple-system"/>
              </a:rPr>
              <a:t> "</a:t>
            </a:r>
            <a:r>
              <a:rPr lang="en-US" b="0" i="1" dirty="0">
                <a:solidFill>
                  <a:srgbClr val="CCCCCC"/>
                </a:solidFill>
                <a:effectLst/>
                <a:latin typeface="-apple-system"/>
              </a:rPr>
              <a:t>Picture AI reviewing depot maintenance logs to propose efficiency benchmarks, then drafting feedback that highlights a staff member’s accuracy gains—making appraisals both precise and painless.</a:t>
            </a:r>
            <a:r>
              <a:rPr lang="en-US" b="0" i="0" dirty="0">
                <a:solidFill>
                  <a:srgbClr val="CCCCCC"/>
                </a:solidFill>
                <a:effectLst/>
                <a:latin typeface="-apple-system"/>
              </a:rPr>
              <a:t>"</a:t>
            </a:r>
          </a:p>
          <a:p>
            <a:pPr marL="171450" lvl="0" indent="-171450" algn="l">
              <a:buFont typeface="Arial" panose="020B0604020202020204" pitchFamily="34" charset="0"/>
              <a:buChar char="•"/>
            </a:pPr>
            <a:r>
              <a:rPr lang="en-US" b="1" i="0" dirty="0">
                <a:solidFill>
                  <a:srgbClr val="CCCCCC"/>
                </a:solidFill>
                <a:effectLst/>
                <a:latin typeface="-apple-system"/>
              </a:rPr>
              <a:t>Leadership Benefit</a:t>
            </a:r>
            <a:r>
              <a:rPr lang="en-US" b="0" i="0" dirty="0">
                <a:solidFill>
                  <a:srgbClr val="CCCCCC"/>
                </a:solidFill>
                <a:effectLst/>
                <a:latin typeface="-apple-system"/>
              </a:rPr>
              <a:t>: Build a high-performing team by empowering staff to shine in self-assessments while equipping supervisors with tools to set fair standards and deliver focused, growth-oriented feedback.</a:t>
            </a:r>
          </a:p>
          <a:p>
            <a:pPr marL="171450" lvl="0" indent="-171450" algn="l">
              <a:buFont typeface="Arial" panose="020B0604020202020204" pitchFamily="34" charset="0"/>
              <a:buChar char="•"/>
            </a:pPr>
            <a:endParaRPr lang="en-US" b="0" i="0" dirty="0">
              <a:solidFill>
                <a:srgbClr val="CCCCCC"/>
              </a:solidFill>
              <a:effectLst/>
              <a:latin typeface="-apple-system"/>
            </a:endParaRPr>
          </a:p>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b="1" dirty="0">
                <a:solidFill>
                  <a:srgbClr val="CCCCCC"/>
                </a:solidFill>
                <a:effectLst/>
                <a:latin typeface="Consolas" panose="020B0609020204030204" pitchFamily="49" charset="0"/>
              </a:rPr>
              <a:t>Takeaway</a:t>
            </a:r>
            <a:r>
              <a:rPr lang="en-US" b="1" dirty="0">
                <a:effectLst/>
              </a:rPr>
              <a:t>:</a:t>
            </a:r>
            <a:r>
              <a:rPr lang="en-US" dirty="0">
                <a:effectLst/>
              </a:rPr>
              <a:t> </a:t>
            </a:r>
            <a:r>
              <a:rPr lang="en-US" b="0" dirty="0">
                <a:solidFill>
                  <a:srgbClr val="CCCCCC"/>
                </a:solidFill>
                <a:effectLst/>
                <a:latin typeface="Consolas" panose="020B0609020204030204" pitchFamily="49" charset="0"/>
              </a:rPr>
              <a:t>AI helps leaders work smarter, not harder.</a:t>
            </a:r>
          </a:p>
          <a:p>
            <a:pPr marL="171450" indent="-171450">
              <a:lnSpc>
                <a:spcPts val="1425"/>
              </a:lnSpc>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CCCCCC"/>
                </a:solidFill>
                <a:effectLst/>
                <a:latin typeface="Consolas" panose="020B0609020204030204" pitchFamily="49" charset="0"/>
              </a:rPr>
              <a:t>Transition</a:t>
            </a:r>
            <a:r>
              <a:rPr lang="en-US" b="1" dirty="0">
                <a:effectLst/>
              </a:rPr>
              <a:t>:</a:t>
            </a:r>
            <a:r>
              <a:rPr lang="en-US" dirty="0">
                <a:effectLst/>
              </a:rPr>
              <a:t> </a:t>
            </a:r>
            <a:r>
              <a:rPr lang="en-US" b="0" dirty="0">
                <a:solidFill>
                  <a:srgbClr val="CCCCCC"/>
                </a:solidFill>
                <a:effectLst/>
                <a:latin typeface="Consolas" panose="020B0609020204030204" pitchFamily="49" charset="0"/>
              </a:rPr>
              <a:t>With AI as your wingman, you can zero in on what matters most—strategy and people—while it handles the details. Next, let’s check out some practical ways AI can work for you at the depot.</a:t>
            </a:r>
            <a:endParaRPr lang="en-US" dirty="0">
              <a:effectLst/>
            </a:endParaRPr>
          </a:p>
          <a:p>
            <a:pPr marL="0" lvl="0" indent="0" algn="l">
              <a:buFont typeface="Arial" panose="020B0604020202020204" pitchFamily="34" charset="0"/>
              <a:buNone/>
            </a:pPr>
            <a:endParaRPr lang="en-US" b="0" i="0" dirty="0">
              <a:solidFill>
                <a:srgbClr val="CCCCCC"/>
              </a:solidFill>
              <a:effectLst/>
              <a:latin typeface="-apple-system"/>
            </a:endParaRPr>
          </a:p>
        </p:txBody>
      </p:sp>
      <p:sp>
        <p:nvSpPr>
          <p:cNvPr id="4" name="Slide Number Placeholder 3"/>
          <p:cNvSpPr>
            <a:spLocks noGrp="1"/>
          </p:cNvSpPr>
          <p:nvPr>
            <p:ph type="sldNum" sz="quarter" idx="5"/>
          </p:nvPr>
        </p:nvSpPr>
        <p:spPr/>
        <p:txBody>
          <a:bodyPr/>
          <a:lstStyle/>
          <a:p>
            <a:fld id="{2A7B978A-1E95-43B0-89B2-2FB75F0B928A}" type="slidenum">
              <a:rPr lang="en-US" smtClean="0"/>
              <a:t>7</a:t>
            </a:fld>
            <a:endParaRPr lang="en-US"/>
          </a:p>
        </p:txBody>
      </p:sp>
    </p:spTree>
    <p:extLst>
      <p:ext uri="{BB962C8B-B14F-4D97-AF65-F5344CB8AC3E}">
        <p14:creationId xmlns:p14="http://schemas.microsoft.com/office/powerpoint/2010/main" val="361537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dirty="0">
                <a:effectLst/>
              </a:rPr>
              <a:t>Tone: </a:t>
            </a:r>
            <a:r>
              <a:rPr lang="en-US" b="0" dirty="0">
                <a:solidFill>
                  <a:srgbClr val="CCCCCC"/>
                </a:solidFill>
                <a:effectLst/>
                <a:latin typeface="Consolas" panose="020B0609020204030204" pitchFamily="49" charset="0"/>
              </a:rPr>
              <a:t>Practical and hands-on - Ground the content in real-world depot scenarios to make it feel actionable.</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effectLst/>
              </a:rPr>
              <a:t>Engagement:</a:t>
            </a:r>
            <a:r>
              <a:rPr lang="en-US" dirty="0">
                <a:effectLst/>
              </a:rPr>
              <a:t> </a:t>
            </a:r>
            <a:r>
              <a:rPr lang="en-US" b="0" dirty="0">
                <a:solidFill>
                  <a:srgbClr val="CCCCCC"/>
                </a:solidFill>
                <a:effectLst/>
                <a:latin typeface="Consolas" panose="020B0609020204030204" pitchFamily="49" charset="0"/>
              </a:rPr>
              <a:t>Picture AI as your depot’s crystal ball, predicting how hairline fractures in a few washers will impact pushing aircraft out the door. Or think of it as your team’s fairy godmother, turning ‘</a:t>
            </a:r>
            <a:r>
              <a:rPr lang="en-US" b="1" i="1" dirty="0">
                <a:solidFill>
                  <a:srgbClr val="CCCCCC"/>
                </a:solidFill>
                <a:effectLst/>
                <a:latin typeface="Consolas" panose="020B0609020204030204" pitchFamily="49" charset="0"/>
              </a:rPr>
              <a:t>I fixed a thing</a:t>
            </a:r>
            <a:r>
              <a:rPr lang="en-US" b="0" dirty="0">
                <a:solidFill>
                  <a:srgbClr val="CCCCCC"/>
                </a:solidFill>
                <a:effectLst/>
                <a:latin typeface="Consolas" panose="020B0609020204030204" pitchFamily="49" charset="0"/>
              </a:rPr>
              <a:t>’ into a polished appraisal that screams ‘</a:t>
            </a:r>
            <a:r>
              <a:rPr lang="en-US" b="1" i="1" dirty="0">
                <a:solidFill>
                  <a:srgbClr val="CCCCCC"/>
                </a:solidFill>
                <a:effectLst/>
                <a:latin typeface="Consolas" panose="020B0609020204030204" pitchFamily="49" charset="0"/>
              </a:rPr>
              <a:t>I’m a rockstar</a:t>
            </a:r>
            <a:r>
              <a:rPr lang="en-US" b="0" dirty="0">
                <a:solidFill>
                  <a:srgbClr val="CCCCCC"/>
                </a:solidFill>
                <a:effectLst/>
                <a:latin typeface="Consolas" panose="020B0609020204030204" pitchFamily="49" charset="0"/>
              </a:rPr>
              <a:t>.’ AI’s here to make your day easier, one smart move at a time.</a:t>
            </a:r>
          </a:p>
          <a:p>
            <a:endParaRPr lang="en-US" dirty="0"/>
          </a:p>
        </p:txBody>
      </p:sp>
      <p:sp>
        <p:nvSpPr>
          <p:cNvPr id="4" name="Slide Number Placeholder 3"/>
          <p:cNvSpPr>
            <a:spLocks noGrp="1"/>
          </p:cNvSpPr>
          <p:nvPr>
            <p:ph type="sldNum" sz="quarter" idx="5"/>
          </p:nvPr>
        </p:nvSpPr>
        <p:spPr/>
        <p:txBody>
          <a:bodyPr/>
          <a:lstStyle/>
          <a:p>
            <a:fld id="{2A7B978A-1E95-43B0-89B2-2FB75F0B928A}" type="slidenum">
              <a:rPr lang="en-US" smtClean="0"/>
              <a:t>8</a:t>
            </a:fld>
            <a:endParaRPr lang="en-US"/>
          </a:p>
        </p:txBody>
      </p:sp>
    </p:spTree>
    <p:extLst>
      <p:ext uri="{BB962C8B-B14F-4D97-AF65-F5344CB8AC3E}">
        <p14:creationId xmlns:p14="http://schemas.microsoft.com/office/powerpoint/2010/main" val="4033476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CCCCCC"/>
                </a:solidFill>
                <a:effectLst/>
                <a:latin typeface="-apple-system"/>
              </a:rPr>
              <a:t>Resource Management</a:t>
            </a: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0" i="0" dirty="0">
                <a:solidFill>
                  <a:srgbClr val="CCCCCC"/>
                </a:solidFill>
                <a:effectLst/>
                <a:latin typeface="-apple-system"/>
              </a:rPr>
              <a:t>"</a:t>
            </a:r>
            <a:r>
              <a:rPr lang="en-US" b="0" i="1" dirty="0">
                <a:solidFill>
                  <a:srgbClr val="CCCCCC"/>
                </a:solidFill>
                <a:effectLst/>
                <a:latin typeface="-apple-system"/>
              </a:rPr>
              <a:t>Imagine AI as the depot’s crystal ball—predicting when that temperamental generator is about to throw a fit before it does. It’s like having a psychic mechanic on speed dial, minus the incense and crystal healing. No more guessing games or last-minute scrambles for parts.</a:t>
            </a:r>
            <a:r>
              <a:rPr lang="en-US" b="0" i="0" dirty="0">
                <a:solidFill>
                  <a:srgbClr val="CCCCCC"/>
                </a:solidFill>
                <a:effectLst/>
                <a:latin typeface="-apple-system"/>
              </a:rPr>
              <a:t>"</a:t>
            </a:r>
          </a:p>
          <a:p>
            <a:pPr marL="171450" lvl="0" indent="-171450" algn="l">
              <a:buFont typeface="Arial" panose="020B0604020202020204" pitchFamily="34" charset="0"/>
              <a:buChar char="•"/>
            </a:pPr>
            <a:r>
              <a:rPr lang="en-US" b="1" i="0" dirty="0">
                <a:solidFill>
                  <a:srgbClr val="CCCCCC"/>
                </a:solidFill>
                <a:effectLst/>
                <a:latin typeface="-apple-system"/>
              </a:rPr>
              <a:t>Leadership Angle</a:t>
            </a:r>
            <a:r>
              <a:rPr lang="en-US" b="0" i="0" dirty="0">
                <a:solidFill>
                  <a:srgbClr val="CCCCCC"/>
                </a:solidFill>
                <a:effectLst/>
                <a:latin typeface="-apple-system"/>
              </a:rPr>
              <a:t>: "You can focus on strategy while AI handles the data crunching. It’s like delegating to the world’s most reliable intern—who never calls in sick."</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AI for Workforce Development and Appraisal Support</a:t>
            </a: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0" i="0" dirty="0">
                <a:solidFill>
                  <a:srgbClr val="CCCCCC"/>
                </a:solidFill>
                <a:effectLst/>
                <a:latin typeface="-apple-system"/>
              </a:rPr>
              <a:t>"</a:t>
            </a:r>
            <a:r>
              <a:rPr lang="en-US" b="0" i="1" dirty="0">
                <a:solidFill>
                  <a:srgbClr val="CCCCCC"/>
                </a:solidFill>
                <a:effectLst/>
                <a:latin typeface="-apple-system"/>
              </a:rPr>
              <a:t>Think of AI as your team’s fairy godmother for appraisals. It waves its magic wand over their achievements, turning 'I fixed a thing' into 'I optimized depot efficiency by 15%.' Suddenly, everyone’s a rockstar, and you’re not drowning in paperwork.</a:t>
            </a:r>
            <a:r>
              <a:rPr lang="en-US" b="0" i="0" dirty="0">
                <a:solidFill>
                  <a:srgbClr val="CCCCCC"/>
                </a:solidFill>
                <a:effectLst/>
                <a:latin typeface="-apple-system"/>
              </a:rPr>
              <a:t>"</a:t>
            </a:r>
          </a:p>
          <a:p>
            <a:pPr marL="171450" lvl="0" indent="-171450" algn="l">
              <a:buFont typeface="Arial" panose="020B0604020202020204" pitchFamily="34" charset="0"/>
              <a:buChar char="•"/>
            </a:pPr>
            <a:r>
              <a:rPr lang="en-US" b="0" i="1" dirty="0">
                <a:solidFill>
                  <a:srgbClr val="CCCCCC"/>
                </a:solidFill>
                <a:effectLst/>
                <a:latin typeface="-apple-system"/>
              </a:rPr>
              <a:t>Relatable Depot Example</a:t>
            </a:r>
            <a:r>
              <a:rPr lang="en-US" b="0" i="0" dirty="0">
                <a:solidFill>
                  <a:srgbClr val="CCCCCC"/>
                </a:solidFill>
                <a:effectLst/>
                <a:latin typeface="-apple-system"/>
              </a:rPr>
              <a:t>: "Picture AI scanning maintenance logs to highlight how your staff slashed helicopter downtime by 20%. Now, their appraisals practically write themselves—and you look like a genius for leading such a high-performing team."</a:t>
            </a:r>
          </a:p>
          <a:p>
            <a:pPr marL="171450" lvl="0" indent="-171450" algn="l">
              <a:buFont typeface="Arial" panose="020B0604020202020204" pitchFamily="34" charset="0"/>
              <a:buChar char="•"/>
            </a:pPr>
            <a:r>
              <a:rPr lang="en-US" b="1" i="0" dirty="0">
                <a:solidFill>
                  <a:srgbClr val="CCCCCC"/>
                </a:solidFill>
                <a:effectLst/>
                <a:latin typeface="-apple-system"/>
              </a:rPr>
              <a:t>Leadership Angle</a:t>
            </a:r>
            <a:r>
              <a:rPr lang="en-US" b="0" i="0" dirty="0">
                <a:solidFill>
                  <a:srgbClr val="CCCCCC"/>
                </a:solidFill>
                <a:effectLst/>
                <a:latin typeface="-apple-system"/>
              </a:rPr>
              <a:t>: "Build a stronger team by tailoring development to their needs and empowering them to shine in their appraisals. It’s like giving everyone a cheat code for career success."</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Crisis Response</a:t>
            </a: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0" i="0" dirty="0">
                <a:solidFill>
                  <a:srgbClr val="CCCCCC"/>
                </a:solidFill>
                <a:effectLst/>
                <a:latin typeface="-apple-system"/>
              </a:rPr>
              <a:t>"AI is like your depot’s Batman—always ready with a utility belt of solutions when disaster strikes. Whether it’s a surprise audit or a literal fire, AI has got your back, cape and all. It runs simulations faster than you can say 'contingency plan,' so you’re always one step ahead."</a:t>
            </a:r>
          </a:p>
          <a:p>
            <a:pPr marL="171450" lvl="0" indent="-171450" algn="l">
              <a:buFont typeface="Arial" panose="020B0604020202020204" pitchFamily="34" charset="0"/>
              <a:buChar char="•"/>
            </a:pPr>
            <a:r>
              <a:rPr lang="en-US" b="0" i="1" dirty="0">
                <a:solidFill>
                  <a:srgbClr val="CCCCCC"/>
                </a:solidFill>
                <a:effectLst/>
                <a:latin typeface="-apple-system"/>
              </a:rPr>
              <a:t>Relatable Depot Example</a:t>
            </a:r>
            <a:r>
              <a:rPr lang="en-US" b="0" i="0" dirty="0">
                <a:solidFill>
                  <a:srgbClr val="CCCCCC"/>
                </a:solidFill>
                <a:effectLst/>
                <a:latin typeface="-apple-system"/>
              </a:rPr>
              <a:t>: "Imagine AI predicting how a supply chain hiccup could impact your repair schedule, then offering three ways to fix it before your coffee gets cold. Crisis averted; hero status achieved."</a:t>
            </a:r>
          </a:p>
          <a:p>
            <a:pPr marL="171450" lvl="0" indent="-171450" algn="l">
              <a:buFont typeface="Arial" panose="020B0604020202020204" pitchFamily="34" charset="0"/>
              <a:buChar char="•"/>
            </a:pPr>
            <a:r>
              <a:rPr lang="en-US" b="1" i="0" dirty="0">
                <a:solidFill>
                  <a:srgbClr val="CCCCCC"/>
                </a:solidFill>
                <a:effectLst/>
                <a:latin typeface="-apple-system"/>
              </a:rPr>
              <a:t>Leadership Angle</a:t>
            </a:r>
            <a:r>
              <a:rPr lang="en-US" b="0" i="0" dirty="0">
                <a:solidFill>
                  <a:srgbClr val="CCCCCC"/>
                </a:solidFill>
                <a:effectLst/>
                <a:latin typeface="-apple-system"/>
              </a:rPr>
              <a:t>: "Stay ahead of challenges with faster, smarter responses. AI doesn’t just help you react—it helps you be </a:t>
            </a:r>
            <a:r>
              <a:rPr lang="en-US" b="0" i="1" dirty="0">
                <a:solidFill>
                  <a:srgbClr val="CCCCCC"/>
                </a:solidFill>
                <a:effectLst/>
                <a:latin typeface="-apple-system"/>
              </a:rPr>
              <a:t>proactive</a:t>
            </a:r>
            <a:r>
              <a:rPr lang="en-US" b="0" i="0" dirty="0">
                <a:solidFill>
                  <a:srgbClr val="CCCCCC"/>
                </a:solidFill>
                <a:effectLst/>
                <a:latin typeface="-apple-system"/>
              </a:rPr>
              <a:t>, like a leader with a crystal ball and a utility belt."</a:t>
            </a:r>
          </a:p>
          <a:p>
            <a:pPr algn="l">
              <a:buFont typeface="Arial" panose="020B0604020202020204" pitchFamily="34" charset="0"/>
              <a:buNone/>
            </a:pPr>
            <a:endParaRPr lang="en-US" b="1" i="0" dirty="0">
              <a:solidFill>
                <a:srgbClr val="CCCCCC"/>
              </a:solidFill>
              <a:effectLst/>
              <a:latin typeface="-apple-system"/>
            </a:endParaRPr>
          </a:p>
          <a:p>
            <a:pPr algn="l">
              <a:buFont typeface="Arial" panose="020B0604020202020204" pitchFamily="34" charset="0"/>
              <a:buNone/>
            </a:pPr>
            <a:r>
              <a:rPr lang="en-US" b="1" i="0" dirty="0">
                <a:solidFill>
                  <a:srgbClr val="CCCCCC"/>
                </a:solidFill>
                <a:effectLst/>
                <a:latin typeface="-apple-system"/>
              </a:rPr>
              <a:t>Interactive Moment</a:t>
            </a:r>
            <a:endParaRPr lang="en-US" b="0" i="0" dirty="0">
              <a:solidFill>
                <a:srgbClr val="CCCCCC"/>
              </a:solidFill>
              <a:effectLst/>
              <a:latin typeface="-apple-system"/>
            </a:endParaRPr>
          </a:p>
          <a:p>
            <a:pPr marL="171450" lvl="0" indent="-171450" algn="l">
              <a:buFont typeface="Arial" panose="020B0604020202020204" pitchFamily="34" charset="0"/>
              <a:buChar char="•"/>
            </a:pPr>
            <a:r>
              <a:rPr lang="en-US" b="0" i="0" dirty="0">
                <a:solidFill>
                  <a:srgbClr val="CCCCCC"/>
                </a:solidFill>
                <a:effectLst/>
                <a:latin typeface="-apple-system"/>
              </a:rPr>
              <a:t>"Now, let’s get real: Which of these could help your team most? Is it the psychic mechanic, the fairy godmother, or the caped crusader? Or maybe all three? Take a second to think about your biggest headache—chances are, AI has a cure.“</a:t>
            </a:r>
          </a:p>
          <a:p>
            <a:pPr marL="171450" lvl="0" indent="-171450" algn="l">
              <a:buFont typeface="Arial" panose="020B0604020202020204" pitchFamily="34" charset="0"/>
              <a:buChar char="•"/>
            </a:pPr>
            <a:endParaRPr lang="en-US" b="0" i="0" dirty="0">
              <a:solidFill>
                <a:srgbClr val="CCCCCC"/>
              </a:solidFill>
              <a:effectLst/>
              <a:latin typeface="-apple-system"/>
            </a:endParaRPr>
          </a:p>
          <a:p>
            <a:pPr algn="l">
              <a:buFont typeface="Arial" panose="020B0604020202020204" pitchFamily="34" charset="0"/>
              <a:buNone/>
            </a:pPr>
            <a:r>
              <a:rPr lang="en-US" b="1" dirty="0"/>
              <a:t>Speaker Notes</a:t>
            </a:r>
          </a:p>
          <a:p>
            <a:pPr marL="171450" marR="0" lvl="0" indent="-171450" algn="l" defTabSz="914400" rtl="0" eaLnBrk="1" fontAlgn="auto" latinLnBrk="0" hangingPunct="1">
              <a:lnSpc>
                <a:spcPts val="1425"/>
              </a:lnSpc>
              <a:spcBef>
                <a:spcPts val="0"/>
              </a:spcBef>
              <a:spcAft>
                <a:spcPts val="0"/>
              </a:spcAft>
              <a:buClrTx/>
              <a:buSzTx/>
              <a:buFont typeface="Arial" panose="020B0604020202020204" pitchFamily="34" charset="0"/>
              <a:buChar char="•"/>
              <a:tabLst/>
              <a:defRPr/>
            </a:pPr>
            <a:r>
              <a:rPr lang="en-US" b="1" dirty="0">
                <a:solidFill>
                  <a:srgbClr val="CCCCCC"/>
                </a:solidFill>
                <a:effectLst/>
                <a:latin typeface="Consolas" panose="020B0609020204030204" pitchFamily="49" charset="0"/>
              </a:rPr>
              <a:t>Takeaway</a:t>
            </a:r>
            <a:r>
              <a:rPr lang="en-US" b="1" dirty="0">
                <a:effectLst/>
              </a:rPr>
              <a:t>:</a:t>
            </a:r>
            <a:r>
              <a:rPr lang="en-US" dirty="0">
                <a:effectLst/>
              </a:rPr>
              <a:t> </a:t>
            </a:r>
            <a:r>
              <a:rPr lang="en-US" b="0" dirty="0">
                <a:solidFill>
                  <a:srgbClr val="CCCCCC"/>
                </a:solidFill>
                <a:effectLst/>
                <a:latin typeface="Consolas" panose="020B0609020204030204" pitchFamily="49" charset="0"/>
              </a:rPr>
              <a:t>From resource management to crisis response, AI offers tangible solutions to everyday challenges at the depot.</a:t>
            </a:r>
          </a:p>
          <a:p>
            <a:pPr marL="171450" indent="-171450">
              <a:lnSpc>
                <a:spcPts val="1425"/>
              </a:lnSpc>
              <a:buFont typeface="Arial" panose="020B0604020202020204" pitchFamily="34" charset="0"/>
              <a:buChar char="•"/>
            </a:pPr>
            <a:endParaRPr lang="en-US" b="0" dirty="0">
              <a:solidFill>
                <a:srgbClr val="CCCCCC"/>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rgbClr val="CCCCCC"/>
                </a:solidFill>
                <a:effectLst/>
                <a:latin typeface="Consolas" panose="020B0609020204030204" pitchFamily="49" charset="0"/>
              </a:rPr>
              <a:t>Transition</a:t>
            </a:r>
            <a:r>
              <a:rPr lang="en-US" b="1" dirty="0">
                <a:effectLst/>
              </a:rPr>
              <a:t>:</a:t>
            </a:r>
            <a:r>
              <a:rPr lang="en-US" dirty="0">
                <a:effectLst/>
              </a:rPr>
              <a:t> </a:t>
            </a:r>
            <a:r>
              <a:rPr lang="en-US" b="0" dirty="0">
                <a:solidFill>
                  <a:srgbClr val="CCCCCC"/>
                </a:solidFill>
                <a:effectLst/>
                <a:latin typeface="Consolas" panose="020B0609020204030204" pitchFamily="49" charset="0"/>
              </a:rPr>
              <a:t>So, which of these AI superpowers could tackle your toughest challenge? The psychic mechanic? The fairy godmother? Take a moment to think about it—because next, we’re going bigger with advanced ideas.</a:t>
            </a:r>
            <a:endParaRPr lang="en-US" dirty="0">
              <a:effectLst/>
            </a:endParaRPr>
          </a:p>
        </p:txBody>
      </p:sp>
      <p:sp>
        <p:nvSpPr>
          <p:cNvPr id="4" name="Slide Number Placeholder 3"/>
          <p:cNvSpPr>
            <a:spLocks noGrp="1"/>
          </p:cNvSpPr>
          <p:nvPr>
            <p:ph type="sldNum" sz="quarter" idx="5"/>
          </p:nvPr>
        </p:nvSpPr>
        <p:spPr/>
        <p:txBody>
          <a:bodyPr/>
          <a:lstStyle/>
          <a:p>
            <a:fld id="{2A7B978A-1E95-43B0-89B2-2FB75F0B928A}" type="slidenum">
              <a:rPr lang="en-US" smtClean="0"/>
              <a:t>9</a:t>
            </a:fld>
            <a:endParaRPr lang="en-US"/>
          </a:p>
        </p:txBody>
      </p:sp>
    </p:spTree>
    <p:extLst>
      <p:ext uri="{BB962C8B-B14F-4D97-AF65-F5344CB8AC3E}">
        <p14:creationId xmlns:p14="http://schemas.microsoft.com/office/powerpoint/2010/main" val="199206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C3F46-C08C-52F5-C121-B3B77EF514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ED71D-7852-6FD5-1FFE-4A8A3A7525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88E555-546E-DCF3-B872-335D4EE6F63F}"/>
              </a:ext>
            </a:extLst>
          </p:cNvPr>
          <p:cNvSpPr>
            <a:spLocks noGrp="1"/>
          </p:cNvSpPr>
          <p:nvPr>
            <p:ph type="dt" sz="half" idx="10"/>
          </p:nvPr>
        </p:nvSpPr>
        <p:spPr/>
        <p:txBody>
          <a:bodyPr/>
          <a:lstStyle/>
          <a:p>
            <a:fld id="{6444479B-705B-4489-957E-7E8A228BDFA0}" type="datetime1">
              <a:rPr lang="en-US" smtClean="0"/>
              <a:t>3/30/2025</a:t>
            </a:fld>
            <a:endParaRPr lang="en-US"/>
          </a:p>
        </p:txBody>
      </p:sp>
      <p:sp>
        <p:nvSpPr>
          <p:cNvPr id="5" name="Footer Placeholder 4">
            <a:extLst>
              <a:ext uri="{FF2B5EF4-FFF2-40B4-BE49-F238E27FC236}">
                <a16:creationId xmlns:a16="http://schemas.microsoft.com/office/drawing/2014/main" id="{924696C6-CA38-6F82-1BF5-6C63A27E1A1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AF7838-BE35-CB2E-04B3-2778FD7F711D}"/>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57397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8926-D7FF-A338-2D8F-7777E0D61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C62B3E-E20F-C308-A0F2-1557B1DFF3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06C35-B219-CF06-3666-151DD9A9D87F}"/>
              </a:ext>
            </a:extLst>
          </p:cNvPr>
          <p:cNvSpPr>
            <a:spLocks noGrp="1"/>
          </p:cNvSpPr>
          <p:nvPr>
            <p:ph type="dt" sz="half" idx="10"/>
          </p:nvPr>
        </p:nvSpPr>
        <p:spPr/>
        <p:txBody>
          <a:bodyPr/>
          <a:lstStyle/>
          <a:p>
            <a:fld id="{C07B66AD-7C08-490A-ADA4-B47E10FB2407}" type="datetime1">
              <a:rPr lang="en-US" smtClean="0"/>
              <a:t>3/30/2025</a:t>
            </a:fld>
            <a:endParaRPr lang="en-US"/>
          </a:p>
        </p:txBody>
      </p:sp>
      <p:sp>
        <p:nvSpPr>
          <p:cNvPr id="5" name="Footer Placeholder 4">
            <a:extLst>
              <a:ext uri="{FF2B5EF4-FFF2-40B4-BE49-F238E27FC236}">
                <a16:creationId xmlns:a16="http://schemas.microsoft.com/office/drawing/2014/main" id="{26CA2EA5-D18E-C0D6-1173-9C0F5D8801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BDE6BAD-AF92-9AEA-7717-75AC59A4889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7919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999EEF-CE6D-19E9-8C25-F0D9FEBBB6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FAC94F-FBC1-4030-C61C-7DE926FAC6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D0CA2-31EA-E129-403B-6F10CB2A31EB}"/>
              </a:ext>
            </a:extLst>
          </p:cNvPr>
          <p:cNvSpPr>
            <a:spLocks noGrp="1"/>
          </p:cNvSpPr>
          <p:nvPr>
            <p:ph type="dt" sz="half" idx="10"/>
          </p:nvPr>
        </p:nvSpPr>
        <p:spPr/>
        <p:txBody>
          <a:bodyPr/>
          <a:lstStyle/>
          <a:p>
            <a:fld id="{05B95027-4255-49E7-9841-CD21BCC99996}" type="datetime1">
              <a:rPr lang="en-US" smtClean="0"/>
              <a:t>3/30/2025</a:t>
            </a:fld>
            <a:endParaRPr lang="en-US"/>
          </a:p>
        </p:txBody>
      </p:sp>
      <p:sp>
        <p:nvSpPr>
          <p:cNvPr id="5" name="Footer Placeholder 4">
            <a:extLst>
              <a:ext uri="{FF2B5EF4-FFF2-40B4-BE49-F238E27FC236}">
                <a16:creationId xmlns:a16="http://schemas.microsoft.com/office/drawing/2014/main" id="{FC033184-F9B7-E176-74EE-A9CB7F2EF4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9995653-942F-DC75-62CF-C87F442CE841}"/>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9637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3574-34FC-3BB5-CE3E-925EF298AB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10B49D-6591-628B-2EA2-638CD5CD93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8B0FD9-8C46-A9B5-BB87-58B4797BCB58}"/>
              </a:ext>
            </a:extLst>
          </p:cNvPr>
          <p:cNvSpPr>
            <a:spLocks noGrp="1"/>
          </p:cNvSpPr>
          <p:nvPr>
            <p:ph type="dt" sz="half" idx="10"/>
          </p:nvPr>
        </p:nvSpPr>
        <p:spPr/>
        <p:txBody>
          <a:bodyPr/>
          <a:lstStyle/>
          <a:p>
            <a:fld id="{9F89F774-3FA6-43B8-9241-99959C8FD463}" type="datetime1">
              <a:rPr lang="en-US" smtClean="0"/>
              <a:t>3/30/2025</a:t>
            </a:fld>
            <a:endParaRPr lang="en-US"/>
          </a:p>
        </p:txBody>
      </p:sp>
      <p:sp>
        <p:nvSpPr>
          <p:cNvPr id="5" name="Footer Placeholder 4">
            <a:extLst>
              <a:ext uri="{FF2B5EF4-FFF2-40B4-BE49-F238E27FC236}">
                <a16:creationId xmlns:a16="http://schemas.microsoft.com/office/drawing/2014/main" id="{B749E830-2C09-1F1E-104F-CB5020C55B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969203-A9EE-B5FD-62CD-74AFD2672322}"/>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17153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E502-6B21-0F0E-4A79-03E258CABC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200C68-A2EA-1270-C279-965A128002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CFFD9-905C-11E9-E315-7F7FDFAC59B9}"/>
              </a:ext>
            </a:extLst>
          </p:cNvPr>
          <p:cNvSpPr>
            <a:spLocks noGrp="1"/>
          </p:cNvSpPr>
          <p:nvPr>
            <p:ph type="dt" sz="half" idx="10"/>
          </p:nvPr>
        </p:nvSpPr>
        <p:spPr/>
        <p:txBody>
          <a:bodyPr/>
          <a:lstStyle/>
          <a:p>
            <a:fld id="{F9504452-5DCC-4FE2-A5C9-8A5EF6714D65}" type="datetime1">
              <a:rPr lang="en-US" smtClean="0"/>
              <a:t>3/30/2025</a:t>
            </a:fld>
            <a:endParaRPr lang="en-US"/>
          </a:p>
        </p:txBody>
      </p:sp>
      <p:sp>
        <p:nvSpPr>
          <p:cNvPr id="5" name="Footer Placeholder 4">
            <a:extLst>
              <a:ext uri="{FF2B5EF4-FFF2-40B4-BE49-F238E27FC236}">
                <a16:creationId xmlns:a16="http://schemas.microsoft.com/office/drawing/2014/main" id="{EC7E5E2F-23C0-861A-E2F4-0112343ED0D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EAA5CB-9AB9-9C8A-06C9-2328660B48E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6092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A739-20BE-6AE5-385A-BE1248FAEB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A0A136-DEE5-0B30-BD69-EB5A279BB1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0940DF-4CD0-8C69-FF26-600E873244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1CB8CD-FD2C-ABB1-DB5B-BB07C65AA966}"/>
              </a:ext>
            </a:extLst>
          </p:cNvPr>
          <p:cNvSpPr>
            <a:spLocks noGrp="1"/>
          </p:cNvSpPr>
          <p:nvPr>
            <p:ph type="dt" sz="half" idx="10"/>
          </p:nvPr>
        </p:nvSpPr>
        <p:spPr/>
        <p:txBody>
          <a:bodyPr/>
          <a:lstStyle/>
          <a:p>
            <a:fld id="{E579ABC2-0180-4F3A-A895-A85BC724D472}" type="datetime1">
              <a:rPr lang="en-US" smtClean="0"/>
              <a:t>3/30/2025</a:t>
            </a:fld>
            <a:endParaRPr lang="en-US"/>
          </a:p>
        </p:txBody>
      </p:sp>
      <p:sp>
        <p:nvSpPr>
          <p:cNvPr id="6" name="Footer Placeholder 5">
            <a:extLst>
              <a:ext uri="{FF2B5EF4-FFF2-40B4-BE49-F238E27FC236}">
                <a16:creationId xmlns:a16="http://schemas.microsoft.com/office/drawing/2014/main" id="{7C1D3114-D5BA-09CE-0DD2-4917FEB16B2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CBA3124-1604-974B-689B-3F9F8A14235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9997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C5B3-EE54-9DA7-DD84-EC3F81804F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3558AA-0057-1741-C5E9-CF007B76E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69A314-8204-DC82-8D66-BE9E1F1E8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8815CD-21F6-3A4C-01B1-23014D4AF0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3C6DD6-937A-7834-F3D8-423439BADE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3589AF-2997-63E3-1C7D-C978A71BA881}"/>
              </a:ext>
            </a:extLst>
          </p:cNvPr>
          <p:cNvSpPr>
            <a:spLocks noGrp="1"/>
          </p:cNvSpPr>
          <p:nvPr>
            <p:ph type="dt" sz="half" idx="10"/>
          </p:nvPr>
        </p:nvSpPr>
        <p:spPr/>
        <p:txBody>
          <a:bodyPr/>
          <a:lstStyle/>
          <a:p>
            <a:fld id="{6AEEA9BA-4E8F-439E-BEA4-91FBA01E3F5F}" type="datetime1">
              <a:rPr lang="en-US" smtClean="0"/>
              <a:t>3/30/2025</a:t>
            </a:fld>
            <a:endParaRPr lang="en-US"/>
          </a:p>
        </p:txBody>
      </p:sp>
      <p:sp>
        <p:nvSpPr>
          <p:cNvPr id="8" name="Footer Placeholder 7">
            <a:extLst>
              <a:ext uri="{FF2B5EF4-FFF2-40B4-BE49-F238E27FC236}">
                <a16:creationId xmlns:a16="http://schemas.microsoft.com/office/drawing/2014/main" id="{BF7B46AE-8AE7-4438-599D-6E66DF29EF0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AF48283-826D-C179-DBA6-DB60C492BDCF}"/>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33331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C4BC-5974-8A9E-0E7E-AE6791C1C4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69624F-42DE-09FB-7D46-565E46626393}"/>
              </a:ext>
            </a:extLst>
          </p:cNvPr>
          <p:cNvSpPr>
            <a:spLocks noGrp="1"/>
          </p:cNvSpPr>
          <p:nvPr>
            <p:ph type="dt" sz="half" idx="10"/>
          </p:nvPr>
        </p:nvSpPr>
        <p:spPr/>
        <p:txBody>
          <a:bodyPr/>
          <a:lstStyle/>
          <a:p>
            <a:fld id="{BE15BF18-0007-481C-AA29-413124BC3EE7}" type="datetime1">
              <a:rPr lang="en-US" smtClean="0"/>
              <a:t>3/30/2025</a:t>
            </a:fld>
            <a:endParaRPr lang="en-US"/>
          </a:p>
        </p:txBody>
      </p:sp>
      <p:sp>
        <p:nvSpPr>
          <p:cNvPr id="4" name="Footer Placeholder 3">
            <a:extLst>
              <a:ext uri="{FF2B5EF4-FFF2-40B4-BE49-F238E27FC236}">
                <a16:creationId xmlns:a16="http://schemas.microsoft.com/office/drawing/2014/main" id="{E213ACC0-19D7-3640-5C38-520ED72B853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9158E5-96D5-F225-3755-B23402C8C3F5}"/>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18706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E997E2-8162-F382-E9CA-D1F223837180}"/>
              </a:ext>
            </a:extLst>
          </p:cNvPr>
          <p:cNvSpPr>
            <a:spLocks noGrp="1"/>
          </p:cNvSpPr>
          <p:nvPr>
            <p:ph type="dt" sz="half" idx="10"/>
          </p:nvPr>
        </p:nvSpPr>
        <p:spPr/>
        <p:txBody>
          <a:bodyPr/>
          <a:lstStyle/>
          <a:p>
            <a:fld id="{09BE9870-3748-43AD-B547-02A075CB4A1D}" type="datetime1">
              <a:rPr lang="en-US" smtClean="0"/>
              <a:t>3/30/2025</a:t>
            </a:fld>
            <a:endParaRPr lang="en-US"/>
          </a:p>
        </p:txBody>
      </p:sp>
      <p:sp>
        <p:nvSpPr>
          <p:cNvPr id="3" name="Footer Placeholder 2">
            <a:extLst>
              <a:ext uri="{FF2B5EF4-FFF2-40B4-BE49-F238E27FC236}">
                <a16:creationId xmlns:a16="http://schemas.microsoft.com/office/drawing/2014/main" id="{A2568866-479B-6A7D-D945-551E6CE99EC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416FA2F-96C2-428E-7E27-8B685239A991}"/>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05895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0671-6446-4D5E-437A-3FFCE0439E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EB0C2C-6075-2DA6-1E88-12980EBCC4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20F9B1-A9E7-E16A-69B3-09CFA68D7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E86FFF-83AB-BFB3-617E-519D3CB2F37F}"/>
              </a:ext>
            </a:extLst>
          </p:cNvPr>
          <p:cNvSpPr>
            <a:spLocks noGrp="1"/>
          </p:cNvSpPr>
          <p:nvPr>
            <p:ph type="dt" sz="half" idx="10"/>
          </p:nvPr>
        </p:nvSpPr>
        <p:spPr/>
        <p:txBody>
          <a:bodyPr/>
          <a:lstStyle/>
          <a:p>
            <a:fld id="{558E7897-33C5-4F1A-9307-D068E37F3DC7}" type="datetime1">
              <a:rPr lang="en-US" smtClean="0"/>
              <a:t>3/30/2025</a:t>
            </a:fld>
            <a:endParaRPr lang="en-US"/>
          </a:p>
        </p:txBody>
      </p:sp>
      <p:sp>
        <p:nvSpPr>
          <p:cNvPr id="6" name="Footer Placeholder 5">
            <a:extLst>
              <a:ext uri="{FF2B5EF4-FFF2-40B4-BE49-F238E27FC236}">
                <a16:creationId xmlns:a16="http://schemas.microsoft.com/office/drawing/2014/main" id="{B5A9ED8B-6F78-5D35-3777-B71581AEB8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203B09-D9E8-5110-79A8-38678731E6F6}"/>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90266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8DC73-83DD-16C2-198A-42E434222D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9564DC-0EE9-DE01-AEBA-70C9443F18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484CEC-CC4D-9E69-1D79-9EBD8F8CEE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5C9DFD-2AFE-ADC9-EEEA-EDC30B0AA3C1}"/>
              </a:ext>
            </a:extLst>
          </p:cNvPr>
          <p:cNvSpPr>
            <a:spLocks noGrp="1"/>
          </p:cNvSpPr>
          <p:nvPr>
            <p:ph type="dt" sz="half" idx="10"/>
          </p:nvPr>
        </p:nvSpPr>
        <p:spPr/>
        <p:txBody>
          <a:bodyPr/>
          <a:lstStyle/>
          <a:p>
            <a:fld id="{82E171BA-CC09-47C8-A6DF-F5C5CB59CEEC}" type="datetime1">
              <a:rPr lang="en-US" smtClean="0"/>
              <a:t>3/30/2025</a:t>
            </a:fld>
            <a:endParaRPr lang="en-US"/>
          </a:p>
        </p:txBody>
      </p:sp>
      <p:sp>
        <p:nvSpPr>
          <p:cNvPr id="6" name="Footer Placeholder 5">
            <a:extLst>
              <a:ext uri="{FF2B5EF4-FFF2-40B4-BE49-F238E27FC236}">
                <a16:creationId xmlns:a16="http://schemas.microsoft.com/office/drawing/2014/main" id="{53E1F67B-2B55-2B11-27A8-28136B4F36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80F0F4-6708-29EE-739E-38399C75E90C}"/>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5028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2EBB2D-6B7C-74E0-EF59-E2E05806A1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38F988-2FC3-9BFC-654C-98496C667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2AE4A-5C17-19FB-8099-7E0B3A4F2B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A38F49-B3E2-4BF0-BEC7-C30D34ABBB8D}" type="datetime1">
              <a:rPr lang="en-US" smtClean="0"/>
              <a:t>3/30/2025</a:t>
            </a:fld>
            <a:endParaRPr lang="en-US"/>
          </a:p>
        </p:txBody>
      </p:sp>
      <p:sp>
        <p:nvSpPr>
          <p:cNvPr id="5" name="Footer Placeholder 4">
            <a:extLst>
              <a:ext uri="{FF2B5EF4-FFF2-40B4-BE49-F238E27FC236}">
                <a16:creationId xmlns:a16="http://schemas.microsoft.com/office/drawing/2014/main" id="{5F77BC29-683E-727A-D288-1144005F1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8AF2C230-BA7B-7813-6222-6636F65A33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213643113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abstract genetic concept">
            <a:extLst>
              <a:ext uri="{FF2B5EF4-FFF2-40B4-BE49-F238E27FC236}">
                <a16:creationId xmlns:a16="http://schemas.microsoft.com/office/drawing/2014/main" id="{93DC8EA4-C5EE-F2CA-C9E4-1B0B4317A371}"/>
              </a:ext>
            </a:extLst>
          </p:cNvPr>
          <p:cNvPicPr>
            <a:picLocks noChangeAspect="1"/>
          </p:cNvPicPr>
          <p:nvPr/>
        </p:nvPicPr>
        <p:blipFill>
          <a:blip r:embed="rId3"/>
          <a:srcRect t="25613" b="18137"/>
          <a:stretch/>
        </p:blipFill>
        <p:spPr>
          <a:xfrm>
            <a:off x="20" y="10"/>
            <a:ext cx="12191979" cy="6857990"/>
          </a:xfrm>
          <a:prstGeom prst="rect">
            <a:avLst/>
          </a:prstGeom>
        </p:spPr>
      </p:pic>
      <p:sp>
        <p:nvSpPr>
          <p:cNvPr id="2" name="Title 1">
            <a:extLst>
              <a:ext uri="{FF2B5EF4-FFF2-40B4-BE49-F238E27FC236}">
                <a16:creationId xmlns:a16="http://schemas.microsoft.com/office/drawing/2014/main" id="{6F516B97-E330-831F-50A5-21FB25E118AB}"/>
              </a:ext>
            </a:extLst>
          </p:cNvPr>
          <p:cNvSpPr>
            <a:spLocks noGrp="1"/>
          </p:cNvSpPr>
          <p:nvPr>
            <p:ph type="ctrTitle"/>
          </p:nvPr>
        </p:nvSpPr>
        <p:spPr>
          <a:xfrm>
            <a:off x="357809" y="159031"/>
            <a:ext cx="11133462" cy="2942388"/>
          </a:xfrm>
          <a:solidFill>
            <a:srgbClr val="FFFFFF">
              <a:alpha val="69804"/>
            </a:srgbClr>
          </a:solidFill>
        </p:spPr>
        <p:txBody>
          <a:bodyPr anchor="ctr">
            <a:normAutofit/>
          </a:bodyPr>
          <a:lstStyle/>
          <a:p>
            <a:pPr algn="l"/>
            <a:r>
              <a:rPr lang="en-US" sz="7200" b="1" dirty="0">
                <a:solidFill>
                  <a:schemeClr val="bg1"/>
                </a:solidFill>
                <a:latin typeface="Aptos" panose="020B0004020202020204" pitchFamily="34" charset="0"/>
              </a:rPr>
              <a:t>Leveraging AI for Leadership Success</a:t>
            </a:r>
          </a:p>
        </p:txBody>
      </p:sp>
    </p:spTree>
    <p:extLst>
      <p:ext uri="{BB962C8B-B14F-4D97-AF65-F5344CB8AC3E}">
        <p14:creationId xmlns:p14="http://schemas.microsoft.com/office/powerpoint/2010/main" val="41797789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84D0F2-629C-3D37-1DBE-4BAFD675E96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6530C30D-81C9-6D25-6BC1-7A9B05181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D8982110-62F0-80B0-4FE3-8323C227A6B9}"/>
              </a:ext>
            </a:extLst>
          </p:cNvPr>
          <p:cNvPicPr>
            <a:picLocks noChangeAspect="1"/>
          </p:cNvPicPr>
          <p:nvPr/>
        </p:nvPicPr>
        <p:blipFill>
          <a:blip r:embed="rId3"/>
          <a:srcRect t="2509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18" name="Rectangle 41">
            <a:extLst>
              <a:ext uri="{FF2B5EF4-FFF2-40B4-BE49-F238E27FC236}">
                <a16:creationId xmlns:a16="http://schemas.microsoft.com/office/drawing/2014/main" id="{463CBD8E-1A31-33C0-3191-749646314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0" name="Group 19">
            <a:extLst>
              <a:ext uri="{FF2B5EF4-FFF2-40B4-BE49-F238E27FC236}">
                <a16:creationId xmlns:a16="http://schemas.microsoft.com/office/drawing/2014/main" id="{5AFE145C-DEF4-676F-A217-97F1A401A0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1" name="Freeform: Shape 20">
              <a:extLst>
                <a:ext uri="{FF2B5EF4-FFF2-40B4-BE49-F238E27FC236}">
                  <a16:creationId xmlns:a16="http://schemas.microsoft.com/office/drawing/2014/main" id="{CD370B47-0F59-9909-7C72-0D4E2A25F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11889781-5803-6A10-B366-ECFBE12D3F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8A5C141-495C-2D01-662D-2E66339B3C58}"/>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dirty="0">
                <a:solidFill>
                  <a:srgbClr val="FFFFFF"/>
                </a:solidFill>
              </a:rPr>
              <a:t>Advanced Ideas for AI Use</a:t>
            </a:r>
          </a:p>
        </p:txBody>
      </p:sp>
    </p:spTree>
    <p:extLst>
      <p:ext uri="{BB962C8B-B14F-4D97-AF65-F5344CB8AC3E}">
        <p14:creationId xmlns:p14="http://schemas.microsoft.com/office/powerpoint/2010/main" val="256528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4BA3E0-547E-D9F7-F13C-F5C0A4E739F4}"/>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5BDED3E-0BF5-E43B-842C-0BDA516285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04167C-A073-A2A1-2837-1099D3E45043}"/>
              </a:ext>
            </a:extLst>
          </p:cNvPr>
          <p:cNvSpPr>
            <a:spLocks noGrp="1"/>
          </p:cNvSpPr>
          <p:nvPr>
            <p:ph type="title"/>
          </p:nvPr>
        </p:nvSpPr>
        <p:spPr>
          <a:xfrm>
            <a:off x="1136397" y="502020"/>
            <a:ext cx="5323715" cy="1642970"/>
          </a:xfrm>
        </p:spPr>
        <p:txBody>
          <a:bodyPr anchor="b">
            <a:normAutofit/>
          </a:bodyPr>
          <a:lstStyle/>
          <a:p>
            <a:r>
              <a:rPr lang="en-US" sz="4000" b="1" dirty="0"/>
              <a:t>What problems will you solve with AI?</a:t>
            </a:r>
          </a:p>
        </p:txBody>
      </p:sp>
      <p:sp>
        <p:nvSpPr>
          <p:cNvPr id="3" name="Content Placeholder 2">
            <a:extLst>
              <a:ext uri="{FF2B5EF4-FFF2-40B4-BE49-F238E27FC236}">
                <a16:creationId xmlns:a16="http://schemas.microsoft.com/office/drawing/2014/main" id="{7E082DD9-5D21-A23A-1861-F17749366787}"/>
              </a:ext>
            </a:extLst>
          </p:cNvPr>
          <p:cNvSpPr>
            <a:spLocks noGrp="1"/>
          </p:cNvSpPr>
          <p:nvPr>
            <p:ph idx="1"/>
          </p:nvPr>
        </p:nvSpPr>
        <p:spPr>
          <a:xfrm>
            <a:off x="1144922" y="2405894"/>
            <a:ext cx="6765081" cy="4101438"/>
          </a:xfrm>
        </p:spPr>
        <p:txBody>
          <a:bodyPr anchor="t">
            <a:normAutofit lnSpcReduction="10000"/>
          </a:bodyPr>
          <a:lstStyle/>
          <a:p>
            <a:r>
              <a:rPr lang="en-US" b="1" dirty="0">
                <a:solidFill>
                  <a:schemeClr val="accent1"/>
                </a:solidFill>
              </a:rPr>
              <a:t>Safety Monitoring: </a:t>
            </a:r>
            <a:r>
              <a:rPr lang="en-US" dirty="0"/>
              <a:t>Use AI to analyze incident reports to predict risks (e.g., in maintenance bays).</a:t>
            </a:r>
          </a:p>
          <a:p>
            <a:r>
              <a:rPr lang="en-US" b="1" dirty="0">
                <a:solidFill>
                  <a:schemeClr val="accent1"/>
                </a:solidFill>
              </a:rPr>
              <a:t>Process Optimization: </a:t>
            </a:r>
            <a:r>
              <a:rPr lang="en-US" dirty="0"/>
              <a:t>AI suggests ways to cut delays in equipment repair cycles.</a:t>
            </a:r>
          </a:p>
          <a:p>
            <a:r>
              <a:rPr lang="en-US" b="1" dirty="0">
                <a:solidFill>
                  <a:schemeClr val="accent1"/>
                </a:solidFill>
              </a:rPr>
              <a:t>Workforce Planning: </a:t>
            </a:r>
            <a:r>
              <a:rPr lang="en-US" dirty="0"/>
              <a:t>AI spots trends in shift schedules and training records.</a:t>
            </a:r>
          </a:p>
          <a:p>
            <a:r>
              <a:rPr lang="en-US" b="1" dirty="0">
                <a:solidFill>
                  <a:schemeClr val="accent1"/>
                </a:solidFill>
              </a:rPr>
              <a:t>Workload Prioritization: </a:t>
            </a:r>
            <a:r>
              <a:rPr lang="en-US" dirty="0"/>
              <a:t>AI flags which repair jobs to prioritize based on past data.</a:t>
            </a:r>
          </a:p>
        </p:txBody>
      </p:sp>
      <p:sp>
        <p:nvSpPr>
          <p:cNvPr id="24" name="Rectangle 23">
            <a:extLst>
              <a:ext uri="{FF2B5EF4-FFF2-40B4-BE49-F238E27FC236}">
                <a16:creationId xmlns:a16="http://schemas.microsoft.com/office/drawing/2014/main" id="{3E58384E-F0B9-3DFF-9113-8A5A02D42D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B14419B-E64E-A943-2E72-79B1CC52B8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86AEB7A0-05CE-2643-C388-F9ECF90032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5F0E815-D330-B621-F557-243E6ADD5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Robot">
            <a:extLst>
              <a:ext uri="{FF2B5EF4-FFF2-40B4-BE49-F238E27FC236}">
                <a16:creationId xmlns:a16="http://schemas.microsoft.com/office/drawing/2014/main" id="{60BD53C8-F87A-EFFF-8078-5F6B1FDAB3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947300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98E0E2-B9ED-B351-2D47-71CDD7E8BAA8}"/>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D364C16-9234-0D5C-8D94-62EA3D7B3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163255A0-282D-8358-8444-50523E369749}"/>
              </a:ext>
            </a:extLst>
          </p:cNvPr>
          <p:cNvPicPr>
            <a:picLocks noChangeAspect="1"/>
          </p:cNvPicPr>
          <p:nvPr/>
        </p:nvPicPr>
        <p:blipFill>
          <a:blip r:embed="rId3"/>
          <a:srcRect t="2509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18" name="Rectangle 41">
            <a:extLst>
              <a:ext uri="{FF2B5EF4-FFF2-40B4-BE49-F238E27FC236}">
                <a16:creationId xmlns:a16="http://schemas.microsoft.com/office/drawing/2014/main" id="{DCB41341-B073-9BAB-609E-E5A383954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0" name="Group 19">
            <a:extLst>
              <a:ext uri="{FF2B5EF4-FFF2-40B4-BE49-F238E27FC236}">
                <a16:creationId xmlns:a16="http://schemas.microsoft.com/office/drawing/2014/main" id="{C3D94E7C-AAEF-116E-3EBB-25BCCA5D64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1" name="Freeform: Shape 20">
              <a:extLst>
                <a:ext uri="{FF2B5EF4-FFF2-40B4-BE49-F238E27FC236}">
                  <a16:creationId xmlns:a16="http://schemas.microsoft.com/office/drawing/2014/main" id="{3F5AA746-80DD-535E-626F-0A9640A2D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24E9A600-E2E0-9485-B8A2-C65AA9054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85C484B-61A5-C3AC-EF59-00EA15AC9A1F}"/>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dirty="0">
                <a:solidFill>
                  <a:srgbClr val="FFFFFF"/>
                </a:solidFill>
              </a:rPr>
              <a:t>Ways to Start Using AI Today</a:t>
            </a:r>
          </a:p>
        </p:txBody>
      </p:sp>
    </p:spTree>
    <p:extLst>
      <p:ext uri="{BB962C8B-B14F-4D97-AF65-F5344CB8AC3E}">
        <p14:creationId xmlns:p14="http://schemas.microsoft.com/office/powerpoint/2010/main" val="45142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9F13D7-1972-EC0D-516A-8F34C432A549}"/>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B01DA48-8991-611F-06B5-E20E89F39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205942-AF50-EDBD-EFF3-E07F9F1147F7}"/>
              </a:ext>
            </a:extLst>
          </p:cNvPr>
          <p:cNvSpPr>
            <a:spLocks noGrp="1"/>
          </p:cNvSpPr>
          <p:nvPr>
            <p:ph type="title"/>
          </p:nvPr>
        </p:nvSpPr>
        <p:spPr>
          <a:xfrm>
            <a:off x="1136397" y="502020"/>
            <a:ext cx="5323715" cy="1642970"/>
          </a:xfrm>
        </p:spPr>
        <p:txBody>
          <a:bodyPr anchor="b">
            <a:normAutofit/>
          </a:bodyPr>
          <a:lstStyle/>
          <a:p>
            <a:r>
              <a:rPr lang="en-US" sz="4000" b="1" dirty="0"/>
              <a:t>Actionable Next Steps:</a:t>
            </a:r>
          </a:p>
        </p:txBody>
      </p:sp>
      <p:sp>
        <p:nvSpPr>
          <p:cNvPr id="3" name="Content Placeholder 2">
            <a:extLst>
              <a:ext uri="{FF2B5EF4-FFF2-40B4-BE49-F238E27FC236}">
                <a16:creationId xmlns:a16="http://schemas.microsoft.com/office/drawing/2014/main" id="{459CFC0E-98A3-998A-FB60-A14318FF5672}"/>
              </a:ext>
            </a:extLst>
          </p:cNvPr>
          <p:cNvSpPr>
            <a:spLocks noGrp="1"/>
          </p:cNvSpPr>
          <p:nvPr>
            <p:ph idx="1"/>
          </p:nvPr>
        </p:nvSpPr>
        <p:spPr>
          <a:xfrm>
            <a:off x="1144922" y="2405894"/>
            <a:ext cx="6765081" cy="3950086"/>
          </a:xfrm>
        </p:spPr>
        <p:txBody>
          <a:bodyPr anchor="t">
            <a:normAutofit/>
          </a:bodyPr>
          <a:lstStyle/>
          <a:p>
            <a:r>
              <a:rPr lang="en-US" dirty="0"/>
              <a:t>Summarize long documents.</a:t>
            </a:r>
          </a:p>
          <a:p>
            <a:r>
              <a:rPr lang="en-US" dirty="0"/>
              <a:t>Turn bullet points into polished reports.</a:t>
            </a:r>
          </a:p>
          <a:p>
            <a:r>
              <a:rPr lang="en-US" dirty="0"/>
              <a:t>Revise emails for clarity and professional tone.</a:t>
            </a:r>
          </a:p>
          <a:p>
            <a:r>
              <a:rPr lang="en-US" dirty="0"/>
              <a:t>Draft appraisal employee input.</a:t>
            </a:r>
          </a:p>
          <a:p>
            <a:r>
              <a:rPr lang="en-US" dirty="0"/>
              <a:t>Draft UPLIFT project outlines.</a:t>
            </a:r>
          </a:p>
        </p:txBody>
      </p:sp>
      <p:sp>
        <p:nvSpPr>
          <p:cNvPr id="24" name="Rectangle 23">
            <a:extLst>
              <a:ext uri="{FF2B5EF4-FFF2-40B4-BE49-F238E27FC236}">
                <a16:creationId xmlns:a16="http://schemas.microsoft.com/office/drawing/2014/main" id="{F8E5197D-FE1D-215F-4DBB-89240501D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78CEC73-4459-1FA8-C4D6-0654140F7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FB73F8C-11D5-44FA-5E7F-8BB304FCC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410A937-54E4-BF5A-43D6-6F91E5E1A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Robot">
            <a:extLst>
              <a:ext uri="{FF2B5EF4-FFF2-40B4-BE49-F238E27FC236}">
                <a16:creationId xmlns:a16="http://schemas.microsoft.com/office/drawing/2014/main" id="{30E21AC2-66ED-ECD9-395D-096FD0631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88063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461FBA-34C4-4991-9AAA-4E72995056DB}"/>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2E7FB64-FE60-3B99-710C-D95836974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08369C1C-7111-A43D-7060-3FB0B382801E}"/>
              </a:ext>
            </a:extLst>
          </p:cNvPr>
          <p:cNvPicPr>
            <a:picLocks noChangeAspect="1"/>
          </p:cNvPicPr>
          <p:nvPr/>
        </p:nvPicPr>
        <p:blipFill>
          <a:blip r:embed="rId3"/>
          <a:srcRect t="2509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18" name="Rectangle 41">
            <a:extLst>
              <a:ext uri="{FF2B5EF4-FFF2-40B4-BE49-F238E27FC236}">
                <a16:creationId xmlns:a16="http://schemas.microsoft.com/office/drawing/2014/main" id="{BE4AD059-00A1-FE10-1AD6-8F892843D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0" name="Group 19">
            <a:extLst>
              <a:ext uri="{FF2B5EF4-FFF2-40B4-BE49-F238E27FC236}">
                <a16:creationId xmlns:a16="http://schemas.microsoft.com/office/drawing/2014/main" id="{75B4EB0C-A99B-C399-9079-C37169D3F9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1" name="Freeform: Shape 20">
              <a:extLst>
                <a:ext uri="{FF2B5EF4-FFF2-40B4-BE49-F238E27FC236}">
                  <a16:creationId xmlns:a16="http://schemas.microsoft.com/office/drawing/2014/main" id="{CF647853-17FE-370B-5101-EEA80AB0D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C179737-F830-2DD4-B3D5-58905F7C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377AF72-8086-217C-509E-AEA4588FFBB0}"/>
              </a:ext>
            </a:extLst>
          </p:cNvPr>
          <p:cNvSpPr>
            <a:spLocks noGrp="1"/>
          </p:cNvSpPr>
          <p:nvPr>
            <p:ph type="title"/>
          </p:nvPr>
        </p:nvSpPr>
        <p:spPr>
          <a:xfrm>
            <a:off x="838199" y="1120676"/>
            <a:ext cx="9010651" cy="2308324"/>
          </a:xfrm>
        </p:spPr>
        <p:txBody>
          <a:bodyPr vert="horz" lIns="91440" tIns="45720" rIns="91440" bIns="45720" rtlCol="0" anchor="b">
            <a:normAutofit/>
          </a:bodyPr>
          <a:lstStyle/>
          <a:p>
            <a:r>
              <a:rPr lang="en-US" sz="7200" dirty="0">
                <a:solidFill>
                  <a:srgbClr val="FFFFFF"/>
                </a:solidFill>
              </a:rPr>
              <a:t>Q&amp;A and Wrap-Up</a:t>
            </a:r>
          </a:p>
        </p:txBody>
      </p:sp>
    </p:spTree>
    <p:extLst>
      <p:ext uri="{BB962C8B-B14F-4D97-AF65-F5344CB8AC3E}">
        <p14:creationId xmlns:p14="http://schemas.microsoft.com/office/powerpoint/2010/main" val="256176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46EC4C63-5675-EDE0-7303-349C02BCB500}"/>
              </a:ext>
            </a:extLst>
          </p:cNvPr>
          <p:cNvPicPr>
            <a:picLocks noChangeAspect="1"/>
          </p:cNvPicPr>
          <p:nvPr/>
        </p:nvPicPr>
        <p:blipFill>
          <a:blip r:embed="rId3"/>
          <a:srcRect t="2509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18" name="Rectangle 41">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0" name="Group 19">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1" name="Freeform: Shape 20">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2B974128-7A64-190A-1D61-83D4F66DBC58}"/>
              </a:ext>
            </a:extLst>
          </p:cNvPr>
          <p:cNvSpPr>
            <a:spLocks noGrp="1"/>
          </p:cNvSpPr>
          <p:nvPr>
            <p:ph type="title"/>
          </p:nvPr>
        </p:nvSpPr>
        <p:spPr>
          <a:xfrm>
            <a:off x="838199" y="1120676"/>
            <a:ext cx="7021513" cy="2308324"/>
          </a:xfrm>
        </p:spPr>
        <p:txBody>
          <a:bodyPr vert="horz" lIns="91440" tIns="45720" rIns="91440" bIns="45720" rtlCol="0" anchor="b">
            <a:normAutofit/>
          </a:bodyPr>
          <a:lstStyle/>
          <a:p>
            <a:r>
              <a:rPr lang="en-US" sz="7200" dirty="0">
                <a:solidFill>
                  <a:srgbClr val="FFFFFF"/>
                </a:solidFill>
              </a:rPr>
              <a:t>What is AI? </a:t>
            </a:r>
            <a:br>
              <a:rPr lang="en-US" sz="7200" dirty="0">
                <a:solidFill>
                  <a:srgbClr val="FFFFFF"/>
                </a:solidFill>
              </a:rPr>
            </a:br>
            <a:r>
              <a:rPr lang="en-US" sz="7200" dirty="0">
                <a:solidFill>
                  <a:srgbClr val="FFFFFF"/>
                </a:solidFill>
              </a:rPr>
              <a:t>A Quick Primer</a:t>
            </a:r>
          </a:p>
        </p:txBody>
      </p:sp>
    </p:spTree>
    <p:extLst>
      <p:ext uri="{BB962C8B-B14F-4D97-AF65-F5344CB8AC3E}">
        <p14:creationId xmlns:p14="http://schemas.microsoft.com/office/powerpoint/2010/main" val="749779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722C5-0191-FDDD-48A2-F11AE7B8CE73}"/>
              </a:ext>
            </a:extLst>
          </p:cNvPr>
          <p:cNvSpPr>
            <a:spLocks noGrp="1"/>
          </p:cNvSpPr>
          <p:nvPr>
            <p:ph type="title"/>
          </p:nvPr>
        </p:nvSpPr>
        <p:spPr>
          <a:xfrm>
            <a:off x="1136397" y="502020"/>
            <a:ext cx="5323715" cy="1642970"/>
          </a:xfrm>
        </p:spPr>
        <p:txBody>
          <a:bodyPr anchor="b">
            <a:normAutofit fontScale="90000"/>
          </a:bodyPr>
          <a:lstStyle/>
          <a:p>
            <a:r>
              <a:rPr lang="en-US" sz="4000" b="1" dirty="0"/>
              <a:t>Simple Definition of Artificial Intelligence (AI)</a:t>
            </a:r>
          </a:p>
        </p:txBody>
      </p:sp>
      <p:sp>
        <p:nvSpPr>
          <p:cNvPr id="3" name="Content Placeholder 2">
            <a:extLst>
              <a:ext uri="{FF2B5EF4-FFF2-40B4-BE49-F238E27FC236}">
                <a16:creationId xmlns:a16="http://schemas.microsoft.com/office/drawing/2014/main" id="{44F014F9-140F-A938-A1ED-1C4DB7EDE863}"/>
              </a:ext>
            </a:extLst>
          </p:cNvPr>
          <p:cNvSpPr>
            <a:spLocks noGrp="1"/>
          </p:cNvSpPr>
          <p:nvPr>
            <p:ph idx="1"/>
          </p:nvPr>
        </p:nvSpPr>
        <p:spPr>
          <a:xfrm>
            <a:off x="1144923" y="2405894"/>
            <a:ext cx="5315189" cy="3535083"/>
          </a:xfrm>
        </p:spPr>
        <p:txBody>
          <a:bodyPr anchor="t">
            <a:normAutofit/>
          </a:bodyPr>
          <a:lstStyle/>
          <a:p>
            <a:r>
              <a:rPr lang="en-US" sz="2000" b="1" dirty="0">
                <a:solidFill>
                  <a:schemeClr val="accent1"/>
                </a:solidFill>
              </a:rPr>
              <a:t>A tool that mimics human thinking to solve problems, analyze data, and automate tasks.</a:t>
            </a:r>
          </a:p>
          <a:p>
            <a:r>
              <a:rPr lang="en-US" sz="2000" dirty="0"/>
              <a:t>Think of it like a smart assistant for logistics, planning, or training.</a:t>
            </a:r>
          </a:p>
          <a:p>
            <a:r>
              <a:rPr lang="en-US" sz="2000" dirty="0"/>
              <a:t>Real-World Examples: </a:t>
            </a:r>
          </a:p>
          <a:p>
            <a:pPr lvl="1"/>
            <a:r>
              <a:rPr lang="en-US" sz="2000" dirty="0"/>
              <a:t>GPS navigation, predictive text, predictive maintenance for equipment.</a:t>
            </a:r>
          </a:p>
        </p:txBody>
      </p:sp>
      <p:sp>
        <p:nvSpPr>
          <p:cNvPr id="24" name="Rectangle 2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Robot">
            <a:extLst>
              <a:ext uri="{FF2B5EF4-FFF2-40B4-BE49-F238E27FC236}">
                <a16:creationId xmlns:a16="http://schemas.microsoft.com/office/drawing/2014/main" id="{0B41F70A-825E-831D-87DD-8F9A71650F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427973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96B908-68F2-A531-8D60-5E1B4B033AE3}"/>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Terminology</a:t>
            </a:r>
          </a:p>
        </p:txBody>
      </p:sp>
      <p:sp>
        <p:nvSpPr>
          <p:cNvPr id="3" name="Content Placeholder 2">
            <a:extLst>
              <a:ext uri="{FF2B5EF4-FFF2-40B4-BE49-F238E27FC236}">
                <a16:creationId xmlns:a16="http://schemas.microsoft.com/office/drawing/2014/main" id="{C122C597-95C3-CAC0-C854-BA45CF5DDAEA}"/>
              </a:ext>
            </a:extLst>
          </p:cNvPr>
          <p:cNvSpPr>
            <a:spLocks noGrp="1"/>
          </p:cNvSpPr>
          <p:nvPr>
            <p:ph idx="1"/>
          </p:nvPr>
        </p:nvSpPr>
        <p:spPr>
          <a:xfrm>
            <a:off x="4810259" y="649480"/>
            <a:ext cx="6555347" cy="5546047"/>
          </a:xfrm>
        </p:spPr>
        <p:txBody>
          <a:bodyPr anchor="ctr">
            <a:normAutofit/>
          </a:bodyPr>
          <a:lstStyle/>
          <a:p>
            <a:pPr>
              <a:buFont typeface="Arial" panose="020B0604020202020204" pitchFamily="34" charset="0"/>
              <a:buChar char="•"/>
            </a:pPr>
            <a:r>
              <a:rPr lang="en-US" sz="2000" b="1" i="0" dirty="0">
                <a:solidFill>
                  <a:schemeClr val="accent2"/>
                </a:solidFill>
                <a:effectLst/>
                <a:latin typeface="+mj-lt"/>
              </a:rPr>
              <a:t>Artificial Intelligence (AI)</a:t>
            </a:r>
            <a:r>
              <a:rPr lang="en-US" sz="2000" b="0" i="0" dirty="0">
                <a:solidFill>
                  <a:schemeClr val="accent2"/>
                </a:solidFill>
                <a:effectLst/>
                <a:latin typeface="+mj-lt"/>
              </a:rPr>
              <a:t>: </a:t>
            </a:r>
            <a:r>
              <a:rPr lang="en-US" sz="2000" b="0" i="0" dirty="0">
                <a:effectLst/>
                <a:latin typeface="+mj-lt"/>
              </a:rPr>
              <a:t>Computers doing smart tasks like learning or solving problems, usually done by humans.</a:t>
            </a:r>
          </a:p>
          <a:p>
            <a:pPr>
              <a:buFont typeface="Arial" panose="020B0604020202020204" pitchFamily="34" charset="0"/>
              <a:buChar char="•"/>
            </a:pPr>
            <a:r>
              <a:rPr lang="en-US" sz="2000" b="1" i="0" dirty="0">
                <a:solidFill>
                  <a:schemeClr val="accent2"/>
                </a:solidFill>
                <a:effectLst/>
                <a:latin typeface="+mj-lt"/>
              </a:rPr>
              <a:t>Generative AI</a:t>
            </a:r>
            <a:r>
              <a:rPr lang="en-US" sz="2000" b="0" i="0" dirty="0">
                <a:solidFill>
                  <a:schemeClr val="accent2"/>
                </a:solidFill>
                <a:effectLst/>
                <a:latin typeface="+mj-lt"/>
              </a:rPr>
              <a:t>: </a:t>
            </a:r>
            <a:r>
              <a:rPr lang="en-US" sz="2000" b="0" i="0" dirty="0">
                <a:effectLst/>
                <a:latin typeface="+mj-lt"/>
              </a:rPr>
              <a:t>AI that creates new things like text, pictures, or sounds based on what it’s learned.</a:t>
            </a:r>
          </a:p>
          <a:p>
            <a:pPr>
              <a:buFont typeface="Arial" panose="020B0604020202020204" pitchFamily="34" charset="0"/>
              <a:buChar char="•"/>
            </a:pPr>
            <a:r>
              <a:rPr lang="en-US" sz="2000" b="1" i="0" dirty="0">
                <a:solidFill>
                  <a:schemeClr val="accent2"/>
                </a:solidFill>
                <a:effectLst/>
                <a:latin typeface="+mj-lt"/>
              </a:rPr>
              <a:t>Conversational AI</a:t>
            </a:r>
            <a:r>
              <a:rPr lang="en-US" sz="2000" b="0" i="0" dirty="0">
                <a:solidFill>
                  <a:schemeClr val="accent2"/>
                </a:solidFill>
                <a:effectLst/>
                <a:latin typeface="+mj-lt"/>
              </a:rPr>
              <a:t>: </a:t>
            </a:r>
            <a:r>
              <a:rPr lang="en-US" sz="2000" b="0" i="0" dirty="0">
                <a:effectLst/>
                <a:latin typeface="+mj-lt"/>
              </a:rPr>
              <a:t>AI that chats like a human using everyday language.</a:t>
            </a:r>
          </a:p>
          <a:p>
            <a:pPr>
              <a:buFont typeface="Arial" panose="020B0604020202020204" pitchFamily="34" charset="0"/>
              <a:buChar char="•"/>
            </a:pPr>
            <a:r>
              <a:rPr lang="en-US" sz="2000" b="1" i="0" dirty="0">
                <a:solidFill>
                  <a:schemeClr val="accent2"/>
                </a:solidFill>
                <a:effectLst/>
                <a:latin typeface="+mj-lt"/>
              </a:rPr>
              <a:t>Large Language Model (LLM)</a:t>
            </a:r>
            <a:r>
              <a:rPr lang="en-US" sz="2000" b="0" i="0" dirty="0">
                <a:solidFill>
                  <a:schemeClr val="accent2"/>
                </a:solidFill>
                <a:effectLst/>
                <a:latin typeface="+mj-lt"/>
              </a:rPr>
              <a:t>: </a:t>
            </a:r>
            <a:r>
              <a:rPr lang="en-US" sz="2000" b="0" i="0" dirty="0">
                <a:effectLst/>
                <a:latin typeface="+mj-lt"/>
              </a:rPr>
              <a:t>A big AI trained on tons of text to write or understand language like a person.</a:t>
            </a:r>
          </a:p>
          <a:p>
            <a:pPr>
              <a:buFont typeface="Arial" panose="020B0604020202020204" pitchFamily="34" charset="0"/>
              <a:buChar char="•"/>
            </a:pPr>
            <a:r>
              <a:rPr lang="en-US" sz="2000" b="1" i="0" dirty="0">
                <a:solidFill>
                  <a:schemeClr val="accent2"/>
                </a:solidFill>
                <a:effectLst/>
                <a:latin typeface="+mj-lt"/>
              </a:rPr>
              <a:t>Prompt Engineering</a:t>
            </a:r>
            <a:r>
              <a:rPr lang="en-US" sz="2000" b="0" i="0" dirty="0">
                <a:solidFill>
                  <a:schemeClr val="accent2"/>
                </a:solidFill>
                <a:effectLst/>
                <a:latin typeface="+mj-lt"/>
              </a:rPr>
              <a:t>: </a:t>
            </a:r>
            <a:r>
              <a:rPr lang="en-US" sz="2000" b="0" i="0" dirty="0">
                <a:effectLst/>
                <a:latin typeface="+mj-lt"/>
              </a:rPr>
              <a:t>Tweaking questions to get better answers from AI.</a:t>
            </a:r>
          </a:p>
          <a:p>
            <a:pPr>
              <a:buFont typeface="Arial" panose="020B0604020202020204" pitchFamily="34" charset="0"/>
              <a:buChar char="•"/>
            </a:pPr>
            <a:r>
              <a:rPr lang="en-US" sz="2000" b="1" i="0" dirty="0">
                <a:solidFill>
                  <a:schemeClr val="accent2"/>
                </a:solidFill>
                <a:effectLst/>
                <a:latin typeface="+mj-lt"/>
              </a:rPr>
              <a:t>Token</a:t>
            </a:r>
            <a:r>
              <a:rPr lang="en-US" sz="2000" b="0" i="0" dirty="0">
                <a:solidFill>
                  <a:schemeClr val="accent2"/>
                </a:solidFill>
                <a:effectLst/>
                <a:latin typeface="+mj-lt"/>
              </a:rPr>
              <a:t>: </a:t>
            </a:r>
            <a:r>
              <a:rPr lang="en-US" sz="2000" b="0" i="0" dirty="0">
                <a:effectLst/>
                <a:latin typeface="+mj-lt"/>
              </a:rPr>
              <a:t>A small piece of text (like a word) an AI uses; it can only handle so many at once.</a:t>
            </a:r>
          </a:p>
          <a:p>
            <a:pPr>
              <a:buFont typeface="Arial" panose="020B0604020202020204" pitchFamily="34" charset="0"/>
              <a:buChar char="•"/>
            </a:pPr>
            <a:r>
              <a:rPr lang="en-US" sz="2000" b="1" i="0" dirty="0">
                <a:solidFill>
                  <a:schemeClr val="accent2"/>
                </a:solidFill>
                <a:effectLst/>
                <a:latin typeface="+mj-lt"/>
              </a:rPr>
              <a:t>Hallucination</a:t>
            </a:r>
            <a:r>
              <a:rPr lang="en-US" sz="2000" b="0" i="0" dirty="0">
                <a:solidFill>
                  <a:schemeClr val="accent2"/>
                </a:solidFill>
                <a:effectLst/>
                <a:latin typeface="+mj-lt"/>
              </a:rPr>
              <a:t>: </a:t>
            </a:r>
            <a:r>
              <a:rPr lang="en-US" sz="2000" b="0" i="0" dirty="0">
                <a:effectLst/>
                <a:latin typeface="+mj-lt"/>
              </a:rPr>
              <a:t>When AI makes up stuff that sounds real but isn’t.</a:t>
            </a:r>
          </a:p>
          <a:p>
            <a:pPr>
              <a:buFont typeface="Arial" panose="020B0604020202020204" pitchFamily="34" charset="0"/>
              <a:buChar char="•"/>
            </a:pPr>
            <a:r>
              <a:rPr lang="en-US" sz="2000" b="1" i="0" dirty="0">
                <a:solidFill>
                  <a:schemeClr val="accent2"/>
                </a:solidFill>
                <a:effectLst/>
                <a:latin typeface="+mj-lt"/>
              </a:rPr>
              <a:t>Knowledge Cutoff</a:t>
            </a:r>
            <a:r>
              <a:rPr lang="en-US" sz="2000" b="0" i="0" dirty="0">
                <a:solidFill>
                  <a:schemeClr val="accent2"/>
                </a:solidFill>
                <a:effectLst/>
                <a:latin typeface="+mj-lt"/>
              </a:rPr>
              <a:t>: </a:t>
            </a:r>
            <a:r>
              <a:rPr lang="en-US" sz="2000" b="0" i="0" dirty="0">
                <a:effectLst/>
                <a:latin typeface="+mj-lt"/>
              </a:rPr>
              <a:t>The last day an AI’s info goes up to before needing updates.</a:t>
            </a:r>
          </a:p>
        </p:txBody>
      </p:sp>
    </p:spTree>
    <p:extLst>
      <p:ext uri="{BB962C8B-B14F-4D97-AF65-F5344CB8AC3E}">
        <p14:creationId xmlns:p14="http://schemas.microsoft.com/office/powerpoint/2010/main" val="1386631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718C91-B626-04A0-7084-83127370F66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Generative AI Tools</a:t>
            </a:r>
          </a:p>
        </p:txBody>
      </p:sp>
      <p:sp>
        <p:nvSpPr>
          <p:cNvPr id="4" name="Rectangle 1">
            <a:extLst>
              <a:ext uri="{FF2B5EF4-FFF2-40B4-BE49-F238E27FC236}">
                <a16:creationId xmlns:a16="http://schemas.microsoft.com/office/drawing/2014/main" id="{BAC7FBA0-50C1-487A-0404-AB8B6E7CE6DA}"/>
              </a:ext>
            </a:extLst>
          </p:cNvPr>
          <p:cNvSpPr>
            <a:spLocks noGrp="1" noChangeArrowheads="1"/>
          </p:cNvSpPr>
          <p:nvPr>
            <p:ph idx="1"/>
          </p:nvPr>
        </p:nvSpPr>
        <p:spPr bwMode="auto">
          <a:xfrm>
            <a:off x="4810258" y="649480"/>
            <a:ext cx="7378693"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ts val="600"/>
              </a:spcBef>
              <a:spcAft>
                <a:spcPts val="600"/>
              </a:spcAft>
              <a:buClrTx/>
              <a:buSzTx/>
              <a:buNone/>
              <a:tabLst/>
            </a:pPr>
            <a:r>
              <a:rPr kumimoji="0" lang="en-US" altLang="en-US" sz="2400" b="1" i="0" u="none" strike="noStrike" cap="none" normalizeH="0" baseline="0" dirty="0">
                <a:ln>
                  <a:noFill/>
                </a:ln>
                <a:solidFill>
                  <a:schemeClr val="accent2"/>
                </a:solidFill>
                <a:effectLst/>
                <a:latin typeface="+mj-lt"/>
              </a:rPr>
              <a:t>Microsoft Copilot </a:t>
            </a:r>
            <a:r>
              <a:rPr kumimoji="0" lang="en-US" altLang="en-US" sz="2400" b="1" i="0" u="none" strike="noStrike" cap="none" normalizeH="0" baseline="0" dirty="0">
                <a:ln>
                  <a:noFill/>
                </a:ln>
                <a:effectLst/>
                <a:latin typeface="+mj-lt"/>
              </a:rPr>
              <a:t>| copilot.microsoft.com</a:t>
            </a:r>
            <a:r>
              <a:rPr kumimoji="0" lang="en-US" altLang="en-US" sz="2400" b="0" i="0" u="none" strike="noStrike" cap="none" normalizeH="0" baseline="0" dirty="0">
                <a:ln>
                  <a:noFill/>
                </a:ln>
                <a:effectLst/>
                <a:latin typeface="+mj-lt"/>
              </a:rPr>
              <a:t> </a:t>
            </a:r>
          </a:p>
          <a:p>
            <a:pPr lvl="1" eaLnBrk="0" fontAlgn="base" hangingPunct="0">
              <a:spcBef>
                <a:spcPts val="600"/>
              </a:spcBef>
              <a:spcAft>
                <a:spcPts val="600"/>
              </a:spcAft>
            </a:pPr>
            <a:r>
              <a:rPr kumimoji="0" lang="en-US" altLang="en-US" b="0" i="0" u="none" strike="noStrike" cap="none" normalizeH="0" baseline="0" dirty="0">
                <a:ln>
                  <a:noFill/>
                </a:ln>
                <a:effectLst/>
                <a:latin typeface="+mj-lt"/>
              </a:rPr>
              <a:t>Workplace productivity, coding, multimedia support. </a:t>
            </a:r>
          </a:p>
          <a:p>
            <a:pPr marL="0" marR="0" lvl="0" indent="0" defTabSz="914400" rtl="0" eaLnBrk="0" fontAlgn="base" latinLnBrk="0" hangingPunct="0">
              <a:spcBef>
                <a:spcPts val="600"/>
              </a:spcBef>
              <a:spcAft>
                <a:spcPts val="600"/>
              </a:spcAft>
              <a:buClrTx/>
              <a:buSzTx/>
              <a:buNone/>
              <a:tabLst/>
            </a:pPr>
            <a:r>
              <a:rPr kumimoji="0" lang="en-US" altLang="en-US" sz="2400" b="1" i="0" u="none" strike="noStrike" cap="none" normalizeH="0" baseline="0" dirty="0">
                <a:ln>
                  <a:noFill/>
                </a:ln>
                <a:solidFill>
                  <a:schemeClr val="accent2"/>
                </a:solidFill>
                <a:effectLst/>
                <a:latin typeface="+mj-lt"/>
              </a:rPr>
              <a:t>ChatGPT (OpenAI) </a:t>
            </a:r>
            <a:r>
              <a:rPr kumimoji="0" lang="en-US" altLang="en-US" sz="2400" b="1" i="0" u="none" strike="noStrike" cap="none" normalizeH="0" baseline="0" dirty="0">
                <a:ln>
                  <a:noFill/>
                </a:ln>
                <a:effectLst/>
                <a:latin typeface="+mj-lt"/>
              </a:rPr>
              <a:t>| chat.openai.com</a:t>
            </a:r>
            <a:r>
              <a:rPr kumimoji="0" lang="en-US" altLang="en-US" sz="2400" b="0" i="0" u="none" strike="noStrike" cap="none" normalizeH="0" baseline="0" dirty="0">
                <a:ln>
                  <a:noFill/>
                </a:ln>
                <a:effectLst/>
                <a:latin typeface="+mj-lt"/>
              </a:rPr>
              <a:t> </a:t>
            </a:r>
          </a:p>
          <a:p>
            <a:pPr lvl="1" eaLnBrk="0" fontAlgn="base" hangingPunct="0">
              <a:spcBef>
                <a:spcPts val="600"/>
              </a:spcBef>
              <a:spcAft>
                <a:spcPts val="600"/>
              </a:spcAft>
            </a:pPr>
            <a:r>
              <a:rPr kumimoji="0" lang="en-US" altLang="en-US" b="0" i="0" u="none" strike="noStrike" cap="none" normalizeH="0" baseline="0" dirty="0">
                <a:ln>
                  <a:noFill/>
                </a:ln>
                <a:effectLst/>
                <a:latin typeface="+mj-lt"/>
              </a:rPr>
              <a:t>Polished text for writing, coding, broad use. </a:t>
            </a:r>
          </a:p>
          <a:p>
            <a:pPr marL="0" marR="0" lvl="0" indent="0" defTabSz="914400" rtl="0" eaLnBrk="0" fontAlgn="base" latinLnBrk="0" hangingPunct="0">
              <a:spcBef>
                <a:spcPts val="600"/>
              </a:spcBef>
              <a:spcAft>
                <a:spcPts val="600"/>
              </a:spcAft>
              <a:buClrTx/>
              <a:buSzTx/>
              <a:buNone/>
              <a:tabLst/>
            </a:pPr>
            <a:r>
              <a:rPr kumimoji="0" lang="en-US" altLang="en-US" sz="2400" b="1" i="0" u="none" strike="noStrike" cap="none" normalizeH="0" baseline="0" dirty="0">
                <a:ln>
                  <a:noFill/>
                </a:ln>
                <a:solidFill>
                  <a:schemeClr val="accent2"/>
                </a:solidFill>
                <a:effectLst/>
                <a:latin typeface="+mj-lt"/>
              </a:rPr>
              <a:t>DALL·E 3 (OpenAI) </a:t>
            </a:r>
            <a:r>
              <a:rPr kumimoji="0" lang="en-US" altLang="en-US" sz="2400" b="1" i="0" u="none" strike="noStrike" cap="none" normalizeH="0" baseline="0" dirty="0">
                <a:ln>
                  <a:noFill/>
                </a:ln>
                <a:effectLst/>
                <a:latin typeface="+mj-lt"/>
              </a:rPr>
              <a:t>| openai.com/dall-e-3</a:t>
            </a:r>
            <a:r>
              <a:rPr kumimoji="0" lang="en-US" altLang="en-US" sz="2400" b="0" i="0" u="none" strike="noStrike" cap="none" normalizeH="0" baseline="0" dirty="0">
                <a:ln>
                  <a:noFill/>
                </a:ln>
                <a:effectLst/>
                <a:latin typeface="+mj-lt"/>
              </a:rPr>
              <a:t> </a:t>
            </a:r>
          </a:p>
          <a:p>
            <a:pPr lvl="1" eaLnBrk="0" fontAlgn="base" hangingPunct="0">
              <a:spcBef>
                <a:spcPts val="600"/>
              </a:spcBef>
              <a:spcAft>
                <a:spcPts val="600"/>
              </a:spcAft>
            </a:pPr>
            <a:r>
              <a:rPr kumimoji="0" lang="en-US" altLang="en-US" b="0" i="0" u="none" strike="noStrike" cap="none" normalizeH="0" baseline="0" dirty="0">
                <a:ln>
                  <a:noFill/>
                </a:ln>
                <a:effectLst/>
                <a:latin typeface="+mj-lt"/>
              </a:rPr>
              <a:t>Creative, detailed images from text. </a:t>
            </a:r>
          </a:p>
          <a:p>
            <a:pPr marL="0" marR="0" lvl="0" indent="0" defTabSz="914400" rtl="0" eaLnBrk="0" fontAlgn="base" latinLnBrk="0" hangingPunct="0">
              <a:spcBef>
                <a:spcPts val="600"/>
              </a:spcBef>
              <a:spcAft>
                <a:spcPts val="600"/>
              </a:spcAft>
              <a:buClrTx/>
              <a:buSzTx/>
              <a:buNone/>
              <a:tabLst/>
            </a:pPr>
            <a:endParaRPr kumimoji="0" lang="en-US" altLang="en-US" sz="2400" b="1" i="0" u="none" strike="noStrike" cap="none" normalizeH="0" baseline="0" dirty="0">
              <a:ln>
                <a:noFill/>
              </a:ln>
              <a:solidFill>
                <a:schemeClr val="accent2"/>
              </a:solidFill>
              <a:effectLst/>
              <a:latin typeface="+mj-lt"/>
            </a:endParaRPr>
          </a:p>
          <a:p>
            <a:pPr marL="0" marR="0" lvl="0" indent="0" defTabSz="914400" rtl="0" eaLnBrk="0" fontAlgn="base" latinLnBrk="0" hangingPunct="0">
              <a:spcBef>
                <a:spcPts val="600"/>
              </a:spcBef>
              <a:spcAft>
                <a:spcPts val="600"/>
              </a:spcAft>
              <a:buClrTx/>
              <a:buSzTx/>
              <a:buNone/>
              <a:tabLst/>
            </a:pPr>
            <a:r>
              <a:rPr kumimoji="0" lang="en-US" altLang="en-US" sz="2400" b="1" i="0" u="none" strike="noStrike" cap="none" normalizeH="0" baseline="0" dirty="0" err="1">
                <a:ln>
                  <a:noFill/>
                </a:ln>
                <a:solidFill>
                  <a:schemeClr val="accent2"/>
                </a:solidFill>
                <a:effectLst/>
                <a:latin typeface="+mj-lt"/>
              </a:rPr>
              <a:t>AskSage</a:t>
            </a:r>
            <a:r>
              <a:rPr kumimoji="0" lang="en-US" altLang="en-US" sz="2400" b="1" i="0" u="none" strike="noStrike" cap="none" normalizeH="0" baseline="0" dirty="0">
                <a:ln>
                  <a:noFill/>
                </a:ln>
                <a:solidFill>
                  <a:schemeClr val="accent2"/>
                </a:solidFill>
                <a:effectLst/>
                <a:latin typeface="+mj-lt"/>
              </a:rPr>
              <a:t> (U.S. Army) </a:t>
            </a:r>
            <a:r>
              <a:rPr kumimoji="0" lang="en-US" altLang="en-US" sz="2400" b="1" i="0" u="none" strike="noStrike" cap="none" normalizeH="0" baseline="0" dirty="0">
                <a:ln>
                  <a:noFill/>
                </a:ln>
                <a:effectLst/>
                <a:latin typeface="+mj-lt"/>
              </a:rPr>
              <a:t>| chat.genai.army.mil</a:t>
            </a:r>
            <a:r>
              <a:rPr kumimoji="0" lang="en-US" altLang="en-US" sz="2400" b="0" i="0" u="none" strike="noStrike" cap="none" normalizeH="0" baseline="0" dirty="0">
                <a:ln>
                  <a:noFill/>
                </a:ln>
                <a:effectLst/>
                <a:latin typeface="+mj-lt"/>
              </a:rPr>
              <a:t> </a:t>
            </a:r>
          </a:p>
          <a:p>
            <a:pPr lvl="1" eaLnBrk="0" fontAlgn="base" hangingPunct="0">
              <a:spcBef>
                <a:spcPts val="600"/>
              </a:spcBef>
              <a:spcAft>
                <a:spcPts val="600"/>
              </a:spcAft>
            </a:pPr>
            <a:r>
              <a:rPr kumimoji="0" lang="en-US" altLang="en-US" b="0" i="0" u="none" strike="noStrike" cap="none" normalizeH="0" baseline="0" dirty="0">
                <a:ln>
                  <a:noFill/>
                </a:ln>
                <a:effectLst/>
                <a:latin typeface="+mj-lt"/>
              </a:rPr>
              <a:t>Secure military workflows, data analysis. </a:t>
            </a:r>
          </a:p>
          <a:p>
            <a:pPr marL="0" marR="0" lvl="0" indent="0" defTabSz="914400" rtl="0" eaLnBrk="0" fontAlgn="base" latinLnBrk="0" hangingPunct="0">
              <a:spcBef>
                <a:spcPts val="600"/>
              </a:spcBef>
              <a:spcAft>
                <a:spcPts val="600"/>
              </a:spcAft>
              <a:buClrTx/>
              <a:buSzTx/>
              <a:buNone/>
              <a:tabLst/>
            </a:pPr>
            <a:r>
              <a:rPr kumimoji="0" lang="en-US" altLang="en-US" sz="2400" b="1" i="0" u="none" strike="noStrike" cap="none" normalizeH="0" baseline="0" dirty="0" err="1">
                <a:ln>
                  <a:noFill/>
                </a:ln>
                <a:solidFill>
                  <a:schemeClr val="accent2"/>
                </a:solidFill>
                <a:effectLst/>
                <a:latin typeface="+mj-lt"/>
              </a:rPr>
              <a:t>CamoGPT</a:t>
            </a:r>
            <a:r>
              <a:rPr kumimoji="0" lang="en-US" altLang="en-US" sz="2400" b="1" i="0" u="none" strike="noStrike" cap="none" normalizeH="0" baseline="0" dirty="0">
                <a:ln>
                  <a:noFill/>
                </a:ln>
                <a:solidFill>
                  <a:schemeClr val="accent2"/>
                </a:solidFill>
                <a:effectLst/>
                <a:latin typeface="+mj-lt"/>
              </a:rPr>
              <a:t> (U.S. Army) </a:t>
            </a:r>
            <a:r>
              <a:rPr kumimoji="0" lang="en-US" altLang="en-US" sz="2400" b="1" i="0" u="none" strike="noStrike" cap="none" normalizeH="0" baseline="0" dirty="0">
                <a:ln>
                  <a:noFill/>
                </a:ln>
                <a:effectLst/>
                <a:latin typeface="+mj-lt"/>
              </a:rPr>
              <a:t>| camogpt.army.mil</a:t>
            </a:r>
            <a:r>
              <a:rPr kumimoji="0" lang="en-US" altLang="en-US" sz="2400" b="0" i="0" u="none" strike="noStrike" cap="none" normalizeH="0" baseline="0" dirty="0">
                <a:ln>
                  <a:noFill/>
                </a:ln>
                <a:effectLst/>
                <a:latin typeface="+mj-lt"/>
              </a:rPr>
              <a:t> </a:t>
            </a:r>
          </a:p>
          <a:p>
            <a:pPr lvl="1" eaLnBrk="0" fontAlgn="base" hangingPunct="0">
              <a:spcBef>
                <a:spcPts val="600"/>
              </a:spcBef>
              <a:spcAft>
                <a:spcPts val="600"/>
              </a:spcAft>
            </a:pPr>
            <a:r>
              <a:rPr kumimoji="0" lang="en-US" altLang="en-US" b="0" i="0" u="none" strike="noStrike" cap="none" normalizeH="0" baseline="0" dirty="0">
                <a:ln>
                  <a:noFill/>
                </a:ln>
                <a:effectLst/>
                <a:latin typeface="+mj-lt"/>
              </a:rPr>
              <a:t>Document review, compliance, readiness.</a:t>
            </a:r>
          </a:p>
          <a:p>
            <a:pPr marL="0" marR="0" lvl="0" indent="0" defTabSz="914400" rtl="0" eaLnBrk="0" fontAlgn="base" latinLnBrk="0" hangingPunct="0">
              <a:spcBef>
                <a:spcPts val="600"/>
              </a:spcBef>
              <a:spcAft>
                <a:spcPts val="600"/>
              </a:spcAft>
              <a:buClrTx/>
              <a:buSzTx/>
              <a:buFontTx/>
              <a:buNone/>
              <a:tabLst/>
            </a:pPr>
            <a:endParaRPr kumimoji="0" lang="en-US" altLang="en-US" sz="2400" b="0" i="0" u="none" strike="noStrike" cap="none" normalizeH="0" baseline="0" dirty="0">
              <a:ln>
                <a:noFill/>
              </a:ln>
              <a:effectLst/>
              <a:latin typeface="+mj-lt"/>
            </a:endParaRPr>
          </a:p>
        </p:txBody>
      </p:sp>
    </p:spTree>
    <p:extLst>
      <p:ext uri="{BB962C8B-B14F-4D97-AF65-F5344CB8AC3E}">
        <p14:creationId xmlns:p14="http://schemas.microsoft.com/office/powerpoint/2010/main" val="121207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BC82B9-36B1-3A13-4398-CDBC65DCB16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5A5AF5AE-41D6-0FEE-F041-0A143DC4F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B2C4377F-0907-C3F1-BCF7-5680EF0C080E}"/>
              </a:ext>
            </a:extLst>
          </p:cNvPr>
          <p:cNvPicPr>
            <a:picLocks noChangeAspect="1"/>
          </p:cNvPicPr>
          <p:nvPr/>
        </p:nvPicPr>
        <p:blipFill>
          <a:blip r:embed="rId3"/>
          <a:srcRect t="2509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18" name="Rectangle 41">
            <a:extLst>
              <a:ext uri="{FF2B5EF4-FFF2-40B4-BE49-F238E27FC236}">
                <a16:creationId xmlns:a16="http://schemas.microsoft.com/office/drawing/2014/main" id="{30AD8AAB-344F-F867-C4E1-7D1E8AD47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0" name="Group 19">
            <a:extLst>
              <a:ext uri="{FF2B5EF4-FFF2-40B4-BE49-F238E27FC236}">
                <a16:creationId xmlns:a16="http://schemas.microsoft.com/office/drawing/2014/main" id="{AADA83E1-F0D8-BCD7-1CE9-0819DA5877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1" name="Freeform: Shape 20">
              <a:extLst>
                <a:ext uri="{FF2B5EF4-FFF2-40B4-BE49-F238E27FC236}">
                  <a16:creationId xmlns:a16="http://schemas.microsoft.com/office/drawing/2014/main" id="{D9E6BA0A-E538-F9AB-EBA4-B42CC81101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DCA7AFC-CFFC-D4AF-C305-0FCBC71C31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0924C14-5465-E9D8-C112-944D0DF5CFF4}"/>
              </a:ext>
            </a:extLst>
          </p:cNvPr>
          <p:cNvSpPr>
            <a:spLocks noGrp="1"/>
          </p:cNvSpPr>
          <p:nvPr>
            <p:ph type="title"/>
          </p:nvPr>
        </p:nvSpPr>
        <p:spPr>
          <a:xfrm>
            <a:off x="838199" y="1120676"/>
            <a:ext cx="7021513" cy="2308324"/>
          </a:xfrm>
        </p:spPr>
        <p:txBody>
          <a:bodyPr vert="horz" lIns="91440" tIns="45720" rIns="91440" bIns="45720" rtlCol="0" anchor="b">
            <a:normAutofit fontScale="90000"/>
          </a:bodyPr>
          <a:lstStyle/>
          <a:p>
            <a:r>
              <a:rPr lang="en-US" sz="7200" dirty="0">
                <a:solidFill>
                  <a:srgbClr val="FFFFFF"/>
                </a:solidFill>
              </a:rPr>
              <a:t>Why AI Matters for Army Depot Leaders</a:t>
            </a:r>
          </a:p>
        </p:txBody>
      </p:sp>
    </p:spTree>
    <p:extLst>
      <p:ext uri="{BB962C8B-B14F-4D97-AF65-F5344CB8AC3E}">
        <p14:creationId xmlns:p14="http://schemas.microsoft.com/office/powerpoint/2010/main" val="280178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B6BBB9-16F6-A5DF-4A36-449F2EAF12E8}"/>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FDCB944F-5CF9-5DCF-CD72-A48480B2C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9AAF1-1126-9751-3DC6-69A18B56A9A9}"/>
              </a:ext>
            </a:extLst>
          </p:cNvPr>
          <p:cNvSpPr>
            <a:spLocks noGrp="1"/>
          </p:cNvSpPr>
          <p:nvPr>
            <p:ph type="title"/>
          </p:nvPr>
        </p:nvSpPr>
        <p:spPr>
          <a:xfrm>
            <a:off x="1136397" y="502020"/>
            <a:ext cx="5323715" cy="1642970"/>
          </a:xfrm>
        </p:spPr>
        <p:txBody>
          <a:bodyPr anchor="b">
            <a:normAutofit/>
          </a:bodyPr>
          <a:lstStyle/>
          <a:p>
            <a:r>
              <a:rPr lang="en-US" sz="4000" b="1" dirty="0"/>
              <a:t>Key benefits:</a:t>
            </a:r>
          </a:p>
        </p:txBody>
      </p:sp>
      <p:sp>
        <p:nvSpPr>
          <p:cNvPr id="3" name="Content Placeholder 2">
            <a:extLst>
              <a:ext uri="{FF2B5EF4-FFF2-40B4-BE49-F238E27FC236}">
                <a16:creationId xmlns:a16="http://schemas.microsoft.com/office/drawing/2014/main" id="{D513C12B-0EBF-8020-EEEE-E1AC86108F94}"/>
              </a:ext>
            </a:extLst>
          </p:cNvPr>
          <p:cNvSpPr>
            <a:spLocks noGrp="1"/>
          </p:cNvSpPr>
          <p:nvPr>
            <p:ph idx="1"/>
          </p:nvPr>
        </p:nvSpPr>
        <p:spPr>
          <a:xfrm>
            <a:off x="1144923" y="2405894"/>
            <a:ext cx="5680083" cy="3535083"/>
          </a:xfrm>
        </p:spPr>
        <p:txBody>
          <a:bodyPr anchor="t">
            <a:normAutofit/>
          </a:bodyPr>
          <a:lstStyle/>
          <a:p>
            <a:r>
              <a:rPr lang="en-US" sz="2000" b="1" dirty="0">
                <a:solidFill>
                  <a:schemeClr val="accent2"/>
                </a:solidFill>
                <a:latin typeface="+mj-lt"/>
              </a:rPr>
              <a:t>Efficiency: </a:t>
            </a:r>
            <a:r>
              <a:rPr lang="en-US" sz="2000" dirty="0">
                <a:latin typeface="+mj-lt"/>
              </a:rPr>
              <a:t>Automates repetitive tasks, freeing time for strategy.</a:t>
            </a:r>
          </a:p>
          <a:p>
            <a:r>
              <a:rPr lang="en-US" sz="2000" b="1" dirty="0">
                <a:solidFill>
                  <a:schemeClr val="accent2"/>
                </a:solidFill>
                <a:latin typeface="+mj-lt"/>
              </a:rPr>
              <a:t>Decision-Making: </a:t>
            </a:r>
            <a:r>
              <a:rPr lang="en-US" sz="2000" dirty="0">
                <a:latin typeface="+mj-lt"/>
              </a:rPr>
              <a:t>Provides data insights for better planning.</a:t>
            </a:r>
          </a:p>
          <a:p>
            <a:r>
              <a:rPr lang="en-US" sz="2000" b="1" dirty="0">
                <a:solidFill>
                  <a:schemeClr val="accent2"/>
                </a:solidFill>
                <a:latin typeface="+mj-lt"/>
              </a:rPr>
              <a:t>Team Empowerment: </a:t>
            </a:r>
            <a:r>
              <a:rPr lang="en-US" sz="2000" dirty="0">
                <a:latin typeface="+mj-lt"/>
              </a:rPr>
              <a:t>Supports staff development, e.g., appraisals.</a:t>
            </a:r>
          </a:p>
          <a:p>
            <a:r>
              <a:rPr lang="en-US" sz="2000" b="1" dirty="0">
                <a:solidFill>
                  <a:schemeClr val="accent2"/>
                </a:solidFill>
                <a:latin typeface="+mj-lt"/>
              </a:rPr>
              <a:t>Takeaway: </a:t>
            </a:r>
            <a:r>
              <a:rPr lang="en-US" sz="2000" dirty="0">
                <a:latin typeface="+mj-lt"/>
              </a:rPr>
              <a:t>AI amplifies leadership by saving time and enhancing focus.</a:t>
            </a:r>
          </a:p>
        </p:txBody>
      </p:sp>
      <p:sp>
        <p:nvSpPr>
          <p:cNvPr id="24" name="Rectangle 23">
            <a:extLst>
              <a:ext uri="{FF2B5EF4-FFF2-40B4-BE49-F238E27FC236}">
                <a16:creationId xmlns:a16="http://schemas.microsoft.com/office/drawing/2014/main" id="{7C64A319-7369-CC16-E72A-4F213213AD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07AF461-750A-53DB-7BD9-BB92A299D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57883D6-97FC-7FCF-4256-618A6C0DD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44B9C85F-81A2-B840-C68C-284326E9D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Robot">
            <a:extLst>
              <a:ext uri="{FF2B5EF4-FFF2-40B4-BE49-F238E27FC236}">
                <a16:creationId xmlns:a16="http://schemas.microsoft.com/office/drawing/2014/main" id="{B237EA3C-78E9-99EA-D625-B9282FEB71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395595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F5DDBE-DF18-D4C5-EB43-BFEE5F756222}"/>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DB7E4ED-E70C-A5A9-F0DB-19C5BAB9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679C86EA-CF44-465B-3039-8F52CB1B944C}"/>
              </a:ext>
            </a:extLst>
          </p:cNvPr>
          <p:cNvPicPr>
            <a:picLocks noChangeAspect="1"/>
          </p:cNvPicPr>
          <p:nvPr/>
        </p:nvPicPr>
        <p:blipFill>
          <a:blip r:embed="rId3"/>
          <a:srcRect t="25094"/>
          <a:stretch/>
        </p:blipFill>
        <p:spPr>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effectLst>
            <a:outerShdw blurRad="381000" dist="152400" dir="5400000" algn="t" rotWithShape="0">
              <a:prstClr val="black">
                <a:alpha val="20000"/>
              </a:prstClr>
            </a:outerShdw>
          </a:effectLst>
        </p:spPr>
      </p:pic>
      <p:sp>
        <p:nvSpPr>
          <p:cNvPr id="18" name="Rectangle 41">
            <a:extLst>
              <a:ext uri="{FF2B5EF4-FFF2-40B4-BE49-F238E27FC236}">
                <a16:creationId xmlns:a16="http://schemas.microsoft.com/office/drawing/2014/main" id="{1EBDF0CE-9382-8269-2B40-961E922831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8350" cy="6038850"/>
          </a:xfrm>
          <a:custGeom>
            <a:avLst/>
            <a:gdLst>
              <a:gd name="connsiteX0" fmla="*/ 0 w 12192000"/>
              <a:gd name="connsiteY0" fmla="*/ 0 h 5835650"/>
              <a:gd name="connsiteX1" fmla="*/ 12192000 w 12192000"/>
              <a:gd name="connsiteY1" fmla="*/ 0 h 5835650"/>
              <a:gd name="connsiteX2" fmla="*/ 12192000 w 12192000"/>
              <a:gd name="connsiteY2" fmla="*/ 5835650 h 5835650"/>
              <a:gd name="connsiteX3" fmla="*/ 0 w 12192000"/>
              <a:gd name="connsiteY3" fmla="*/ 5835650 h 5835650"/>
              <a:gd name="connsiteX4" fmla="*/ 0 w 12192000"/>
              <a:gd name="connsiteY4"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0 w 12198350"/>
              <a:gd name="connsiteY4" fmla="*/ 5835650 h 5835650"/>
              <a:gd name="connsiteX5" fmla="*/ 0 w 12198350"/>
              <a:gd name="connsiteY5"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0 w 12198350"/>
              <a:gd name="connsiteY5" fmla="*/ 5835650 h 5835650"/>
              <a:gd name="connsiteX6" fmla="*/ 0 w 12198350"/>
              <a:gd name="connsiteY6"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822450 w 12198350"/>
              <a:gd name="connsiteY5" fmla="*/ 58293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1727200 w 12198350"/>
              <a:gd name="connsiteY5" fmla="*/ 5486400 h 5835650"/>
              <a:gd name="connsiteX6" fmla="*/ 0 w 12198350"/>
              <a:gd name="connsiteY6" fmla="*/ 5835650 h 5835650"/>
              <a:gd name="connsiteX7" fmla="*/ 0 w 12198350"/>
              <a:gd name="connsiteY7" fmla="*/ 0 h 5835650"/>
              <a:gd name="connsiteX0" fmla="*/ 0 w 12198350"/>
              <a:gd name="connsiteY0" fmla="*/ 0 h 5835650"/>
              <a:gd name="connsiteX1" fmla="*/ 12192000 w 12198350"/>
              <a:gd name="connsiteY1" fmla="*/ 0 h 5835650"/>
              <a:gd name="connsiteX2" fmla="*/ 12198350 w 12198350"/>
              <a:gd name="connsiteY2" fmla="*/ 3505200 h 5835650"/>
              <a:gd name="connsiteX3" fmla="*/ 12192000 w 12198350"/>
              <a:gd name="connsiteY3" fmla="*/ 5835650 h 5835650"/>
              <a:gd name="connsiteX4" fmla="*/ 5060950 w 12198350"/>
              <a:gd name="connsiteY4" fmla="*/ 5835650 h 5835650"/>
              <a:gd name="connsiteX5" fmla="*/ 3854450 w 12198350"/>
              <a:gd name="connsiteY5" fmla="*/ 5695950 h 5835650"/>
              <a:gd name="connsiteX6" fmla="*/ 1727200 w 12198350"/>
              <a:gd name="connsiteY6" fmla="*/ 5486400 h 5835650"/>
              <a:gd name="connsiteX7" fmla="*/ 0 w 12198350"/>
              <a:gd name="connsiteY7" fmla="*/ 5835650 h 5835650"/>
              <a:gd name="connsiteX8" fmla="*/ 0 w 12198350"/>
              <a:gd name="connsiteY8" fmla="*/ 0 h 5835650"/>
              <a:gd name="connsiteX0" fmla="*/ 0 w 12198350"/>
              <a:gd name="connsiteY0" fmla="*/ 0 h 5842000"/>
              <a:gd name="connsiteX1" fmla="*/ 12192000 w 12198350"/>
              <a:gd name="connsiteY1" fmla="*/ 0 h 5842000"/>
              <a:gd name="connsiteX2" fmla="*/ 12198350 w 12198350"/>
              <a:gd name="connsiteY2" fmla="*/ 3505200 h 5842000"/>
              <a:gd name="connsiteX3" fmla="*/ 12192000 w 12198350"/>
              <a:gd name="connsiteY3" fmla="*/ 5835650 h 5842000"/>
              <a:gd name="connsiteX4" fmla="*/ 5060950 w 12198350"/>
              <a:gd name="connsiteY4" fmla="*/ 5835650 h 5842000"/>
              <a:gd name="connsiteX5" fmla="*/ 3663950 w 12198350"/>
              <a:gd name="connsiteY5" fmla="*/ 5842000 h 5842000"/>
              <a:gd name="connsiteX6" fmla="*/ 1727200 w 12198350"/>
              <a:gd name="connsiteY6" fmla="*/ 5486400 h 5842000"/>
              <a:gd name="connsiteX7" fmla="*/ 0 w 12198350"/>
              <a:gd name="connsiteY7" fmla="*/ 5835650 h 5842000"/>
              <a:gd name="connsiteX8" fmla="*/ 0 w 12198350"/>
              <a:gd name="connsiteY8" fmla="*/ 0 h 584200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4883150 w 12198350"/>
              <a:gd name="connsiteY4" fmla="*/ 5924550 h 5924550"/>
              <a:gd name="connsiteX5" fmla="*/ 3663950 w 12198350"/>
              <a:gd name="connsiteY5" fmla="*/ 5842000 h 5924550"/>
              <a:gd name="connsiteX6" fmla="*/ 1727200 w 12198350"/>
              <a:gd name="connsiteY6" fmla="*/ 5486400 h 5924550"/>
              <a:gd name="connsiteX7" fmla="*/ 0 w 12198350"/>
              <a:gd name="connsiteY7" fmla="*/ 5835650 h 5924550"/>
              <a:gd name="connsiteX8" fmla="*/ 0 w 12198350"/>
              <a:gd name="connsiteY8" fmla="*/ 0 h 5924550"/>
              <a:gd name="connsiteX0" fmla="*/ 0 w 12198350"/>
              <a:gd name="connsiteY0" fmla="*/ 0 h 5924550"/>
              <a:gd name="connsiteX1" fmla="*/ 12192000 w 12198350"/>
              <a:gd name="connsiteY1" fmla="*/ 0 h 5924550"/>
              <a:gd name="connsiteX2" fmla="*/ 12198350 w 12198350"/>
              <a:gd name="connsiteY2" fmla="*/ 3505200 h 5924550"/>
              <a:gd name="connsiteX3" fmla="*/ 12192000 w 12198350"/>
              <a:gd name="connsiteY3" fmla="*/ 5835650 h 5924550"/>
              <a:gd name="connsiteX4" fmla="*/ 8318500 w 12198350"/>
              <a:gd name="connsiteY4" fmla="*/ 5867400 h 5924550"/>
              <a:gd name="connsiteX5" fmla="*/ 4883150 w 12198350"/>
              <a:gd name="connsiteY5" fmla="*/ 5924550 h 5924550"/>
              <a:gd name="connsiteX6" fmla="*/ 3663950 w 12198350"/>
              <a:gd name="connsiteY6" fmla="*/ 5842000 h 5924550"/>
              <a:gd name="connsiteX7" fmla="*/ 1727200 w 12198350"/>
              <a:gd name="connsiteY7" fmla="*/ 5486400 h 5924550"/>
              <a:gd name="connsiteX8" fmla="*/ 0 w 12198350"/>
              <a:gd name="connsiteY8" fmla="*/ 5835650 h 5924550"/>
              <a:gd name="connsiteX9" fmla="*/ 0 w 12198350"/>
              <a:gd name="connsiteY9" fmla="*/ 0 h 59245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9766300 w 12198350"/>
              <a:gd name="connsiteY4" fmla="*/ 59245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2192000 w 12198350"/>
              <a:gd name="connsiteY3" fmla="*/ 583565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25525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8813800 w 12198350"/>
              <a:gd name="connsiteY3" fmla="*/ 5746750 h 6038850"/>
              <a:gd name="connsiteX4" fmla="*/ 7219950 w 12198350"/>
              <a:gd name="connsiteY4" fmla="*/ 6038850 h 6038850"/>
              <a:gd name="connsiteX5" fmla="*/ 4883150 w 12198350"/>
              <a:gd name="connsiteY5" fmla="*/ 5924550 h 6038850"/>
              <a:gd name="connsiteX6" fmla="*/ 3663950 w 12198350"/>
              <a:gd name="connsiteY6" fmla="*/ 5842000 h 6038850"/>
              <a:gd name="connsiteX7" fmla="*/ 1727200 w 12198350"/>
              <a:gd name="connsiteY7" fmla="*/ 5486400 h 6038850"/>
              <a:gd name="connsiteX8" fmla="*/ 0 w 12198350"/>
              <a:gd name="connsiteY8" fmla="*/ 5835650 h 6038850"/>
              <a:gd name="connsiteX9" fmla="*/ 0 w 12198350"/>
              <a:gd name="connsiteY9"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623550 w 12198350"/>
              <a:gd name="connsiteY3" fmla="*/ 48006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0185400 w 12198350"/>
              <a:gd name="connsiteY3" fmla="*/ 4978400 h 6038850"/>
              <a:gd name="connsiteX4" fmla="*/ 8813800 w 12198350"/>
              <a:gd name="connsiteY4" fmla="*/ 5746750 h 6038850"/>
              <a:gd name="connsiteX5" fmla="*/ 7219950 w 12198350"/>
              <a:gd name="connsiteY5" fmla="*/ 6038850 h 6038850"/>
              <a:gd name="connsiteX6" fmla="*/ 4883150 w 12198350"/>
              <a:gd name="connsiteY6" fmla="*/ 5924550 h 6038850"/>
              <a:gd name="connsiteX7" fmla="*/ 3663950 w 12198350"/>
              <a:gd name="connsiteY7" fmla="*/ 5842000 h 6038850"/>
              <a:gd name="connsiteX8" fmla="*/ 1727200 w 12198350"/>
              <a:gd name="connsiteY8" fmla="*/ 5486400 h 6038850"/>
              <a:gd name="connsiteX9" fmla="*/ 0 w 12198350"/>
              <a:gd name="connsiteY9" fmla="*/ 5835650 h 6038850"/>
              <a:gd name="connsiteX10" fmla="*/ 0 w 12198350"/>
              <a:gd name="connsiteY10"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766550 w 12198350"/>
              <a:gd name="connsiteY3" fmla="*/ 410845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 name="connsiteX0" fmla="*/ 0 w 12198350"/>
              <a:gd name="connsiteY0" fmla="*/ 0 h 6038850"/>
              <a:gd name="connsiteX1" fmla="*/ 12192000 w 12198350"/>
              <a:gd name="connsiteY1" fmla="*/ 0 h 6038850"/>
              <a:gd name="connsiteX2" fmla="*/ 12198350 w 12198350"/>
              <a:gd name="connsiteY2" fmla="*/ 3505200 h 6038850"/>
              <a:gd name="connsiteX3" fmla="*/ 11341100 w 12198350"/>
              <a:gd name="connsiteY3" fmla="*/ 4267200 h 6038850"/>
              <a:gd name="connsiteX4" fmla="*/ 10185400 w 12198350"/>
              <a:gd name="connsiteY4" fmla="*/ 4978400 h 6038850"/>
              <a:gd name="connsiteX5" fmla="*/ 8813800 w 12198350"/>
              <a:gd name="connsiteY5" fmla="*/ 5746750 h 6038850"/>
              <a:gd name="connsiteX6" fmla="*/ 7219950 w 12198350"/>
              <a:gd name="connsiteY6" fmla="*/ 6038850 h 6038850"/>
              <a:gd name="connsiteX7" fmla="*/ 4883150 w 12198350"/>
              <a:gd name="connsiteY7" fmla="*/ 5924550 h 6038850"/>
              <a:gd name="connsiteX8" fmla="*/ 3663950 w 12198350"/>
              <a:gd name="connsiteY8" fmla="*/ 5842000 h 6038850"/>
              <a:gd name="connsiteX9" fmla="*/ 1727200 w 12198350"/>
              <a:gd name="connsiteY9" fmla="*/ 5486400 h 6038850"/>
              <a:gd name="connsiteX10" fmla="*/ 0 w 12198350"/>
              <a:gd name="connsiteY10" fmla="*/ 5835650 h 6038850"/>
              <a:gd name="connsiteX11" fmla="*/ 0 w 12198350"/>
              <a:gd name="connsiteY11" fmla="*/ 0 h 603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8350" h="6038850">
                <a:moveTo>
                  <a:pt x="0" y="0"/>
                </a:moveTo>
                <a:lnTo>
                  <a:pt x="12192000" y="0"/>
                </a:lnTo>
                <a:cubicBezTo>
                  <a:pt x="12194117" y="1168400"/>
                  <a:pt x="12196233" y="2336800"/>
                  <a:pt x="12198350" y="3505200"/>
                </a:cubicBezTo>
                <a:cubicBezTo>
                  <a:pt x="11828992" y="3872442"/>
                  <a:pt x="11606741" y="4015317"/>
                  <a:pt x="11341100" y="4267200"/>
                </a:cubicBezTo>
                <a:cubicBezTo>
                  <a:pt x="11005609" y="4512733"/>
                  <a:pt x="10677525" y="4705350"/>
                  <a:pt x="10185400" y="4978400"/>
                </a:cubicBezTo>
                <a:cubicBezTo>
                  <a:pt x="9693275" y="5251450"/>
                  <a:pt x="9381067" y="5540375"/>
                  <a:pt x="8813800" y="5746750"/>
                </a:cubicBezTo>
                <a:lnTo>
                  <a:pt x="7219950" y="6038850"/>
                </a:lnTo>
                <a:lnTo>
                  <a:pt x="4883150" y="5924550"/>
                </a:lnTo>
                <a:lnTo>
                  <a:pt x="3663950" y="5842000"/>
                </a:lnTo>
                <a:lnTo>
                  <a:pt x="1727200" y="5486400"/>
                </a:lnTo>
                <a:lnTo>
                  <a:pt x="0" y="5835650"/>
                </a:lnTo>
                <a:lnTo>
                  <a:pt x="0" y="0"/>
                </a:lnTo>
                <a:close/>
              </a:path>
            </a:pathLst>
          </a:custGeom>
          <a:gradFill flip="none" rotWithShape="1">
            <a:gsLst>
              <a:gs pos="0">
                <a:srgbClr val="000000">
                  <a:alpha val="60000"/>
                </a:srgbClr>
              </a:gs>
              <a:gs pos="100000">
                <a:srgbClr val="000000">
                  <a:alpha val="0"/>
                </a:srgbClr>
              </a:gs>
              <a:gs pos="68000">
                <a:srgbClr val="000000">
                  <a:alpha val="4000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nvGrpSpPr>
          <p:cNvPr id="20" name="Group 19">
            <a:extLst>
              <a:ext uri="{FF2B5EF4-FFF2-40B4-BE49-F238E27FC236}">
                <a16:creationId xmlns:a16="http://schemas.microsoft.com/office/drawing/2014/main" id="{610FE911-2C95-B55E-72BE-E5A450EA91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21" name="Freeform: Shape 20">
              <a:extLst>
                <a:ext uri="{FF2B5EF4-FFF2-40B4-BE49-F238E27FC236}">
                  <a16:creationId xmlns:a16="http://schemas.microsoft.com/office/drawing/2014/main" id="{2A5A9637-A41A-A781-5FED-52E22CB68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C0ACAC82-0826-641B-F689-CF489DB58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3674803-07DC-575E-DF06-2E83F386D2BA}"/>
              </a:ext>
            </a:extLst>
          </p:cNvPr>
          <p:cNvSpPr>
            <a:spLocks noGrp="1"/>
          </p:cNvSpPr>
          <p:nvPr>
            <p:ph type="title"/>
          </p:nvPr>
        </p:nvSpPr>
        <p:spPr>
          <a:xfrm>
            <a:off x="838199" y="1120676"/>
            <a:ext cx="7021513" cy="2308324"/>
          </a:xfrm>
        </p:spPr>
        <p:txBody>
          <a:bodyPr vert="horz" lIns="91440" tIns="45720" rIns="91440" bIns="45720" rtlCol="0" anchor="b">
            <a:normAutofit fontScale="90000"/>
          </a:bodyPr>
          <a:lstStyle/>
          <a:p>
            <a:r>
              <a:rPr lang="en-US" sz="7200" dirty="0">
                <a:solidFill>
                  <a:srgbClr val="FFFFFF"/>
                </a:solidFill>
              </a:rPr>
              <a:t>Practical AI Use Cases at the Depot</a:t>
            </a:r>
          </a:p>
        </p:txBody>
      </p:sp>
    </p:spTree>
    <p:extLst>
      <p:ext uri="{BB962C8B-B14F-4D97-AF65-F5344CB8AC3E}">
        <p14:creationId xmlns:p14="http://schemas.microsoft.com/office/powerpoint/2010/main" val="4001239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F92DE1-6F7A-56AE-05F7-E944CB1FCAA2}"/>
              </a:ext>
            </a:extLst>
          </p:cNvPr>
          <p:cNvSpPr>
            <a:spLocks noGrp="1"/>
          </p:cNvSpPr>
          <p:nvPr>
            <p:ph type="title"/>
          </p:nvPr>
        </p:nvSpPr>
        <p:spPr>
          <a:xfrm>
            <a:off x="6090573" y="483816"/>
            <a:ext cx="4977976" cy="1454051"/>
          </a:xfrm>
        </p:spPr>
        <p:txBody>
          <a:bodyPr>
            <a:normAutofit/>
          </a:bodyPr>
          <a:lstStyle/>
          <a:p>
            <a:r>
              <a:rPr lang="en-US" sz="3600" dirty="0">
                <a:solidFill>
                  <a:schemeClr val="tx2"/>
                </a:solidFill>
              </a:rPr>
              <a:t>Practical AI Use Cases at the Depot</a:t>
            </a:r>
          </a:p>
        </p:txBody>
      </p:sp>
      <p:pic>
        <p:nvPicPr>
          <p:cNvPr id="7" name="Graphic 6" descr="Gears">
            <a:extLst>
              <a:ext uri="{FF2B5EF4-FFF2-40B4-BE49-F238E27FC236}">
                <a16:creationId xmlns:a16="http://schemas.microsoft.com/office/drawing/2014/main" id="{C0709A27-D49F-E6CB-3163-6AA25AB576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D361EB0D-E19A-067E-5E6C-48D4CBF9C114}"/>
              </a:ext>
            </a:extLst>
          </p:cNvPr>
          <p:cNvSpPr>
            <a:spLocks noGrp="1"/>
          </p:cNvSpPr>
          <p:nvPr>
            <p:ph idx="1"/>
          </p:nvPr>
        </p:nvSpPr>
        <p:spPr>
          <a:xfrm>
            <a:off x="6090573" y="1793846"/>
            <a:ext cx="5778871" cy="4793385"/>
          </a:xfrm>
        </p:spPr>
        <p:txBody>
          <a:bodyPr anchor="ctr">
            <a:normAutofit/>
          </a:bodyPr>
          <a:lstStyle/>
          <a:p>
            <a:r>
              <a:rPr lang="en-US" sz="1800" b="1" dirty="0">
                <a:solidFill>
                  <a:schemeClr val="accent2"/>
                </a:solidFill>
              </a:rPr>
              <a:t>Resource Management:</a:t>
            </a:r>
          </a:p>
          <a:p>
            <a:pPr lvl="1"/>
            <a:r>
              <a:rPr lang="en-US" sz="1400" dirty="0">
                <a:solidFill>
                  <a:schemeClr val="tx2"/>
                </a:solidFill>
              </a:rPr>
              <a:t>AI tools to track inventory, predict maintenance needs, and reduce downtime.</a:t>
            </a:r>
          </a:p>
          <a:p>
            <a:pPr lvl="1"/>
            <a:r>
              <a:rPr lang="en-US" sz="1400" b="1" dirty="0">
                <a:solidFill>
                  <a:schemeClr val="tx2"/>
                </a:solidFill>
              </a:rPr>
              <a:t>Leadership Angle</a:t>
            </a:r>
            <a:r>
              <a:rPr lang="en-US" sz="1400" dirty="0">
                <a:solidFill>
                  <a:schemeClr val="tx2"/>
                </a:solidFill>
              </a:rPr>
              <a:t>: Focus on strategy while AI handles data crunching.</a:t>
            </a:r>
          </a:p>
          <a:p>
            <a:r>
              <a:rPr lang="en-US" sz="1800" b="1" dirty="0">
                <a:solidFill>
                  <a:schemeClr val="accent2"/>
                </a:solidFill>
              </a:rPr>
              <a:t>Workforce Development and Appraisal Support:</a:t>
            </a:r>
          </a:p>
          <a:p>
            <a:pPr lvl="1"/>
            <a:r>
              <a:rPr lang="en-US" sz="1400" dirty="0">
                <a:solidFill>
                  <a:schemeClr val="tx2"/>
                </a:solidFill>
              </a:rPr>
              <a:t>AI tools adapt training to individual needs and assist in crafting impactful appraisal inputs, empowering staff to showcase their achievements effectively.</a:t>
            </a:r>
          </a:p>
          <a:p>
            <a:pPr lvl="1"/>
            <a:r>
              <a:rPr lang="en-US" sz="1400" b="1" dirty="0">
                <a:solidFill>
                  <a:schemeClr val="tx2"/>
                </a:solidFill>
              </a:rPr>
              <a:t>Leadership Angle: </a:t>
            </a:r>
            <a:r>
              <a:rPr lang="en-US" sz="1400" dirty="0">
                <a:solidFill>
                  <a:schemeClr val="tx2"/>
                </a:solidFill>
              </a:rPr>
              <a:t>AI personalizes training and streamlines the appraisal process, helping staff develop skills and communicate their contributions clearly.</a:t>
            </a:r>
          </a:p>
          <a:p>
            <a:r>
              <a:rPr lang="en-US" sz="1800" b="1" dirty="0">
                <a:solidFill>
                  <a:schemeClr val="accent2"/>
                </a:solidFill>
              </a:rPr>
              <a:t>Crisis Response:</a:t>
            </a:r>
          </a:p>
          <a:p>
            <a:pPr lvl="1"/>
            <a:r>
              <a:rPr lang="en-US" sz="1400" dirty="0">
                <a:solidFill>
                  <a:schemeClr val="tx2"/>
                </a:solidFill>
              </a:rPr>
              <a:t>AI simulations for emergency planning or real-time decision support.</a:t>
            </a:r>
          </a:p>
          <a:p>
            <a:pPr lvl="1"/>
            <a:r>
              <a:rPr lang="en-US" sz="1400" b="1" dirty="0">
                <a:solidFill>
                  <a:schemeClr val="tx2"/>
                </a:solidFill>
              </a:rPr>
              <a:t>Leadership Angle: </a:t>
            </a:r>
            <a:r>
              <a:rPr lang="en-US" sz="1400" dirty="0">
                <a:solidFill>
                  <a:schemeClr val="tx2"/>
                </a:solidFill>
              </a:rPr>
              <a:t>Stay ahead of challenges with faster, smarter responses.</a:t>
            </a:r>
          </a:p>
          <a:p>
            <a:pPr marL="0" indent="0">
              <a:buNone/>
            </a:pPr>
            <a:r>
              <a:rPr lang="en-US" sz="1800" b="1" dirty="0">
                <a:solidFill>
                  <a:schemeClr val="accent2"/>
                </a:solidFill>
              </a:rPr>
              <a:t>Question: </a:t>
            </a:r>
            <a:r>
              <a:rPr lang="en-US" sz="1800" b="1" dirty="0">
                <a:solidFill>
                  <a:schemeClr val="tx2"/>
                </a:solidFill>
              </a:rPr>
              <a:t>Which of these could help your team most?</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34079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361</TotalTime>
  <Words>3590</Words>
  <Application>Microsoft Office PowerPoint</Application>
  <PresentationFormat>Widescreen</PresentationFormat>
  <Paragraphs>242</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Aptos</vt:lpstr>
      <vt:lpstr>Aptos Display</vt:lpstr>
      <vt:lpstr>Arial</vt:lpstr>
      <vt:lpstr>Consolas</vt:lpstr>
      <vt:lpstr>Office Theme</vt:lpstr>
      <vt:lpstr>Leveraging AI for Leadership Success</vt:lpstr>
      <vt:lpstr>What is AI?  A Quick Primer</vt:lpstr>
      <vt:lpstr>Simple Definition of Artificial Intelligence (AI)</vt:lpstr>
      <vt:lpstr>Terminology</vt:lpstr>
      <vt:lpstr>Generative AI Tools</vt:lpstr>
      <vt:lpstr>Why AI Matters for Army Depot Leaders</vt:lpstr>
      <vt:lpstr>Key benefits:</vt:lpstr>
      <vt:lpstr>Practical AI Use Cases at the Depot</vt:lpstr>
      <vt:lpstr>Practical AI Use Cases at the Depot</vt:lpstr>
      <vt:lpstr>Advanced Ideas for AI Use</vt:lpstr>
      <vt:lpstr>What problems will you solve with AI?</vt:lpstr>
      <vt:lpstr>Ways to Start Using AI Today</vt:lpstr>
      <vt:lpstr>Actionable Next Steps:</vt:lpstr>
      <vt:lpstr>Q&amp;A and 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Carter</dc:creator>
  <cp:lastModifiedBy>Marc Carter</cp:lastModifiedBy>
  <cp:revision>2</cp:revision>
  <dcterms:created xsi:type="dcterms:W3CDTF">2025-03-30T23:00:57Z</dcterms:created>
  <dcterms:modified xsi:type="dcterms:W3CDTF">2025-03-31T05:02:09Z</dcterms:modified>
</cp:coreProperties>
</file>