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2"/>
  </p:notesMasterIdLst>
  <p:sldIdLst>
    <p:sldId id="282" r:id="rId2"/>
    <p:sldId id="431" r:id="rId3"/>
    <p:sldId id="348" r:id="rId4"/>
    <p:sldId id="475" r:id="rId5"/>
    <p:sldId id="349" r:id="rId6"/>
    <p:sldId id="350" r:id="rId7"/>
    <p:sldId id="351" r:id="rId8"/>
    <p:sldId id="476" r:id="rId9"/>
    <p:sldId id="408" r:id="rId10"/>
    <p:sldId id="352" r:id="rId11"/>
    <p:sldId id="353" r:id="rId12"/>
    <p:sldId id="409" r:id="rId13"/>
    <p:sldId id="354" r:id="rId14"/>
    <p:sldId id="439" r:id="rId15"/>
    <p:sldId id="458" r:id="rId16"/>
    <p:sldId id="471" r:id="rId17"/>
    <p:sldId id="472" r:id="rId18"/>
    <p:sldId id="474" r:id="rId19"/>
    <p:sldId id="355" r:id="rId20"/>
    <p:sldId id="473" r:id="rId21"/>
    <p:sldId id="465" r:id="rId22"/>
    <p:sldId id="470" r:id="rId23"/>
    <p:sldId id="357" r:id="rId24"/>
    <p:sldId id="358" r:id="rId25"/>
    <p:sldId id="359" r:id="rId26"/>
    <p:sldId id="469" r:id="rId27"/>
    <p:sldId id="463" r:id="rId28"/>
    <p:sldId id="462" r:id="rId29"/>
    <p:sldId id="461" r:id="rId30"/>
    <p:sldId id="468" r:id="rId31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fld id="{60BD6F15-6A99-4342-918A-AAE5247F7B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403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0669F7-7C7C-493A-8050-24196807F05A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1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9FAA79-338E-4D9E-9F57-971B1DE73DA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1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482357-54DC-4D51-BAB6-F236A9FE4BC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5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437B04-2FD3-4CD2-A312-AA1EE5272EF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0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DADD32-893E-4E4E-9875-FCCF68BB6C27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1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0FC542-5B11-48CA-BA48-A8AE3511A3F1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8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274C41-B0C4-4100-9B00-3A8A93334EAA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17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DC27CB-48DC-487D-B7C7-5952D7AA9415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68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6C578A-850E-499F-A309-922E1486DCFE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32E67E-4BB7-45AA-AEC3-5F3E9C1D952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7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71C63F-70EE-4E3B-A4CD-A91B7DA069DD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06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3305360-5D18-4220-AE37-45F661925985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685800" y="2286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12: Pointers and Arrays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DF2C17-42E5-4194-855E-D5A728B669C1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800"/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Today’s Topics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Pointers and Arrays: Pointer Arithmetic </a:t>
            </a:r>
          </a:p>
          <a:p>
            <a:r>
              <a:rPr lang="en-US" altLang="en-US" dirty="0"/>
              <a:t>Using Pointers for Array Processing </a:t>
            </a:r>
          </a:p>
          <a:p>
            <a:endParaRPr lang="en-US" altLang="en-US" dirty="0"/>
          </a:p>
          <a:p>
            <a:r>
              <a:rPr lang="en-US" altLang="en-US" dirty="0"/>
              <a:t>Next class:</a:t>
            </a:r>
          </a:p>
          <a:p>
            <a:pPr lvl="1"/>
            <a:r>
              <a:rPr lang="en-US" altLang="en-US" dirty="0"/>
              <a:t>Combining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dirty="0"/>
              <a:t> Operators</a:t>
            </a:r>
          </a:p>
          <a:p>
            <a:pPr lvl="1"/>
            <a:r>
              <a:rPr lang="en-US" altLang="en-US" dirty="0"/>
              <a:t>Using Array Name as a Pointer</a:t>
            </a:r>
          </a:p>
          <a:p>
            <a:pPr lvl="1"/>
            <a:r>
              <a:rPr lang="en-US" altLang="en-US" dirty="0"/>
              <a:t>Array Arguments – Pointer</a:t>
            </a:r>
          </a:p>
          <a:p>
            <a:pPr lvl="1"/>
            <a:r>
              <a:rPr lang="en-US" altLang="en-US" dirty="0"/>
              <a:t>Segmentation fault</a:t>
            </a:r>
          </a:p>
          <a:p>
            <a:pPr>
              <a:buFontTx/>
              <a:buNone/>
            </a:pPr>
            <a:endParaRPr lang="en-US" altLang="en-US" dirty="0"/>
          </a:p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an Integer to a Pointer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a[10]; 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*p, *q,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 = &amp;a[2];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	 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q = p + 3;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	 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 += 6;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E7293-0CA5-4324-91AA-980EE3279E90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800"/>
          </a:p>
        </p:txBody>
      </p:sp>
      <p:pic>
        <p:nvPicPr>
          <p:cNvPr id="2355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1866900"/>
            <a:ext cx="34861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Subtracting an Integer from a Pointer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700" dirty="0"/>
              <a:t>If </a:t>
            </a:r>
            <a:r>
              <a:rPr lang="en-US" alt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700" dirty="0"/>
              <a:t> points to </a:t>
            </a:r>
            <a:r>
              <a:rPr lang="en-US" alt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700" dirty="0"/>
              <a:t>, then </a:t>
            </a:r>
            <a:r>
              <a:rPr lang="en-US" alt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700" dirty="0"/>
              <a:t> </a:t>
            </a:r>
            <a:r>
              <a:rPr lang="en-US" alt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2700" dirty="0"/>
              <a:t> </a:t>
            </a:r>
            <a:r>
              <a:rPr lang="en-US" alt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2700" dirty="0"/>
              <a:t> points to </a:t>
            </a:r>
            <a:r>
              <a:rPr lang="en-US" alt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-j]</a:t>
            </a:r>
            <a:r>
              <a:rPr lang="en-US" altLang="en-US" sz="2700" dirty="0"/>
              <a:t>.</a:t>
            </a:r>
          </a:p>
          <a:p>
            <a:pPr marL="0" indent="0">
              <a:buNone/>
            </a:pPr>
            <a:endParaRPr lang="en-US" altLang="en-US" sz="2700" dirty="0"/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 = &amp;a[8];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 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q = p - 3;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 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 -= 6;</a:t>
            </a:r>
            <a:endParaRPr lang="en-US" altLang="en-US" sz="2400" dirty="0"/>
          </a:p>
          <a:p>
            <a:pPr>
              <a:buFontTx/>
              <a:buNone/>
            </a:pPr>
            <a:r>
              <a:rPr lang="en-US" altLang="en-US" dirty="0"/>
              <a:t>	 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666EF6-6BA3-45E5-9E33-00477DE7DC38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800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52663"/>
            <a:ext cx="3414713" cy="411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Subtracting One Pointer from Another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00" dirty="0"/>
              <a:t>When one pointer is subtracted from another, the result is the distance (measured in array elements) between the pointers.</a:t>
            </a:r>
          </a:p>
          <a:p>
            <a:r>
              <a:rPr lang="en-US" altLang="en-US" sz="2500" dirty="0"/>
              <a:t>If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500" dirty="0"/>
              <a:t> points to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500" dirty="0"/>
              <a:t> and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500" dirty="0"/>
              <a:t> points to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a[j]</a:t>
            </a:r>
            <a:r>
              <a:rPr lang="en-US" altLang="en-US" sz="2500" dirty="0"/>
              <a:t>, then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500" dirty="0"/>
              <a:t>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2500" dirty="0"/>
              <a:t>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500" dirty="0"/>
              <a:t> is equal to </a:t>
            </a:r>
            <a:r>
              <a:rPr lang="en-US" alt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500" dirty="0"/>
              <a:t>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2500" dirty="0"/>
              <a:t>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2500" dirty="0"/>
              <a:t>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p = &amp;a[5];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q = &amp;a[1];</a:t>
            </a:r>
          </a:p>
          <a:p>
            <a:pPr>
              <a:buFontTx/>
              <a:buNone/>
            </a:pPr>
            <a:endParaRPr lang="en-US" altLang="en-US" sz="2100" dirty="0"/>
          </a:p>
          <a:p>
            <a:pPr>
              <a:buFontTx/>
              <a:buNone/>
            </a:pPr>
            <a:r>
              <a:rPr lang="en-US" altLang="en-US" sz="2100" dirty="0"/>
              <a:t>	 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p - q;   /*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is 4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q - p;   /*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is -4 */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E5BDDE-90FB-49D9-97B8-3F58DEB6E9EB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800"/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901" y="3733800"/>
            <a:ext cx="41148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Operations that cause </a:t>
            </a:r>
            <a:r>
              <a:rPr lang="en-US" altLang="en-US" dirty="0">
                <a:solidFill>
                  <a:srgbClr val="000099"/>
                </a:solidFill>
              </a:rPr>
              <a:t>undefined behavior</a:t>
            </a:r>
            <a:endParaRPr lang="en-US" alt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Performing arithmetic on a pointer that doesn’t point to an array element</a:t>
            </a:r>
          </a:p>
          <a:p>
            <a:pPr marL="0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*p, *q;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 = &amp;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q = p+3;         //wrong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/>
              <a:t>Subtracting pointers but they do not point to elements of the same array</a:t>
            </a:r>
          </a:p>
          <a:p>
            <a:pPr marL="0" indent="0">
              <a:buNone/>
            </a:pPr>
            <a:r>
              <a:rPr lang="en-US" altLang="en-US" dirty="0"/>
              <a:t>    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a[10], b[20];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 = &amp;a[0]; q =&amp;b[10];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q – p;    //wrong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B48D54-A2EC-4559-8514-88B88D0288A0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Pointer Arithmetic – how does it work?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Integers used in pointer arithmetic are </a:t>
            </a:r>
            <a:r>
              <a:rPr lang="en-US" altLang="en-US" dirty="0">
                <a:solidFill>
                  <a:srgbClr val="000099"/>
                </a:solidFill>
              </a:rPr>
              <a:t>scaled depending on the type of the pointer. </a:t>
            </a:r>
          </a:p>
          <a:p>
            <a:endParaRPr lang="en-US" altLang="en-US" dirty="0">
              <a:solidFill>
                <a:srgbClr val="000099"/>
              </a:solidFill>
            </a:endParaRPr>
          </a:p>
          <a:p>
            <a:r>
              <a:rPr lang="en-US" altLang="en-US" dirty="0"/>
              <a:t>For example,</a:t>
            </a:r>
          </a:p>
          <a:p>
            <a:pPr lvl="1"/>
            <a:r>
              <a:rPr lang="en-US" altLang="en-US" dirty="0"/>
              <a:t>If p is of type int *, then p + j typically adds 4 x j to p, assuming that int values are stored using 4 bytes (usually).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But if p has type double *, then p + j will probably add 8 x j to p, since double values are usually 8 bytes long.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a[]={6, 19, 35, 74, 23, 16};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*p = &amp;a[1];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*q = &amp;a[5];</a:t>
            </a:r>
          </a:p>
          <a:p>
            <a:pPr marL="457200" indent="-457200">
              <a:buFont typeface="+mj-lt"/>
              <a:buAutoNum type="alphaLcParenR"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What’s the value of *(p+3)?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A)74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B)23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C)24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D)16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E)None of the above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75B1AF-105E-429A-B514-3AEF24CA7FFD}" type="slidenum">
              <a:rPr lang="en-US" altLang="en-US" sz="1200">
                <a:latin typeface="Arial" panose="020B0604020202020204" pitchFamily="34" charset="0"/>
              </a:rPr>
              <a:pPr/>
              <a:t>15</a:t>
            </a:fld>
            <a:endParaRPr lang="en-US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a[]={6, 19, 35, 74, 23, 16};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*p = &amp;a[1];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*q = &amp;a[5];</a:t>
            </a:r>
          </a:p>
          <a:p>
            <a:pPr marL="457200" indent="-457200">
              <a:buFont typeface="+mj-lt"/>
              <a:buAutoNum type="alphaLcParenR"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What’s the value of *(q-3)?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A)74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B)13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C)19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D)35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E)None of the above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75B1AF-105E-429A-B514-3AEF24CA7FFD}" type="slidenum">
              <a:rPr lang="en-US" altLang="en-US" sz="1200">
                <a:latin typeface="Arial" panose="020B0604020202020204" pitchFamily="34" charset="0"/>
              </a:rPr>
              <a:pPr/>
              <a:t>16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27534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a[]={6, 19, 35, 74, 23, 16};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*p = &amp;a[1];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*q = &amp;a[5];</a:t>
            </a:r>
          </a:p>
          <a:p>
            <a:pPr marL="457200" indent="-457200">
              <a:buFont typeface="+mj-lt"/>
              <a:buAutoNum type="alphaLcParenR"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What’s the value of q - p?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A)4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B)-4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C)3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D)-3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E)None of the above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75B1AF-105E-429A-B514-3AEF24CA7FFD}" type="slidenum">
              <a:rPr lang="en-US" altLang="en-US" sz="1200">
                <a:latin typeface="Arial" panose="020B0604020202020204" pitchFamily="34" charset="0"/>
              </a:rPr>
              <a:pPr/>
              <a:t>17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015941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a[]={6, 19, 35, 74, 23, 16};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*p = &amp;a[1];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*q = &amp;a[5];</a:t>
            </a:r>
          </a:p>
          <a:p>
            <a:pPr marL="457200" indent="-457200">
              <a:buFont typeface="+mj-lt"/>
              <a:buAutoNum type="alphaLcParenR"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What’s the value of *q - *p?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A)4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B)-4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C)3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D)-3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E)None of the above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75B1AF-105E-429A-B514-3AEF24CA7FFD}" type="slidenum">
              <a:rPr lang="en-US" altLang="en-US" sz="1200">
                <a:latin typeface="Arial" panose="020B0604020202020204" pitchFamily="34" charset="0"/>
              </a:rPr>
              <a:pPr/>
              <a:t>18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696221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Pointers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Pointers can be compared using the relational operators (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600" dirty="0"/>
              <a:t>,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 sz="2600" dirty="0"/>
              <a:t>,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600" dirty="0"/>
              <a:t>,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en-US" sz="2600" dirty="0"/>
              <a:t>) and the equality operators (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2600" dirty="0"/>
              <a:t> and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altLang="en-US" sz="2600" dirty="0"/>
              <a:t>).</a:t>
            </a:r>
          </a:p>
          <a:p>
            <a:pPr lvl="1"/>
            <a:r>
              <a:rPr lang="en-US" altLang="en-US" sz="2200" dirty="0"/>
              <a:t>Using relational operators </a:t>
            </a:r>
            <a:r>
              <a:rPr lang="en-US" altLang="en-US" sz="2200" dirty="0">
                <a:solidFill>
                  <a:srgbClr val="000099"/>
                </a:solidFill>
              </a:rPr>
              <a:t>is meaningful only for pointers to elements of the same array.</a:t>
            </a:r>
          </a:p>
          <a:p>
            <a:endParaRPr lang="en-US" altLang="en-US" sz="2600" dirty="0"/>
          </a:p>
          <a:p>
            <a:r>
              <a:rPr lang="en-US" altLang="en-US" sz="2600" dirty="0"/>
              <a:t>The outcome of the comparison depends on the relative positions of the two elements in the array.</a:t>
            </a:r>
          </a:p>
          <a:p>
            <a:pPr lvl="1"/>
            <a:r>
              <a:rPr lang="en-US" altLang="en-US" sz="2200" dirty="0"/>
              <a:t>If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200" dirty="0"/>
              <a:t> points to an element of an array at a smaller index than an element pointed by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200" dirty="0"/>
              <a:t>, then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200" dirty="0"/>
              <a:t> is less than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200" dirty="0"/>
              <a:t>. 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0AC0C8-A4F8-456E-9715-A647E1733DEE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Pointers and Arrays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Pointers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For example, after the assignments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p = &amp;a[5];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q = &amp;a[1];</a:t>
            </a:r>
          </a:p>
          <a:p>
            <a:pPr>
              <a:buFontTx/>
              <a:buNone/>
            </a:pPr>
            <a:r>
              <a:rPr lang="en-US" altLang="en-US" sz="2600" dirty="0"/>
              <a:t>	</a:t>
            </a:r>
          </a:p>
          <a:p>
            <a:pPr>
              <a:buFontTx/>
              <a:buNone/>
            </a:pPr>
            <a:r>
              <a:rPr lang="en-US" altLang="en-US" sz="2600" dirty="0"/>
              <a:t>	the value of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600" dirty="0"/>
              <a:t>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 sz="2600" dirty="0"/>
              <a:t>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600" dirty="0"/>
              <a:t> is 0 and the value of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600" dirty="0"/>
              <a:t>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en-US" sz="2600" dirty="0"/>
              <a:t>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600" dirty="0"/>
              <a:t> is 1.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0AC0C8-A4F8-456E-9715-A647E1733DEE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439203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a[]={6, 19, 35, 74, 23, 15};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*p = &amp;a[1];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*q = &amp;a[5];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the condition p &lt; q?</a:t>
            </a:r>
          </a:p>
          <a:p>
            <a:pPr marL="0" indent="0"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1(true) 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0(false)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437B04-2FD3-4CD2-A312-AA1EE5272EFB}" type="slidenum">
              <a:rPr lang="en-US" altLang="en-US" smtClean="0"/>
              <a:pPr>
                <a:defRPr/>
              </a:pPr>
              <a:t>21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45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a[]={6, 19, 35, 74, 23, 15};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*p = &amp;a[1];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*q = &amp;a[5];</a:t>
            </a:r>
          </a:p>
          <a:p>
            <a:pPr marL="0" indent="0">
              <a:buNone/>
            </a:pPr>
            <a:endParaRPr lang="en-US" altLang="en-US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the condition *p &lt; *q?</a:t>
            </a:r>
          </a:p>
          <a:p>
            <a:pPr marL="0" indent="0"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1(true) 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0(false)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437B04-2FD3-4CD2-A312-AA1EE5272EFB}" type="slidenum">
              <a:rPr lang="en-US" altLang="en-US" smtClean="0"/>
              <a:pPr>
                <a:defRPr/>
              </a:pPr>
              <a:t>22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46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Pointers for Array Processing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Pointer arithmetic allows us to visit the elements of an array by repeatedly incrementing a pointer variable.</a:t>
            </a:r>
          </a:p>
          <a:p>
            <a:r>
              <a:rPr lang="en-US" altLang="en-US" dirty="0"/>
              <a:t>A loop that sums the elements of an array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#define N 10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a[N], *p;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sum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	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for (p = &amp;a[0]; p &lt; &amp;a[N]; p++)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sum += *p;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BFA1D-A814-483C-AD3B-4AA71F6DDDD2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Pointers for Array Processing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/>
              <a:t>	At the end of the first iteration:</a:t>
            </a:r>
          </a:p>
          <a:p>
            <a:pPr>
              <a:buFontTx/>
              <a:buNone/>
            </a:pPr>
            <a:endParaRPr lang="en-US" altLang="en-US" sz="2200"/>
          </a:p>
          <a:p>
            <a:pPr>
              <a:buFontTx/>
              <a:buNone/>
            </a:pPr>
            <a:endParaRPr lang="en-US" altLang="en-US" sz="2200"/>
          </a:p>
          <a:p>
            <a:pPr>
              <a:buFontTx/>
              <a:buNone/>
            </a:pPr>
            <a:r>
              <a:rPr lang="en-US" altLang="en-US" sz="2200"/>
              <a:t>	 </a:t>
            </a:r>
          </a:p>
          <a:p>
            <a:pPr>
              <a:buFontTx/>
              <a:buNone/>
            </a:pPr>
            <a:r>
              <a:rPr lang="en-US" altLang="en-US" sz="2400"/>
              <a:t>	At the end of the second iteration:</a:t>
            </a:r>
          </a:p>
          <a:p>
            <a:pPr>
              <a:buFontTx/>
              <a:buNone/>
            </a:pPr>
            <a:endParaRPr lang="en-US" altLang="en-US" sz="2200"/>
          </a:p>
          <a:p>
            <a:pPr>
              <a:buFontTx/>
              <a:buNone/>
            </a:pPr>
            <a:endParaRPr lang="en-US" altLang="en-US" sz="2200"/>
          </a:p>
          <a:p>
            <a:pPr>
              <a:buFontTx/>
              <a:buNone/>
            </a:pPr>
            <a:r>
              <a:rPr lang="en-US" altLang="en-US" sz="2200"/>
              <a:t>	 </a:t>
            </a:r>
          </a:p>
          <a:p>
            <a:pPr>
              <a:buFontTx/>
              <a:buNone/>
            </a:pPr>
            <a:r>
              <a:rPr lang="en-US" altLang="en-US" sz="2400"/>
              <a:t>	At the end of the third iteration: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C7C7AE-79E6-470A-9C2B-096FBA2C3F85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800"/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57350"/>
            <a:ext cx="3032125" cy="462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Pointers for Array Processing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condition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/>
              <a:t> &lt;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&amp;a[N]</a:t>
            </a:r>
            <a:r>
              <a:rPr lang="en-US" altLang="en-US"/>
              <a:t> in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statement:</a:t>
            </a:r>
          </a:p>
          <a:p>
            <a:endParaRPr lang="en-US" altLang="en-US"/>
          </a:p>
          <a:p>
            <a:pPr lvl="1"/>
            <a:r>
              <a:rPr lang="en-US" altLang="en-US"/>
              <a:t>It’s legal to apply the address operator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a[N]</a:t>
            </a:r>
            <a:r>
              <a:rPr lang="en-US" altLang="en-US"/>
              <a:t>, even though this element doesn’t exist.</a:t>
            </a:r>
          </a:p>
          <a:p>
            <a:pPr lvl="1"/>
            <a:r>
              <a:rPr lang="en-US" altLang="en-US"/>
              <a:t>It’s safe since the loop doesn’t attempt to examine its value.</a:t>
            </a:r>
          </a:p>
          <a:p>
            <a:pPr lvl="1"/>
            <a:r>
              <a:rPr lang="en-US" altLang="en-US"/>
              <a:t>Loop teminates when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/>
              <a:t> is equal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&amp;a[N]</a:t>
            </a:r>
            <a:r>
              <a:rPr lang="en-US" altLang="en-US"/>
              <a:t>.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1D10AA-DA8F-4D5F-A834-2FB74C185E01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A961-A3C9-4965-B923-E3263F7E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3B31-A698-4A6C-85BB-26A6DEF3E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</a:t>
            </a:r>
            <a:r>
              <a:rPr lang="en-US" dirty="0" err="1"/>
              <a:t>max_min</a:t>
            </a:r>
            <a:r>
              <a:rPr lang="en-US" dirty="0"/>
              <a:t> program which finds the largest and smallest elements in an array using pointer arithmetic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9F2FB-74B0-4D37-B4CB-B7BDE60F3A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437B04-2FD3-4CD2-A312-AA1EE5272EFB}" type="slidenum">
              <a:rPr lang="en-US" altLang="en-US" smtClean="0"/>
              <a:pPr>
                <a:defRPr/>
              </a:pPr>
              <a:t>26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37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dirty="0"/>
              <a:t>Exercise,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22" y="1310185"/>
            <a:ext cx="7772400" cy="4800600"/>
          </a:xfrm>
        </p:spPr>
        <p:txBody>
          <a:bodyPr/>
          <a:lstStyle/>
          <a:p>
            <a:r>
              <a:rPr lang="en-US" altLang="en-US" dirty="0"/>
              <a:t>Rewrite the following function to count the number of elements greater than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value.</a:t>
            </a:r>
          </a:p>
          <a:p>
            <a:r>
              <a:rPr lang="en-US" altLang="en-US" dirty="0"/>
              <a:t>Use pointer arithmetic instead of array subscripting. 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compare_array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 a[], int n, int value)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{	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count = 0;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&lt;n;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if(a[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]&gt;value)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count ++;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count;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437B04-2FD3-4CD2-A312-AA1EE5272EFB}" type="slidenum">
              <a:rPr lang="en-US" altLang="en-US" smtClean="0"/>
              <a:pPr>
                <a:defRPr/>
              </a:pPr>
              <a:t>27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71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Part 1, Main function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Test the two functions in main: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  int count=0;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int a[7] = {3, 42, 52, 91, 2, 13, 49};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count = </a:t>
            </a:r>
            <a:r>
              <a:rPr lang="en-US" altLang="en-US" sz="2400" dirty="0" err="1">
                <a:latin typeface="Courier New" panose="02070309020205020404" pitchFamily="49" charset="0"/>
              </a:rPr>
              <a:t>compare_array</a:t>
            </a:r>
            <a:r>
              <a:rPr lang="en-US" altLang="en-US" sz="2400" dirty="0">
                <a:latin typeface="Courier New" panose="02070309020205020404" pitchFamily="49" charset="0"/>
              </a:rPr>
              <a:t>(a, 7, 25);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</a:rPr>
              <a:t>("the number of elements greater than 25 is: %d\n", count);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3931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en-US" sz="2800" dirty="0"/>
              <a:t>Exercise, Part 2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762000"/>
            <a:ext cx="7772400" cy="5943600"/>
          </a:xfrm>
        </p:spPr>
        <p:txBody>
          <a:bodyPr/>
          <a:lstStyle/>
          <a:p>
            <a:r>
              <a:rPr lang="en-US" sz="2400" dirty="0"/>
              <a:t>A vector is an ordered collection of values in mathematics. An array is a very straightforward way to implement a vector on a computer. </a:t>
            </a:r>
          </a:p>
          <a:p>
            <a:r>
              <a:rPr lang="en-US" sz="2400" dirty="0"/>
              <a:t>Two vectors can be multiplied on an entry-by-entry basis, e.g. (1, 2, 3) * (4, 5, 6) = (4, 10, 18). Write the following function that multiplies two vectors.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multi_vec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(int v1[], int v2[], int v3[], int n);</a:t>
            </a:r>
          </a:p>
          <a:p>
            <a:pPr marL="0" indent="0">
              <a:buNone/>
            </a:pPr>
            <a:r>
              <a:rPr lang="en-US" sz="2400" dirty="0"/>
              <a:t>  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multi_vec</a:t>
            </a:r>
            <a:r>
              <a:rPr lang="en-US" sz="2400" dirty="0"/>
              <a:t> function multiplies vectors v1 and v2 and stores the result in v3. n is the length of the vectors.  The function should use </a:t>
            </a:r>
            <a:r>
              <a:rPr lang="en-US" sz="2400" dirty="0">
                <a:solidFill>
                  <a:srgbClr val="C00000"/>
                </a:solidFill>
              </a:rPr>
              <a:t>pointer arithmetic.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057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 allows us to perform arithmetic—addition and subtraction—on pointers to array elements.</a:t>
            </a:r>
          </a:p>
          <a:p>
            <a:endParaRPr lang="en-US" altLang="en-US"/>
          </a:p>
          <a:p>
            <a:r>
              <a:rPr lang="en-US" altLang="en-US"/>
              <a:t>This leads to an alternative way of processing arrays in which </a:t>
            </a:r>
            <a:r>
              <a:rPr lang="en-US" altLang="en-US">
                <a:solidFill>
                  <a:srgbClr val="000099"/>
                </a:solidFill>
              </a:rPr>
              <a:t>pointers take the place of array subscripts.</a:t>
            </a:r>
          </a:p>
          <a:p>
            <a:endParaRPr lang="en-US" altLang="en-US"/>
          </a:p>
          <a:p>
            <a:r>
              <a:rPr lang="en-US" altLang="en-US"/>
              <a:t>Understanding the relationship between pointers and arrays is critical for mastering C.</a:t>
            </a:r>
          </a:p>
          <a:p>
            <a:endParaRPr lang="en-US" altLang="en-US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CAFF2A-D635-4F37-B925-17AF70A3FBB8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Exercise, Part 2, Cont’d, 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i, size;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("Please enter the length of the vectors:\n");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&amp;size);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a[size], b[size], c[size];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first vector");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second vector");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&amp;b[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multi_vec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b, c, size);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("%d\t", c[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437B04-2FD3-4CD2-A312-AA1EE5272EFB}" type="slidenum">
              <a:rPr lang="en-US" altLang="en-US" smtClean="0"/>
              <a:pPr>
                <a:defRPr/>
              </a:pPr>
              <a:t>30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7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93D4-4FDB-EEFC-7FE6-9AA59818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 of Array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D824-2358-3423-D117-6981CD66F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program that declares an int array a with 4 elements 5, 8, 2, 9. Display the memory address of each element using &amp; and %p.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109B7-D0CF-CB89-0E82-74D1D5764C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437B04-2FD3-4CD2-A312-AA1EE5272EFB}" type="slidenum">
              <a:rPr lang="en-US" altLang="en-US" smtClean="0"/>
              <a:pPr>
                <a:defRPr/>
              </a:pPr>
              <a:t>4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42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Arithmetic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Pointers can point to array elements: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a[10];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*p;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 = &amp;a[0];</a:t>
            </a:r>
          </a:p>
          <a:p>
            <a:r>
              <a:rPr lang="en-US" altLang="en-US" dirty="0"/>
              <a:t>A graphical representation:</a:t>
            </a:r>
          </a:p>
          <a:p>
            <a:endParaRPr lang="en-US" altLang="en-US" dirty="0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5E991A-54B9-433E-A206-303411063A64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800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95800"/>
            <a:ext cx="45196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Arithmetic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can now access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  <a:r>
              <a:rPr lang="en-US" altLang="en-US"/>
              <a:t> through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/>
              <a:t>; for example, we can store the value 5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  <a:r>
              <a:rPr lang="en-US" altLang="en-US"/>
              <a:t> by writing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*p = 5;</a:t>
            </a:r>
          </a:p>
          <a:p>
            <a:r>
              <a:rPr lang="en-US" altLang="en-US"/>
              <a:t>An updated picture: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BFBF22-58AB-4556-A644-2D1281E9F2BD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800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3559175"/>
            <a:ext cx="4532312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Arithmetic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/>
              <a:t> points to an element of an array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/>
              <a:t>, the other elements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/>
              <a:t> can be accessed by performing </a:t>
            </a:r>
            <a:r>
              <a:rPr lang="en-US" altLang="en-US" b="1" i="1" dirty="0"/>
              <a:t>pointer arithmetic</a:t>
            </a:r>
            <a:r>
              <a:rPr lang="en-US" altLang="en-US" dirty="0"/>
              <a:t> on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C supports three (</a:t>
            </a:r>
            <a:r>
              <a:rPr lang="en-US" altLang="en-US" dirty="0">
                <a:solidFill>
                  <a:srgbClr val="C00000"/>
                </a:solidFill>
              </a:rPr>
              <a:t>and only three</a:t>
            </a:r>
            <a:r>
              <a:rPr lang="en-US" altLang="en-US" dirty="0"/>
              <a:t>) forms of pointer arithmetic:</a:t>
            </a:r>
          </a:p>
          <a:p>
            <a:pPr lvl="1"/>
            <a:r>
              <a:rPr lang="en-US" altLang="en-US" b="1" dirty="0">
                <a:solidFill>
                  <a:srgbClr val="000099"/>
                </a:solidFill>
              </a:rPr>
              <a:t>Adding an integer to a pointer</a:t>
            </a:r>
          </a:p>
          <a:p>
            <a:pPr lvl="1"/>
            <a:r>
              <a:rPr lang="en-US" altLang="en-US" b="1" dirty="0">
                <a:solidFill>
                  <a:srgbClr val="000099"/>
                </a:solidFill>
              </a:rPr>
              <a:t>Subtracting an integer from a pointer</a:t>
            </a:r>
          </a:p>
          <a:p>
            <a:pPr lvl="1"/>
            <a:r>
              <a:rPr lang="en-US" altLang="en-US" b="1" dirty="0">
                <a:solidFill>
                  <a:srgbClr val="000099"/>
                </a:solidFill>
              </a:rPr>
              <a:t>Subtracting one pointer from another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85C89B-3803-4DFB-812B-BD22F00D1F77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0BAC-5A39-98E6-D9C7-81E0AC7C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41812-D258-CADB-07F7-B2480DA123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437B04-2FD3-4CD2-A312-AA1EE5272EFB}" type="slidenum">
              <a:rPr lang="en-US" altLang="en-US" smtClean="0"/>
              <a:pPr>
                <a:defRPr/>
              </a:pPr>
              <a:t>8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  <p:pic>
        <p:nvPicPr>
          <p:cNvPr id="1026" name="Picture 2" descr="video thumbnail">
            <a:extLst>
              <a:ext uri="{FF2B5EF4-FFF2-40B4-BE49-F238E27FC236}">
                <a16:creationId xmlns:a16="http://schemas.microsoft.com/office/drawing/2014/main" id="{73193DBB-D8EE-4BE2-ED43-D045BED481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772400" cy="437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an Integer to a Pointer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Adding an integer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dirty="0"/>
              <a:t> to a pointer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/>
              <a:t> yields a pointer to the element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dirty="0"/>
              <a:t> places after the one that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/>
              <a:t> points to.</a:t>
            </a:r>
          </a:p>
          <a:p>
            <a:endParaRPr lang="en-US" altLang="en-US" dirty="0"/>
          </a:p>
          <a:p>
            <a:r>
              <a:rPr lang="en-US" altLang="en-US" dirty="0"/>
              <a:t>More precisely, if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/>
              <a:t> points to the array element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dirty="0"/>
              <a:t>, then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dirty="0"/>
              <a:t> points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dirty="0"/>
              <a:t>.</a:t>
            </a:r>
          </a:p>
          <a:p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FF9503-AE1A-4D86-823B-A94F75E29E1C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31247</TotalTime>
  <Words>1848</Words>
  <Application>Microsoft Office PowerPoint</Application>
  <PresentationFormat>On-screen Show (4:3)</PresentationFormat>
  <Paragraphs>275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Courier New</vt:lpstr>
      <vt:lpstr>Times New Roman</vt:lpstr>
      <vt:lpstr>tm2</vt:lpstr>
      <vt:lpstr>Today’s Topics</vt:lpstr>
      <vt:lpstr>Pointers and Arrays</vt:lpstr>
      <vt:lpstr>Introduction</vt:lpstr>
      <vt:lpstr>Addresses of Array elements </vt:lpstr>
      <vt:lpstr>Pointer Arithmetic</vt:lpstr>
      <vt:lpstr>Pointer Arithmetic</vt:lpstr>
      <vt:lpstr>Pointer Arithmetic</vt:lpstr>
      <vt:lpstr>PowerPoint Presentation</vt:lpstr>
      <vt:lpstr>Adding an Integer to a Pointer</vt:lpstr>
      <vt:lpstr>Adding an Integer to a Pointer</vt:lpstr>
      <vt:lpstr>Subtracting an Integer from a Pointer</vt:lpstr>
      <vt:lpstr>Subtracting One Pointer from Another</vt:lpstr>
      <vt:lpstr>Operations that cause undefined behavior</vt:lpstr>
      <vt:lpstr>Pointer Arithmetic – how does it work?</vt:lpstr>
      <vt:lpstr>Exercise</vt:lpstr>
      <vt:lpstr>Exercise</vt:lpstr>
      <vt:lpstr>Exercise</vt:lpstr>
      <vt:lpstr>Exercise</vt:lpstr>
      <vt:lpstr>Comparing Pointers</vt:lpstr>
      <vt:lpstr>Comparing Pointers</vt:lpstr>
      <vt:lpstr>Exercise</vt:lpstr>
      <vt:lpstr>Exercise</vt:lpstr>
      <vt:lpstr>Using Pointers for Array Processing</vt:lpstr>
      <vt:lpstr>Using Pointers for Array Processing</vt:lpstr>
      <vt:lpstr>Using Pointers for Array Processing</vt:lpstr>
      <vt:lpstr>Example Program</vt:lpstr>
      <vt:lpstr>Exercise, Part 1</vt:lpstr>
      <vt:lpstr>Part 1, Main function </vt:lpstr>
      <vt:lpstr>Exercise, Part 2</vt:lpstr>
      <vt:lpstr>Exercise, Part 2, Cont’d, main function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Jing Wang</dc:creator>
  <cp:lastModifiedBy>Jing Wang</cp:lastModifiedBy>
  <cp:revision>925</cp:revision>
  <cp:lastPrinted>1999-11-08T20:52:53Z</cp:lastPrinted>
  <dcterms:created xsi:type="dcterms:W3CDTF">1999-08-24T18:39:05Z</dcterms:created>
  <dcterms:modified xsi:type="dcterms:W3CDTF">2025-02-19T23:26:25Z</dcterms:modified>
</cp:coreProperties>
</file>