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65" r:id="rId5"/>
    <p:sldId id="266" r:id="rId6"/>
    <p:sldId id="268" r:id="rId7"/>
    <p:sldId id="269" r:id="rId8"/>
  </p:sldIdLst>
  <p:sldSz cx="12188825" cy="6858000"/>
  <p:notesSz cx="6858000" cy="9144000"/>
  <p:custDataLst>
    <p:tags r:id="rId11"/>
  </p:custData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0" d="100"/>
          <a:sy n="70" d="100"/>
        </p:scale>
        <p:origin x="660" y="6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88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FF075A9-79FD-4C25-8CB4-4C1C7B73C8A9}" type="datetime1">
              <a:rPr lang="it-IT" smtClean="0"/>
              <a:pPr algn="r" rtl="0"/>
              <a:t>28/02/2018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5CDC68C7-8623-4451-B071-5021073ABB13}" type="datetime1">
              <a:rPr lang="it-IT" smtClean="0"/>
              <a:pPr/>
              <a:t>28/02/2018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6A8D4A-4035-47F2-A815-DA23C411D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C2594D0-D9E2-4781-B343-E4C649937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B30EE9-9EDC-41A6-9EC0-EA080E3D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0348-163A-43AB-9654-36B41D2F0147}" type="datetimeFigureOut">
              <a:rPr lang="it-IT" smtClean="0"/>
              <a:t>28/02/2018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52F956-9A59-4DEE-A30C-6162A981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12B6E6-C142-4D0D-B956-02EEC6E8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775E-A245-45CD-9603-D715DA0F29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96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5D2112-B70D-4F97-A330-152B64A2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31E378C-8CC5-486B-840F-5378BA1F3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6F8708-0EEF-4923-A356-7CF0E4DCD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57AA-52B0-4F49-B3D4-496D41D1B509}" type="datetime1">
              <a:rPr lang="it-IT" smtClean="0"/>
              <a:pPr/>
              <a:t>28/02/2018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2FF9DB-2C3A-48B0-9FE1-264174177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886771-1AD5-44E1-8AC1-5D022982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7504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F6A8A87-13A3-450A-B85F-D8CE3CC0E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E868E3F-DC77-4695-819D-F119A0774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F51997-D68F-4C5C-895F-FB4DF887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DE53-CDF8-4A6F-B68E-C9BDF459CFED}" type="datetime1">
              <a:rPr lang="it-IT" smtClean="0"/>
              <a:pPr/>
              <a:t>28/02/2018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154E6F-2609-4E34-9FFB-E3AAAD04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5A00D3-5681-416A-A52E-A4EC9244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717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FCF38B-AC40-46F2-B6F1-094BA725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548625-8A4D-47F4-838D-A60F792A4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D2223B-E1E1-4C3C-A50F-1E6D03CA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2DBE-BBC3-4A28-A909-35593DADC5C7}" type="datetime1">
              <a:rPr lang="it-IT" smtClean="0"/>
              <a:pPr/>
              <a:t>28/02/2018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ECBAA6-6896-4FC1-B56F-B2C75CCE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B976F1-EE81-4530-91D1-B4AF7934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3470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80B5BC-D739-4116-87B7-301922ECE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0BBA342-13F1-44B5-8FBC-B99FE7126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47CE33-8D65-49EB-ACAE-443676E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CE4E-6BDC-4433-87C5-0DA27E562036}" type="datetime1">
              <a:rPr lang="it-IT" smtClean="0"/>
              <a:pPr/>
              <a:t>28/02/2018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FF0817-8982-415C-8239-FDA7C382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3029C6-05CC-4613-BB1A-0344706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5285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997417-A65D-4783-95DD-FA96B738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25DA15-AF26-4254-B40A-515A2791D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F80093-7ABC-4680-BDCF-74EAC0191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48EBE13-3FAA-4BAB-9B7A-6A85DE6D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​</a:t>
            </a:r>
            <a:fld id="{39D2C5AA-0DA3-4C59-A655-F19CFD772404}" type="datetime1">
              <a:rPr lang="it-IT" smtClean="0"/>
              <a:pPr/>
              <a:t>28/02/2018</a:t>
            </a:fld>
            <a:r>
              <a:rPr lang="it-IT"/>
              <a:t>​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B9FCB29-366E-4787-ACB1-FC4C611B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1BCB87E-C6D6-45E0-8FA7-78CED9B4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87465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0C940A-1B60-49B2-B3D9-983344CDD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1E8029-BA82-41B0-8594-38602C5E4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2806E62-6E6D-4991-AB6A-AEBB35885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B45406B-480B-4DD2-B504-E16D83936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4421E14-A73E-4F52-B89E-32CDC52C2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7E5E3B9-F203-458D-A09E-EDE69E39B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​</a:t>
            </a:r>
            <a:fld id="{4477D747-ABC6-40AC-BC57-34748F6F8724}" type="datetime1">
              <a:rPr lang="it-IT" smtClean="0"/>
              <a:pPr/>
              <a:t>28/02/2018</a:t>
            </a:fld>
            <a:r>
              <a:rPr lang="it-IT"/>
              <a:t>​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3054F23-1EF5-42CD-8935-408979E47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257A309-9D56-4A68-831D-D74E98DB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7975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7D6807-1472-4DEA-90D0-B8399E77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83F70A0-7125-4A9B-8429-D38E7E394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A3C6-2C05-43C6-8484-28141B203A86}" type="datetime1">
              <a:rPr lang="it-IT" smtClean="0"/>
              <a:pPr/>
              <a:t>28/02/2018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BD87432-01B7-4DB0-B464-80D8F582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2D997D1-2109-4A59-A5D7-B789C367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4954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D7375EE-C53B-4FBD-99DE-D63387B5A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DE53-CDF8-4A6F-B68E-C9BDF459CFED}" type="datetime1">
              <a:rPr lang="it-IT" smtClean="0"/>
              <a:pPr/>
              <a:t>28/02/2018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87B0DB9-BE6B-4673-AF0D-F3EC0F66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1E3DAE-7BFD-4CE8-A76A-0A7181DE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142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F605D0-8CA0-4464-A105-FDD7B288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B7629A-45F6-497C-A0AD-ADD353818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9931C55-7A8E-4EC1-8369-8F44CE339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8C0100E-D53B-484F-9DAE-1BBC57375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D336-A561-42D4-B53C-C768C8AFC1F4}" type="datetime1">
              <a:rPr lang="it-IT" smtClean="0"/>
              <a:pPr/>
              <a:t>28/02/2018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F7636F-D721-46EC-8943-BFCBE20B5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08DFF52-ADC0-4A22-8A38-E6191EE4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5387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44A773-8500-4A5B-AA8D-2CB227B62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6B82028-563A-46FC-9452-9677DAA65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1ADE49-876B-4ED5-8E48-F74541CA1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CD92256-76B4-4A1C-8A31-55F2F8F24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8978-DDCB-4322-90DA-759B156EAB4D}" type="datetime1">
              <a:rPr lang="it-IT" smtClean="0"/>
              <a:pPr/>
              <a:t>28/02/2018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CDE0F42-B583-4CA9-BC22-4DBEAC1D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A6A401-72A6-4545-8D92-70DE65C3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2719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860AE94-4787-4A39-94A0-BC4C3303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10B093F-FB28-44DF-BA2A-60DE4CA31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664C78-D3B0-419D-B820-874DA1B3C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DDE53-CDF8-4A6F-B68E-C9BDF459CFED}" type="datetime1">
              <a:rPr lang="it-IT" smtClean="0"/>
              <a:pPr/>
              <a:t>28/02/2018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91E432-2AB9-4E4B-AD67-EC42F92EB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F6297E-1FFB-4E36-ACFC-5CCE27A16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603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dirty="0"/>
              <a:t>Self-Organizing Networks in LTE:</a:t>
            </a:r>
          </a:p>
        </p:txBody>
      </p:sp>
      <p:sp>
        <p:nvSpPr>
          <p:cNvPr id="4" name="Sottotitolo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dirty="0"/>
              <a:t>a Q-learning Approach</a:t>
            </a:r>
            <a:r>
              <a:rPr lang="it-IT" dirty="0"/>
              <a:t> to ABS Optimization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3D472C-AC6D-43F0-AEDD-3E094959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Self-</a:t>
            </a:r>
            <a:r>
              <a:rPr lang="it-IT" dirty="0" err="1"/>
              <a:t>Organizing</a:t>
            </a:r>
            <a:r>
              <a:rPr lang="it-IT" dirty="0"/>
              <a:t> Networks (SON)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39DF4D-B565-4C85-AA30-E456D1F6C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2016, global mobile data traffic amounted to 7 exabytes (EB) per month; </a:t>
            </a:r>
          </a:p>
          <a:p>
            <a:pPr algn="just"/>
            <a:r>
              <a:rPr lang="en-US" dirty="0"/>
              <a:t>in 2021, mobile data traffic worldwide is expected to reach 49 EB per month at a compound annual growth rate of 47%;</a:t>
            </a:r>
          </a:p>
          <a:p>
            <a:pPr algn="just"/>
            <a:r>
              <a:rPr lang="en-US" dirty="0"/>
              <a:t>To keep the pace of this incoming scenario, an efficient solution is needed: exploit </a:t>
            </a:r>
            <a:r>
              <a:rPr lang="it-IT" dirty="0" err="1"/>
              <a:t>heterogeneous</a:t>
            </a:r>
            <a:r>
              <a:rPr lang="it-IT" dirty="0"/>
              <a:t> networks (</a:t>
            </a:r>
            <a:r>
              <a:rPr lang="it-IT" dirty="0" err="1"/>
              <a:t>HetNet</a:t>
            </a:r>
            <a:r>
              <a:rPr lang="it-IT" dirty="0"/>
              <a:t>) and make the systems more </a:t>
            </a:r>
            <a:r>
              <a:rPr lang="it-IT" dirty="0" err="1"/>
              <a:t>autonomous</a:t>
            </a:r>
            <a:r>
              <a:rPr lang="it-IT" dirty="0"/>
              <a:t> and </a:t>
            </a:r>
            <a:r>
              <a:rPr lang="it-IT" dirty="0" err="1"/>
              <a:t>automated</a:t>
            </a:r>
            <a:r>
              <a:rPr lang="it-IT" dirty="0"/>
              <a:t>; </a:t>
            </a:r>
            <a:endParaRPr lang="en-US" dirty="0"/>
          </a:p>
          <a:p>
            <a:pPr algn="just"/>
            <a:r>
              <a:rPr lang="it-IT" dirty="0"/>
              <a:t>The </a:t>
            </a:r>
            <a:r>
              <a:rPr lang="it-IT" dirty="0" err="1"/>
              <a:t>concept</a:t>
            </a:r>
            <a:r>
              <a:rPr lang="it-IT" dirty="0"/>
              <a:t> of Self-</a:t>
            </a:r>
            <a:r>
              <a:rPr lang="it-IT" dirty="0" err="1"/>
              <a:t>Organizing</a:t>
            </a:r>
            <a:r>
              <a:rPr lang="it-IT" dirty="0"/>
              <a:t> Networks (SON)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to achive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goals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733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572B658B-BA5E-4507-8D2B-571C9CA4A35E}"/>
              </a:ext>
            </a:extLst>
          </p:cNvPr>
          <p:cNvSpPr/>
          <p:nvPr/>
        </p:nvSpPr>
        <p:spPr>
          <a:xfrm>
            <a:off x="945840" y="624731"/>
            <a:ext cx="10405156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The SON functions are usually categorized into three main groups:</a:t>
            </a:r>
          </a:p>
          <a:p>
            <a:pPr algn="just"/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Self-Planning: identify the parameter settings of new network elements;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Self-Deployment: make a “plug and play” approach for each new node;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Self-Healing: execute routine actions that keep the network operational and prevent problems;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Self-Optimization: collect performance indicators from User </a:t>
            </a:r>
            <a:r>
              <a:rPr lang="en-US" sz="2000" dirty="0" err="1"/>
              <a:t>Equipments</a:t>
            </a:r>
            <a:r>
              <a:rPr lang="en-US" sz="2000" dirty="0"/>
              <a:t> (UEs) and the base stations (</a:t>
            </a:r>
            <a:r>
              <a:rPr lang="en-US" sz="2000" dirty="0" err="1"/>
              <a:t>eNodeB</a:t>
            </a:r>
            <a:r>
              <a:rPr lang="en-US" sz="2000" dirty="0"/>
              <a:t>) to auto-tune </a:t>
            </a:r>
            <a:r>
              <a:rPr lang="it-IT" sz="2000" dirty="0"/>
              <a:t>the network settings.</a:t>
            </a:r>
          </a:p>
          <a:p>
            <a:pPr algn="just"/>
            <a:endParaRPr lang="it-IT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The paper is focused on the last point of the list, precisely on the improvement of the signal quality and so of the throughput in a LTE system;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We aim to minimize the interference in a </a:t>
            </a:r>
            <a:r>
              <a:rPr lang="en-US" sz="2800" dirty="0" err="1"/>
              <a:t>HetNet</a:t>
            </a:r>
            <a:r>
              <a:rPr lang="en-US" sz="2800" dirty="0"/>
              <a:t>, made of micro and macro cells, with an adaptive coordination in downlink transmissions of the antennas, controlling </a:t>
            </a:r>
            <a:r>
              <a:rPr lang="it-IT" sz="2800" dirty="0"/>
              <a:t>the </a:t>
            </a:r>
            <a:r>
              <a:rPr lang="it-IT" sz="2800" dirty="0" err="1"/>
              <a:t>transmit</a:t>
            </a:r>
            <a:r>
              <a:rPr lang="it-IT" sz="2800" dirty="0"/>
              <a:t> power </a:t>
            </a:r>
            <a:r>
              <a:rPr lang="it-IT" sz="2800" dirty="0" err="1"/>
              <a:t>patterns</a:t>
            </a:r>
            <a:r>
              <a:rPr lang="it-IT" sz="2800" dirty="0"/>
              <a:t>.</a:t>
            </a:r>
            <a:endParaRPr lang="en-US" sz="28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001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E2DD42-98AC-4C66-A9E1-02AC6246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7"/>
            <a:ext cx="10512862" cy="1047650"/>
          </a:xfrm>
        </p:spPr>
        <p:txBody>
          <a:bodyPr>
            <a:normAutofit/>
          </a:bodyPr>
          <a:lstStyle/>
          <a:p>
            <a:r>
              <a:rPr lang="en-US" sz="3800" dirty="0"/>
              <a:t>Enhanced Inter Cell Interference Coordination (</a:t>
            </a:r>
            <a:r>
              <a:rPr lang="en-US" sz="3800" dirty="0" err="1"/>
              <a:t>eICIC</a:t>
            </a:r>
            <a:r>
              <a:rPr lang="en-US" sz="3800" dirty="0"/>
              <a:t>)</a:t>
            </a:r>
            <a:endParaRPr lang="it-IT" sz="3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9705D3-0985-4243-8F5E-D0922E1EA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2" y="1825625"/>
            <a:ext cx="10512862" cy="4351338"/>
          </a:xfrm>
        </p:spPr>
        <p:txBody>
          <a:bodyPr/>
          <a:lstStyle/>
          <a:p>
            <a:r>
              <a:rPr lang="it-IT" dirty="0"/>
              <a:t>Micro </a:t>
            </a:r>
            <a:r>
              <a:rPr lang="it-IT" dirty="0" err="1"/>
              <a:t>cells</a:t>
            </a:r>
            <a:r>
              <a:rPr lang="it-IT" dirty="0"/>
              <a:t> are low power </a:t>
            </a:r>
            <a:r>
              <a:rPr lang="it-IT" dirty="0" err="1"/>
              <a:t>nodes</a:t>
            </a:r>
            <a:r>
              <a:rPr lang="it-IT" dirty="0"/>
              <a:t>, </a:t>
            </a:r>
            <a:r>
              <a:rPr lang="it-IT" dirty="0" err="1"/>
              <a:t>however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655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openxmlformats.org/package/2006/metadata/core-properties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4873beb7-5857-4685-be1f-d57550cc96cc"/>
    <ds:schemaRef ds:uri="http://purl.org/dc/dcmitype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260</Words>
  <Application>Microsoft Office PowerPoint</Application>
  <PresentationFormat>Personalizzato</PresentationFormat>
  <Paragraphs>18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Corbel</vt:lpstr>
      <vt:lpstr>Tema di Office</vt:lpstr>
      <vt:lpstr>Self-Organizing Networks in LTE:</vt:lpstr>
      <vt:lpstr>Self-Organizing Networks (SON)</vt:lpstr>
      <vt:lpstr>Presentazione standard di PowerPoint</vt:lpstr>
      <vt:lpstr>Enhanced Inter Cell Interference Coordination (eICIC)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2018-02-28T09:41:26Z</dcterms:created>
  <dcterms:modified xsi:type="dcterms:W3CDTF">2018-02-28T11:05:13Z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