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88825" cy="6858000"/>
  <p:notesSz cx="6858000" cy="9144000"/>
  <p:custDataLst>
    <p:tags r:id="rId1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86721" autoAdjust="0"/>
  </p:normalViewPr>
  <p:slideViewPr>
    <p:cSldViewPr showGuides="1">
      <p:cViewPr varScale="1">
        <p:scale>
          <a:sx n="85" d="100"/>
          <a:sy n="85" d="100"/>
        </p:scale>
        <p:origin x="200" y="2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FF075A9-79FD-4C25-8CB4-4C1C7B73C8A9}" type="datetime1">
              <a:rPr lang="it-IT" smtClean="0"/>
              <a:pPr algn="r" rtl="0"/>
              <a:t>28/02/18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it-IT" smtClean="0"/>
              <a:pPr algn="r" rtl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CDC68C7-8623-4451-B071-5021073ABB13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16A8D4A-4035-47F2-A815-DA23C411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7C2594D0-D9E2-4781-B343-E4C64993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9B30EE9-9EDC-41A6-9EC0-EA080E3D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348-163A-43AB-9654-36B41D2F0147}" type="datetimeFigureOut">
              <a:rPr lang="it-IT" smtClean="0"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E52F956-9A59-4DEE-A30C-6162A98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912B6E6-C142-4D0D-B956-02EEC6E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75E-A245-45CD-9603-D715DA0F29A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9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5D2112-B70D-4F97-A330-152B64A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31E378C-8CC5-486B-840F-5378BA1F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06F8708-0EEF-4923-A356-7CF0E4DC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7AA-52B0-4F49-B3D4-496D41D1B509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42FF9DB-2C3A-48B0-9FE1-26417417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E886771-1AD5-44E1-8AC1-5D02298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50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F6A8A87-13A3-450A-B85F-D8CE3CC0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E868E3F-DC77-4695-819D-F119A077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F51997-D68F-4C5C-895F-FB4DF887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DE53-CDF8-4A6F-B68E-C9BDF459CFED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2154E6F-2609-4E34-9FFB-E3AAAD0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B5A00D3-5681-416A-A52E-A4EC9244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1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FCF38B-AC40-46F2-B6F1-094BA725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0548625-8A4D-47F4-838D-A60F792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BD2223B-E1E1-4C3C-A50F-1E6D03C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2DBE-BBC3-4A28-A909-35593DADC5C7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6ECBAA6-6896-4FC1-B56F-B2C75CC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3B976F1-EE81-4530-91D1-B4AF7934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3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880B5BC-D739-4116-87B7-301922E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90BBA342-13F1-44B5-8FBC-B99FE712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B47CE33-8D65-49EB-ACAE-443676E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CE4E-6BDC-4433-87C5-0DA27E562036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3FF0817-8982-415C-8239-FDA7C382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93029C6-05CC-4613-BB1A-0344706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28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E997417-A65D-4783-95DD-FA96B73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525DA15-AF26-4254-B40A-515A2791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8F80093-7ABC-4680-BDCF-74EAC019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48EBE13-3FAA-4BAB-9B7A-6A85DE6D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​</a:t>
            </a:r>
            <a:fld id="{39D2C5AA-0DA3-4C59-A655-F19CFD772404}" type="datetime1">
              <a:rPr lang="it-IT" smtClean="0"/>
              <a:pPr/>
              <a:t>28/02/18</a:t>
            </a:fld>
            <a:r>
              <a:rPr lang="it-IT"/>
              <a:t>​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0B9FCB29-366E-4787-ACB1-FC4C611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1BCB87E-C6D6-45E0-8FA7-78CED9B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746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00C940A-1B60-49B2-B3D9-983344CD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C1E8029-BA82-41B0-8594-38602C5E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2806E62-6E6D-4991-AB6A-AEBB3588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B45406B-480B-4DD2-B504-E16D83936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4421E14-A73E-4F52-B89E-32CDC52C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87E5E3B9-F203-458D-A09E-EDE69E39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​</a:t>
            </a:r>
            <a:fld id="{4477D747-ABC6-40AC-BC57-34748F6F8724}" type="datetime1">
              <a:rPr lang="it-IT" smtClean="0"/>
              <a:pPr/>
              <a:t>28/02/18</a:t>
            </a:fld>
            <a:r>
              <a:rPr lang="it-IT"/>
              <a:t>​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E3054F23-1EF5-42CD-8935-408979E4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6257A309-9D56-4A68-831D-D74E98D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7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7D6807-1472-4DEA-90D0-B8399E7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83F70A0-7125-4A9B-8429-D38E7E39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3C6-2C05-43C6-8484-28141B203A86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BD87432-01B7-4DB0-B464-80D8F58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2D997D1-2109-4A59-A5D7-B789C367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9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6D7375EE-C53B-4FBD-99DE-D63387B5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DE53-CDF8-4A6F-B68E-C9BDF459CFED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487B0DB9-BE6B-4673-AF0D-F3EC0F66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8D1E3DAE-7BFD-4CE8-A76A-0A7181D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4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4F605D0-8CA0-4464-A105-FDD7B288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7B7629A-45F6-497C-A0AD-ADD35381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E9931C55-7A8E-4EC1-8369-8F44CE33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8C0100E-D53B-484F-9DAE-1BBC5737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336-A561-42D4-B53C-C768C8AFC1F4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DF7636F-D721-46EC-8943-BFCBE20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08DFF52-ADC0-4A22-8A38-E6191EE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38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344A773-8500-4A5B-AA8D-2CB22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D6B82028-563A-46FC-9452-9677DAA65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D1ADE49-876B-4ED5-8E48-F74541CA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ACD92256-76B4-4A1C-8A31-55F2F8F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978-DDCB-4322-90DA-759B156EAB4D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CDE0F42-B583-4CA9-BC22-4DBEAC1D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0A6A401-72A6-4545-8D92-70DE65C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pPr rtl="0"/>
              <a:t>‹n.›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719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1860AE94-4787-4A39-94A0-BC4C3303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10B093F-FB28-44DF-BA2A-60DE4CA3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F664C78-D3B0-419D-B820-874DA1B3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DE53-CDF8-4A6F-B68E-C9BDF459CFED}" type="datetime1">
              <a:rPr lang="it-IT" smtClean="0"/>
              <a:pPr/>
              <a:t>28/02/18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591E432-2AB9-4E4B-AD67-EC42F92E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CF6297E-1FFB-4E36-ACFC-5CCE27A1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0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Self-Organizing Networks in LTE: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/>
              <a:t>a Q-learning Approach</a:t>
            </a:r>
            <a:r>
              <a:rPr lang="it-IT"/>
              <a:t> to ABS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43D472C-AC6D-43F0-AEDD-3E094959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Self-</a:t>
            </a:r>
            <a:r>
              <a:rPr lang="it-IT" dirty="0" err="1"/>
              <a:t>Organizing</a:t>
            </a:r>
            <a:r>
              <a:rPr lang="it-IT" dirty="0"/>
              <a:t> Networks (SON)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E39DF4D-B565-4C85-AA30-E456D1F6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2016, global mobile data traffic amounted to 7 exabytes (EB) per</a:t>
            </a:r>
          </a:p>
          <a:p>
            <a:pPr marL="0" indent="0" algn="just">
              <a:buNone/>
            </a:pPr>
            <a:r>
              <a:rPr lang="en-US" dirty="0"/>
              <a:t> month; </a:t>
            </a:r>
          </a:p>
          <a:p>
            <a:pPr algn="just"/>
            <a:r>
              <a:rPr lang="en-US" dirty="0"/>
              <a:t>in 2021, mobile data traffic worldwide is expected to reach 49 EB per month at a compound annual growth rate of 47%;</a:t>
            </a:r>
          </a:p>
          <a:p>
            <a:pPr algn="just"/>
            <a:r>
              <a:rPr lang="en-US" dirty="0"/>
              <a:t>To keep the pace of this incoming scenario, an efficient solution is needed: exploit </a:t>
            </a:r>
            <a:r>
              <a:rPr lang="it-IT" dirty="0" err="1"/>
              <a:t>heterogeneous</a:t>
            </a:r>
            <a:r>
              <a:rPr lang="it-IT" dirty="0"/>
              <a:t> networks (</a:t>
            </a:r>
            <a:r>
              <a:rPr lang="it-IT" dirty="0" err="1"/>
              <a:t>HetNet</a:t>
            </a:r>
            <a:r>
              <a:rPr lang="it-IT" dirty="0"/>
              <a:t>) and make the systems more </a:t>
            </a:r>
            <a:r>
              <a:rPr lang="it-IT" dirty="0" err="1"/>
              <a:t>autonomous</a:t>
            </a:r>
            <a:r>
              <a:rPr lang="it-IT" dirty="0"/>
              <a:t> and </a:t>
            </a:r>
            <a:r>
              <a:rPr lang="it-IT" dirty="0" err="1"/>
              <a:t>automated</a:t>
            </a:r>
            <a:r>
              <a:rPr lang="it-IT" dirty="0"/>
              <a:t>; </a:t>
            </a:r>
            <a:endParaRPr lang="en-US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concept</a:t>
            </a:r>
            <a:r>
              <a:rPr lang="it-IT" dirty="0"/>
              <a:t> of Self-</a:t>
            </a:r>
            <a:r>
              <a:rPr lang="it-IT" dirty="0" err="1"/>
              <a:t>Organizing</a:t>
            </a:r>
            <a:r>
              <a:rPr lang="it-IT" dirty="0"/>
              <a:t> Networks (SON)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achive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goals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33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572B658B-BA5E-4507-8D2B-571C9CA4A35E}"/>
              </a:ext>
            </a:extLst>
          </p:cNvPr>
          <p:cNvSpPr/>
          <p:nvPr/>
        </p:nvSpPr>
        <p:spPr>
          <a:xfrm>
            <a:off x="945840" y="624731"/>
            <a:ext cx="1040515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SON functions are usually categorized into three main groups: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Self-Planning: identify the parameter settings of new network elements;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Self-Deployment: make a “plug and play” approach for each new node;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Self-Healing: execute routine actions that keep the network operational and prevent problems;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Self-Optimization: collect performance indicators from User </a:t>
            </a:r>
            <a:r>
              <a:rPr lang="en-US" sz="2000" dirty="0" err="1"/>
              <a:t>Equipments</a:t>
            </a:r>
            <a:r>
              <a:rPr lang="en-US" sz="2000" dirty="0"/>
              <a:t> (UEs) and the base stations (</a:t>
            </a:r>
            <a:r>
              <a:rPr lang="en-US" sz="2000" dirty="0" err="1"/>
              <a:t>eNodeB</a:t>
            </a:r>
            <a:r>
              <a:rPr lang="en-US" sz="2000" dirty="0"/>
              <a:t>) to auto-tune </a:t>
            </a:r>
            <a:r>
              <a:rPr lang="it-IT" sz="2000" dirty="0"/>
              <a:t>the network settings.</a:t>
            </a:r>
          </a:p>
          <a:p>
            <a:pPr algn="just"/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Our work is focused on the last point of the list, precisely on the improvement of the signal quality and so of the throughput, in a LTE system;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aim to minimize the interference in a </a:t>
            </a:r>
            <a:r>
              <a:rPr lang="en-US" sz="2800" dirty="0" err="1"/>
              <a:t>HetNet</a:t>
            </a:r>
            <a:r>
              <a:rPr lang="en-US" sz="2800" dirty="0"/>
              <a:t>, made of micro and macro cells, with an adaptive coordination in downlink transmissions of the antennas, controlling </a:t>
            </a:r>
            <a:r>
              <a:rPr lang="it-IT" sz="2800" dirty="0"/>
              <a:t>the </a:t>
            </a:r>
            <a:r>
              <a:rPr lang="it-IT" sz="2800" dirty="0" err="1"/>
              <a:t>transmit</a:t>
            </a:r>
            <a:r>
              <a:rPr lang="it-IT" sz="2800" dirty="0"/>
              <a:t> power </a:t>
            </a:r>
            <a:r>
              <a:rPr lang="it-IT" sz="2800" dirty="0" err="1"/>
              <a:t>patterns</a:t>
            </a:r>
            <a:r>
              <a:rPr lang="it-IT" sz="2800" dirty="0"/>
              <a:t>.</a:t>
            </a:r>
            <a:endParaRPr lang="en-US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0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E2DD42-98AC-4C66-A9E1-02AC6246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047650"/>
          </a:xfrm>
        </p:spPr>
        <p:txBody>
          <a:bodyPr>
            <a:normAutofit/>
          </a:bodyPr>
          <a:lstStyle/>
          <a:p>
            <a:r>
              <a:rPr lang="en-US" sz="3800"/>
              <a:t>Enhanced Inter Cell Interference Coordination (</a:t>
            </a:r>
            <a:r>
              <a:rPr lang="en-GB" sz="3800" err="1"/>
              <a:t>eICIC</a:t>
            </a:r>
            <a:r>
              <a:rPr lang="en-US" sz="3800"/>
              <a:t>)</a:t>
            </a:r>
            <a:endParaRPr lang="it-IT" sz="3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9705D3-0985-4243-8F5E-D0922E1E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268760"/>
            <a:ext cx="10512862" cy="4908203"/>
          </a:xfrm>
        </p:spPr>
        <p:txBody>
          <a:bodyPr>
            <a:noAutofit/>
          </a:bodyPr>
          <a:lstStyle/>
          <a:p>
            <a:pPr algn="just"/>
            <a:r>
              <a:rPr lang="it-IT" sz="2700" dirty="0"/>
              <a:t>Micro </a:t>
            </a:r>
            <a:r>
              <a:rPr lang="it-IT" sz="2700" dirty="0" err="1"/>
              <a:t>cells</a:t>
            </a:r>
            <a:r>
              <a:rPr lang="it-IT" sz="2700" dirty="0"/>
              <a:t> (</a:t>
            </a:r>
            <a:r>
              <a:rPr lang="it-IT" sz="2700" dirty="0" err="1"/>
              <a:t>radius</a:t>
            </a:r>
            <a:r>
              <a:rPr lang="it-IT" sz="2700" dirty="0"/>
              <a:t> 10-300m) are low power </a:t>
            </a:r>
            <a:r>
              <a:rPr lang="it-IT" sz="2700" dirty="0" err="1"/>
              <a:t>nodes</a:t>
            </a:r>
            <a:r>
              <a:rPr lang="it-IT" sz="2700" dirty="0"/>
              <a:t> and </a:t>
            </a:r>
            <a:r>
              <a:rPr lang="it-IT" sz="2700" dirty="0" err="1"/>
              <a:t>provide</a:t>
            </a:r>
            <a:r>
              <a:rPr lang="it-IT" sz="2700" dirty="0"/>
              <a:t> high </a:t>
            </a:r>
            <a:r>
              <a:rPr lang="it-IT" sz="2700" dirty="0" err="1"/>
              <a:t>capacity</a:t>
            </a:r>
            <a:r>
              <a:rPr lang="it-IT" sz="2700" dirty="0"/>
              <a:t> to </a:t>
            </a:r>
            <a:r>
              <a:rPr lang="it-IT" sz="2700" dirty="0" err="1"/>
              <a:t>UEs</a:t>
            </a:r>
            <a:r>
              <a:rPr lang="it-IT" sz="2700" dirty="0"/>
              <a:t>. Macro </a:t>
            </a:r>
            <a:r>
              <a:rPr lang="it-IT" sz="2700" dirty="0" err="1"/>
              <a:t>cells</a:t>
            </a:r>
            <a:r>
              <a:rPr lang="it-IT" sz="2700" dirty="0"/>
              <a:t> (</a:t>
            </a:r>
            <a:r>
              <a:rPr lang="it-IT" sz="2700" dirty="0" err="1"/>
              <a:t>radius</a:t>
            </a:r>
            <a:r>
              <a:rPr lang="it-IT" sz="2700" dirty="0"/>
              <a:t> up to 20km) are high power </a:t>
            </a:r>
            <a:r>
              <a:rPr lang="it-IT" sz="2700" dirty="0" err="1"/>
              <a:t>nodes</a:t>
            </a:r>
            <a:r>
              <a:rPr lang="it-IT" sz="2700" dirty="0"/>
              <a:t> with a </a:t>
            </a:r>
            <a:r>
              <a:rPr lang="it-IT" sz="2700" dirty="0" err="1"/>
              <a:t>smaller</a:t>
            </a:r>
            <a:r>
              <a:rPr lang="it-IT" sz="2700" dirty="0"/>
              <a:t> </a:t>
            </a:r>
            <a:r>
              <a:rPr lang="it-IT" sz="2700" dirty="0" err="1"/>
              <a:t>capacity</a:t>
            </a:r>
            <a:r>
              <a:rPr lang="it-IT" sz="2700" dirty="0"/>
              <a:t>.</a:t>
            </a:r>
          </a:p>
          <a:p>
            <a:pPr algn="just"/>
            <a:r>
              <a:rPr lang="it-IT" sz="2700" dirty="0" err="1"/>
              <a:t>Since</a:t>
            </a:r>
            <a:r>
              <a:rPr lang="it-IT" sz="2700" dirty="0"/>
              <a:t> </a:t>
            </a:r>
            <a:r>
              <a:rPr lang="it-IT" sz="2700" dirty="0" err="1"/>
              <a:t>they</a:t>
            </a:r>
            <a:r>
              <a:rPr lang="it-IT" sz="2700" dirty="0"/>
              <a:t> share the </a:t>
            </a:r>
            <a:r>
              <a:rPr lang="it-IT" sz="2700" dirty="0" err="1"/>
              <a:t>same</a:t>
            </a:r>
            <a:r>
              <a:rPr lang="it-IT" sz="2700" dirty="0"/>
              <a:t> </a:t>
            </a:r>
            <a:r>
              <a:rPr lang="it-IT" sz="2700" dirty="0" err="1"/>
              <a:t>frequencies</a:t>
            </a:r>
            <a:r>
              <a:rPr lang="it-IT" sz="2700" dirty="0"/>
              <a:t>, the </a:t>
            </a:r>
            <a:r>
              <a:rPr lang="it-IT" sz="2700" dirty="0" err="1"/>
              <a:t>latter</a:t>
            </a:r>
            <a:r>
              <a:rPr lang="it-IT" sz="2700" dirty="0"/>
              <a:t> </a:t>
            </a:r>
            <a:r>
              <a:rPr lang="it-IT" sz="2700" dirty="0" err="1"/>
              <a:t>severly</a:t>
            </a:r>
            <a:r>
              <a:rPr lang="it-IT" sz="2700" dirty="0"/>
              <a:t> </a:t>
            </a:r>
            <a:r>
              <a:rPr lang="it-IT" sz="2700" dirty="0" err="1"/>
              <a:t>degredes</a:t>
            </a:r>
            <a:r>
              <a:rPr lang="it-IT" sz="2700" dirty="0"/>
              <a:t> the </a:t>
            </a:r>
            <a:r>
              <a:rPr lang="it-IT" sz="2700" dirty="0" err="1"/>
              <a:t>downlink</a:t>
            </a:r>
            <a:r>
              <a:rPr lang="it-IT" sz="2700" dirty="0"/>
              <a:t> transmission of the </a:t>
            </a:r>
            <a:r>
              <a:rPr lang="it-IT" sz="2700" dirty="0" err="1"/>
              <a:t>former</a:t>
            </a:r>
            <a:r>
              <a:rPr lang="it-IT" sz="2700" dirty="0"/>
              <a:t> and an UE </a:t>
            </a:r>
            <a:r>
              <a:rPr lang="it-IT" sz="2700" dirty="0" err="1"/>
              <a:t>might</a:t>
            </a:r>
            <a:r>
              <a:rPr lang="it-IT" sz="2700" dirty="0"/>
              <a:t> </a:t>
            </a:r>
            <a:r>
              <a:rPr lang="it-IT" sz="2700" dirty="0" err="1"/>
              <a:t>connect</a:t>
            </a:r>
            <a:r>
              <a:rPr lang="it-IT" sz="2700" dirty="0"/>
              <a:t> to a macro </a:t>
            </a:r>
            <a:r>
              <a:rPr lang="it-IT" sz="2700" dirty="0" err="1"/>
              <a:t>instead</a:t>
            </a:r>
            <a:r>
              <a:rPr lang="it-IT" sz="2700" dirty="0"/>
              <a:t> of a micro, </a:t>
            </a:r>
            <a:r>
              <a:rPr lang="it-IT" sz="2700" dirty="0" err="1"/>
              <a:t>because</a:t>
            </a:r>
            <a:r>
              <a:rPr lang="it-IT" sz="2700" dirty="0"/>
              <a:t> </a:t>
            </a:r>
            <a:r>
              <a:rPr lang="it-IT" sz="2700" dirty="0" err="1"/>
              <a:t>it</a:t>
            </a:r>
            <a:r>
              <a:rPr lang="it-IT" sz="2700" dirty="0"/>
              <a:t> </a:t>
            </a:r>
            <a:r>
              <a:rPr lang="it-IT" sz="2700" dirty="0" err="1"/>
              <a:t>senses</a:t>
            </a:r>
            <a:r>
              <a:rPr lang="it-IT" sz="2700" dirty="0"/>
              <a:t> a </a:t>
            </a:r>
            <a:r>
              <a:rPr lang="it-IT" sz="2700" dirty="0" err="1"/>
              <a:t>stronger</a:t>
            </a:r>
            <a:r>
              <a:rPr lang="it-IT" sz="2700" dirty="0"/>
              <a:t> </a:t>
            </a:r>
            <a:r>
              <a:rPr lang="it-IT" sz="2700" dirty="0" err="1"/>
              <a:t>received</a:t>
            </a:r>
            <a:r>
              <a:rPr lang="it-IT" sz="2700" dirty="0"/>
              <a:t> power from high-power </a:t>
            </a:r>
            <a:r>
              <a:rPr lang="it-IT" sz="2700" dirty="0" err="1"/>
              <a:t>node</a:t>
            </a:r>
            <a:r>
              <a:rPr lang="it-IT" sz="2700" dirty="0"/>
              <a:t>.</a:t>
            </a:r>
          </a:p>
          <a:p>
            <a:pPr algn="just"/>
            <a:r>
              <a:rPr lang="en-US" sz="2700" dirty="0"/>
              <a:t>The solution, implemented in LTE 3GPP standard, is known as enhanced Inter Cell Interference Coordination (</a:t>
            </a:r>
            <a:r>
              <a:rPr lang="en-US" sz="2700" dirty="0" err="1"/>
              <a:t>eICIC</a:t>
            </a:r>
            <a:r>
              <a:rPr lang="en-US" sz="2700" dirty="0"/>
              <a:t>) and macro gets silent for an amount of time called </a:t>
            </a:r>
            <a:r>
              <a:rPr lang="it-IT" sz="2700" dirty="0" err="1"/>
              <a:t>Almost</a:t>
            </a:r>
            <a:r>
              <a:rPr lang="it-IT" sz="2700" dirty="0"/>
              <a:t> </a:t>
            </a:r>
            <a:r>
              <a:rPr lang="it-IT" sz="2700" dirty="0" err="1"/>
              <a:t>Blank</a:t>
            </a:r>
            <a:r>
              <a:rPr lang="it-IT" sz="2700" dirty="0"/>
              <a:t> </a:t>
            </a:r>
            <a:r>
              <a:rPr lang="it-IT" sz="2700" dirty="0" err="1"/>
              <a:t>Subframe</a:t>
            </a:r>
            <a:r>
              <a:rPr lang="it-IT" sz="2700" dirty="0"/>
              <a:t> (ABS).</a:t>
            </a:r>
          </a:p>
          <a:p>
            <a:pPr algn="just"/>
            <a:r>
              <a:rPr lang="it-IT" sz="2700" dirty="0"/>
              <a:t>So the </a:t>
            </a:r>
            <a:r>
              <a:rPr lang="it-IT" sz="2700" dirty="0" err="1"/>
              <a:t>challenge</a:t>
            </a:r>
            <a:r>
              <a:rPr lang="it-IT" sz="2700" dirty="0"/>
              <a:t> </a:t>
            </a:r>
            <a:r>
              <a:rPr lang="it-IT" sz="2700" dirty="0" err="1"/>
              <a:t>is</a:t>
            </a:r>
            <a:r>
              <a:rPr lang="it-IT" sz="2700" dirty="0"/>
              <a:t> to </a:t>
            </a:r>
            <a:r>
              <a:rPr lang="it-IT" sz="2700" dirty="0" err="1"/>
              <a:t>find</a:t>
            </a:r>
            <a:r>
              <a:rPr lang="it-IT" sz="2700" dirty="0"/>
              <a:t> the </a:t>
            </a:r>
            <a:r>
              <a:rPr lang="it-IT" sz="2700" dirty="0" err="1"/>
              <a:t>optimal</a:t>
            </a:r>
            <a:r>
              <a:rPr lang="it-IT" sz="2700" dirty="0"/>
              <a:t> </a:t>
            </a:r>
            <a:r>
              <a:rPr lang="it-IT" sz="2700" dirty="0" err="1"/>
              <a:t>number</a:t>
            </a:r>
            <a:r>
              <a:rPr lang="it-IT" sz="2700" dirty="0"/>
              <a:t> and pattern of ABS in a frame to </a:t>
            </a:r>
            <a:r>
              <a:rPr lang="it-IT" sz="2700" dirty="0" err="1"/>
              <a:t>improve</a:t>
            </a:r>
            <a:r>
              <a:rPr lang="it-IT" sz="2700" dirty="0"/>
              <a:t> the </a:t>
            </a:r>
            <a:r>
              <a:rPr lang="it-IT" sz="2700" dirty="0" err="1"/>
              <a:t>involved</a:t>
            </a:r>
            <a:r>
              <a:rPr lang="it-IT" sz="2700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38665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05780" y="332656"/>
            <a:ext cx="1044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 smtClean="0"/>
              <a:t>Simulations</a:t>
            </a:r>
            <a:endParaRPr lang="it-IT" sz="4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7164" y="1469887"/>
            <a:ext cx="936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TRAINING PHASE</a:t>
            </a:r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40 </a:t>
            </a:r>
            <a:r>
              <a:rPr lang="it-IT" dirty="0" err="1" smtClean="0"/>
              <a:t>simulations</a:t>
            </a:r>
            <a:r>
              <a:rPr lang="it-IT" dirty="0" smtClean="0"/>
              <a:t> of 100 </a:t>
            </a:r>
            <a:r>
              <a:rPr lang="it-IT" dirty="0" err="1" smtClean="0"/>
              <a:t>frames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Random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over a </a:t>
            </a:r>
            <a:r>
              <a:rPr lang="it-IT" dirty="0" err="1" smtClean="0"/>
              <a:t>simulated</a:t>
            </a:r>
            <a:r>
              <a:rPr lang="it-IT" dirty="0" smtClean="0"/>
              <a:t> city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Q-learning’s</a:t>
            </a:r>
            <a:r>
              <a:rPr lang="it-IT" dirty="0" smtClean="0"/>
              <a:t> off policy </a:t>
            </a:r>
            <a:r>
              <a:rPr lang="it-IT" dirty="0" err="1" smtClean="0"/>
              <a:t>exploitation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	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85800" y="2960948"/>
            <a:ext cx="1072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Comparisons</a:t>
            </a:r>
            <a:r>
              <a:rPr lang="it-IT" dirty="0" smtClean="0"/>
              <a:t>:  2 </a:t>
            </a:r>
            <a:r>
              <a:rPr lang="it-IT" dirty="0" err="1" smtClean="0"/>
              <a:t>different</a:t>
            </a:r>
            <a:r>
              <a:rPr lang="it-IT" dirty="0" smtClean="0"/>
              <a:t> ABS </a:t>
            </a:r>
            <a:r>
              <a:rPr lang="it-IT" dirty="0" err="1" smtClean="0"/>
              <a:t>policies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MoNSTER</a:t>
            </a:r>
            <a:r>
              <a:rPr lang="it-IT" dirty="0" smtClean="0"/>
              <a:t> 	</a:t>
            </a:r>
          </a:p>
          <a:p>
            <a:pPr marL="1200150" lvl="2" indent="-285750">
              <a:buFont typeface="Arial" charset="0"/>
              <a:buChar char="•"/>
            </a:pPr>
            <a:r>
              <a:rPr lang="it-IT" dirty="0" smtClean="0"/>
              <a:t>RANDOM: the </a:t>
            </a:r>
            <a:r>
              <a:rPr lang="it-IT" dirty="0" err="1" smtClean="0"/>
              <a:t>number</a:t>
            </a:r>
            <a:r>
              <a:rPr lang="it-IT" dirty="0" smtClean="0"/>
              <a:t> of ABS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increased</a:t>
            </a:r>
            <a:r>
              <a:rPr lang="it-IT" dirty="0" smtClean="0"/>
              <a:t>, </a:t>
            </a:r>
            <a:r>
              <a:rPr lang="it-IT" dirty="0" err="1" smtClean="0"/>
              <a:t>decreased</a:t>
            </a:r>
            <a:r>
              <a:rPr lang="it-IT" dirty="0" smtClean="0"/>
              <a:t> or </a:t>
            </a:r>
            <a:r>
              <a:rPr lang="it-IT" dirty="0" err="1" smtClean="0"/>
              <a:t>hold</a:t>
            </a:r>
            <a:r>
              <a:rPr lang="it-IT" dirty="0" smtClean="0"/>
              <a:t> with </a:t>
            </a:r>
            <a:r>
              <a:rPr lang="it-IT" dirty="0" err="1" smtClean="0"/>
              <a:t>equal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endParaRPr lang="it-IT" dirty="0" smtClean="0"/>
          </a:p>
          <a:p>
            <a:pPr marL="1200150" lvl="2" indent="-285750">
              <a:buFont typeface="Arial" charset="0"/>
              <a:buChar char="•"/>
            </a:pPr>
            <a:r>
              <a:rPr lang="it-IT" dirty="0" smtClean="0"/>
              <a:t>STATIC: the </a:t>
            </a:r>
            <a:r>
              <a:rPr lang="it-IT" dirty="0" err="1" smtClean="0"/>
              <a:t>number</a:t>
            </a:r>
            <a:r>
              <a:rPr lang="it-IT" dirty="0" smtClean="0"/>
              <a:t> of ABS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kept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over the </a:t>
            </a:r>
            <a:r>
              <a:rPr lang="it-IT" dirty="0" err="1" smtClean="0"/>
              <a:t>entire</a:t>
            </a:r>
            <a:r>
              <a:rPr lang="it-IT" dirty="0" smtClean="0"/>
              <a:t> </a:t>
            </a:r>
            <a:r>
              <a:rPr lang="it-IT" dirty="0" err="1" smtClean="0"/>
              <a:t>simulation</a:t>
            </a:r>
            <a:endParaRPr lang="it-IT" dirty="0" smtClean="0"/>
          </a:p>
          <a:p>
            <a:pPr lvl="2"/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549796" y="4293096"/>
            <a:ext cx="1108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Three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traffic</a:t>
            </a:r>
            <a:r>
              <a:rPr lang="it-IT" dirty="0" smtClean="0"/>
              <a:t> model </a:t>
            </a:r>
            <a:r>
              <a:rPr lang="it-IT" dirty="0" err="1" smtClean="0"/>
              <a:t>considered</a:t>
            </a:r>
            <a:endParaRPr lang="it-IT" dirty="0"/>
          </a:p>
          <a:p>
            <a:pPr marL="1200150" lvl="2" indent="-285750">
              <a:buFont typeface="Arial" charset="0"/>
              <a:buChar char="•"/>
            </a:pPr>
            <a:r>
              <a:rPr lang="it-IT" dirty="0" smtClean="0"/>
              <a:t>WEB BROWSING: </a:t>
            </a:r>
            <a:r>
              <a:rPr lang="it-IT" dirty="0" err="1" smtClean="0"/>
              <a:t>requests</a:t>
            </a:r>
            <a:r>
              <a:rPr lang="it-IT" dirty="0" smtClean="0"/>
              <a:t> are made </a:t>
            </a:r>
            <a:r>
              <a:rPr lang="it-IT" dirty="0" err="1" smtClean="0"/>
              <a:t>following</a:t>
            </a:r>
            <a:r>
              <a:rPr lang="it-IT" dirty="0" smtClean="0"/>
              <a:t> a </a:t>
            </a:r>
            <a:r>
              <a:rPr lang="it-IT" dirty="0" err="1" smtClean="0"/>
              <a:t>Poisson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 of </a:t>
            </a:r>
            <a:r>
              <a:rPr lang="it-IT" dirty="0" err="1" smtClean="0"/>
              <a:t>parameter</a:t>
            </a:r>
            <a:r>
              <a:rPr lang="it-IT" dirty="0" smtClean="0"/>
              <a:t> </a:t>
            </a:r>
          </a:p>
          <a:p>
            <a:pPr marL="1200150" lvl="2" indent="-285750">
              <a:buFont typeface="Arial" charset="0"/>
              <a:buChar char="•"/>
            </a:pPr>
            <a:r>
              <a:rPr lang="it-IT" dirty="0" smtClean="0"/>
              <a:t>FULL BUFFER: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saturated</a:t>
            </a:r>
            <a:r>
              <a:rPr lang="it-IT" dirty="0" smtClean="0"/>
              <a:t> with </a:t>
            </a:r>
            <a:r>
              <a:rPr lang="it-IT" dirty="0" err="1" smtClean="0"/>
              <a:t>packets</a:t>
            </a:r>
            <a:r>
              <a:rPr lang="it-IT" dirty="0" smtClean="0"/>
              <a:t> of </a:t>
            </a:r>
            <a:r>
              <a:rPr lang="it-IT" dirty="0" err="1" smtClean="0"/>
              <a:t>incredible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it-IT" dirty="0" smtClean="0"/>
          </a:p>
          <a:p>
            <a:pPr marL="1200150" lvl="2" indent="-285750">
              <a:buFont typeface="Arial" charset="0"/>
              <a:buChar char="•"/>
            </a:pPr>
            <a:r>
              <a:rPr lang="it-IT" dirty="0" smtClean="0"/>
              <a:t>VIDEO STREAMING: </a:t>
            </a:r>
            <a:r>
              <a:rPr lang="it-IT" dirty="0" err="1" smtClean="0"/>
              <a:t>traffic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</a:t>
            </a:r>
            <a:r>
              <a:rPr lang="it-IT" dirty="0" err="1" smtClean="0"/>
              <a:t>usingBig</a:t>
            </a:r>
            <a:r>
              <a:rPr lang="it-IT" dirty="0" smtClean="0"/>
              <a:t> Buck Bunny </a:t>
            </a: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6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89756" y="188640"/>
            <a:ext cx="114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 smtClean="0"/>
              <a:t>Results</a:t>
            </a:r>
            <a:r>
              <a:rPr lang="it-IT" sz="4000" dirty="0" smtClean="0"/>
              <a:t> (1/2)</a:t>
            </a:r>
            <a:endParaRPr lang="it-IT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12"/>
            <a:ext cx="6370738" cy="477805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87" y="798225"/>
            <a:ext cx="6358392" cy="47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332656"/>
            <a:ext cx="8008613" cy="600646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89756" y="188640"/>
            <a:ext cx="114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 smtClean="0"/>
              <a:t>Results</a:t>
            </a:r>
            <a:r>
              <a:rPr lang="it-IT" sz="4000" dirty="0" smtClean="0"/>
              <a:t> (2/2)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639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49796" y="332656"/>
            <a:ext cx="6385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err="1" smtClean="0"/>
              <a:t>Why</a:t>
            </a:r>
            <a:r>
              <a:rPr lang="it-IT" sz="4000" dirty="0" smtClean="0"/>
              <a:t> </a:t>
            </a:r>
            <a:r>
              <a:rPr lang="it-IT" sz="4000" dirty="0" err="1" smtClean="0"/>
              <a:t>learning</a:t>
            </a:r>
            <a:r>
              <a:rPr lang="it-IT" sz="4000" dirty="0" smtClean="0"/>
              <a:t> </a:t>
            </a:r>
            <a:r>
              <a:rPr lang="it-IT" sz="4000" dirty="0" err="1" smtClean="0"/>
              <a:t>fails</a:t>
            </a:r>
            <a:r>
              <a:rPr lang="it-IT" sz="4000" dirty="0" smtClean="0"/>
              <a:t>: </a:t>
            </a:r>
            <a:r>
              <a:rPr lang="it-IT" sz="4000" dirty="0" err="1" smtClean="0"/>
              <a:t>hypothesis</a:t>
            </a:r>
            <a:endParaRPr lang="it-IT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9796" y="1700808"/>
            <a:ext cx="979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Training set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</a:t>
            </a:r>
            <a:r>
              <a:rPr lang="it-IT" dirty="0" err="1" smtClean="0"/>
              <a:t>representative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Computational</a:t>
            </a:r>
            <a:r>
              <a:rPr lang="it-IT" dirty="0" smtClean="0"/>
              <a:t> </a:t>
            </a:r>
            <a:r>
              <a:rPr lang="it-IT" dirty="0" err="1" smtClean="0"/>
              <a:t>contraints</a:t>
            </a:r>
            <a:r>
              <a:rPr lang="it-IT" dirty="0" smtClean="0"/>
              <a:t> over the </a:t>
            </a:r>
            <a:r>
              <a:rPr lang="it-IT" dirty="0" err="1" smtClean="0"/>
              <a:t>simulated</a:t>
            </a:r>
            <a:r>
              <a:rPr lang="it-IT" dirty="0" smtClean="0"/>
              <a:t> scenario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choosen</a:t>
            </a:r>
            <a:r>
              <a:rPr lang="it-IT" dirty="0" smtClean="0"/>
              <a:t> state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representative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reward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catch the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5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788" y="32853"/>
            <a:ext cx="10512862" cy="1325563"/>
          </a:xfrm>
        </p:spPr>
        <p:txBody>
          <a:bodyPr>
            <a:normAutofit/>
          </a:bodyPr>
          <a:lstStyle/>
          <a:p>
            <a:r>
              <a:rPr lang="it-IT" sz="4000" dirty="0" err="1" smtClean="0"/>
              <a:t>Conclusions</a:t>
            </a:r>
            <a:r>
              <a:rPr lang="it-IT" sz="4000" dirty="0" smtClean="0"/>
              <a:t> and future work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243335"/>
          </a:xfrm>
        </p:spPr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attempt</a:t>
            </a:r>
            <a:r>
              <a:rPr lang="it-IT" dirty="0" smtClean="0"/>
              <a:t> of ABS </a:t>
            </a:r>
            <a:r>
              <a:rPr lang="it-IT" dirty="0" err="1" smtClean="0"/>
              <a:t>optimization</a:t>
            </a:r>
            <a:endParaRPr lang="it-IT" dirty="0" smtClean="0"/>
          </a:p>
          <a:p>
            <a:r>
              <a:rPr lang="it-IT" dirty="0" err="1" smtClean="0"/>
              <a:t>Stranger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93812" y="3501008"/>
            <a:ext cx="1029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Re-</a:t>
            </a:r>
            <a:r>
              <a:rPr lang="it-IT" dirty="0" err="1" smtClean="0"/>
              <a:t>modelization</a:t>
            </a:r>
            <a:r>
              <a:rPr lang="it-IT" dirty="0" smtClean="0"/>
              <a:t> of the </a:t>
            </a:r>
            <a:r>
              <a:rPr lang="it-IT" dirty="0" err="1" smtClean="0"/>
              <a:t>problem</a:t>
            </a:r>
            <a:endParaRPr lang="it-IT" dirty="0" smtClean="0"/>
          </a:p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selection</a:t>
            </a:r>
            <a:endParaRPr lang="it-IT" dirty="0" smtClean="0"/>
          </a:p>
          <a:p>
            <a:r>
              <a:rPr lang="it-IT" dirty="0" err="1" smtClean="0"/>
              <a:t>Deep</a:t>
            </a:r>
            <a:r>
              <a:rPr lang="it-IT" dirty="0" smtClean="0"/>
              <a:t> </a:t>
            </a:r>
            <a:r>
              <a:rPr lang="it-IT" dirty="0" err="1" smtClean="0"/>
              <a:t>Q-learning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548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4873beb7-5857-4685-be1f-d57550cc96cc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Macintosh PowerPoint</Application>
  <PresentationFormat>Personalizzato</PresentationFormat>
  <Paragraphs>51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Corbel</vt:lpstr>
      <vt:lpstr>Arial</vt:lpstr>
      <vt:lpstr>Tema di Office</vt:lpstr>
      <vt:lpstr>Self-Organizing Networks in LTE:</vt:lpstr>
      <vt:lpstr>Self-Organizing Networks (SON)</vt:lpstr>
      <vt:lpstr>Presentazione di PowerPoint</vt:lpstr>
      <vt:lpstr>Enhanced Inter Cell Interference Coordination (eICIC)</vt:lpstr>
      <vt:lpstr>Presentazione di PowerPoint</vt:lpstr>
      <vt:lpstr>Presentazione di PowerPoint</vt:lpstr>
      <vt:lpstr>Presentazione di PowerPoint</vt:lpstr>
      <vt:lpstr>Presentazione di PowerPoint</vt:lpstr>
      <vt:lpstr>Conclusions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2018-02-28T09:41:26Z</dcterms:created>
  <dcterms:modified xsi:type="dcterms:W3CDTF">2018-02-28T15:20:31Z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