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comments/comment2.xml" ContentType="application/vnd.openxmlformats-officedocument.presentationml.comments+xml"/>
  <Override PartName="/ppt/notesSlides/notesSlide15.xml" ContentType="application/vnd.openxmlformats-officedocument.presentationml.notesSlide+xml"/>
  <Override PartName="/ppt/comments/comment3.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9"/>
  </p:notesMasterIdLst>
  <p:sldIdLst>
    <p:sldId id="256" r:id="rId2"/>
    <p:sldId id="257" r:id="rId3"/>
    <p:sldId id="262" r:id="rId4"/>
    <p:sldId id="263" r:id="rId5"/>
    <p:sldId id="264" r:id="rId6"/>
    <p:sldId id="260" r:id="rId7"/>
    <p:sldId id="265" r:id="rId8"/>
    <p:sldId id="266" r:id="rId9"/>
    <p:sldId id="268" r:id="rId10"/>
    <p:sldId id="259" r:id="rId11"/>
    <p:sldId id="261" r:id="rId12"/>
    <p:sldId id="258" r:id="rId13"/>
    <p:sldId id="269" r:id="rId14"/>
    <p:sldId id="271" r:id="rId15"/>
    <p:sldId id="273" r:id="rId16"/>
    <p:sldId id="270" r:id="rId17"/>
    <p:sldId id="272" r:id="rId18"/>
  </p:sldIdLst>
  <p:sldSz cx="12192000"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 Castro" initials="MC" lastIdx="3" clrIdx="0">
    <p:extLst>
      <p:ext uri="{19B8F6BF-5375-455C-9EA6-DF929625EA0E}">
        <p15:presenceInfo xmlns:p15="http://schemas.microsoft.com/office/powerpoint/2012/main" userId="a480fcb881456b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5A4B80-00BD-4AE6-80F6-82924EBBAB1D}" v="2" dt="2021-06-06T13:45:36.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648" autoAdjust="0"/>
  </p:normalViewPr>
  <p:slideViewPr>
    <p:cSldViewPr snapToGrid="0">
      <p:cViewPr varScale="1">
        <p:scale>
          <a:sx n="89" d="100"/>
          <a:sy n="89" d="100"/>
        </p:scale>
        <p:origin x="76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 Castro" userId="a480fcb881456bc7" providerId="LiveId" clId="{EF5A4B80-00BD-4AE6-80F6-82924EBBAB1D}"/>
    <pc:docChg chg="modSld">
      <pc:chgData name="Mar Castro" userId="a480fcb881456bc7" providerId="LiveId" clId="{EF5A4B80-00BD-4AE6-80F6-82924EBBAB1D}" dt="2021-06-06T17:11:35.410" v="40" actId="20577"/>
      <pc:docMkLst>
        <pc:docMk/>
      </pc:docMkLst>
      <pc:sldChg chg="modSp mod">
        <pc:chgData name="Mar Castro" userId="a480fcb881456bc7" providerId="LiveId" clId="{EF5A4B80-00BD-4AE6-80F6-82924EBBAB1D}" dt="2021-06-06T13:45:40.479" v="21" actId="20577"/>
        <pc:sldMkLst>
          <pc:docMk/>
          <pc:sldMk cId="1441825499" sldId="256"/>
        </pc:sldMkLst>
        <pc:spChg chg="mod">
          <ac:chgData name="Mar Castro" userId="a480fcb881456bc7" providerId="LiveId" clId="{EF5A4B80-00BD-4AE6-80F6-82924EBBAB1D}" dt="2021-06-06T13:45:40.479" v="21" actId="20577"/>
          <ac:spMkLst>
            <pc:docMk/>
            <pc:sldMk cId="1441825499" sldId="256"/>
            <ac:spMk id="2" creationId="{F5DFF3D9-ADC2-48E5-B220-8B16CBACBF6F}"/>
          </ac:spMkLst>
        </pc:spChg>
      </pc:sldChg>
      <pc:sldChg chg="modSp mod">
        <pc:chgData name="Mar Castro" userId="a480fcb881456bc7" providerId="LiveId" clId="{EF5A4B80-00BD-4AE6-80F6-82924EBBAB1D}" dt="2021-06-06T17:11:35.410" v="40" actId="20577"/>
        <pc:sldMkLst>
          <pc:docMk/>
          <pc:sldMk cId="614536838" sldId="257"/>
        </pc:sldMkLst>
        <pc:spChg chg="mod">
          <ac:chgData name="Mar Castro" userId="a480fcb881456bc7" providerId="LiveId" clId="{EF5A4B80-00BD-4AE6-80F6-82924EBBAB1D}" dt="2021-06-06T17:11:35.410" v="40" actId="20577"/>
          <ac:spMkLst>
            <pc:docMk/>
            <pc:sldMk cId="614536838" sldId="257"/>
            <ac:spMk id="3" creationId="{D86F87E3-4A7A-4ECA-A72C-56A9F8231A83}"/>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12-11T20:41:49.652"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2-11T20:56:28.965" idx="2">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2-11T20:56:28.965" idx="2">
    <p:pos x="10" y="10"/>
    <p:text/>
    <p:extLst>
      <p:ext uri="{C676402C-5697-4E1C-873F-D02D1690AC5C}">
        <p15:threadingInfo xmlns:p15="http://schemas.microsoft.com/office/powerpoint/2012/main" timeZoneBias="480"/>
      </p:ext>
    </p:extLst>
  </p:cm>
  <p:cm authorId="1" dt="2019-12-11T21:09:52.772" idx="3">
    <p:pos x="7159" y="76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1B19D5-0BB5-4FCD-9C3F-41129018555E}" type="datetimeFigureOut">
              <a:rPr lang="en-US" smtClean="0"/>
              <a:t>6/6/2021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F8DE5-8737-47CD-9273-06D0DEB701CB}" type="slidenum">
              <a:rPr lang="en-US" smtClean="0"/>
              <a:t>‹#›</a:t>
            </a:fld>
            <a:endParaRPr lang="en-US"/>
          </a:p>
        </p:txBody>
      </p:sp>
    </p:spTree>
    <p:extLst>
      <p:ext uri="{BB962C8B-B14F-4D97-AF65-F5344CB8AC3E}">
        <p14:creationId xmlns:p14="http://schemas.microsoft.com/office/powerpoint/2010/main" val="3926869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kiminewt.github.io/pyshark/"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wireshark.org/"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ableau.com/learn/articles/data-visualization/glossary"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F8DE5-8737-47CD-9273-06D0DEB701CB}" type="slidenum">
              <a:rPr lang="en-US" smtClean="0"/>
              <a:t>1</a:t>
            </a:fld>
            <a:endParaRPr lang="en-US"/>
          </a:p>
        </p:txBody>
      </p:sp>
    </p:spTree>
    <p:extLst>
      <p:ext uri="{BB962C8B-B14F-4D97-AF65-F5344CB8AC3E}">
        <p14:creationId xmlns:p14="http://schemas.microsoft.com/office/powerpoint/2010/main" val="187667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https://thepacketgeek.com/pyshark-filecapture-and-livecapture-modules/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is PyShark?</a:t>
            </a:r>
          </a:p>
          <a:p>
            <a:r>
              <a:rPr lang="en-US" sz="1200" b="0" i="0" u="none" strike="noStrike" kern="1200" dirty="0">
                <a:solidFill>
                  <a:schemeClr val="tx1"/>
                </a:solidFill>
                <a:effectLst/>
                <a:latin typeface="+mn-lt"/>
                <a:ea typeface="+mn-ea"/>
                <a:cs typeface="+mn-cs"/>
              </a:rPr>
              <a:t>According to the </a:t>
            </a:r>
            <a:r>
              <a:rPr lang="en-US" sz="1200" b="0" i="0" u="none" strike="noStrike" kern="1200" dirty="0">
                <a:solidFill>
                  <a:schemeClr val="tx1"/>
                </a:solidFill>
                <a:effectLst/>
                <a:latin typeface="+mn-lt"/>
                <a:ea typeface="+mn-ea"/>
                <a:cs typeface="+mn-cs"/>
                <a:hlinkClick r:id="rId3"/>
              </a:rPr>
              <a:t>official page</a:t>
            </a:r>
            <a:r>
              <a:rPr lang="en-US" sz="1200" b="0" i="0" u="none" strike="noStrike" kern="1200" dirty="0">
                <a:solidFill>
                  <a:schemeClr val="tx1"/>
                </a:solidFill>
                <a:effectLst/>
                <a:latin typeface="+mn-lt"/>
                <a:ea typeface="+mn-ea"/>
                <a:cs typeface="+mn-cs"/>
              </a:rPr>
              <a:t>, PyShark is a “Python wrapper for tshark, allowing python packet parsing using </a:t>
            </a:r>
            <a:r>
              <a:rPr lang="en-US" sz="1200" b="0" i="0" u="none" strike="noStrike" kern="1200" dirty="0" err="1">
                <a:solidFill>
                  <a:schemeClr val="tx1"/>
                </a:solidFill>
                <a:effectLst/>
                <a:latin typeface="+mn-lt"/>
                <a:ea typeface="+mn-ea"/>
                <a:cs typeface="+mn-cs"/>
              </a:rPr>
              <a:t>wireshark</a:t>
            </a:r>
            <a:r>
              <a:rPr lang="en-US" sz="1200" b="0" i="0" u="none" strike="noStrike" kern="1200" dirty="0">
                <a:solidFill>
                  <a:schemeClr val="tx1"/>
                </a:solidFill>
                <a:effectLst/>
                <a:latin typeface="+mn-lt"/>
                <a:ea typeface="+mn-ea"/>
                <a:cs typeface="+mn-cs"/>
              </a:rPr>
              <a:t> dissectors.” Now if you’re wondering what language that is, don’t worry, it’s rather simple to understand. A wrapper here is essentially Python syntax for tshark commands. Therefore, this allows us to execute tshark commands with PyShark. Now what is tshark you may ask? Well, tshark is the terminal based </a:t>
            </a:r>
            <a:r>
              <a:rPr lang="en-US" sz="1200" b="0" i="0" u="none" strike="noStrike" kern="1200" dirty="0" err="1">
                <a:solidFill>
                  <a:schemeClr val="tx1"/>
                </a:solidFill>
                <a:effectLst/>
                <a:latin typeface="+mn-lt"/>
                <a:ea typeface="+mn-ea"/>
                <a:cs typeface="+mn-cs"/>
              </a:rPr>
              <a:t>wireshark</a:t>
            </a:r>
            <a:r>
              <a:rPr lang="en-US" sz="1200" b="0" i="0" u="none" strike="noStrike" kern="1200" dirty="0">
                <a:solidFill>
                  <a:schemeClr val="tx1"/>
                </a:solidFill>
                <a:effectLst/>
                <a:latin typeface="+mn-lt"/>
                <a:ea typeface="+mn-ea"/>
                <a:cs typeface="+mn-cs"/>
              </a:rPr>
              <a:t>, it’s the functionality of </a:t>
            </a:r>
            <a:r>
              <a:rPr lang="en-US" sz="1200" b="0" i="0" u="none" strike="noStrike" kern="1200" dirty="0" err="1">
                <a:solidFill>
                  <a:schemeClr val="tx1"/>
                </a:solidFill>
                <a:effectLst/>
                <a:latin typeface="+mn-lt"/>
                <a:ea typeface="+mn-ea"/>
                <a:cs typeface="+mn-cs"/>
              </a:rPr>
              <a:t>wireshark</a:t>
            </a:r>
            <a:r>
              <a:rPr lang="en-US" sz="1200" b="0" i="0" u="none" strike="noStrike" kern="1200" dirty="0">
                <a:solidFill>
                  <a:schemeClr val="tx1"/>
                </a:solidFill>
                <a:effectLst/>
                <a:latin typeface="+mn-lt"/>
                <a:ea typeface="+mn-ea"/>
                <a:cs typeface="+mn-cs"/>
              </a:rPr>
              <a:t>, without the nice GUI. Wireshark is a program used for sniffing and analyzing packets on a network, more info on it can be found </a:t>
            </a:r>
            <a:r>
              <a:rPr lang="en-US" sz="1200" b="0" i="0" u="none" strike="noStrike" kern="1200" dirty="0">
                <a:solidFill>
                  <a:schemeClr val="tx1"/>
                </a:solidFill>
                <a:effectLst/>
                <a:latin typeface="+mn-lt"/>
                <a:ea typeface="+mn-ea"/>
                <a:cs typeface="+mn-cs"/>
                <a:hlinkClick r:id="rId4"/>
              </a:rPr>
              <a:t>here</a:t>
            </a:r>
            <a:r>
              <a:rPr lang="en-US" sz="1200" b="0" i="0" u="none" strike="noStrike" kern="1200" dirty="0">
                <a:solidFill>
                  <a:schemeClr val="tx1"/>
                </a:solidFill>
                <a:effectLst/>
                <a:latin typeface="+mn-lt"/>
                <a:ea typeface="+mn-ea"/>
                <a:cs typeface="+mn-cs"/>
              </a:rPr>
              <a:t>. So thanks to PyShark, we can use </a:t>
            </a:r>
            <a:r>
              <a:rPr lang="en-US" sz="1200" b="0" i="0" u="none" strike="noStrike" kern="1200" dirty="0" err="1">
                <a:solidFill>
                  <a:schemeClr val="tx1"/>
                </a:solidFill>
                <a:effectLst/>
                <a:latin typeface="+mn-lt"/>
                <a:ea typeface="+mn-ea"/>
                <a:cs typeface="+mn-cs"/>
              </a:rPr>
              <a:t>wireshark</a:t>
            </a:r>
            <a:r>
              <a:rPr lang="en-US" sz="1200" b="0" i="0" u="none" strike="noStrike" kern="1200" dirty="0">
                <a:solidFill>
                  <a:schemeClr val="tx1"/>
                </a:solidFill>
                <a:effectLst/>
                <a:latin typeface="+mn-lt"/>
                <a:ea typeface="+mn-ea"/>
                <a:cs typeface="+mn-cs"/>
              </a:rPr>
              <a:t> in our python scripts with just a couple lines of code.</a:t>
            </a:r>
          </a:p>
          <a:p>
            <a:endParaRPr lang="en-US" dirty="0"/>
          </a:p>
          <a:p>
            <a:r>
              <a:rPr lang="en-US" dirty="0"/>
              <a:t>FILE CAPTURE</a:t>
            </a:r>
          </a:p>
          <a:p>
            <a:r>
              <a:rPr lang="en-US" sz="1200" b="0" i="0" u="none" strike="noStrike" kern="1200" dirty="0">
                <a:solidFill>
                  <a:schemeClr val="tx1"/>
                </a:solidFill>
                <a:effectLst/>
                <a:latin typeface="+mn-lt"/>
                <a:ea typeface="+mn-ea"/>
                <a:cs typeface="+mn-cs"/>
              </a:rPr>
              <a:t>….saved capture file, and the latter will sniff from a network interface on the local machine. Running these modules will return a capture object which I will cover in depth in the next post. For now, let’s see what we can do with these two modules.</a:t>
            </a:r>
          </a:p>
          <a:p>
            <a:endParaRPr lang="en-US" dirty="0"/>
          </a:p>
          <a:p>
            <a:r>
              <a:rPr lang="en-US" sz="1200" b="1" i="0" u="none" strike="noStrike" kern="1200" dirty="0">
                <a:solidFill>
                  <a:schemeClr val="tx1"/>
                </a:solidFill>
                <a:effectLst/>
                <a:latin typeface="+mn-lt"/>
                <a:ea typeface="+mn-ea"/>
                <a:cs typeface="+mn-cs"/>
              </a:rPr>
              <a:t>Purpose of this Project</a:t>
            </a:r>
          </a:p>
          <a:p>
            <a:r>
              <a:rPr lang="en-US" sz="1200" b="0" i="0" u="none" strike="noStrike" kern="1200" dirty="0">
                <a:solidFill>
                  <a:schemeClr val="tx1"/>
                </a:solidFill>
                <a:effectLst/>
                <a:latin typeface="+mn-lt"/>
                <a:ea typeface="+mn-ea"/>
                <a:cs typeface="+mn-cs"/>
              </a:rPr>
              <a:t>I wanted to create a packet sniffer that continuously sniffs packets, and then stores them in a database for easy access in the future. This project captures every packet for 24 hours, then at midnight, refreshes and starts again, this time writing to a different file. Besides PyShark we will also be using Python’s datetime module to create our file names and write to them. Understand? Good, let’s begin our task of capturing packets continuously!</a:t>
            </a:r>
          </a:p>
          <a:p>
            <a:endParaRPr lang="en-US" dirty="0"/>
          </a:p>
          <a:p>
            <a:r>
              <a:rPr lang="en-US" sz="1200" b="0" i="0" u="none" strike="noStrike" kern="1200" dirty="0">
                <a:solidFill>
                  <a:schemeClr val="tx1"/>
                </a:solidFill>
                <a:effectLst/>
                <a:latin typeface="+mn-lt"/>
                <a:ea typeface="+mn-ea"/>
                <a:cs typeface="+mn-cs"/>
              </a:rPr>
              <a:t>The two typical ways to start analyzing packets are via </a:t>
            </a:r>
            <a:r>
              <a:rPr lang="en-US" sz="1200" b="0" i="0" u="none" strike="noStrike" kern="1200" dirty="0" err="1">
                <a:solidFill>
                  <a:schemeClr val="tx1"/>
                </a:solidFill>
                <a:effectLst/>
                <a:latin typeface="+mn-lt"/>
                <a:ea typeface="+mn-ea"/>
                <a:cs typeface="+mn-cs"/>
              </a:rPr>
              <a:t>PyShark’s</a:t>
            </a:r>
            <a:r>
              <a:rPr lang="en-US" sz="1200" b="0" i="0" u="none" strike="noStrike" kern="1200" dirty="0">
                <a:solidFill>
                  <a:schemeClr val="tx1"/>
                </a:solidFill>
                <a:effectLst/>
                <a:latin typeface="+mn-lt"/>
                <a:ea typeface="+mn-ea"/>
                <a:cs typeface="+mn-cs"/>
              </a:rPr>
              <a:t> FileCapture and LiveCapture modules. The first will import packets from a saved capture file, and the latter will sniff from a network interface on the local machine. Running these modules will return a capture object which I will cover in depth in the next post. For now, let’s see what we can do with these two modules.</a:t>
            </a:r>
          </a:p>
          <a:p>
            <a:r>
              <a:rPr lang="en-US" sz="1200" b="0" i="0" u="none" strike="noStrike" kern="1200" dirty="0">
                <a:solidFill>
                  <a:schemeClr val="tx1"/>
                </a:solidFill>
                <a:effectLst/>
                <a:latin typeface="+mn-lt"/>
                <a:ea typeface="+mn-ea"/>
                <a:cs typeface="+mn-cs"/>
              </a:rPr>
              <a:t>Both modules offer similar parameters that affect packets returned in the capture object. These definitions are taken directly out of the docstrings for these modules:</a:t>
            </a:r>
          </a:p>
          <a:p>
            <a:r>
              <a:rPr lang="en-US" sz="1200" b="1" i="0" u="none" strike="noStrike" kern="1200" dirty="0">
                <a:solidFill>
                  <a:schemeClr val="tx1"/>
                </a:solidFill>
                <a:effectLst/>
                <a:latin typeface="+mn-lt"/>
                <a:ea typeface="+mn-ea"/>
                <a:cs typeface="+mn-cs"/>
              </a:rPr>
              <a:t>interface</a:t>
            </a:r>
            <a:r>
              <a:rPr lang="en-US" sz="1200" b="0" i="0" u="none" strike="noStrike"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[LiveCapture only]</a:t>
            </a:r>
            <a:r>
              <a:rPr lang="en-US" sz="1200" b="1"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Name of the interface to sniff on. If not given, takes the first available.**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a:t>
            </a:r>
          </a:p>
          <a:p>
            <a:r>
              <a:rPr lang="en-US" sz="1200" b="1" i="0" u="none" strike="noStrike" kern="1200" dirty="0" err="1">
                <a:solidFill>
                  <a:schemeClr val="tx1"/>
                </a:solidFill>
                <a:effectLst/>
                <a:latin typeface="+mn-lt"/>
                <a:ea typeface="+mn-ea"/>
                <a:cs typeface="+mn-cs"/>
              </a:rPr>
              <a:t>bpf_filter</a:t>
            </a:r>
            <a:r>
              <a:rPr lang="en-US" sz="1200" b="0" i="0" u="none" strike="noStrike" kern="1200" dirty="0">
                <a:solidFill>
                  <a:schemeClr val="tx1"/>
                </a:solidFill>
                <a:effectLst/>
                <a:latin typeface="+mn-lt"/>
                <a:ea typeface="+mn-ea"/>
                <a:cs typeface="+mn-cs"/>
              </a:rPr>
              <a:t>: [LiveCapture only] A BPF (</a:t>
            </a:r>
            <a:r>
              <a:rPr lang="en-US" sz="1200" b="0" i="0" u="none" strike="noStrike" kern="1200" dirty="0" err="1">
                <a:solidFill>
                  <a:schemeClr val="tx1"/>
                </a:solidFill>
                <a:effectLst/>
                <a:latin typeface="+mn-lt"/>
                <a:ea typeface="+mn-ea"/>
                <a:cs typeface="+mn-cs"/>
              </a:rPr>
              <a:t>tcpdump</a:t>
            </a:r>
            <a:r>
              <a:rPr lang="en-US" sz="1200" b="0" i="0" u="none" strike="noStrike" kern="1200" dirty="0">
                <a:solidFill>
                  <a:schemeClr val="tx1"/>
                </a:solidFill>
                <a:effectLst/>
                <a:latin typeface="+mn-lt"/>
                <a:ea typeface="+mn-ea"/>
                <a:cs typeface="+mn-cs"/>
              </a:rPr>
              <a:t>) filter to apply on the cap before reading.</a:t>
            </a:r>
          </a:p>
          <a:p>
            <a:r>
              <a:rPr lang="en-US" sz="1200" b="1" i="0" u="none" strike="noStrike" kern="1200" dirty="0" err="1">
                <a:solidFill>
                  <a:schemeClr val="tx1"/>
                </a:solidFill>
                <a:effectLst/>
                <a:latin typeface="+mn-lt"/>
                <a:ea typeface="+mn-ea"/>
                <a:cs typeface="+mn-cs"/>
              </a:rPr>
              <a:t>input_file</a:t>
            </a:r>
            <a:r>
              <a:rPr lang="en-US" sz="1200" b="0" i="0" u="none" strike="noStrike" kern="1200" dirty="0">
                <a:solidFill>
                  <a:schemeClr val="tx1"/>
                </a:solidFill>
                <a:effectLst/>
                <a:latin typeface="+mn-lt"/>
                <a:ea typeface="+mn-ea"/>
                <a:cs typeface="+mn-cs"/>
              </a:rPr>
              <a:t>: [FileCapture only] File path of the capture (PCAP, PCAPNG)</a:t>
            </a:r>
          </a:p>
          <a:p>
            <a:r>
              <a:rPr lang="en-US" sz="1200" b="1" i="0" u="none" strike="noStrike" kern="1200" dirty="0" err="1">
                <a:solidFill>
                  <a:schemeClr val="tx1"/>
                </a:solidFill>
                <a:effectLst/>
                <a:latin typeface="+mn-lt"/>
                <a:ea typeface="+mn-ea"/>
                <a:cs typeface="+mn-cs"/>
              </a:rPr>
              <a:t>keep_packets</a:t>
            </a:r>
            <a:r>
              <a:rPr lang="en-US" sz="1200" b="0" i="0" u="none" strike="noStrike" kern="1200" dirty="0">
                <a:solidFill>
                  <a:schemeClr val="tx1"/>
                </a:solidFill>
                <a:effectLst/>
                <a:latin typeface="+mn-lt"/>
                <a:ea typeface="+mn-ea"/>
                <a:cs typeface="+mn-cs"/>
              </a:rPr>
              <a:t>: Whether to keep packets after reading them via next(). Used to conserve memory when reading large caps.</a:t>
            </a:r>
          </a:p>
          <a:p>
            <a:r>
              <a:rPr lang="en-US" sz="1200" b="1" i="0" u="none" strike="noStrike" kern="1200" dirty="0" err="1">
                <a:solidFill>
                  <a:schemeClr val="tx1"/>
                </a:solidFill>
                <a:effectLst/>
                <a:latin typeface="+mn-lt"/>
                <a:ea typeface="+mn-ea"/>
                <a:cs typeface="+mn-cs"/>
              </a:rPr>
              <a:t>display_filter</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 display (</a:t>
            </a:r>
            <a:r>
              <a:rPr lang="en-US" sz="1200" b="0" i="0" u="none" strike="noStrike" kern="1200" dirty="0" err="1">
                <a:solidFill>
                  <a:schemeClr val="tx1"/>
                </a:solidFill>
                <a:effectLst/>
                <a:latin typeface="+mn-lt"/>
                <a:ea typeface="+mn-ea"/>
                <a:cs typeface="+mn-cs"/>
              </a:rPr>
              <a:t>wireshark</a:t>
            </a:r>
            <a:r>
              <a:rPr lang="en-US" sz="1200" b="0" i="0" u="none" strike="noStrike" kern="1200" dirty="0">
                <a:solidFill>
                  <a:schemeClr val="tx1"/>
                </a:solidFill>
                <a:effectLst/>
                <a:latin typeface="+mn-lt"/>
                <a:ea typeface="+mn-ea"/>
                <a:cs typeface="+mn-cs"/>
              </a:rPr>
              <a:t>) filter to apply on the cap before reading it.</a:t>
            </a:r>
          </a:p>
          <a:p>
            <a:r>
              <a:rPr lang="en-US" sz="1200" b="1" i="0" u="none" strike="noStrike" kern="1200" dirty="0" err="1">
                <a:solidFill>
                  <a:schemeClr val="tx1"/>
                </a:solidFill>
                <a:effectLst/>
                <a:latin typeface="+mn-lt"/>
                <a:ea typeface="+mn-ea"/>
                <a:cs typeface="+mn-cs"/>
              </a:rPr>
              <a:t>only_summaries</a:t>
            </a:r>
            <a:r>
              <a:rPr lang="en-US" sz="1200" b="0" i="0" u="none" strike="noStrike" kern="1200" dirty="0">
                <a:solidFill>
                  <a:schemeClr val="tx1"/>
                </a:solidFill>
                <a:effectLst/>
                <a:latin typeface="+mn-lt"/>
                <a:ea typeface="+mn-ea"/>
                <a:cs typeface="+mn-cs"/>
              </a:rPr>
              <a:t>: Only produce packet summaries, much faster but includes very little information.</a:t>
            </a:r>
          </a:p>
          <a:p>
            <a:r>
              <a:rPr lang="en-US" sz="1200" b="1" i="0" u="none" strike="noStrike" kern="1200" dirty="0" err="1">
                <a:solidFill>
                  <a:schemeClr val="tx1"/>
                </a:solidFill>
                <a:effectLst/>
                <a:latin typeface="+mn-lt"/>
                <a:ea typeface="+mn-ea"/>
                <a:cs typeface="+mn-cs"/>
              </a:rPr>
              <a:t>decryption_key</a:t>
            </a:r>
            <a:r>
              <a:rPr lang="en-US" sz="1200" b="0" i="0" u="none" strike="noStrike" kern="1200" dirty="0">
                <a:solidFill>
                  <a:schemeClr val="tx1"/>
                </a:solidFill>
                <a:effectLst/>
                <a:latin typeface="+mn-lt"/>
                <a:ea typeface="+mn-ea"/>
                <a:cs typeface="+mn-cs"/>
              </a:rPr>
              <a:t>: Optional key used to encrypt and decrypt captured traffic.</a:t>
            </a:r>
          </a:p>
          <a:p>
            <a:r>
              <a:rPr lang="en-US" sz="1200" b="1" i="0" u="none" strike="noStrike" kern="1200" dirty="0" err="1">
                <a:solidFill>
                  <a:schemeClr val="tx1"/>
                </a:solidFill>
                <a:effectLst/>
                <a:latin typeface="+mn-lt"/>
                <a:ea typeface="+mn-ea"/>
                <a:cs typeface="+mn-cs"/>
              </a:rPr>
              <a:t>encryption_type</a:t>
            </a:r>
            <a:r>
              <a:rPr lang="en-US" sz="1200" b="0" i="0" u="none" strike="noStrike" kern="1200" dirty="0">
                <a:solidFill>
                  <a:schemeClr val="tx1"/>
                </a:solidFill>
                <a:effectLst/>
                <a:latin typeface="+mn-lt"/>
                <a:ea typeface="+mn-ea"/>
                <a:cs typeface="+mn-cs"/>
              </a:rPr>
              <a:t>: Standard of encryption used in captured traffic (must be either ‘WEP’, ‘WPA-PWD’, or ‘WPA-PWK’. Defaults to WPA-PWK).</a:t>
            </a:r>
          </a:p>
          <a:p>
            <a:endParaRPr lang="en-US" dirty="0"/>
          </a:p>
          <a:p>
            <a:endParaRPr lang="en-US" dirty="0"/>
          </a:p>
          <a:p>
            <a:r>
              <a:rPr lang="en-US" sz="1200" b="1" i="0" u="none" strike="noStrike" kern="1200" dirty="0">
                <a:solidFill>
                  <a:schemeClr val="tx1"/>
                </a:solidFill>
                <a:effectLst/>
                <a:latin typeface="+mn-lt"/>
                <a:ea typeface="+mn-ea"/>
                <a:cs typeface="+mn-cs"/>
              </a:rPr>
              <a:t>Making a Capture With PyShark</a:t>
            </a:r>
          </a:p>
          <a:p>
            <a:r>
              <a:rPr lang="en-US" sz="1200" b="0" i="0" u="none" strike="noStrike" kern="1200" dirty="0">
                <a:solidFill>
                  <a:schemeClr val="tx1"/>
                </a:solidFill>
                <a:effectLst/>
                <a:latin typeface="+mn-lt"/>
                <a:ea typeface="+mn-ea"/>
                <a:cs typeface="+mn-cs"/>
              </a:rPr>
              <a:t>Great! Now we can get to the meat of the project. In order to sniff packets, must create a capture object. Once we create this object we can use </a:t>
            </a:r>
            <a:r>
              <a:rPr lang="en-US" sz="1200" b="0" i="1" u="none" strike="noStrike" kern="1200" dirty="0" err="1">
                <a:solidFill>
                  <a:schemeClr val="tx1"/>
                </a:solidFill>
                <a:effectLst/>
                <a:latin typeface="+mn-lt"/>
                <a:ea typeface="+mn-ea"/>
                <a:cs typeface="+mn-cs"/>
              </a:rPr>
              <a:t>capture.sniff</a:t>
            </a:r>
            <a:r>
              <a:rPr lang="en-US" sz="1200" b="0" i="1"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to collect packets. First we must create the object. It takes several parameters, in this case we will need the </a:t>
            </a:r>
            <a:r>
              <a:rPr lang="en-US" sz="1200" b="0" i="1" u="none" strike="noStrike" kern="1200" dirty="0">
                <a:solidFill>
                  <a:schemeClr val="tx1"/>
                </a:solidFill>
                <a:effectLst/>
                <a:latin typeface="+mn-lt"/>
                <a:ea typeface="+mn-ea"/>
                <a:cs typeface="+mn-cs"/>
              </a:rPr>
              <a:t>interface</a:t>
            </a:r>
            <a:r>
              <a:rPr lang="en-US" sz="1200" b="0" i="0" u="none" strike="noStrike" kern="1200" dirty="0">
                <a:solidFill>
                  <a:schemeClr val="tx1"/>
                </a:solidFill>
                <a:effectLst/>
                <a:latin typeface="+mn-lt"/>
                <a:ea typeface="+mn-ea"/>
                <a:cs typeface="+mn-cs"/>
              </a:rPr>
              <a:t> parameter. Later on, we will add the </a:t>
            </a:r>
            <a:r>
              <a:rPr lang="en-US" sz="1200" b="0" i="1" u="none" strike="noStrike" kern="1200" dirty="0" err="1">
                <a:solidFill>
                  <a:schemeClr val="tx1"/>
                </a:solidFill>
                <a:effectLst/>
                <a:latin typeface="+mn-lt"/>
                <a:ea typeface="+mn-ea"/>
                <a:cs typeface="+mn-cs"/>
              </a:rPr>
              <a:t>output_file</a:t>
            </a:r>
            <a:r>
              <a:rPr lang="en-US" sz="1200" b="0" i="0" u="none" strike="noStrike" kern="1200" dirty="0">
                <a:solidFill>
                  <a:schemeClr val="tx1"/>
                </a:solidFill>
                <a:effectLst/>
                <a:latin typeface="+mn-lt"/>
                <a:ea typeface="+mn-ea"/>
                <a:cs typeface="+mn-cs"/>
              </a:rPr>
              <a:t> parameter. Interface refers to what interface we are sniffing on. I will be scanning over my network card as opposed to ethernet, so the interface will be ‘en0’. The </a:t>
            </a:r>
            <a:r>
              <a:rPr lang="en-US" sz="1200" b="0" i="0" u="none" strike="noStrike" kern="1200" dirty="0" err="1">
                <a:solidFill>
                  <a:schemeClr val="tx1"/>
                </a:solidFill>
                <a:effectLst/>
                <a:latin typeface="+mn-lt"/>
                <a:ea typeface="+mn-ea"/>
                <a:cs typeface="+mn-cs"/>
              </a:rPr>
              <a:t>output_file</a:t>
            </a:r>
            <a:r>
              <a:rPr lang="en-US" sz="1200" b="0" i="0" u="none" strike="noStrike" kern="1200" dirty="0">
                <a:solidFill>
                  <a:schemeClr val="tx1"/>
                </a:solidFill>
                <a:effectLst/>
                <a:latin typeface="+mn-lt"/>
                <a:ea typeface="+mn-ea"/>
                <a:cs typeface="+mn-cs"/>
              </a:rPr>
              <a:t> is where we output our packets too, we will add this later so don’t worry about it now. Create a new capture object like this:</a:t>
            </a:r>
          </a:p>
          <a:p>
            <a:r>
              <a:rPr lang="en-US" sz="1200" b="0" i="0" kern="1200" dirty="0">
                <a:solidFill>
                  <a:schemeClr val="tx1"/>
                </a:solidFill>
                <a:effectLst/>
                <a:latin typeface="+mn-lt"/>
                <a:ea typeface="+mn-ea"/>
                <a:cs typeface="+mn-cs"/>
              </a:rPr>
              <a:t>capture = </a:t>
            </a:r>
            <a:r>
              <a:rPr lang="en-US" sz="1200" b="0" i="0" kern="1200" dirty="0" err="1">
                <a:solidFill>
                  <a:schemeClr val="tx1"/>
                </a:solidFill>
                <a:effectLst/>
                <a:latin typeface="+mn-lt"/>
                <a:ea typeface="+mn-ea"/>
                <a:cs typeface="+mn-cs"/>
              </a:rPr>
              <a:t>pyshark.LiveCapture</a:t>
            </a:r>
            <a:r>
              <a:rPr lang="en-US" sz="1200" b="0" i="0" kern="1200" dirty="0">
                <a:solidFill>
                  <a:schemeClr val="tx1"/>
                </a:solidFill>
                <a:effectLst/>
                <a:latin typeface="+mn-lt"/>
                <a:ea typeface="+mn-ea"/>
                <a:cs typeface="+mn-cs"/>
              </a:rPr>
              <a:t>(interface="en0")</a:t>
            </a:r>
            <a:r>
              <a:rPr lang="en-US" sz="1200" b="0" i="0" u="none" strike="noStrike" kern="1200" dirty="0">
                <a:solidFill>
                  <a:schemeClr val="tx1"/>
                </a:solidFill>
                <a:effectLst/>
                <a:latin typeface="+mn-lt"/>
                <a:ea typeface="+mn-ea"/>
                <a:cs typeface="+mn-cs"/>
              </a:rPr>
              <a:t>This takes our interface parameter and creates the capture object, in this case called capture. We can then use this to sniff with just one line of code:</a:t>
            </a:r>
          </a:p>
          <a:p>
            <a:r>
              <a:rPr lang="en-US" sz="1200" b="0" i="0" kern="1200" dirty="0" err="1">
                <a:solidFill>
                  <a:schemeClr val="tx1"/>
                </a:solidFill>
                <a:effectLst/>
                <a:latin typeface="+mn-lt"/>
                <a:ea typeface="+mn-ea"/>
                <a:cs typeface="+mn-cs"/>
              </a:rPr>
              <a:t>capture.sniff</a:t>
            </a:r>
            <a:r>
              <a:rPr lang="en-US" sz="1200" b="0" i="0" kern="1200" dirty="0">
                <a:solidFill>
                  <a:schemeClr val="tx1"/>
                </a:solidFill>
                <a:effectLst/>
                <a:latin typeface="+mn-lt"/>
                <a:ea typeface="+mn-ea"/>
                <a:cs typeface="+mn-cs"/>
              </a:rPr>
              <a:t>(timeout=10)</a:t>
            </a:r>
            <a:r>
              <a:rPr lang="en-US" sz="1200" b="0" i="0" u="none" strike="noStrike" kern="1200" dirty="0">
                <a:solidFill>
                  <a:schemeClr val="tx1"/>
                </a:solidFill>
                <a:effectLst/>
                <a:latin typeface="+mn-lt"/>
                <a:ea typeface="+mn-ea"/>
                <a:cs typeface="+mn-cs"/>
              </a:rPr>
              <a:t>This will sniff for 10 seconds. As a result, the above code should return something like this.</a:t>
            </a:r>
          </a:p>
          <a:p>
            <a:r>
              <a:rPr lang="en-US" sz="1200" b="0" i="0" kern="1200" dirty="0">
                <a:solidFill>
                  <a:schemeClr val="tx1"/>
                </a:solidFill>
                <a:effectLst/>
                <a:latin typeface="+mn-lt"/>
                <a:ea typeface="+mn-ea"/>
                <a:cs typeface="+mn-cs"/>
              </a:rPr>
              <a:t>&lt;</a:t>
            </a:r>
            <a:r>
              <a:rPr lang="en-US" sz="1200" b="0" i="0" kern="1200" dirty="0" err="1">
                <a:solidFill>
                  <a:schemeClr val="tx1"/>
                </a:solidFill>
                <a:effectLst/>
                <a:latin typeface="+mn-lt"/>
                <a:ea typeface="+mn-ea"/>
                <a:cs typeface="+mn-cs"/>
              </a:rPr>
              <a:t>br</a:t>
            </a:r>
            <a:r>
              <a:rPr lang="en-US" sz="1200" b="0" i="0" kern="1200" dirty="0">
                <a:solidFill>
                  <a:schemeClr val="tx1"/>
                </a:solidFill>
                <a:effectLst/>
                <a:latin typeface="+mn-lt"/>
                <a:ea typeface="+mn-ea"/>
                <a:cs typeface="+mn-cs"/>
              </a:rPr>
              <a:t>&gt; &lt;LiveCapture (698 packets)&gt;</a:t>
            </a:r>
            <a:r>
              <a:rPr lang="en-US" sz="1200" b="0" i="0" u="none" strike="noStrike" kern="1200" dirty="0">
                <a:solidFill>
                  <a:schemeClr val="tx1"/>
                </a:solidFill>
                <a:effectLst/>
                <a:latin typeface="+mn-lt"/>
                <a:ea typeface="+mn-ea"/>
                <a:cs typeface="+mn-cs"/>
              </a:rPr>
              <a:t>More can be done with this capture, but that’s for another write-up in the future where I will talk about the basics of PyShark. For example, you can also use other parameters to limit the capture duration. We need to capture to a file for this project. The capture we use has an </a:t>
            </a:r>
            <a:r>
              <a:rPr lang="en-US" sz="1200" b="0" i="0" u="none" strike="noStrike" kern="1200" dirty="0" err="1">
                <a:solidFill>
                  <a:schemeClr val="tx1"/>
                </a:solidFill>
                <a:effectLst/>
                <a:latin typeface="+mn-lt"/>
                <a:ea typeface="+mn-ea"/>
                <a:cs typeface="+mn-cs"/>
              </a:rPr>
              <a:t>output_file</a:t>
            </a:r>
            <a:r>
              <a:rPr lang="en-US" sz="1200" b="0" i="0" u="none" strike="noStrike" kern="1200" dirty="0">
                <a:solidFill>
                  <a:schemeClr val="tx1"/>
                </a:solidFill>
                <a:effectLst/>
                <a:latin typeface="+mn-lt"/>
                <a:ea typeface="+mn-ea"/>
                <a:cs typeface="+mn-cs"/>
              </a:rPr>
              <a:t> parameter with a file name. Hence, we will create it later. It looks something like this:</a:t>
            </a:r>
          </a:p>
          <a:p>
            <a:r>
              <a:rPr lang="en-US" sz="1200" b="0" i="0" kern="1200" dirty="0">
                <a:solidFill>
                  <a:schemeClr val="tx1"/>
                </a:solidFill>
                <a:effectLst/>
                <a:latin typeface="+mn-lt"/>
                <a:ea typeface="+mn-ea"/>
                <a:cs typeface="+mn-cs"/>
              </a:rPr>
              <a:t>capture = </a:t>
            </a:r>
            <a:r>
              <a:rPr lang="en-US" sz="1200" b="0" i="0" kern="1200" dirty="0" err="1">
                <a:solidFill>
                  <a:schemeClr val="tx1"/>
                </a:solidFill>
                <a:effectLst/>
                <a:latin typeface="+mn-lt"/>
                <a:ea typeface="+mn-ea"/>
                <a:cs typeface="+mn-cs"/>
              </a:rPr>
              <a:t>pyshark.LiveCapture</a:t>
            </a:r>
            <a:r>
              <a:rPr lang="en-US" sz="1200" b="0" i="0" kern="1200" dirty="0">
                <a:solidFill>
                  <a:schemeClr val="tx1"/>
                </a:solidFill>
                <a:effectLst/>
                <a:latin typeface="+mn-lt"/>
                <a:ea typeface="+mn-ea"/>
                <a:cs typeface="+mn-cs"/>
              </a:rPr>
              <a:t>(interface="en0", </a:t>
            </a:r>
            <a:r>
              <a:rPr lang="en-US" sz="1200" b="0" i="0" kern="1200" dirty="0" err="1">
                <a:solidFill>
                  <a:schemeClr val="tx1"/>
                </a:solidFill>
                <a:effectLst/>
                <a:latin typeface="+mn-lt"/>
                <a:ea typeface="+mn-ea"/>
                <a:cs typeface="+mn-cs"/>
              </a:rPr>
              <a:t>output_file</a:t>
            </a:r>
            <a:r>
              <a:rPr lang="en-US" sz="1200" b="0" i="0" kern="1200" dirty="0">
                <a:solidFill>
                  <a:schemeClr val="tx1"/>
                </a:solidFill>
                <a:effectLst/>
                <a:latin typeface="+mn-lt"/>
                <a:ea typeface="+mn-ea"/>
                <a:cs typeface="+mn-cs"/>
              </a:rPr>
              <a:t>=file)</a:t>
            </a:r>
            <a:endParaRPr lang="en-US" dirty="0"/>
          </a:p>
        </p:txBody>
      </p:sp>
      <p:sp>
        <p:nvSpPr>
          <p:cNvPr id="4" name="Slide Number Placeholder 3"/>
          <p:cNvSpPr>
            <a:spLocks noGrp="1"/>
          </p:cNvSpPr>
          <p:nvPr>
            <p:ph type="sldNum" sz="quarter" idx="5"/>
          </p:nvPr>
        </p:nvSpPr>
        <p:spPr/>
        <p:txBody>
          <a:bodyPr/>
          <a:lstStyle/>
          <a:p>
            <a:fld id="{EEDF8DE5-8737-47CD-9273-06D0DEB701CB}" type="slidenum">
              <a:rPr lang="en-US" smtClean="0"/>
              <a:t>10</a:t>
            </a:fld>
            <a:endParaRPr lang="en-US"/>
          </a:p>
        </p:txBody>
      </p:sp>
    </p:spTree>
    <p:extLst>
      <p:ext uri="{BB962C8B-B14F-4D97-AF65-F5344CB8AC3E}">
        <p14:creationId xmlns:p14="http://schemas.microsoft.com/office/powerpoint/2010/main" val="896909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F8DE5-8737-47CD-9273-06D0DEB701CB}" type="slidenum">
              <a:rPr lang="en-US" smtClean="0"/>
              <a:t>11</a:t>
            </a:fld>
            <a:endParaRPr lang="en-US"/>
          </a:p>
        </p:txBody>
      </p:sp>
    </p:spTree>
    <p:extLst>
      <p:ext uri="{BB962C8B-B14F-4D97-AF65-F5344CB8AC3E}">
        <p14:creationId xmlns:p14="http://schemas.microsoft.com/office/powerpoint/2010/main" val="326256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F8DE5-8737-47CD-9273-06D0DEB701CB}" type="slidenum">
              <a:rPr lang="en-US" smtClean="0"/>
              <a:t>12</a:t>
            </a:fld>
            <a:endParaRPr lang="en-US"/>
          </a:p>
        </p:txBody>
      </p:sp>
    </p:spTree>
    <p:extLst>
      <p:ext uri="{BB962C8B-B14F-4D97-AF65-F5344CB8AC3E}">
        <p14:creationId xmlns:p14="http://schemas.microsoft.com/office/powerpoint/2010/main" val="3359154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F8DE5-8737-47CD-9273-06D0DEB701CB}" type="slidenum">
              <a:rPr lang="en-US" smtClean="0"/>
              <a:t>13</a:t>
            </a:fld>
            <a:endParaRPr lang="en-US"/>
          </a:p>
        </p:txBody>
      </p:sp>
    </p:spTree>
    <p:extLst>
      <p:ext uri="{BB962C8B-B14F-4D97-AF65-F5344CB8AC3E}">
        <p14:creationId xmlns:p14="http://schemas.microsoft.com/office/powerpoint/2010/main" val="4185071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F8DE5-8737-47CD-9273-06D0DEB701CB}" type="slidenum">
              <a:rPr lang="en-US" smtClean="0"/>
              <a:t>14</a:t>
            </a:fld>
            <a:endParaRPr lang="en-US"/>
          </a:p>
        </p:txBody>
      </p:sp>
    </p:spTree>
    <p:extLst>
      <p:ext uri="{BB962C8B-B14F-4D97-AF65-F5344CB8AC3E}">
        <p14:creationId xmlns:p14="http://schemas.microsoft.com/office/powerpoint/2010/main" val="1127479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F8DE5-8737-47CD-9273-06D0DEB701CB}" type="slidenum">
              <a:rPr lang="en-US" smtClean="0"/>
              <a:t>15</a:t>
            </a:fld>
            <a:endParaRPr lang="en-US"/>
          </a:p>
        </p:txBody>
      </p:sp>
    </p:spTree>
    <p:extLst>
      <p:ext uri="{BB962C8B-B14F-4D97-AF65-F5344CB8AC3E}">
        <p14:creationId xmlns:p14="http://schemas.microsoft.com/office/powerpoint/2010/main" val="1425226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F8DE5-8737-47CD-9273-06D0DEB701CB}" type="slidenum">
              <a:rPr lang="en-US" smtClean="0"/>
              <a:t>16</a:t>
            </a:fld>
            <a:endParaRPr lang="en-US"/>
          </a:p>
        </p:txBody>
      </p:sp>
    </p:spTree>
    <p:extLst>
      <p:ext uri="{BB962C8B-B14F-4D97-AF65-F5344CB8AC3E}">
        <p14:creationId xmlns:p14="http://schemas.microsoft.com/office/powerpoint/2010/main" val="2486939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F8DE5-8737-47CD-9273-06D0DEB701CB}" type="slidenum">
              <a:rPr lang="en-US" smtClean="0"/>
              <a:t>17</a:t>
            </a:fld>
            <a:endParaRPr lang="en-US"/>
          </a:p>
        </p:txBody>
      </p:sp>
    </p:spTree>
    <p:extLst>
      <p:ext uri="{BB962C8B-B14F-4D97-AF65-F5344CB8AC3E}">
        <p14:creationId xmlns:p14="http://schemas.microsoft.com/office/powerpoint/2010/main" val="2615397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F8DE5-8737-47CD-9273-06D0DEB701CB}" type="slidenum">
              <a:rPr lang="en-US" smtClean="0"/>
              <a:t>2</a:t>
            </a:fld>
            <a:endParaRPr lang="en-US"/>
          </a:p>
        </p:txBody>
      </p:sp>
    </p:spTree>
    <p:extLst>
      <p:ext uri="{BB962C8B-B14F-4D97-AF65-F5344CB8AC3E}">
        <p14:creationId xmlns:p14="http://schemas.microsoft.com/office/powerpoint/2010/main" val="483211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Why need visualization?</a:t>
            </a:r>
          </a:p>
          <a:p>
            <a:r>
              <a:rPr lang="en-US" sz="1200" b="0" i="0" u="none" strike="noStrike" kern="1200" dirty="0">
                <a:solidFill>
                  <a:schemeClr val="tx1"/>
                </a:solidFill>
                <a:effectLst/>
                <a:latin typeface="+mn-lt"/>
                <a:ea typeface="+mn-ea"/>
                <a:cs typeface="+mn-cs"/>
              </a:rPr>
              <a:t>Data </a:t>
            </a:r>
            <a:r>
              <a:rPr lang="en-US" sz="1200" b="1" i="0" u="none" strike="noStrike" kern="1200" dirty="0">
                <a:solidFill>
                  <a:schemeClr val="tx1"/>
                </a:solidFill>
                <a:effectLst/>
                <a:latin typeface="+mn-lt"/>
                <a:ea typeface="+mn-ea"/>
                <a:cs typeface="+mn-cs"/>
              </a:rPr>
              <a:t>visualization</a:t>
            </a:r>
            <a:r>
              <a:rPr lang="en-US" sz="1200" b="0" i="0" u="none" strike="noStrike" kern="1200" dirty="0">
                <a:solidFill>
                  <a:schemeClr val="tx1"/>
                </a:solidFill>
                <a:effectLst/>
                <a:latin typeface="+mn-lt"/>
                <a:ea typeface="+mn-ea"/>
                <a:cs typeface="+mn-cs"/>
              </a:rPr>
              <a:t> is the act of taking information (data) and placing it into a visual context, such as a map or graph. Data </a:t>
            </a:r>
            <a:r>
              <a:rPr lang="en-US" sz="1200" b="1" i="0" u="none" strike="noStrike" kern="1200" dirty="0">
                <a:solidFill>
                  <a:schemeClr val="tx1"/>
                </a:solidFill>
                <a:effectLst/>
                <a:latin typeface="+mn-lt"/>
                <a:ea typeface="+mn-ea"/>
                <a:cs typeface="+mn-cs"/>
              </a:rPr>
              <a:t>visualizations</a:t>
            </a:r>
            <a:r>
              <a:rPr lang="en-US" sz="1200" b="0" i="0" u="none" strike="noStrike" kern="1200" dirty="0">
                <a:solidFill>
                  <a:schemeClr val="tx1"/>
                </a:solidFill>
                <a:effectLst/>
                <a:latin typeface="+mn-lt"/>
                <a:ea typeface="+mn-ea"/>
                <a:cs typeface="+mn-cs"/>
              </a:rPr>
              <a:t> make big and small data easier for the human brain to understand, and </a:t>
            </a:r>
            <a:r>
              <a:rPr lang="en-US" sz="1200" b="1" i="0" u="none" strike="noStrike" kern="1200" dirty="0">
                <a:solidFill>
                  <a:schemeClr val="tx1"/>
                </a:solidFill>
                <a:effectLst/>
                <a:latin typeface="+mn-lt"/>
                <a:ea typeface="+mn-ea"/>
                <a:cs typeface="+mn-cs"/>
              </a:rPr>
              <a:t>visualization</a:t>
            </a:r>
            <a:r>
              <a:rPr lang="en-US" sz="1200" b="0" i="0" u="none" strike="noStrike" kern="1200" dirty="0">
                <a:solidFill>
                  <a:schemeClr val="tx1"/>
                </a:solidFill>
                <a:effectLst/>
                <a:latin typeface="+mn-lt"/>
                <a:ea typeface="+mn-ea"/>
                <a:cs typeface="+mn-cs"/>
              </a:rPr>
              <a:t> also makes it easier to detect patterns, trends, and outliers in groups of data.</a:t>
            </a:r>
          </a:p>
          <a:p>
            <a:r>
              <a:rPr lang="en-US" dirty="0"/>
              <a:t>https://www.searchenginejournal.com/what-is-data-visualization-why-important-seo/288127/#close</a:t>
            </a:r>
          </a:p>
          <a:p>
            <a:endParaRPr lang="en-US" dirty="0"/>
          </a:p>
          <a:p>
            <a:r>
              <a:rPr lang="en-US" dirty="0"/>
              <a:t>We’ll discuss visualization why it is important.</a:t>
            </a:r>
          </a:p>
          <a:p>
            <a:endParaRPr lang="en-US" dirty="0"/>
          </a:p>
          <a:p>
            <a:r>
              <a:rPr lang="en-US" dirty="0"/>
              <a:t>2. https://www.tableau.com/learn/articles/data-visualization</a:t>
            </a:r>
          </a:p>
          <a:p>
            <a:r>
              <a:rPr lang="en-US" sz="1200" b="0" i="0" u="none" strike="noStrike" kern="1200" dirty="0">
                <a:solidFill>
                  <a:schemeClr val="tx1"/>
                </a:solidFill>
                <a:effectLst/>
                <a:latin typeface="+mn-lt"/>
                <a:ea typeface="+mn-ea"/>
                <a:cs typeface="+mn-cs"/>
              </a:rPr>
              <a:t>A chart is a </a:t>
            </a:r>
            <a:r>
              <a:rPr lang="en-US" sz="1200" b="1" i="0" u="none" strike="noStrike" kern="1200" dirty="0">
                <a:solidFill>
                  <a:schemeClr val="tx1"/>
                </a:solidFill>
                <a:effectLst/>
                <a:latin typeface="+mn-lt"/>
                <a:ea typeface="+mn-ea"/>
                <a:cs typeface="+mn-cs"/>
              </a:rPr>
              <a:t>graphical representation of data</a:t>
            </a:r>
            <a:r>
              <a:rPr lang="en-US" sz="1200" b="0" i="0" u="none" strike="noStrike" kern="1200" dirty="0">
                <a:solidFill>
                  <a:schemeClr val="tx1"/>
                </a:solidFill>
                <a:effectLst/>
                <a:latin typeface="+mn-lt"/>
                <a:ea typeface="+mn-ea"/>
                <a:cs typeface="+mn-cs"/>
              </a:rPr>
              <a:t>, in which "the </a:t>
            </a:r>
            <a:r>
              <a:rPr lang="en-US" sz="1200" b="1" i="0" u="none" strike="noStrike" kern="1200" dirty="0">
                <a:solidFill>
                  <a:schemeClr val="tx1"/>
                </a:solidFill>
                <a:effectLst/>
                <a:latin typeface="+mn-lt"/>
                <a:ea typeface="+mn-ea"/>
                <a:cs typeface="+mn-cs"/>
              </a:rPr>
              <a:t>data</a:t>
            </a:r>
            <a:r>
              <a:rPr lang="en-US" sz="1200" b="0" i="0" u="none" strike="noStrike" kern="1200" dirty="0">
                <a:solidFill>
                  <a:schemeClr val="tx1"/>
                </a:solidFill>
                <a:effectLst/>
                <a:latin typeface="+mn-lt"/>
                <a:ea typeface="+mn-ea"/>
                <a:cs typeface="+mn-cs"/>
              </a:rPr>
              <a:t> is represented by symbols, such as bars in a bar chart, lines in a line chart, or slices in a pie chart". A chart can represent tabular numeric </a:t>
            </a:r>
            <a:r>
              <a:rPr lang="en-US" sz="1200" b="1" i="0" u="none" strike="noStrike" kern="1200" dirty="0">
                <a:solidFill>
                  <a:schemeClr val="tx1"/>
                </a:solidFill>
                <a:effectLst/>
                <a:latin typeface="+mn-lt"/>
                <a:ea typeface="+mn-ea"/>
                <a:cs typeface="+mn-cs"/>
              </a:rPr>
              <a:t>data</a:t>
            </a:r>
            <a:r>
              <a:rPr lang="en-US" sz="1200" b="0" i="0" u="none" strike="noStrike" kern="1200" dirty="0">
                <a:solidFill>
                  <a:schemeClr val="tx1"/>
                </a:solidFill>
                <a:effectLst/>
                <a:latin typeface="+mn-lt"/>
                <a:ea typeface="+mn-ea"/>
                <a:cs typeface="+mn-cs"/>
              </a:rPr>
              <a:t>, functions or some kinds of qualitative structure and provides different info.</a:t>
            </a:r>
            <a:endParaRPr lang="en-US" dirty="0"/>
          </a:p>
          <a:p>
            <a:r>
              <a:rPr lang="en-US" sz="1200" b="0" i="0" u="none" strike="noStrike" kern="1200" dirty="0">
                <a:solidFill>
                  <a:schemeClr val="tx1"/>
                </a:solidFill>
                <a:effectLst/>
                <a:latin typeface="+mn-lt"/>
                <a:ea typeface="+mn-ea"/>
                <a:cs typeface="+mn-cs"/>
              </a:rPr>
              <a:t>Data visualization is the graphical representation of information and data. By using </a:t>
            </a:r>
            <a:r>
              <a:rPr lang="en-US" sz="1200" b="0" i="0" u="none" strike="noStrike" kern="1200" dirty="0">
                <a:solidFill>
                  <a:schemeClr val="tx1"/>
                </a:solidFill>
                <a:effectLst/>
                <a:latin typeface="+mn-lt"/>
                <a:ea typeface="+mn-ea"/>
                <a:cs typeface="+mn-cs"/>
                <a:hlinkClick r:id="rId3"/>
              </a:rPr>
              <a:t>visual elements like charts, graphs, and maps</a:t>
            </a:r>
            <a:r>
              <a:rPr lang="en-US" sz="1200" b="0" i="0" u="none" strike="noStrike" kern="1200" dirty="0">
                <a:solidFill>
                  <a:schemeClr val="tx1"/>
                </a:solidFill>
                <a:effectLst/>
                <a:latin typeface="+mn-lt"/>
                <a:ea typeface="+mn-ea"/>
                <a:cs typeface="+mn-cs"/>
              </a:rPr>
              <a:t>, data visualization tools provide an accessible way to see and understand trends, outliers, and patterns in data. </a:t>
            </a:r>
          </a:p>
          <a:p>
            <a:r>
              <a:rPr lang="en-US" sz="1200" b="0" i="0" u="none" strike="noStrike" kern="1200" dirty="0">
                <a:solidFill>
                  <a:schemeClr val="tx1"/>
                </a:solidFill>
                <a:effectLst/>
                <a:latin typeface="+mn-lt"/>
                <a:ea typeface="+mn-ea"/>
                <a:cs typeface="+mn-cs"/>
              </a:rPr>
              <a:t>In the world of Big Data, data visualization tools and technologies are essential to analyze massive amounts of information and make data-driven decisions.</a:t>
            </a:r>
          </a:p>
          <a:p>
            <a:endParaRPr lang="en-US" dirty="0"/>
          </a:p>
          <a:p>
            <a:r>
              <a:rPr lang="en-US" dirty="0"/>
              <a:t>3. Map</a:t>
            </a:r>
          </a:p>
          <a:p>
            <a:r>
              <a:rPr lang="en-US" sz="1200" b="0" i="0" u="none" strike="noStrike" kern="1200" dirty="0">
                <a:solidFill>
                  <a:schemeClr val="tx1"/>
                </a:solidFill>
                <a:effectLst/>
                <a:latin typeface="+mn-lt"/>
                <a:ea typeface="+mn-ea"/>
                <a:cs typeface="+mn-cs"/>
              </a:rPr>
              <a:t>A map is a symbolic depiction emphasizing relationships between elements of some space, such as objects, regions, or themes. Many maps are static, fixed to paper or some other durable medium, while others are dynamic or interactive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4. Graph</a:t>
            </a:r>
          </a:p>
          <a:p>
            <a:r>
              <a:rPr lang="en-US" sz="1200" b="0" i="0" u="none" strike="noStrike" kern="1200" dirty="0">
                <a:solidFill>
                  <a:schemeClr val="tx1"/>
                </a:solidFill>
                <a:effectLst/>
                <a:latin typeface="+mn-lt"/>
                <a:ea typeface="+mn-ea"/>
                <a:cs typeface="+mn-cs"/>
              </a:rPr>
              <a:t>a diagram showing the relation between variable quantities, typically of two variables, each measured along one of a pair of axes at right angles.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5. Charts</a:t>
            </a:r>
          </a:p>
          <a:p>
            <a:r>
              <a:rPr lang="en-US" sz="1200" b="0" kern="1200" dirty="0">
                <a:solidFill>
                  <a:schemeClr val="tx1"/>
                </a:solidFill>
                <a:effectLst/>
                <a:latin typeface="+mn-lt"/>
                <a:ea typeface="+mn-ea"/>
                <a:cs typeface="+mn-cs"/>
              </a:rPr>
              <a:t>a sheet of information in the form of a table, graph, or diagram.</a:t>
            </a:r>
          </a:p>
          <a:p>
            <a:r>
              <a:rPr lang="en-US" sz="1200" b="0" kern="1200" dirty="0">
                <a:solidFill>
                  <a:schemeClr val="tx1"/>
                </a:solidFill>
                <a:effectLst/>
                <a:latin typeface="+mn-lt"/>
                <a:ea typeface="+mn-ea"/>
                <a:cs typeface="+mn-cs"/>
              </a:rPr>
              <a:t>"a chart showing how much do-it-yourself costs compared with retail"</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EDF8DE5-8737-47CD-9273-06D0DEB701CB}" type="slidenum">
              <a:rPr lang="en-US" smtClean="0"/>
              <a:t>3</a:t>
            </a:fld>
            <a:endParaRPr lang="en-US"/>
          </a:p>
        </p:txBody>
      </p:sp>
    </p:spTree>
    <p:extLst>
      <p:ext uri="{BB962C8B-B14F-4D97-AF65-F5344CB8AC3E}">
        <p14:creationId xmlns:p14="http://schemas.microsoft.com/office/powerpoint/2010/main" val="3674868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https://www.searchenginejournal.com/what-is-data-visualization-why-important-seo/288127/#close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the early days, the easiest and most common way to create a data visualization was to take the information from an Excel spreadsheet and transform it into a bar graph, pie chart, or table.</a:t>
            </a:r>
          </a:p>
          <a:p>
            <a:r>
              <a:rPr lang="en-US" sz="1200" b="0" i="0" u="none" strike="noStrike" kern="1200" dirty="0">
                <a:solidFill>
                  <a:schemeClr val="tx1"/>
                </a:solidFill>
                <a:effectLst/>
                <a:latin typeface="+mn-lt"/>
                <a:ea typeface="+mn-ea"/>
                <a:cs typeface="+mn-cs"/>
              </a:rPr>
              <a:t>This method is still extremely effective, but the art of data visualization has also come a long way in the past 20+ years.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2. I show visual here to let you know what it looks like…..picture worth a thousand words</a:t>
            </a:r>
          </a:p>
          <a:p>
            <a:endParaRPr lang="en-US" dirty="0"/>
          </a:p>
          <a:p>
            <a:endParaRPr lang="en-US" dirty="0"/>
          </a:p>
        </p:txBody>
      </p:sp>
      <p:sp>
        <p:nvSpPr>
          <p:cNvPr id="4" name="Slide Number Placeholder 3"/>
          <p:cNvSpPr>
            <a:spLocks noGrp="1"/>
          </p:cNvSpPr>
          <p:nvPr>
            <p:ph type="sldNum" sz="quarter" idx="5"/>
          </p:nvPr>
        </p:nvSpPr>
        <p:spPr/>
        <p:txBody>
          <a:bodyPr/>
          <a:lstStyle/>
          <a:p>
            <a:fld id="{EEDF8DE5-8737-47CD-9273-06D0DEB701CB}" type="slidenum">
              <a:rPr lang="en-US" smtClean="0"/>
              <a:t>4</a:t>
            </a:fld>
            <a:endParaRPr lang="en-US"/>
          </a:p>
        </p:txBody>
      </p:sp>
    </p:spTree>
    <p:extLst>
      <p:ext uri="{BB962C8B-B14F-4D97-AF65-F5344CB8AC3E}">
        <p14:creationId xmlns:p14="http://schemas.microsoft.com/office/powerpoint/2010/main" val="3298884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Nowadays you also have the option to create more intricate visualizations such as:</a:t>
            </a:r>
          </a:p>
          <a:p>
            <a:r>
              <a:rPr lang="en-US" sz="1200" b="0" i="0" u="none" strike="noStrike" kern="1200" dirty="0">
                <a:solidFill>
                  <a:schemeClr val="tx1"/>
                </a:solidFill>
                <a:effectLst/>
                <a:latin typeface="+mn-lt"/>
                <a:ea typeface="+mn-ea"/>
                <a:cs typeface="+mn-cs"/>
              </a:rPr>
              <a:t>Bubble clouds - </a:t>
            </a:r>
            <a:r>
              <a:rPr lang="en-US" sz="1200" b="1" i="0" u="none" strike="noStrike" kern="1200" dirty="0">
                <a:solidFill>
                  <a:schemeClr val="tx1"/>
                </a:solidFill>
                <a:effectLst/>
                <a:latin typeface="+mn-lt"/>
                <a:ea typeface="+mn-ea"/>
                <a:cs typeface="+mn-cs"/>
              </a:rPr>
              <a:t>Bubble Graph</a:t>
            </a:r>
            <a:r>
              <a:rPr lang="en-US" sz="1200" b="0" i="0" u="none" strike="noStrike" kern="1200" dirty="0">
                <a:solidFill>
                  <a:schemeClr val="tx1"/>
                </a:solidFill>
                <a:effectLst/>
                <a:latin typeface="+mn-lt"/>
                <a:ea typeface="+mn-ea"/>
                <a:cs typeface="+mn-cs"/>
              </a:rPr>
              <a:t> is used to display three dimensions of data. ... </a:t>
            </a:r>
            <a:r>
              <a:rPr lang="en-US" sz="1200" b="1" i="0" u="none" strike="noStrike" kern="1200" dirty="0">
                <a:solidFill>
                  <a:schemeClr val="tx1"/>
                </a:solidFill>
                <a:effectLst/>
                <a:latin typeface="+mn-lt"/>
                <a:ea typeface="+mn-ea"/>
                <a:cs typeface="+mn-cs"/>
              </a:rPr>
              <a:t>Bubble Charts</a:t>
            </a:r>
            <a:r>
              <a:rPr lang="en-US" sz="1200" b="0" i="0" u="none" strike="noStrike" kern="1200" dirty="0">
                <a:solidFill>
                  <a:schemeClr val="tx1"/>
                </a:solidFill>
                <a:effectLst/>
                <a:latin typeface="+mn-lt"/>
                <a:ea typeface="+mn-ea"/>
                <a:cs typeface="+mn-cs"/>
              </a:rPr>
              <a:t> can facilitate the understanding of social, economical, medical, and other scientific relationships. A </a:t>
            </a:r>
            <a:r>
              <a:rPr lang="en-US" sz="1200" b="1" i="0" u="none" strike="noStrike" kern="1200" dirty="0">
                <a:solidFill>
                  <a:schemeClr val="tx1"/>
                </a:solidFill>
                <a:effectLst/>
                <a:latin typeface="+mn-lt"/>
                <a:ea typeface="+mn-ea"/>
                <a:cs typeface="+mn-cs"/>
              </a:rPr>
              <a:t>Bubble Chart</a:t>
            </a:r>
            <a:r>
              <a:rPr lang="en-US" sz="1200" b="0" i="0" u="none" strike="noStrike" kern="1200" dirty="0">
                <a:solidFill>
                  <a:schemeClr val="tx1"/>
                </a:solidFill>
                <a:effectLst/>
                <a:latin typeface="+mn-lt"/>
                <a:ea typeface="+mn-ea"/>
                <a:cs typeface="+mn-cs"/>
              </a:rPr>
              <a:t> can be plotted on both Cartesian coordinate grid and Scatter coordinate grid.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Bullet graphs - </a:t>
            </a:r>
            <a:r>
              <a:rPr lang="en-US" sz="1200" b="1" i="0" u="none" strike="noStrike" kern="1200" dirty="0">
                <a:solidFill>
                  <a:schemeClr val="tx1"/>
                </a:solidFill>
                <a:effectLst/>
                <a:latin typeface="+mn-lt"/>
                <a:ea typeface="+mn-ea"/>
                <a:cs typeface="+mn-cs"/>
              </a:rPr>
              <a:t>Bullet graphs</a:t>
            </a:r>
            <a:r>
              <a:rPr lang="en-US" sz="1200" b="0" i="0" u="none" strike="noStrike" kern="1200" dirty="0">
                <a:solidFill>
                  <a:schemeClr val="tx1"/>
                </a:solidFill>
                <a:effectLst/>
                <a:latin typeface="+mn-lt"/>
                <a:ea typeface="+mn-ea"/>
                <a:cs typeface="+mn-cs"/>
              </a:rPr>
              <a:t> are used to compare one value, represented by a horizontal bar, to another value, represented by a vertical line, and relate those to qualitative ranges. </a:t>
            </a:r>
            <a:r>
              <a:rPr lang="en-US" sz="1200" b="1" i="0" u="none" strike="noStrike" kern="1200" dirty="0">
                <a:solidFill>
                  <a:schemeClr val="tx1"/>
                </a:solidFill>
                <a:effectLst/>
                <a:latin typeface="+mn-lt"/>
                <a:ea typeface="+mn-ea"/>
                <a:cs typeface="+mn-cs"/>
              </a:rPr>
              <a:t>Bullet graphs</a:t>
            </a:r>
            <a:r>
              <a:rPr lang="en-US" sz="1200" b="0" i="0" u="none" strike="noStrike" kern="1200" dirty="0">
                <a:solidFill>
                  <a:schemeClr val="tx1"/>
                </a:solidFill>
                <a:effectLst/>
                <a:latin typeface="+mn-lt"/>
                <a:ea typeface="+mn-ea"/>
                <a:cs typeface="+mn-cs"/>
              </a:rPr>
              <a:t> can be displayed in the context of a graphical table or, separately, in a text area.</a:t>
            </a:r>
          </a:p>
          <a:p>
            <a:r>
              <a:rPr lang="en-US" sz="1200" b="0" i="0" u="none" strike="noStrike" kern="1200" dirty="0">
                <a:solidFill>
                  <a:schemeClr val="tx1"/>
                </a:solidFill>
                <a:effectLst/>
                <a:latin typeface="+mn-lt"/>
                <a:ea typeface="+mn-ea"/>
                <a:cs typeface="+mn-cs"/>
              </a:rPr>
              <a:t>Heat maps - But they’re much more than that. What many people don’t realize, is that Heat Maps can be applied to a handful of data visualizations. Because of their reliance on color to communicate values, Heat Maps are perhaps most commonly used to display a more generalized view of numeric values. This is especially true when dealing with large volumes of data, as colors are easier to distinguish and make sense of than raw numbers. However, Heat Maps are multifaceted and can also be used in more literal senses, for example, to showcase ‘hot and cold’ (density) zones on a map.</a:t>
            </a:r>
          </a:p>
          <a:p>
            <a:r>
              <a:rPr lang="en-US" sz="1200" b="0" i="0" u="none" strike="noStrike" kern="1200" dirty="0">
                <a:solidFill>
                  <a:schemeClr val="tx1"/>
                </a:solidFill>
                <a:effectLst/>
                <a:latin typeface="+mn-lt"/>
                <a:ea typeface="+mn-ea"/>
                <a:cs typeface="+mn-cs"/>
              </a:rPr>
              <a:t>https://www.dundas.com/resources/dundas-data-visualization-blog/when-and-why-to-use-heat-maps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Radial trees - A </a:t>
            </a:r>
            <a:r>
              <a:rPr lang="en-US" sz="1200" b="1" i="0" u="none" strike="noStrike" kern="1200" dirty="0">
                <a:solidFill>
                  <a:schemeClr val="tx1"/>
                </a:solidFill>
                <a:effectLst/>
                <a:latin typeface="+mn-lt"/>
                <a:ea typeface="+mn-ea"/>
                <a:cs typeface="+mn-cs"/>
              </a:rPr>
              <a:t>radial tree</a:t>
            </a:r>
            <a:r>
              <a:rPr lang="en-US" sz="1200" b="0" i="0" u="none" strike="noStrike" kern="1200" dirty="0">
                <a:solidFill>
                  <a:schemeClr val="tx1"/>
                </a:solidFill>
                <a:effectLst/>
                <a:latin typeface="+mn-lt"/>
                <a:ea typeface="+mn-ea"/>
                <a:cs typeface="+mn-cs"/>
              </a:rPr>
              <a:t>, or </a:t>
            </a:r>
            <a:r>
              <a:rPr lang="en-US" sz="1200" b="1" i="0" u="none" strike="noStrike" kern="1200" dirty="0">
                <a:solidFill>
                  <a:schemeClr val="tx1"/>
                </a:solidFill>
                <a:effectLst/>
                <a:latin typeface="+mn-lt"/>
                <a:ea typeface="+mn-ea"/>
                <a:cs typeface="+mn-cs"/>
              </a:rPr>
              <a:t>radial</a:t>
            </a:r>
            <a:r>
              <a:rPr lang="en-US" sz="1200" b="0" i="0" u="none" strike="noStrike" kern="1200" dirty="0">
                <a:solidFill>
                  <a:schemeClr val="tx1"/>
                </a:solidFill>
                <a:effectLst/>
                <a:latin typeface="+mn-lt"/>
                <a:ea typeface="+mn-ea"/>
                <a:cs typeface="+mn-cs"/>
              </a:rPr>
              <a:t> map, is a method of displaying a </a:t>
            </a:r>
            <a:r>
              <a:rPr lang="en-US" sz="1200" b="1" i="0" u="none" strike="noStrike" kern="1200" dirty="0">
                <a:solidFill>
                  <a:schemeClr val="tx1"/>
                </a:solidFill>
                <a:effectLst/>
                <a:latin typeface="+mn-lt"/>
                <a:ea typeface="+mn-ea"/>
                <a:cs typeface="+mn-cs"/>
              </a:rPr>
              <a:t>tree</a:t>
            </a:r>
            <a:r>
              <a:rPr lang="en-US" sz="1200" b="0" i="0" u="none" strike="noStrike" kern="1200" dirty="0">
                <a:solidFill>
                  <a:schemeClr val="tx1"/>
                </a:solidFill>
                <a:effectLst/>
                <a:latin typeface="+mn-lt"/>
                <a:ea typeface="+mn-ea"/>
                <a:cs typeface="+mn-cs"/>
              </a:rPr>
              <a:t> structure (e.g., a </a:t>
            </a:r>
            <a:r>
              <a:rPr lang="en-US" sz="1200" b="1" i="0" u="none" strike="noStrike" kern="1200" dirty="0">
                <a:solidFill>
                  <a:schemeClr val="tx1"/>
                </a:solidFill>
                <a:effectLst/>
                <a:latin typeface="+mn-lt"/>
                <a:ea typeface="+mn-ea"/>
                <a:cs typeface="+mn-cs"/>
              </a:rPr>
              <a:t>tree</a:t>
            </a:r>
            <a:r>
              <a:rPr lang="en-US" sz="1200" b="0" i="0" u="none" strike="noStrike" kern="1200" dirty="0">
                <a:solidFill>
                  <a:schemeClr val="tx1"/>
                </a:solidFill>
                <a:effectLst/>
                <a:latin typeface="+mn-lt"/>
                <a:ea typeface="+mn-ea"/>
                <a:cs typeface="+mn-cs"/>
              </a:rPr>
              <a:t> data structure) in a way that expands outwards, radially. It is one of many ways to visually display a </a:t>
            </a:r>
            <a:r>
              <a:rPr lang="en-US" sz="1200" b="1" i="0" u="none" strike="noStrike" kern="1200" dirty="0">
                <a:solidFill>
                  <a:schemeClr val="tx1"/>
                </a:solidFill>
                <a:effectLst/>
                <a:latin typeface="+mn-lt"/>
                <a:ea typeface="+mn-ea"/>
                <a:cs typeface="+mn-cs"/>
              </a:rPr>
              <a:t>tree</a:t>
            </a:r>
            <a:r>
              <a:rPr lang="en-US" sz="1200" b="0" i="0" u="none" strike="noStrike" kern="1200" dirty="0">
                <a:solidFill>
                  <a:schemeClr val="tx1"/>
                </a:solidFill>
                <a:effectLst/>
                <a:latin typeface="+mn-lt"/>
                <a:ea typeface="+mn-ea"/>
                <a:cs typeface="+mn-cs"/>
              </a:rPr>
              <a:t>, with examples extending back to the early 20th century. In use, it is a type of information graphic.</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Infographics - </a:t>
            </a:r>
            <a:r>
              <a:rPr lang="en-US" sz="1200" b="1" i="0" u="none" strike="noStrike" kern="1200" dirty="0">
                <a:solidFill>
                  <a:schemeClr val="tx1"/>
                </a:solidFill>
                <a:effectLst/>
                <a:latin typeface="+mn-lt"/>
                <a:ea typeface="+mn-ea"/>
                <a:cs typeface="+mn-cs"/>
              </a:rPr>
              <a:t>Infographics</a:t>
            </a:r>
            <a:r>
              <a:rPr lang="en-US" sz="1200" b="0" i="0" u="none" strike="noStrike" kern="1200" dirty="0">
                <a:solidFill>
                  <a:schemeClr val="tx1"/>
                </a:solidFill>
                <a:effectLst/>
                <a:latin typeface="+mn-lt"/>
                <a:ea typeface="+mn-ea"/>
                <a:cs typeface="+mn-cs"/>
              </a:rPr>
              <a:t> are </a:t>
            </a:r>
            <a:r>
              <a:rPr lang="en-US" sz="1200" b="1" i="0" u="none" strike="noStrike" kern="1200" dirty="0">
                <a:solidFill>
                  <a:schemeClr val="tx1"/>
                </a:solidFill>
                <a:effectLst/>
                <a:latin typeface="+mn-lt"/>
                <a:ea typeface="+mn-ea"/>
                <a:cs typeface="+mn-cs"/>
              </a:rPr>
              <a:t>effective</a:t>
            </a:r>
            <a:r>
              <a:rPr lang="en-US" sz="1200" b="0" i="0" u="none" strike="noStrike" kern="1200" dirty="0">
                <a:solidFill>
                  <a:schemeClr val="tx1"/>
                </a:solidFill>
                <a:effectLst/>
                <a:latin typeface="+mn-lt"/>
                <a:ea typeface="+mn-ea"/>
                <a:cs typeface="+mn-cs"/>
              </a:rPr>
              <a:t> because they combine the written word with visual elements to pack big ideas into small spaces. Presenting information in such a compelling fashion encourages visitors to spend time on your site, consuming and sharing more of your content</a:t>
            </a:r>
          </a:p>
          <a:p>
            <a:r>
              <a:rPr lang="en-US" sz="1200" b="0" i="0" u="none" strike="noStrike" kern="1200" dirty="0">
                <a:solidFill>
                  <a:schemeClr val="tx1"/>
                </a:solidFill>
                <a:effectLst/>
                <a:latin typeface="+mn-lt"/>
                <a:ea typeface="+mn-ea"/>
                <a:cs typeface="+mn-cs"/>
              </a:rPr>
              <a:t>And more.</a:t>
            </a:r>
          </a:p>
          <a:p>
            <a:endParaRPr lang="en-US" dirty="0"/>
          </a:p>
          <a:p>
            <a:r>
              <a:rPr lang="en-US" sz="1200" b="0" i="0" u="none" strike="noStrike" kern="1200" dirty="0">
                <a:solidFill>
                  <a:schemeClr val="tx1"/>
                </a:solidFill>
                <a:effectLst/>
                <a:latin typeface="+mn-lt"/>
                <a:ea typeface="+mn-ea"/>
                <a:cs typeface="+mn-cs"/>
              </a:rPr>
              <a:t>When deciding what type of visualization to use, you don’t want to just choose randomly.</a:t>
            </a:r>
          </a:p>
          <a:p>
            <a:r>
              <a:rPr lang="en-US" sz="1200" b="0" i="0" u="none" strike="noStrike" kern="1200" dirty="0">
                <a:solidFill>
                  <a:schemeClr val="tx1"/>
                </a:solidFill>
                <a:effectLst/>
                <a:latin typeface="+mn-lt"/>
                <a:ea typeface="+mn-ea"/>
                <a:cs typeface="+mn-cs"/>
              </a:rPr>
              <a:t>First, you want to make sure you have a clean and complete set of data to work with. If there are holes in your numbers, they will be reflected in your visualization.</a:t>
            </a:r>
          </a:p>
          <a:p>
            <a:r>
              <a:rPr lang="en-US" sz="1200" b="0" i="0" u="none" strike="noStrike" kern="1200" dirty="0">
                <a:solidFill>
                  <a:schemeClr val="tx1"/>
                </a:solidFill>
                <a:effectLst/>
                <a:latin typeface="+mn-lt"/>
                <a:ea typeface="+mn-ea"/>
                <a:cs typeface="+mn-cs"/>
              </a:rPr>
              <a:t>Then you have to consider the specific type of data you’re working with, as well as who your audience is and what message you want to convey. Sometimes a simple graph is the most effective, whereas other times a more complex visualization is needed to get the job done.</a:t>
            </a:r>
          </a:p>
          <a:p>
            <a:r>
              <a:rPr lang="en-US" sz="1200" b="0" i="0" u="none" strike="noStrike" kern="1200" dirty="0">
                <a:solidFill>
                  <a:schemeClr val="tx1"/>
                </a:solidFill>
                <a:effectLst/>
                <a:latin typeface="+mn-lt"/>
                <a:ea typeface="+mn-ea"/>
                <a:cs typeface="+mn-cs"/>
              </a:rPr>
              <a:t>You don’t want any elements of the graph to take away or distract from the data. The data and the visual need to work together to tell a story.</a:t>
            </a:r>
          </a:p>
          <a:p>
            <a:endParaRPr lang="en-US" dirty="0"/>
          </a:p>
          <a:p>
            <a:endParaRPr lang="en-US" dirty="0"/>
          </a:p>
          <a:p>
            <a:r>
              <a:rPr lang="en-US" dirty="0"/>
              <a:t>What is big data?</a:t>
            </a:r>
          </a:p>
          <a:p>
            <a:r>
              <a:rPr lang="en-US" sz="1200" b="0" i="0" u="none" strike="noStrike" kern="1200" dirty="0">
                <a:solidFill>
                  <a:schemeClr val="tx1"/>
                </a:solidFill>
                <a:effectLst/>
                <a:latin typeface="+mn-lt"/>
                <a:ea typeface="+mn-ea"/>
                <a:cs typeface="+mn-cs"/>
              </a:rPr>
              <a:t>extremely large data sets that may be analyzed computationally to reveal patterns, trends, and associations, especially relating to human behavior and interactions.</a:t>
            </a:r>
          </a:p>
          <a:p>
            <a:r>
              <a:rPr lang="en-US" sz="1200" b="0" i="0" u="none" strike="noStrike" kern="1200" dirty="0">
                <a:solidFill>
                  <a:schemeClr val="tx1"/>
                </a:solidFill>
                <a:effectLst/>
                <a:latin typeface="+mn-lt"/>
                <a:ea typeface="+mn-ea"/>
                <a:cs typeface="+mn-cs"/>
              </a:rPr>
              <a:t>"much IT investment is going towards managing and maintaining big data"</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EDF8DE5-8737-47CD-9273-06D0DEB701CB}" type="slidenum">
              <a:rPr lang="en-US" smtClean="0"/>
              <a:t>5</a:t>
            </a:fld>
            <a:endParaRPr lang="en-US"/>
          </a:p>
        </p:txBody>
      </p:sp>
    </p:spTree>
    <p:extLst>
      <p:ext uri="{BB962C8B-B14F-4D97-AF65-F5344CB8AC3E}">
        <p14:creationId xmlns:p14="http://schemas.microsoft.com/office/powerpoint/2010/main" val="3314420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Why?</a:t>
            </a:r>
          </a:p>
          <a:p>
            <a:r>
              <a:rPr lang="en-US" sz="1200" b="0" i="0" u="none" strike="noStrike" kern="1200" dirty="0">
                <a:solidFill>
                  <a:schemeClr val="tx1"/>
                </a:solidFill>
                <a:effectLst/>
                <a:latin typeface="+mn-lt"/>
                <a:ea typeface="+mn-ea"/>
                <a:cs typeface="+mn-cs"/>
              </a:rPr>
              <a:t>Data visualizations make big and small data easier for the human brain to understand, and visualization also makes it easier to detect patterns, trends, and outliers in groups of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Data </a:t>
            </a:r>
            <a:r>
              <a:rPr lang="en-US" sz="1200" b="1" i="0" u="none" strike="noStrike" kern="1200" dirty="0">
                <a:solidFill>
                  <a:schemeClr val="tx1"/>
                </a:solidFill>
                <a:effectLst/>
                <a:latin typeface="+mn-lt"/>
                <a:ea typeface="+mn-ea"/>
                <a:cs typeface="+mn-cs"/>
              </a:rPr>
              <a:t>visualization</a:t>
            </a:r>
            <a:r>
              <a:rPr lang="en-US" sz="1200" b="0" i="0" u="none" strike="noStrike" kern="1200" dirty="0">
                <a:solidFill>
                  <a:schemeClr val="tx1"/>
                </a:solidFill>
                <a:effectLst/>
                <a:latin typeface="+mn-lt"/>
                <a:ea typeface="+mn-ea"/>
                <a:cs typeface="+mn-cs"/>
              </a:rPr>
              <a:t> is the act of taking information (data) and placing it into a visual context, such as a map or graph. Data </a:t>
            </a:r>
            <a:r>
              <a:rPr lang="en-US" sz="1200" b="1" i="0" u="none" strike="noStrike" kern="1200" dirty="0">
                <a:solidFill>
                  <a:schemeClr val="tx1"/>
                </a:solidFill>
                <a:effectLst/>
                <a:latin typeface="+mn-lt"/>
                <a:ea typeface="+mn-ea"/>
                <a:cs typeface="+mn-cs"/>
              </a:rPr>
              <a:t>visualizations</a:t>
            </a:r>
            <a:r>
              <a:rPr lang="en-US" sz="1200" b="0" i="0" u="none" strike="noStrike" kern="1200" dirty="0">
                <a:solidFill>
                  <a:schemeClr val="tx1"/>
                </a:solidFill>
                <a:effectLst/>
                <a:latin typeface="+mn-lt"/>
                <a:ea typeface="+mn-ea"/>
                <a:cs typeface="+mn-cs"/>
              </a:rPr>
              <a:t> make big and small data easier for the human brain to understand, and </a:t>
            </a:r>
            <a:r>
              <a:rPr lang="en-US" sz="1200" b="1" i="0" u="none" strike="noStrike" kern="1200" dirty="0">
                <a:solidFill>
                  <a:schemeClr val="tx1"/>
                </a:solidFill>
                <a:effectLst/>
                <a:latin typeface="+mn-lt"/>
                <a:ea typeface="+mn-ea"/>
                <a:cs typeface="+mn-cs"/>
              </a:rPr>
              <a:t>visualization</a:t>
            </a:r>
            <a:r>
              <a:rPr lang="en-US" sz="1200" b="0" i="0" u="none" strike="noStrike" kern="1200" dirty="0">
                <a:solidFill>
                  <a:schemeClr val="tx1"/>
                </a:solidFill>
                <a:effectLst/>
                <a:latin typeface="+mn-lt"/>
                <a:ea typeface="+mn-ea"/>
                <a:cs typeface="+mn-cs"/>
              </a:rPr>
              <a:t> also makes it easier to detect patterns, trends, and outliers in groups of data.</a:t>
            </a:r>
          </a:p>
          <a:p>
            <a:endParaRPr lang="en-US" sz="1200" b="0" i="0" u="none" strike="noStrike"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Why visual is important?</a:t>
            </a:r>
          </a:p>
          <a:p>
            <a:r>
              <a:rPr lang="en-US" sz="1200" b="1" kern="1200" dirty="0">
                <a:solidFill>
                  <a:schemeClr val="tx1"/>
                </a:solidFill>
                <a:effectLst/>
                <a:latin typeface="+mn-lt"/>
                <a:ea typeface="+mn-ea"/>
                <a:cs typeface="+mn-cs"/>
              </a:rPr>
              <a:t>Why Visual</a:t>
            </a:r>
            <a:r>
              <a:rPr lang="en-US" sz="1200" b="0" kern="1200" dirty="0">
                <a:solidFill>
                  <a:schemeClr val="tx1"/>
                </a:solidFill>
                <a:effectLst/>
                <a:latin typeface="+mn-lt"/>
                <a:ea typeface="+mn-ea"/>
                <a:cs typeface="+mn-cs"/>
              </a:rPr>
              <a:t> Communication Is </a:t>
            </a:r>
            <a:r>
              <a:rPr lang="en-US" sz="1200" b="1" kern="1200" dirty="0">
                <a:solidFill>
                  <a:schemeClr val="tx1"/>
                </a:solidFill>
                <a:effectLst/>
                <a:latin typeface="+mn-lt"/>
                <a:ea typeface="+mn-ea"/>
                <a:cs typeface="+mn-cs"/>
              </a:rPr>
              <a:t>Important</a:t>
            </a:r>
            <a:r>
              <a:rPr lang="en-US" sz="1200" b="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Visual</a:t>
            </a:r>
            <a:r>
              <a:rPr lang="en-US" sz="1200" b="0" kern="1200" dirty="0">
                <a:solidFill>
                  <a:schemeClr val="tx1"/>
                </a:solidFill>
                <a:effectLst/>
                <a:latin typeface="+mn-lt"/>
                <a:ea typeface="+mn-ea"/>
                <a:cs typeface="+mn-cs"/>
              </a:rPr>
              <a:t> communication is the most effective way of passing information because the human mind processes things in images. The majority of people respond quickly to </a:t>
            </a:r>
            <a:r>
              <a:rPr lang="en-US" sz="1200" b="1" kern="1200" dirty="0">
                <a:solidFill>
                  <a:schemeClr val="tx1"/>
                </a:solidFill>
                <a:effectLst/>
                <a:latin typeface="+mn-lt"/>
                <a:ea typeface="+mn-ea"/>
                <a:cs typeface="+mn-cs"/>
              </a:rPr>
              <a:t>visual</a:t>
            </a:r>
            <a:r>
              <a:rPr lang="en-US" sz="1200" b="0" kern="1200" dirty="0">
                <a:solidFill>
                  <a:schemeClr val="tx1"/>
                </a:solidFill>
                <a:effectLst/>
                <a:latin typeface="+mn-lt"/>
                <a:ea typeface="+mn-ea"/>
                <a:cs typeface="+mn-cs"/>
              </a:rPr>
              <a:t> images instead of texts. Any business needs to understand the cognitive functions to maintain </a:t>
            </a:r>
            <a:r>
              <a:rPr lang="en-US" sz="1200" b="0" kern="1200" dirty="0" err="1">
                <a:solidFill>
                  <a:schemeClr val="tx1"/>
                </a:solidFill>
                <a:effectLst/>
                <a:latin typeface="+mn-lt"/>
                <a:ea typeface="+mn-ea"/>
                <a:cs typeface="+mn-cs"/>
              </a:rPr>
              <a:t>customers.Aug</a:t>
            </a:r>
            <a:r>
              <a:rPr lang="en-US" sz="1200" b="0" kern="1200" dirty="0">
                <a:solidFill>
                  <a:schemeClr val="tx1"/>
                </a:solidFill>
                <a:effectLst/>
                <a:latin typeface="+mn-lt"/>
                <a:ea typeface="+mn-ea"/>
                <a:cs typeface="+mn-cs"/>
              </a:rPr>
              <a:t> 10, 2017</a:t>
            </a:r>
          </a:p>
          <a:p>
            <a:endParaRPr lang="en-US" dirty="0"/>
          </a:p>
          <a:p>
            <a:endParaRPr lang="en-US" dirty="0"/>
          </a:p>
          <a:p>
            <a:endParaRPr lang="en-US" dirty="0"/>
          </a:p>
          <a:p>
            <a:r>
              <a:rPr lang="en-US" dirty="0"/>
              <a:t>CHEAP:</a:t>
            </a:r>
          </a:p>
          <a:p>
            <a:r>
              <a:rPr lang="en-US" dirty="0"/>
              <a:t>To develop</a:t>
            </a:r>
          </a:p>
          <a:p>
            <a:r>
              <a:rPr lang="en-US" dirty="0"/>
              <a:t>DATA SCIENCE:</a:t>
            </a:r>
          </a:p>
          <a:p>
            <a:r>
              <a:rPr lang="en-US" dirty="0"/>
              <a:t>Why harvest? https://www.nexsoftsys.com/articles/basic-approach-to-snooping-on-network-traffic-in-python.html</a:t>
            </a:r>
          </a:p>
          <a:p>
            <a:r>
              <a:rPr lang="en-US" dirty="0"/>
              <a:t>https://towardsdatascience.com/a-brief-introduction-to-pyspark-ff4284701873</a:t>
            </a:r>
          </a:p>
          <a:p>
            <a:endParaRPr lang="en-US" dirty="0"/>
          </a:p>
          <a:p>
            <a:r>
              <a:rPr lang="en-US" dirty="0"/>
              <a:t>AUTOMATION</a:t>
            </a:r>
          </a:p>
          <a:p>
            <a:r>
              <a:rPr lang="en-US" dirty="0"/>
              <a:t>https://books.google.com/books?id=ic6PDwAAQBAJ&amp;pg=PA308&amp;lpg=PA308&amp;dq=purpose+pyshark&amp;source=bl&amp;ots=QPWIBeiS2P&amp;sig=ACfU3U0L1ouEPkGNicxWZ6_2gH3Avr17Nw&amp;hl=en&amp;ppis=_c&amp;sa=X&amp;ved=2ahUKEwjh4bLJhKjmAhVNrp4KHYSuCNcQ6AEwCHoECAoQAQ#v=onepage&amp;q=purpose%20pyshark&amp;f=fals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EDF8DE5-8737-47CD-9273-06D0DEB701CB}" type="slidenum">
              <a:rPr lang="en-US" smtClean="0"/>
              <a:t>6</a:t>
            </a:fld>
            <a:endParaRPr lang="en-US"/>
          </a:p>
        </p:txBody>
      </p:sp>
    </p:spTree>
    <p:extLst>
      <p:ext uri="{BB962C8B-B14F-4D97-AF65-F5344CB8AC3E}">
        <p14:creationId xmlns:p14="http://schemas.microsoft.com/office/powerpoint/2010/main" val="2627643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It gives you greater control, which is important if your business has specific needs that your average commercial product can't fulfill. Having customized </a:t>
            </a:r>
            <a:r>
              <a:rPr lang="en-US" sz="1200" b="1" kern="1200" dirty="0">
                <a:solidFill>
                  <a:schemeClr val="tx1"/>
                </a:solidFill>
                <a:effectLst/>
                <a:latin typeface="+mn-lt"/>
                <a:ea typeface="+mn-ea"/>
                <a:cs typeface="+mn-cs"/>
              </a:rPr>
              <a:t>software</a:t>
            </a:r>
            <a:r>
              <a:rPr lang="en-US" sz="1200" b="0" kern="1200" dirty="0">
                <a:solidFill>
                  <a:schemeClr val="tx1"/>
                </a:solidFill>
                <a:effectLst/>
                <a:latin typeface="+mn-lt"/>
                <a:ea typeface="+mn-ea"/>
                <a:cs typeface="+mn-cs"/>
              </a:rPr>
              <a:t> should also make the interface more familiar and easy to use</a:t>
            </a:r>
          </a:p>
          <a:p>
            <a:endParaRPr lang="en-US" sz="1200" b="0" kern="1200" dirty="0">
              <a:solidFill>
                <a:schemeClr val="tx1"/>
              </a:solidFill>
              <a:effectLst/>
              <a:latin typeface="+mn-lt"/>
              <a:ea typeface="+mn-ea"/>
              <a:cs typeface="+mn-cs"/>
            </a:endParaRPr>
          </a:p>
          <a:p>
            <a:r>
              <a:rPr lang="en-US" b="1" dirty="0">
                <a:effectLst/>
              </a:rPr>
              <a:t>Pros</a:t>
            </a:r>
            <a:br>
              <a:rPr lang="en-US" dirty="0">
                <a:effectLst/>
              </a:rPr>
            </a:br>
            <a:r>
              <a:rPr lang="en-US" dirty="0">
                <a:effectLst/>
              </a:rPr>
              <a:t>The level of customization is perhaps the biggest benefit of custom software. By meeting your exact specifications, you can cover every aspect of your business without unnecessary extras. It gives you greater control, which is important if your business has specific needs that your average commercial product can’t fulfill. </a:t>
            </a:r>
          </a:p>
          <a:p>
            <a:r>
              <a:rPr lang="en-US" dirty="0">
                <a:effectLst/>
              </a:rPr>
              <a:t>Having customized software should also make the interface more familiar and easier to use.</a:t>
            </a:r>
          </a:p>
          <a:p>
            <a:r>
              <a:rPr lang="en-US" dirty="0">
                <a:effectLst/>
              </a:rPr>
              <a:t> :</a:t>
            </a:r>
          </a:p>
          <a:p>
            <a:r>
              <a:rPr lang="en-US" b="1" dirty="0">
                <a:effectLst/>
              </a:rPr>
              <a:t>Cons</a:t>
            </a:r>
            <a:br>
              <a:rPr lang="en-US" dirty="0">
                <a:effectLst/>
              </a:rPr>
            </a:br>
            <a:r>
              <a:rPr lang="en-US" dirty="0">
                <a:effectLst/>
              </a:rPr>
              <a:t>Commercial software can accrue high support and maintenance costs. In order to address any technical issues, you will be at the mercy of a vendor who sets and can change the price of service. There may also be a waiting period for support, and you may have to jump through hoops to reach a technician. This can end up costing time and slow operations.</a:t>
            </a:r>
          </a:p>
          <a:p>
            <a:endParaRPr lang="en-US" dirty="0">
              <a:effectLst/>
            </a:endParaRPr>
          </a:p>
          <a:p>
            <a:r>
              <a:rPr lang="en-US" dirty="0"/>
              <a:t>https://www.business.org/software/apps/the-pros-and-cons-of-developing-your-own-software-versus-outsourcing/</a:t>
            </a:r>
          </a:p>
          <a:p>
            <a:endParaRPr lang="en-US" dirty="0"/>
          </a:p>
          <a:p>
            <a:endParaRPr lang="en-US" dirty="0"/>
          </a:p>
        </p:txBody>
      </p:sp>
      <p:sp>
        <p:nvSpPr>
          <p:cNvPr id="4" name="Slide Number Placeholder 3"/>
          <p:cNvSpPr>
            <a:spLocks noGrp="1"/>
          </p:cNvSpPr>
          <p:nvPr>
            <p:ph type="sldNum" sz="quarter" idx="5"/>
          </p:nvPr>
        </p:nvSpPr>
        <p:spPr/>
        <p:txBody>
          <a:bodyPr/>
          <a:lstStyle/>
          <a:p>
            <a:fld id="{EEDF8DE5-8737-47CD-9273-06D0DEB701CB}" type="slidenum">
              <a:rPr lang="en-US" smtClean="0"/>
              <a:t>7</a:t>
            </a:fld>
            <a:endParaRPr lang="en-US"/>
          </a:p>
        </p:txBody>
      </p:sp>
    </p:spTree>
    <p:extLst>
      <p:ext uri="{BB962C8B-B14F-4D97-AF65-F5344CB8AC3E}">
        <p14:creationId xmlns:p14="http://schemas.microsoft.com/office/powerpoint/2010/main" val="3107967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https://towardsdatascience.com/introduction-to-data-visualization-in-python-89a54c97fbed</a:t>
            </a:r>
          </a:p>
          <a:p>
            <a:r>
              <a:rPr lang="en-US" sz="1200" b="0" i="0" u="none" strike="noStrike" kern="1200" dirty="0">
                <a:solidFill>
                  <a:schemeClr val="tx1"/>
                </a:solidFill>
                <a:effectLst/>
                <a:latin typeface="+mn-lt"/>
                <a:ea typeface="+mn-ea"/>
                <a:cs typeface="+mn-cs"/>
              </a:rPr>
              <a:t>Data visualization is the discipline of trying to understand data by placing it in a visual context so that patterns, trends and correlations that might not otherwise be detected can be exposed.</a:t>
            </a:r>
          </a:p>
          <a:p>
            <a:r>
              <a:rPr lang="en-US" sz="1200" b="0" i="0" u="none" strike="noStrike" kern="1200" dirty="0">
                <a:solidFill>
                  <a:schemeClr val="tx1"/>
                </a:solidFill>
                <a:effectLst/>
                <a:latin typeface="+mn-lt"/>
                <a:ea typeface="+mn-ea"/>
                <a:cs typeface="+mn-cs"/>
              </a:rPr>
              <a:t>Python offers multiple great graphing libraries that come packed with lots of different features. No matter if you want to create interactive, live or highly customized plots python has an excellent library for you.</a:t>
            </a:r>
          </a:p>
          <a:p>
            <a:endParaRPr lang="en-US" dirty="0"/>
          </a:p>
          <a:p>
            <a:r>
              <a:rPr lang="en-US" sz="1200" b="0" i="0" u="none" strike="noStrike" kern="1200" dirty="0">
                <a:solidFill>
                  <a:schemeClr val="tx1"/>
                </a:solidFill>
                <a:effectLst/>
                <a:latin typeface="+mn-lt"/>
                <a:ea typeface="+mn-ea"/>
                <a:cs typeface="+mn-cs"/>
              </a:rPr>
              <a:t>Python offers multiple great graphing libraries that come packed with lots of different features. No matter if you want to create interactive, live or highly customized plots python has an excellent library for you.</a:t>
            </a:r>
            <a:endParaRPr lang="en-US" dirty="0"/>
          </a:p>
        </p:txBody>
      </p:sp>
      <p:sp>
        <p:nvSpPr>
          <p:cNvPr id="4" name="Slide Number Placeholder 3"/>
          <p:cNvSpPr>
            <a:spLocks noGrp="1"/>
          </p:cNvSpPr>
          <p:nvPr>
            <p:ph type="sldNum" sz="quarter" idx="5"/>
          </p:nvPr>
        </p:nvSpPr>
        <p:spPr/>
        <p:txBody>
          <a:bodyPr/>
          <a:lstStyle/>
          <a:p>
            <a:fld id="{EEDF8DE5-8737-47CD-9273-06D0DEB701CB}" type="slidenum">
              <a:rPr lang="en-US" smtClean="0"/>
              <a:t>8</a:t>
            </a:fld>
            <a:endParaRPr lang="en-US"/>
          </a:p>
        </p:txBody>
      </p:sp>
    </p:spTree>
    <p:extLst>
      <p:ext uri="{BB962C8B-B14F-4D97-AF65-F5344CB8AC3E}">
        <p14:creationId xmlns:p14="http://schemas.microsoft.com/office/powerpoint/2010/main" val="2381750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Forensic analysis</a:t>
            </a:r>
            <a:r>
              <a:rPr lang="en-US" sz="1200" b="0" i="0" u="none" strike="noStrike" kern="1200" dirty="0">
                <a:solidFill>
                  <a:schemeClr val="tx1"/>
                </a:solidFill>
                <a:effectLst/>
                <a:latin typeface="+mn-lt"/>
                <a:ea typeface="+mn-ea"/>
                <a:cs typeface="+mn-cs"/>
              </a:rPr>
              <a:t> refers to a detailed investigation for detecting and documenting the course, reasons, culprits, and consequences of a security incident or violation of rules of the organization or state laws. </a:t>
            </a:r>
            <a:r>
              <a:rPr lang="en-US" sz="1200" b="1" i="0" u="none" strike="noStrike" kern="1200" dirty="0">
                <a:solidFill>
                  <a:schemeClr val="tx1"/>
                </a:solidFill>
                <a:effectLst/>
                <a:latin typeface="+mn-lt"/>
                <a:ea typeface="+mn-ea"/>
                <a:cs typeface="+mn-cs"/>
              </a:rPr>
              <a:t>Forensic analysis</a:t>
            </a:r>
            <a:r>
              <a:rPr lang="en-US" sz="1200" b="0" i="0" u="none" strike="noStrike" kern="1200" dirty="0">
                <a:solidFill>
                  <a:schemeClr val="tx1"/>
                </a:solidFill>
                <a:effectLst/>
                <a:latin typeface="+mn-lt"/>
                <a:ea typeface="+mn-ea"/>
                <a:cs typeface="+mn-cs"/>
              </a:rPr>
              <a:t> is often linked with evidence to the court, particularly in criminal matters.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Recently, malware forensics has become more significant with the cybercrime community causing destruction to technology, retail, and financial institutions. Cybercrime can bring danger to private and governmental organizations, and malware is a commonly used tool by cybercriminals for installing things such as worms, Trojans, and botnets to the infected device. The only way for organizations processing sensitive information to defend client and company data is to respond to malware with accuracy and speed.</a:t>
            </a:r>
          </a:p>
          <a:p>
            <a:endParaRPr lang="en-US" dirty="0"/>
          </a:p>
          <a:p>
            <a:r>
              <a:rPr lang="en-US" sz="1200" b="1" i="0" u="none" strike="noStrike" kern="1200" dirty="0">
                <a:solidFill>
                  <a:schemeClr val="tx1"/>
                </a:solidFill>
                <a:effectLst/>
                <a:latin typeface="+mn-lt"/>
                <a:ea typeface="+mn-ea"/>
                <a:cs typeface="+mn-cs"/>
              </a:rPr>
              <a:t>Digital Forensics:</a:t>
            </a:r>
            <a:r>
              <a:rPr lang="en-US" sz="1200" b="0" i="0" u="none" strike="noStrike" kern="1200" dirty="0">
                <a:solidFill>
                  <a:schemeClr val="tx1"/>
                </a:solidFill>
                <a:effectLst/>
                <a:latin typeface="+mn-lt"/>
                <a:ea typeface="+mn-ea"/>
                <a:cs typeface="+mn-cs"/>
              </a:rPr>
              <a:t> Forensic techniques are used for retrieving evidence from computers. These techniques include identification of information, preservation, recovery, and investigation in line with digital forensic standards.</a:t>
            </a:r>
            <a:br>
              <a:rPr lang="en-US" sz="1200" b="1"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Mobile Device Forensics: </a:t>
            </a:r>
            <a:r>
              <a:rPr lang="en-US" sz="1200" b="0" i="0" u="none" strike="noStrike" kern="1200" dirty="0">
                <a:solidFill>
                  <a:schemeClr val="tx1"/>
                </a:solidFill>
                <a:effectLst/>
                <a:latin typeface="+mn-lt"/>
                <a:ea typeface="+mn-ea"/>
                <a:cs typeface="+mn-cs"/>
              </a:rPr>
              <a:t>Mobile device forensics refers to that branch of digital forensics that involves evidence found on mobile devices. These include personal digital assistants (PDAs), mobile phones, and tablets – basically, any computing device that has communication capabilities besides being portable. This branch of forensics suddenly gained popularity with smartphones, making it one of the most recent divisions of digital forensics.</a:t>
            </a:r>
            <a:br>
              <a:rPr lang="en-US" sz="1200" b="1"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Software Forensics:</a:t>
            </a:r>
            <a:r>
              <a:rPr lang="en-US" sz="1200" b="0" i="0" u="none" strike="noStrike" kern="1200" dirty="0">
                <a:solidFill>
                  <a:schemeClr val="tx1"/>
                </a:solidFill>
                <a:effectLst/>
                <a:latin typeface="+mn-lt"/>
                <a:ea typeface="+mn-ea"/>
                <a:cs typeface="+mn-cs"/>
              </a:rPr>
              <a:t> Software forensics determines whether software has been stolen. This is performed by analyzing and comparing a source code, and then detecting any possible correlation. Over the past few years, software forensics has been used in several high-profile intellectual property (IP) litigations.</a:t>
            </a:r>
          </a:p>
          <a:p>
            <a:r>
              <a:rPr lang="en-US" sz="1200" b="1" i="0" u="none" strike="noStrike" kern="1200" dirty="0">
                <a:solidFill>
                  <a:schemeClr val="tx1"/>
                </a:solidFill>
                <a:effectLst/>
                <a:latin typeface="+mn-lt"/>
                <a:ea typeface="+mn-ea"/>
                <a:cs typeface="+mn-cs"/>
              </a:rPr>
              <a:t>Memory Forensics: </a:t>
            </a:r>
            <a:r>
              <a:rPr lang="en-US" sz="1200" b="0" i="0" u="none" strike="noStrike" kern="1200" dirty="0">
                <a:solidFill>
                  <a:schemeClr val="tx1"/>
                </a:solidFill>
                <a:effectLst/>
                <a:latin typeface="+mn-lt"/>
                <a:ea typeface="+mn-ea"/>
                <a:cs typeface="+mn-cs"/>
              </a:rPr>
              <a:t>When sophisticated attacks occur, data existing in the hard drive could either be permanently erased or no data is left on the hard drive, leaving almost no evidence for a forensic investigation. Memory forensics is the process of searching for possible artifacts in the computer’s memory (RAM).</a:t>
            </a:r>
          </a:p>
          <a:p>
            <a:endParaRPr lang="en-US" dirty="0"/>
          </a:p>
          <a:p>
            <a:endParaRPr lang="en-US" dirty="0"/>
          </a:p>
          <a:p>
            <a:r>
              <a:rPr lang="en-US" dirty="0"/>
              <a:t>https://enterprise.comodo.com/blog/what-is-forensic-analysis/</a:t>
            </a:r>
          </a:p>
          <a:p>
            <a:endParaRPr lang="en-US" dirty="0"/>
          </a:p>
          <a:p>
            <a:endParaRPr lang="en-US" dirty="0"/>
          </a:p>
        </p:txBody>
      </p:sp>
      <p:sp>
        <p:nvSpPr>
          <p:cNvPr id="4" name="Slide Number Placeholder 3"/>
          <p:cNvSpPr>
            <a:spLocks noGrp="1"/>
          </p:cNvSpPr>
          <p:nvPr>
            <p:ph type="sldNum" sz="quarter" idx="5"/>
          </p:nvPr>
        </p:nvSpPr>
        <p:spPr/>
        <p:txBody>
          <a:bodyPr/>
          <a:lstStyle/>
          <a:p>
            <a:fld id="{EEDF8DE5-8737-47CD-9273-06D0DEB701CB}" type="slidenum">
              <a:rPr lang="en-US" smtClean="0"/>
              <a:t>9</a:t>
            </a:fld>
            <a:endParaRPr lang="en-US"/>
          </a:p>
        </p:txBody>
      </p:sp>
    </p:spTree>
    <p:extLst>
      <p:ext uri="{BB962C8B-B14F-4D97-AF65-F5344CB8AC3E}">
        <p14:creationId xmlns:p14="http://schemas.microsoft.com/office/powerpoint/2010/main" val="1930786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A6DCAB-90D0-4F05-9E64-6922B0FBBB06}"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F5055-5F18-4A99-BECB-F8A5A768B607}" type="slidenum">
              <a:rPr lang="en-US" smtClean="0"/>
              <a:t>‹#›</a:t>
            </a:fld>
            <a:endParaRPr lang="en-US"/>
          </a:p>
        </p:txBody>
      </p:sp>
    </p:spTree>
    <p:extLst>
      <p:ext uri="{BB962C8B-B14F-4D97-AF65-F5344CB8AC3E}">
        <p14:creationId xmlns:p14="http://schemas.microsoft.com/office/powerpoint/2010/main" val="673167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A6DCAB-90D0-4F05-9E64-6922B0FBBB06}"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F5055-5F18-4A99-BECB-F8A5A768B607}" type="slidenum">
              <a:rPr lang="en-US" smtClean="0"/>
              <a:t>‹#›</a:t>
            </a:fld>
            <a:endParaRPr lang="en-US"/>
          </a:p>
        </p:txBody>
      </p:sp>
    </p:spTree>
    <p:extLst>
      <p:ext uri="{BB962C8B-B14F-4D97-AF65-F5344CB8AC3E}">
        <p14:creationId xmlns:p14="http://schemas.microsoft.com/office/powerpoint/2010/main" val="403739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A6DCAB-90D0-4F05-9E64-6922B0FBBB06}"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F5055-5F18-4A99-BECB-F8A5A768B607}" type="slidenum">
              <a:rPr lang="en-US" smtClean="0"/>
              <a:t>‹#›</a:t>
            </a:fld>
            <a:endParaRPr lang="en-US"/>
          </a:p>
        </p:txBody>
      </p:sp>
    </p:spTree>
    <p:extLst>
      <p:ext uri="{BB962C8B-B14F-4D97-AF65-F5344CB8AC3E}">
        <p14:creationId xmlns:p14="http://schemas.microsoft.com/office/powerpoint/2010/main" val="386962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A6DCAB-90D0-4F05-9E64-6922B0FBBB06}"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F5055-5F18-4A99-BECB-F8A5A768B60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73176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A6DCAB-90D0-4F05-9E64-6922B0FBBB06}"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F5055-5F18-4A99-BECB-F8A5A768B607}" type="slidenum">
              <a:rPr lang="en-US" smtClean="0"/>
              <a:t>‹#›</a:t>
            </a:fld>
            <a:endParaRPr lang="en-US"/>
          </a:p>
        </p:txBody>
      </p:sp>
    </p:spTree>
    <p:extLst>
      <p:ext uri="{BB962C8B-B14F-4D97-AF65-F5344CB8AC3E}">
        <p14:creationId xmlns:p14="http://schemas.microsoft.com/office/powerpoint/2010/main" val="2451376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A6DCAB-90D0-4F05-9E64-6922B0FBBB06}" type="datetimeFigureOut">
              <a:rPr lang="en-US" smtClean="0"/>
              <a:t>6/6/2021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F5055-5F18-4A99-BECB-F8A5A768B607}" type="slidenum">
              <a:rPr lang="en-US" smtClean="0"/>
              <a:t>‹#›</a:t>
            </a:fld>
            <a:endParaRPr lang="en-US"/>
          </a:p>
        </p:txBody>
      </p:sp>
    </p:spTree>
    <p:extLst>
      <p:ext uri="{BB962C8B-B14F-4D97-AF65-F5344CB8AC3E}">
        <p14:creationId xmlns:p14="http://schemas.microsoft.com/office/powerpoint/2010/main" val="2738107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A6DCAB-90D0-4F05-9E64-6922B0FBBB06}" type="datetimeFigureOut">
              <a:rPr lang="en-US" smtClean="0"/>
              <a:t>6/6/2021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F5055-5F18-4A99-BECB-F8A5A768B607}" type="slidenum">
              <a:rPr lang="en-US" smtClean="0"/>
              <a:t>‹#›</a:t>
            </a:fld>
            <a:endParaRPr lang="en-US"/>
          </a:p>
        </p:txBody>
      </p:sp>
    </p:spTree>
    <p:extLst>
      <p:ext uri="{BB962C8B-B14F-4D97-AF65-F5344CB8AC3E}">
        <p14:creationId xmlns:p14="http://schemas.microsoft.com/office/powerpoint/2010/main" val="1930082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A6DCAB-90D0-4F05-9E64-6922B0FBBB06}"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F5055-5F18-4A99-BECB-F8A5A768B607}" type="slidenum">
              <a:rPr lang="en-US" smtClean="0"/>
              <a:t>‹#›</a:t>
            </a:fld>
            <a:endParaRPr lang="en-US"/>
          </a:p>
        </p:txBody>
      </p:sp>
    </p:spTree>
    <p:extLst>
      <p:ext uri="{BB962C8B-B14F-4D97-AF65-F5344CB8AC3E}">
        <p14:creationId xmlns:p14="http://schemas.microsoft.com/office/powerpoint/2010/main" val="3676549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A6DCAB-90D0-4F05-9E64-6922B0FBBB06}"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F5055-5F18-4A99-BECB-F8A5A768B607}" type="slidenum">
              <a:rPr lang="en-US" smtClean="0"/>
              <a:t>‹#›</a:t>
            </a:fld>
            <a:endParaRPr lang="en-US"/>
          </a:p>
        </p:txBody>
      </p:sp>
    </p:spTree>
    <p:extLst>
      <p:ext uri="{BB962C8B-B14F-4D97-AF65-F5344CB8AC3E}">
        <p14:creationId xmlns:p14="http://schemas.microsoft.com/office/powerpoint/2010/main" val="319284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9A6DCAB-90D0-4F05-9E64-6922B0FBBB06}"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F5055-5F18-4A99-BECB-F8A5A768B607}" type="slidenum">
              <a:rPr lang="en-US" smtClean="0"/>
              <a:t>‹#›</a:t>
            </a:fld>
            <a:endParaRPr lang="en-US"/>
          </a:p>
        </p:txBody>
      </p:sp>
    </p:spTree>
    <p:extLst>
      <p:ext uri="{BB962C8B-B14F-4D97-AF65-F5344CB8AC3E}">
        <p14:creationId xmlns:p14="http://schemas.microsoft.com/office/powerpoint/2010/main" val="2934771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A6DCAB-90D0-4F05-9E64-6922B0FBBB06}"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F5055-5F18-4A99-BECB-F8A5A768B607}" type="slidenum">
              <a:rPr lang="en-US" smtClean="0"/>
              <a:t>‹#›</a:t>
            </a:fld>
            <a:endParaRPr lang="en-US"/>
          </a:p>
        </p:txBody>
      </p:sp>
    </p:spTree>
    <p:extLst>
      <p:ext uri="{BB962C8B-B14F-4D97-AF65-F5344CB8AC3E}">
        <p14:creationId xmlns:p14="http://schemas.microsoft.com/office/powerpoint/2010/main" val="721815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6DCAB-90D0-4F05-9E64-6922B0FBBB06}"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F5055-5F18-4A99-BECB-F8A5A768B607}" type="slidenum">
              <a:rPr lang="en-US" smtClean="0"/>
              <a:t>‹#›</a:t>
            </a:fld>
            <a:endParaRPr lang="en-US"/>
          </a:p>
        </p:txBody>
      </p:sp>
    </p:spTree>
    <p:extLst>
      <p:ext uri="{BB962C8B-B14F-4D97-AF65-F5344CB8AC3E}">
        <p14:creationId xmlns:p14="http://schemas.microsoft.com/office/powerpoint/2010/main" val="236906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A6DCAB-90D0-4F05-9E64-6922B0FBBB06}" type="datetimeFigureOut">
              <a:rPr lang="en-US" smtClean="0"/>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7F5055-5F18-4A99-BECB-F8A5A768B607}" type="slidenum">
              <a:rPr lang="en-US" smtClean="0"/>
              <a:t>‹#›</a:t>
            </a:fld>
            <a:endParaRPr lang="en-US"/>
          </a:p>
        </p:txBody>
      </p:sp>
    </p:spTree>
    <p:extLst>
      <p:ext uri="{BB962C8B-B14F-4D97-AF65-F5344CB8AC3E}">
        <p14:creationId xmlns:p14="http://schemas.microsoft.com/office/powerpoint/2010/main" val="3629522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9A6DCAB-90D0-4F05-9E64-6922B0FBBB06}" type="datetimeFigureOut">
              <a:rPr lang="en-US" smtClean="0"/>
              <a:t>6/6/2021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27F5055-5F18-4A99-BECB-F8A5A768B607}" type="slidenum">
              <a:rPr lang="en-US" smtClean="0"/>
              <a:t>‹#›</a:t>
            </a:fld>
            <a:endParaRPr lang="en-US"/>
          </a:p>
        </p:txBody>
      </p:sp>
    </p:spTree>
    <p:extLst>
      <p:ext uri="{BB962C8B-B14F-4D97-AF65-F5344CB8AC3E}">
        <p14:creationId xmlns:p14="http://schemas.microsoft.com/office/powerpoint/2010/main" val="770417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9A6DCAB-90D0-4F05-9E64-6922B0FBBB06}" type="datetimeFigureOut">
              <a:rPr lang="en-US" smtClean="0"/>
              <a:t>6/6/2021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27F5055-5F18-4A99-BECB-F8A5A768B607}" type="slidenum">
              <a:rPr lang="en-US" smtClean="0"/>
              <a:t>‹#›</a:t>
            </a:fld>
            <a:endParaRPr lang="en-US"/>
          </a:p>
        </p:txBody>
      </p:sp>
    </p:spTree>
    <p:extLst>
      <p:ext uri="{BB962C8B-B14F-4D97-AF65-F5344CB8AC3E}">
        <p14:creationId xmlns:p14="http://schemas.microsoft.com/office/powerpoint/2010/main" val="145283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9A6DCAB-90D0-4F05-9E64-6922B0FBBB06}" type="datetimeFigureOut">
              <a:rPr lang="en-US" smtClean="0"/>
              <a:t>6/6/2021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27F5055-5F18-4A99-BECB-F8A5A768B607}" type="slidenum">
              <a:rPr lang="en-US" smtClean="0"/>
              <a:t>‹#›</a:t>
            </a:fld>
            <a:endParaRPr lang="en-US"/>
          </a:p>
        </p:txBody>
      </p:sp>
    </p:spTree>
    <p:extLst>
      <p:ext uri="{BB962C8B-B14F-4D97-AF65-F5344CB8AC3E}">
        <p14:creationId xmlns:p14="http://schemas.microsoft.com/office/powerpoint/2010/main" val="3092864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A6DCAB-90D0-4F05-9E64-6922B0FBBB06}"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F5055-5F18-4A99-BECB-F8A5A768B607}" type="slidenum">
              <a:rPr lang="en-US" smtClean="0"/>
              <a:t>‹#›</a:t>
            </a:fld>
            <a:endParaRPr lang="en-US"/>
          </a:p>
        </p:txBody>
      </p:sp>
    </p:spTree>
    <p:extLst>
      <p:ext uri="{BB962C8B-B14F-4D97-AF65-F5344CB8AC3E}">
        <p14:creationId xmlns:p14="http://schemas.microsoft.com/office/powerpoint/2010/main" val="281459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A6DCAB-90D0-4F05-9E64-6922B0FBBB06}" type="datetimeFigureOut">
              <a:rPr lang="en-US" smtClean="0"/>
              <a:t>6/6/2021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27F5055-5F18-4A99-BECB-F8A5A768B607}" type="slidenum">
              <a:rPr lang="en-US" smtClean="0"/>
              <a:t>‹#›</a:t>
            </a:fld>
            <a:endParaRPr lang="en-US"/>
          </a:p>
        </p:txBody>
      </p:sp>
    </p:spTree>
    <p:extLst>
      <p:ext uri="{BB962C8B-B14F-4D97-AF65-F5344CB8AC3E}">
        <p14:creationId xmlns:p14="http://schemas.microsoft.com/office/powerpoint/2010/main" val="47340121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u="none"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FF3D9-ADC2-48E5-B220-8B16CBACBF6F}"/>
              </a:ext>
            </a:extLst>
          </p:cNvPr>
          <p:cNvSpPr>
            <a:spLocks noGrp="1"/>
          </p:cNvSpPr>
          <p:nvPr>
            <p:ph type="ctrTitle"/>
          </p:nvPr>
        </p:nvSpPr>
        <p:spPr/>
        <p:txBody>
          <a:bodyPr/>
          <a:lstStyle/>
          <a:p>
            <a:r>
              <a:rPr lang="en-US" sz="3600" dirty="0"/>
              <a:t>PyShark Graphing:</a:t>
            </a:r>
            <a:br>
              <a:rPr lang="en-US" sz="3600" dirty="0"/>
            </a:br>
            <a:r>
              <a:rPr lang="en-US" sz="3600" dirty="0"/>
              <a:t>Visual Network Protocol Analyzer</a:t>
            </a:r>
            <a:br>
              <a:rPr lang="en-US" sz="3600" dirty="0"/>
            </a:br>
            <a:endParaRPr lang="en-US" sz="3600" dirty="0"/>
          </a:p>
        </p:txBody>
      </p:sp>
      <p:sp>
        <p:nvSpPr>
          <p:cNvPr id="3" name="Subtitle 2">
            <a:extLst>
              <a:ext uri="{FF2B5EF4-FFF2-40B4-BE49-F238E27FC236}">
                <a16:creationId xmlns:a16="http://schemas.microsoft.com/office/drawing/2014/main" id="{240F6318-FE80-4DE4-8677-DBFCB4CFE969}"/>
              </a:ext>
            </a:extLst>
          </p:cNvPr>
          <p:cNvSpPr>
            <a:spLocks noGrp="1"/>
          </p:cNvSpPr>
          <p:nvPr>
            <p:ph type="subTitle" idx="1"/>
          </p:nvPr>
        </p:nvSpPr>
        <p:spPr/>
        <p:txBody>
          <a:bodyPr/>
          <a:lstStyle/>
          <a:p>
            <a:r>
              <a:rPr lang="en-US" dirty="0"/>
              <a:t>CSC 842: Security tools</a:t>
            </a:r>
          </a:p>
          <a:p>
            <a:r>
              <a:rPr lang="en-US" dirty="0"/>
              <a:t>BY MAR CASTRO</a:t>
            </a:r>
          </a:p>
        </p:txBody>
      </p:sp>
    </p:spTree>
    <p:extLst>
      <p:ext uri="{BB962C8B-B14F-4D97-AF65-F5344CB8AC3E}">
        <p14:creationId xmlns:p14="http://schemas.microsoft.com/office/powerpoint/2010/main" val="1441825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31195D-E2D1-45D4-87BE-183DEFF11CA0}"/>
              </a:ext>
            </a:extLst>
          </p:cNvPr>
          <p:cNvPicPr>
            <a:picLocks noChangeAspect="1"/>
          </p:cNvPicPr>
          <p:nvPr/>
        </p:nvPicPr>
        <p:blipFill>
          <a:blip r:embed="rId3"/>
          <a:stretch>
            <a:fillRect/>
          </a:stretch>
        </p:blipFill>
        <p:spPr>
          <a:xfrm>
            <a:off x="6019800" y="3352800"/>
            <a:ext cx="152400" cy="152400"/>
          </a:xfrm>
          <a:prstGeom prst="rect">
            <a:avLst/>
          </a:prstGeom>
        </p:spPr>
      </p:pic>
      <p:pic>
        <p:nvPicPr>
          <p:cNvPr id="5" name="Picture 4">
            <a:extLst>
              <a:ext uri="{FF2B5EF4-FFF2-40B4-BE49-F238E27FC236}">
                <a16:creationId xmlns:a16="http://schemas.microsoft.com/office/drawing/2014/main" id="{D2A2A928-ADAC-4235-9B50-BB34D269BCE2}"/>
              </a:ext>
            </a:extLst>
          </p:cNvPr>
          <p:cNvPicPr>
            <a:picLocks noChangeAspect="1"/>
          </p:cNvPicPr>
          <p:nvPr/>
        </p:nvPicPr>
        <p:blipFill>
          <a:blip r:embed="rId3"/>
          <a:stretch>
            <a:fillRect/>
          </a:stretch>
        </p:blipFill>
        <p:spPr>
          <a:xfrm>
            <a:off x="6019800" y="3352800"/>
            <a:ext cx="152400" cy="152400"/>
          </a:xfrm>
          <a:prstGeom prst="rect">
            <a:avLst/>
          </a:prstGeom>
        </p:spPr>
      </p:pic>
      <p:sp>
        <p:nvSpPr>
          <p:cNvPr id="2" name="Title 1">
            <a:extLst>
              <a:ext uri="{FF2B5EF4-FFF2-40B4-BE49-F238E27FC236}">
                <a16:creationId xmlns:a16="http://schemas.microsoft.com/office/drawing/2014/main" id="{A0E8BB76-BC52-4E43-9D44-CF3A0463B712}"/>
              </a:ext>
            </a:extLst>
          </p:cNvPr>
          <p:cNvSpPr>
            <a:spLocks noGrp="1"/>
          </p:cNvSpPr>
          <p:nvPr>
            <p:ph type="title"/>
          </p:nvPr>
        </p:nvSpPr>
        <p:spPr>
          <a:xfrm>
            <a:off x="646111" y="452718"/>
            <a:ext cx="9404723" cy="1130276"/>
          </a:xfrm>
        </p:spPr>
        <p:txBody>
          <a:bodyPr/>
          <a:lstStyle/>
          <a:p>
            <a:r>
              <a:rPr lang="en-US" sz="2800" dirty="0"/>
              <a:t>LiveCapture or FileCapture</a:t>
            </a:r>
            <a:br>
              <a:rPr lang="en-US" sz="2800" dirty="0"/>
            </a:br>
            <a:r>
              <a:rPr lang="en-US" sz="2800" dirty="0"/>
              <a:t>- What can PyShark or other modules do for us?</a:t>
            </a:r>
          </a:p>
        </p:txBody>
      </p:sp>
      <p:sp>
        <p:nvSpPr>
          <p:cNvPr id="3" name="Content Placeholder 2">
            <a:extLst>
              <a:ext uri="{FF2B5EF4-FFF2-40B4-BE49-F238E27FC236}">
                <a16:creationId xmlns:a16="http://schemas.microsoft.com/office/drawing/2014/main" id="{DAF9D8B9-9269-454F-9066-D797042429FA}"/>
              </a:ext>
            </a:extLst>
          </p:cNvPr>
          <p:cNvSpPr>
            <a:spLocks noGrp="1"/>
          </p:cNvSpPr>
          <p:nvPr>
            <p:ph idx="1"/>
          </p:nvPr>
        </p:nvSpPr>
        <p:spPr>
          <a:xfrm>
            <a:off x="816078" y="1582994"/>
            <a:ext cx="9233776" cy="4665405"/>
          </a:xfrm>
        </p:spPr>
        <p:txBody>
          <a:bodyPr>
            <a:normAutofit/>
          </a:bodyPr>
          <a:lstStyle/>
          <a:p>
            <a:pPr>
              <a:buFont typeface="Wingdings" panose="05000000000000000000" pitchFamily="2" charset="2"/>
              <a:buChar char="Ø"/>
            </a:pPr>
            <a:r>
              <a:rPr lang="en-US" sz="2400" dirty="0"/>
              <a:t>PyShark is on of the Python modules that capable of extracting/mining data from </a:t>
            </a:r>
            <a:r>
              <a:rPr lang="en-US" sz="2400" dirty="0" err="1"/>
              <a:t>WireShark</a:t>
            </a:r>
            <a:r>
              <a:rPr lang="en-US" sz="2400" dirty="0"/>
              <a:t>.</a:t>
            </a:r>
          </a:p>
          <a:p>
            <a:pPr lvl="1">
              <a:buFontTx/>
              <a:buChar char="-"/>
            </a:pPr>
            <a:r>
              <a:rPr lang="en-US" sz="2200" dirty="0"/>
              <a:t>Converts data to some format needed like csv.</a:t>
            </a:r>
          </a:p>
          <a:p>
            <a:pPr lvl="1">
              <a:buFontTx/>
              <a:buChar char="-"/>
            </a:pPr>
            <a:endParaRPr lang="en-US" sz="2200" dirty="0"/>
          </a:p>
          <a:p>
            <a:pPr>
              <a:buFont typeface="Wingdings" panose="05000000000000000000" pitchFamily="2" charset="2"/>
              <a:buChar char="Ø"/>
            </a:pPr>
            <a:r>
              <a:rPr lang="en-US" sz="2400" dirty="0"/>
              <a:t>File Capture of “pcap”</a:t>
            </a:r>
          </a:p>
          <a:p>
            <a:pPr marL="0" indent="0">
              <a:buNone/>
            </a:pPr>
            <a:r>
              <a:rPr lang="en-US" dirty="0"/>
              <a:t>…saved capture file, and the latter will sniff from a network interface on the local machine</a:t>
            </a:r>
            <a:endParaRPr lang="en-US" sz="2400" dirty="0"/>
          </a:p>
          <a:p>
            <a:pPr>
              <a:buFont typeface="Wingdings" panose="05000000000000000000" pitchFamily="2" charset="2"/>
              <a:buChar char="Ø"/>
            </a:pPr>
            <a:r>
              <a:rPr lang="en-US" sz="2400" dirty="0"/>
              <a:t>Live Capture of network data </a:t>
            </a:r>
          </a:p>
          <a:p>
            <a:pPr marL="0" indent="0">
              <a:buNone/>
            </a:pPr>
            <a:r>
              <a:rPr lang="en-US" sz="2400" dirty="0"/>
              <a:t>…</a:t>
            </a:r>
            <a:r>
              <a:rPr lang="en-US" dirty="0"/>
              <a:t>will sniff from a network interface on the local machine. </a:t>
            </a:r>
            <a:endParaRPr lang="en-US" sz="2400" dirty="0"/>
          </a:p>
        </p:txBody>
      </p:sp>
      <p:pic>
        <p:nvPicPr>
          <p:cNvPr id="6" name="Picture 5">
            <a:extLst>
              <a:ext uri="{FF2B5EF4-FFF2-40B4-BE49-F238E27FC236}">
                <a16:creationId xmlns:a16="http://schemas.microsoft.com/office/drawing/2014/main" id="{27BB86D8-A6AA-47B6-8A2B-FA932CE1F05B}"/>
              </a:ext>
            </a:extLst>
          </p:cNvPr>
          <p:cNvPicPr>
            <a:picLocks noChangeAspect="1"/>
          </p:cNvPicPr>
          <p:nvPr/>
        </p:nvPicPr>
        <p:blipFill>
          <a:blip r:embed="rId4"/>
          <a:stretch>
            <a:fillRect/>
          </a:stretch>
        </p:blipFill>
        <p:spPr>
          <a:xfrm>
            <a:off x="9248775" y="90488"/>
            <a:ext cx="2943225" cy="1038225"/>
          </a:xfrm>
          <a:prstGeom prst="rect">
            <a:avLst/>
          </a:prstGeom>
        </p:spPr>
      </p:pic>
    </p:spTree>
    <p:extLst>
      <p:ext uri="{BB962C8B-B14F-4D97-AF65-F5344CB8AC3E}">
        <p14:creationId xmlns:p14="http://schemas.microsoft.com/office/powerpoint/2010/main" val="3377837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8869-E3EA-4C33-826F-785A460AF009}"/>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F61B9030-35A7-4734-8465-93B01554B968}"/>
              </a:ext>
            </a:extLst>
          </p:cNvPr>
          <p:cNvSpPr>
            <a:spLocks noGrp="1"/>
          </p:cNvSpPr>
          <p:nvPr>
            <p:ph idx="1"/>
          </p:nvPr>
        </p:nvSpPr>
        <p:spPr>
          <a:xfrm>
            <a:off x="1252167" y="1407042"/>
            <a:ext cx="8946541" cy="4724399"/>
          </a:xfrm>
        </p:spPr>
        <p:txBody>
          <a:bodyPr/>
          <a:lstStyle/>
          <a:p>
            <a:r>
              <a:rPr lang="en-US" sz="2400" dirty="0"/>
              <a:t>Many small and medium business with IT infrastructure that do not have budget to create visual network analyzer should delve into development components for easy transition from “raw data” to pictorial diagram of the Wireshark's data.</a:t>
            </a:r>
          </a:p>
          <a:p>
            <a:r>
              <a:rPr lang="en-US" dirty="0"/>
              <a:t>There are many modules/libraries available to create visual data derived from PyShark, but it needs lots of formatting to be compatible.</a:t>
            </a:r>
          </a:p>
          <a:p>
            <a:pPr lvl="1"/>
            <a:r>
              <a:rPr lang="en-US" dirty="0"/>
              <a:t>As a result, PyShark must have a module to convert to more data format that are consumable by other modules to present visual data.</a:t>
            </a:r>
          </a:p>
        </p:txBody>
      </p:sp>
    </p:spTree>
    <p:extLst>
      <p:ext uri="{BB962C8B-B14F-4D97-AF65-F5344CB8AC3E}">
        <p14:creationId xmlns:p14="http://schemas.microsoft.com/office/powerpoint/2010/main" val="3317946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52FD-0AE3-458D-9B06-B68C34C6A6D1}"/>
              </a:ext>
            </a:extLst>
          </p:cNvPr>
          <p:cNvSpPr>
            <a:spLocks noGrp="1"/>
          </p:cNvSpPr>
          <p:nvPr>
            <p:ph type="title"/>
          </p:nvPr>
        </p:nvSpPr>
        <p:spPr>
          <a:xfrm>
            <a:off x="132974" y="759867"/>
            <a:ext cx="2793165" cy="1641986"/>
          </a:xfrm>
        </p:spPr>
        <p:txBody>
          <a:bodyPr>
            <a:normAutofit fontScale="90000"/>
          </a:bodyPr>
          <a:lstStyle/>
          <a:p>
            <a:pPr>
              <a:lnSpc>
                <a:spcPct val="90000"/>
              </a:lnSpc>
            </a:pPr>
            <a:r>
              <a:rPr lang="en-US" sz="3600" dirty="0"/>
              <a:t>Demo, code- walk-through</a:t>
            </a:r>
          </a:p>
        </p:txBody>
      </p:sp>
      <p:sp>
        <p:nvSpPr>
          <p:cNvPr id="22" name="Rectangle 21">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2F1D539-FD0A-423D-807D-50F46CDC660A}"/>
              </a:ext>
            </a:extLst>
          </p:cNvPr>
          <p:cNvSpPr>
            <a:spLocks noGrp="1"/>
          </p:cNvSpPr>
          <p:nvPr>
            <p:ph idx="1"/>
          </p:nvPr>
        </p:nvSpPr>
        <p:spPr>
          <a:xfrm>
            <a:off x="132974" y="2589228"/>
            <a:ext cx="2526164" cy="3809999"/>
          </a:xfrm>
        </p:spPr>
        <p:txBody>
          <a:bodyPr>
            <a:normAutofit/>
          </a:bodyPr>
          <a:lstStyle/>
          <a:p>
            <a:r>
              <a:rPr lang="en-US" dirty="0"/>
              <a:t>Linux Environment</a:t>
            </a:r>
          </a:p>
          <a:p>
            <a:pPr lvl="1">
              <a:buFont typeface="Wingdings" panose="05000000000000000000" pitchFamily="2" charset="2"/>
              <a:buChar char="q"/>
            </a:pPr>
            <a:r>
              <a:rPr lang="en-US" dirty="0"/>
              <a:t>Install Python 3, Pandas, matplotlib, PyShark</a:t>
            </a:r>
          </a:p>
          <a:p>
            <a:pPr marL="0" indent="0">
              <a:buNone/>
            </a:pPr>
            <a:endParaRPr lang="en-US" dirty="0"/>
          </a:p>
        </p:txBody>
      </p:sp>
      <p:pic>
        <p:nvPicPr>
          <p:cNvPr id="4" name="Picture 3" descr="A close up of a sign&#10;&#10;Description automatically generated">
            <a:extLst>
              <a:ext uri="{FF2B5EF4-FFF2-40B4-BE49-F238E27FC236}">
                <a16:creationId xmlns:a16="http://schemas.microsoft.com/office/drawing/2014/main" id="{1053A1F8-0529-40E3-8DA1-D1673F3E688E}"/>
              </a:ext>
            </a:extLst>
          </p:cNvPr>
          <p:cNvPicPr>
            <a:picLocks noChangeAspect="1"/>
          </p:cNvPicPr>
          <p:nvPr/>
        </p:nvPicPr>
        <p:blipFill>
          <a:blip r:embed="rId4"/>
          <a:stretch>
            <a:fillRect/>
          </a:stretch>
        </p:blipFill>
        <p:spPr>
          <a:xfrm>
            <a:off x="132974" y="96009"/>
            <a:ext cx="513137" cy="476484"/>
          </a:xfrm>
          <a:prstGeom prst="rect">
            <a:avLst/>
          </a:prstGeom>
        </p:spPr>
      </p:pic>
      <p:pic>
        <p:nvPicPr>
          <p:cNvPr id="5" name="Picture 4">
            <a:extLst>
              <a:ext uri="{FF2B5EF4-FFF2-40B4-BE49-F238E27FC236}">
                <a16:creationId xmlns:a16="http://schemas.microsoft.com/office/drawing/2014/main" id="{0179EFAD-860B-4A04-99E0-D0DEA9E2BDC1}"/>
              </a:ext>
            </a:extLst>
          </p:cNvPr>
          <p:cNvPicPr>
            <a:picLocks noChangeAspect="1"/>
          </p:cNvPicPr>
          <p:nvPr/>
        </p:nvPicPr>
        <p:blipFill>
          <a:blip r:embed="rId5"/>
          <a:stretch>
            <a:fillRect/>
          </a:stretch>
        </p:blipFill>
        <p:spPr>
          <a:xfrm>
            <a:off x="3120273" y="96009"/>
            <a:ext cx="8197473" cy="6605217"/>
          </a:xfrm>
          <a:prstGeom prst="rect">
            <a:avLst/>
          </a:prstGeom>
        </p:spPr>
      </p:pic>
    </p:spTree>
    <p:extLst>
      <p:ext uri="{BB962C8B-B14F-4D97-AF65-F5344CB8AC3E}">
        <p14:creationId xmlns:p14="http://schemas.microsoft.com/office/powerpoint/2010/main" val="2980342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A6EFA-42DA-470A-82FE-DD65663A3D90}"/>
              </a:ext>
            </a:extLst>
          </p:cNvPr>
          <p:cNvSpPr>
            <a:spLocks noGrp="1"/>
          </p:cNvSpPr>
          <p:nvPr>
            <p:ph type="title"/>
          </p:nvPr>
        </p:nvSpPr>
        <p:spPr>
          <a:xfrm>
            <a:off x="568993" y="298482"/>
            <a:ext cx="9404723" cy="1429245"/>
          </a:xfrm>
          <a:ln>
            <a:solidFill>
              <a:schemeClr val="accent1"/>
            </a:solidFill>
          </a:ln>
        </p:spPr>
        <p:txBody>
          <a:bodyPr/>
          <a:lstStyle/>
          <a:p>
            <a:r>
              <a:rPr lang="en-US" dirty="0"/>
              <a:t>1. </a:t>
            </a:r>
            <a:r>
              <a:rPr lang="en-US" sz="2400" dirty="0"/>
              <a:t>Explain how the code works - 3 modules to render visual data of capture network protocol analyzer data</a:t>
            </a:r>
            <a:r>
              <a:rPr lang="en-US" dirty="0"/>
              <a:t>.</a:t>
            </a:r>
            <a:br>
              <a:rPr lang="en-US" dirty="0"/>
            </a:br>
            <a:endParaRPr lang="en-US" dirty="0"/>
          </a:p>
        </p:txBody>
      </p:sp>
      <p:pic>
        <p:nvPicPr>
          <p:cNvPr id="6" name="Picture 5">
            <a:extLst>
              <a:ext uri="{FF2B5EF4-FFF2-40B4-BE49-F238E27FC236}">
                <a16:creationId xmlns:a16="http://schemas.microsoft.com/office/drawing/2014/main" id="{2DF678C9-658D-44C1-8756-4C322776E838}"/>
              </a:ext>
            </a:extLst>
          </p:cNvPr>
          <p:cNvPicPr>
            <a:picLocks noChangeAspect="1"/>
          </p:cNvPicPr>
          <p:nvPr/>
        </p:nvPicPr>
        <p:blipFill>
          <a:blip r:embed="rId3"/>
          <a:stretch>
            <a:fillRect/>
          </a:stretch>
        </p:blipFill>
        <p:spPr>
          <a:xfrm>
            <a:off x="450709" y="4208278"/>
            <a:ext cx="11290581" cy="1535519"/>
          </a:xfrm>
          <a:prstGeom prst="rect">
            <a:avLst/>
          </a:prstGeom>
        </p:spPr>
      </p:pic>
      <p:sp>
        <p:nvSpPr>
          <p:cNvPr id="7" name="TextBox 6">
            <a:extLst>
              <a:ext uri="{FF2B5EF4-FFF2-40B4-BE49-F238E27FC236}">
                <a16:creationId xmlns:a16="http://schemas.microsoft.com/office/drawing/2014/main" id="{2A4BC8E6-B96C-4604-B519-30A6BC44AA9F}"/>
              </a:ext>
            </a:extLst>
          </p:cNvPr>
          <p:cNvSpPr txBox="1"/>
          <p:nvPr/>
        </p:nvSpPr>
        <p:spPr>
          <a:xfrm>
            <a:off x="738130" y="2401677"/>
            <a:ext cx="8218917" cy="1569660"/>
          </a:xfrm>
          <a:prstGeom prst="rect">
            <a:avLst/>
          </a:prstGeom>
          <a:noFill/>
        </p:spPr>
        <p:txBody>
          <a:bodyPr wrap="none" rtlCol="0">
            <a:spAutoFit/>
          </a:bodyPr>
          <a:lstStyle/>
          <a:p>
            <a:r>
              <a:rPr lang="en-US" sz="2400" dirty="0" err="1"/>
              <a:t>pyshark</a:t>
            </a:r>
            <a:r>
              <a:rPr lang="en-US" sz="2400" dirty="0"/>
              <a:t>  - is a wrapper for tshark that enable to break </a:t>
            </a:r>
          </a:p>
          <a:p>
            <a:r>
              <a:rPr lang="en-US" sz="2400" dirty="0"/>
              <a:t>			out all packet details by layer.</a:t>
            </a:r>
          </a:p>
          <a:p>
            <a:r>
              <a:rPr lang="en-US" sz="2400" dirty="0"/>
              <a:t>csv – used read comma delimited text. </a:t>
            </a:r>
          </a:p>
          <a:p>
            <a:r>
              <a:rPr lang="en-US" sz="2400" dirty="0"/>
              <a:t>matplotlib – library for rending graphs and chart.</a:t>
            </a:r>
          </a:p>
        </p:txBody>
      </p:sp>
    </p:spTree>
    <p:extLst>
      <p:ext uri="{BB962C8B-B14F-4D97-AF65-F5344CB8AC3E}">
        <p14:creationId xmlns:p14="http://schemas.microsoft.com/office/powerpoint/2010/main" val="1293471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C92C-48BD-4FAB-B49B-C361DE74C808}"/>
              </a:ext>
            </a:extLst>
          </p:cNvPr>
          <p:cNvSpPr>
            <a:spLocks noGrp="1"/>
          </p:cNvSpPr>
          <p:nvPr>
            <p:ph type="title"/>
          </p:nvPr>
        </p:nvSpPr>
        <p:spPr/>
        <p:txBody>
          <a:bodyPr/>
          <a:lstStyle/>
          <a:p>
            <a:r>
              <a:rPr lang="en-US" dirty="0"/>
              <a:t>3. Create comma delimited file from “</a:t>
            </a:r>
            <a:r>
              <a:rPr lang="en-US" dirty="0" err="1"/>
              <a:t>pcap</a:t>
            </a:r>
            <a:r>
              <a:rPr lang="en-US" dirty="0"/>
              <a:t>”</a:t>
            </a:r>
          </a:p>
        </p:txBody>
      </p:sp>
      <p:pic>
        <p:nvPicPr>
          <p:cNvPr id="4" name="Picture 3">
            <a:extLst>
              <a:ext uri="{FF2B5EF4-FFF2-40B4-BE49-F238E27FC236}">
                <a16:creationId xmlns:a16="http://schemas.microsoft.com/office/drawing/2014/main" id="{ED5A716B-C334-49E0-B0B4-5245A58985D8}"/>
              </a:ext>
            </a:extLst>
          </p:cNvPr>
          <p:cNvPicPr>
            <a:picLocks noChangeAspect="1"/>
          </p:cNvPicPr>
          <p:nvPr/>
        </p:nvPicPr>
        <p:blipFill>
          <a:blip r:embed="rId3"/>
          <a:stretch>
            <a:fillRect/>
          </a:stretch>
        </p:blipFill>
        <p:spPr>
          <a:xfrm>
            <a:off x="533008" y="1889169"/>
            <a:ext cx="10024090" cy="3872944"/>
          </a:xfrm>
          <a:prstGeom prst="rect">
            <a:avLst/>
          </a:prstGeom>
        </p:spPr>
      </p:pic>
      <p:sp>
        <p:nvSpPr>
          <p:cNvPr id="5" name="TextBox 4">
            <a:extLst>
              <a:ext uri="{FF2B5EF4-FFF2-40B4-BE49-F238E27FC236}">
                <a16:creationId xmlns:a16="http://schemas.microsoft.com/office/drawing/2014/main" id="{248EC79F-453F-4BE5-80FD-59D804B59BE7}"/>
              </a:ext>
            </a:extLst>
          </p:cNvPr>
          <p:cNvSpPr txBox="1"/>
          <p:nvPr/>
        </p:nvSpPr>
        <p:spPr>
          <a:xfrm>
            <a:off x="7381187" y="2356701"/>
            <a:ext cx="2557110" cy="646331"/>
          </a:xfrm>
          <a:prstGeom prst="rect">
            <a:avLst/>
          </a:prstGeom>
          <a:noFill/>
        </p:spPr>
        <p:txBody>
          <a:bodyPr wrap="none" rtlCol="0">
            <a:spAutoFit/>
          </a:bodyPr>
          <a:lstStyle/>
          <a:p>
            <a:r>
              <a:rPr lang="en-US" dirty="0"/>
              <a:t>pkt – parameter from</a:t>
            </a:r>
          </a:p>
          <a:p>
            <a:r>
              <a:rPr lang="en-US" dirty="0" err="1"/>
              <a:t>pyshark</a:t>
            </a:r>
            <a:r>
              <a:rPr lang="en-US" dirty="0"/>
              <a:t> library.</a:t>
            </a:r>
          </a:p>
        </p:txBody>
      </p:sp>
      <p:sp>
        <p:nvSpPr>
          <p:cNvPr id="6" name="TextBox 5">
            <a:extLst>
              <a:ext uri="{FF2B5EF4-FFF2-40B4-BE49-F238E27FC236}">
                <a16:creationId xmlns:a16="http://schemas.microsoft.com/office/drawing/2014/main" id="{714C7B42-6C30-4C94-8E62-B63072F8A6B8}"/>
              </a:ext>
            </a:extLst>
          </p:cNvPr>
          <p:cNvSpPr txBox="1"/>
          <p:nvPr/>
        </p:nvSpPr>
        <p:spPr>
          <a:xfrm>
            <a:off x="6787298" y="3456309"/>
            <a:ext cx="2359941" cy="369332"/>
          </a:xfrm>
          <a:prstGeom prst="rect">
            <a:avLst/>
          </a:prstGeom>
          <a:noFill/>
        </p:spPr>
        <p:txBody>
          <a:bodyPr wrap="none" rtlCol="0">
            <a:spAutoFit/>
          </a:bodyPr>
          <a:lstStyle/>
          <a:p>
            <a:r>
              <a:rPr lang="en-US" dirty="0"/>
              <a:t>Available methods </a:t>
            </a:r>
          </a:p>
        </p:txBody>
      </p:sp>
      <p:sp>
        <p:nvSpPr>
          <p:cNvPr id="7" name="TextBox 6">
            <a:extLst>
              <a:ext uri="{FF2B5EF4-FFF2-40B4-BE49-F238E27FC236}">
                <a16:creationId xmlns:a16="http://schemas.microsoft.com/office/drawing/2014/main" id="{9A41A6CA-87E6-4599-8E9C-501603440F2B}"/>
              </a:ext>
            </a:extLst>
          </p:cNvPr>
          <p:cNvSpPr txBox="1"/>
          <p:nvPr/>
        </p:nvSpPr>
        <p:spPr>
          <a:xfrm>
            <a:off x="7381186" y="5083804"/>
            <a:ext cx="2129109" cy="646331"/>
          </a:xfrm>
          <a:prstGeom prst="rect">
            <a:avLst/>
          </a:prstGeom>
          <a:noFill/>
        </p:spPr>
        <p:txBody>
          <a:bodyPr wrap="none" rtlCol="0">
            <a:spAutoFit/>
          </a:bodyPr>
          <a:lstStyle/>
          <a:p>
            <a:r>
              <a:rPr lang="en-US" dirty="0"/>
              <a:t>Write them out to</a:t>
            </a:r>
          </a:p>
          <a:p>
            <a:r>
              <a:rPr lang="en-US" dirty="0"/>
              <a:t>the external file</a:t>
            </a:r>
          </a:p>
        </p:txBody>
      </p:sp>
      <p:cxnSp>
        <p:nvCxnSpPr>
          <p:cNvPr id="9" name="Straight Arrow Connector 8">
            <a:extLst>
              <a:ext uri="{FF2B5EF4-FFF2-40B4-BE49-F238E27FC236}">
                <a16:creationId xmlns:a16="http://schemas.microsoft.com/office/drawing/2014/main" id="{ACE70480-7650-4E5C-AC51-BD1E4A07E9A6}"/>
              </a:ext>
            </a:extLst>
          </p:cNvPr>
          <p:cNvCxnSpPr/>
          <p:nvPr/>
        </p:nvCxnSpPr>
        <p:spPr>
          <a:xfrm flipH="1">
            <a:off x="5458120" y="2679866"/>
            <a:ext cx="1828800" cy="101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78F2D98-8FA6-437F-85D1-9B2B58C3D5DC}"/>
              </a:ext>
            </a:extLst>
          </p:cNvPr>
          <p:cNvCxnSpPr>
            <a:cxnSpLocks/>
          </p:cNvCxnSpPr>
          <p:nvPr/>
        </p:nvCxnSpPr>
        <p:spPr>
          <a:xfrm flipH="1" flipV="1">
            <a:off x="4317476" y="4870376"/>
            <a:ext cx="3063710" cy="486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ight Brace 11">
            <a:extLst>
              <a:ext uri="{FF2B5EF4-FFF2-40B4-BE49-F238E27FC236}">
                <a16:creationId xmlns:a16="http://schemas.microsoft.com/office/drawing/2014/main" id="{9BDDB84F-A5DC-4B5E-AA15-D5EE0EF77A27}"/>
              </a:ext>
            </a:extLst>
          </p:cNvPr>
          <p:cNvSpPr/>
          <p:nvPr/>
        </p:nvSpPr>
        <p:spPr>
          <a:xfrm>
            <a:off x="6096000" y="3106723"/>
            <a:ext cx="446202" cy="11636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45738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C92C-48BD-4FAB-B49B-C361DE74C808}"/>
              </a:ext>
            </a:extLst>
          </p:cNvPr>
          <p:cNvSpPr>
            <a:spLocks noGrp="1"/>
          </p:cNvSpPr>
          <p:nvPr>
            <p:ph type="title"/>
          </p:nvPr>
        </p:nvSpPr>
        <p:spPr>
          <a:xfrm>
            <a:off x="617831" y="113353"/>
            <a:ext cx="9404723" cy="1093278"/>
          </a:xfrm>
        </p:spPr>
        <p:txBody>
          <a:bodyPr/>
          <a:lstStyle/>
          <a:p>
            <a:r>
              <a:rPr lang="en-US" sz="3200" dirty="0"/>
              <a:t>3.1 Create comma delimited file from “</a:t>
            </a:r>
            <a:r>
              <a:rPr lang="en-US" sz="3200" dirty="0" err="1"/>
              <a:t>pcap</a:t>
            </a:r>
            <a:r>
              <a:rPr lang="en-US" sz="3200" dirty="0"/>
              <a:t>” output</a:t>
            </a:r>
          </a:p>
        </p:txBody>
      </p:sp>
      <p:pic>
        <p:nvPicPr>
          <p:cNvPr id="3" name="Picture 2">
            <a:extLst>
              <a:ext uri="{FF2B5EF4-FFF2-40B4-BE49-F238E27FC236}">
                <a16:creationId xmlns:a16="http://schemas.microsoft.com/office/drawing/2014/main" id="{CA7776D9-8778-4BFC-9307-353903DADB1F}"/>
              </a:ext>
            </a:extLst>
          </p:cNvPr>
          <p:cNvPicPr>
            <a:picLocks noChangeAspect="1"/>
          </p:cNvPicPr>
          <p:nvPr/>
        </p:nvPicPr>
        <p:blipFill>
          <a:blip r:embed="rId3"/>
          <a:stretch>
            <a:fillRect/>
          </a:stretch>
        </p:blipFill>
        <p:spPr>
          <a:xfrm>
            <a:off x="449638" y="1206631"/>
            <a:ext cx="10915650" cy="4733925"/>
          </a:xfrm>
          <a:prstGeom prst="rect">
            <a:avLst/>
          </a:prstGeom>
        </p:spPr>
      </p:pic>
      <p:sp>
        <p:nvSpPr>
          <p:cNvPr id="11" name="TextBox 10">
            <a:extLst>
              <a:ext uri="{FF2B5EF4-FFF2-40B4-BE49-F238E27FC236}">
                <a16:creationId xmlns:a16="http://schemas.microsoft.com/office/drawing/2014/main" id="{1BCCF011-DF5F-4646-B57D-37C8FF8537EC}"/>
              </a:ext>
            </a:extLst>
          </p:cNvPr>
          <p:cNvSpPr txBox="1"/>
          <p:nvPr/>
        </p:nvSpPr>
        <p:spPr>
          <a:xfrm>
            <a:off x="4996206" y="4195167"/>
            <a:ext cx="4246675" cy="646331"/>
          </a:xfrm>
          <a:prstGeom prst="rect">
            <a:avLst/>
          </a:prstGeom>
          <a:noFill/>
        </p:spPr>
        <p:txBody>
          <a:bodyPr wrap="none" rtlCol="0">
            <a:spAutoFit/>
          </a:bodyPr>
          <a:lstStyle/>
          <a:p>
            <a:r>
              <a:rPr lang="en-US" dirty="0"/>
              <a:t>Data.txt – comma delimited output</a:t>
            </a:r>
          </a:p>
          <a:p>
            <a:r>
              <a:rPr lang="en-US" dirty="0"/>
              <a:t>From the capture data “</a:t>
            </a:r>
            <a:r>
              <a:rPr lang="en-US" dirty="0" err="1"/>
              <a:t>marcap</a:t>
            </a:r>
            <a:r>
              <a:rPr lang="en-US" dirty="0"/>
              <a:t>”</a:t>
            </a:r>
          </a:p>
        </p:txBody>
      </p:sp>
      <p:sp>
        <p:nvSpPr>
          <p:cNvPr id="13" name="Right Brace 12">
            <a:extLst>
              <a:ext uri="{FF2B5EF4-FFF2-40B4-BE49-F238E27FC236}">
                <a16:creationId xmlns:a16="http://schemas.microsoft.com/office/drawing/2014/main" id="{142016EE-DA05-472E-BDF1-7DEA548EC06B}"/>
              </a:ext>
            </a:extLst>
          </p:cNvPr>
          <p:cNvSpPr/>
          <p:nvPr/>
        </p:nvSpPr>
        <p:spPr>
          <a:xfrm>
            <a:off x="4015819" y="3601039"/>
            <a:ext cx="631595" cy="21681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80B658FE-13B2-43A0-A242-218BA8306416}"/>
              </a:ext>
            </a:extLst>
          </p:cNvPr>
          <p:cNvSpPr txBox="1"/>
          <p:nvPr/>
        </p:nvSpPr>
        <p:spPr>
          <a:xfrm>
            <a:off x="6458931" y="2927262"/>
            <a:ext cx="4416594" cy="369332"/>
          </a:xfrm>
          <a:prstGeom prst="rect">
            <a:avLst/>
          </a:prstGeom>
          <a:noFill/>
        </p:spPr>
        <p:txBody>
          <a:bodyPr wrap="none" rtlCol="0">
            <a:spAutoFit/>
          </a:bodyPr>
          <a:lstStyle/>
          <a:p>
            <a:r>
              <a:rPr lang="en-US" dirty="0"/>
              <a:t>Captured network data using </a:t>
            </a:r>
            <a:r>
              <a:rPr lang="en-US" dirty="0" err="1"/>
              <a:t>pyshark</a:t>
            </a:r>
            <a:endParaRPr lang="en-US" dirty="0"/>
          </a:p>
        </p:txBody>
      </p:sp>
      <p:cxnSp>
        <p:nvCxnSpPr>
          <p:cNvPr id="16" name="Straight Arrow Connector 15">
            <a:extLst>
              <a:ext uri="{FF2B5EF4-FFF2-40B4-BE49-F238E27FC236}">
                <a16:creationId xmlns:a16="http://schemas.microsoft.com/office/drawing/2014/main" id="{F997D761-D0ED-4AA8-A926-BAADA9550BF5}"/>
              </a:ext>
            </a:extLst>
          </p:cNvPr>
          <p:cNvCxnSpPr/>
          <p:nvPr/>
        </p:nvCxnSpPr>
        <p:spPr>
          <a:xfrm flipH="1">
            <a:off x="5320192" y="3111928"/>
            <a:ext cx="1138739" cy="317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693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06A2A-2565-4AFE-955C-4DF2F1706CEF}"/>
              </a:ext>
            </a:extLst>
          </p:cNvPr>
          <p:cNvSpPr>
            <a:spLocks noGrp="1"/>
          </p:cNvSpPr>
          <p:nvPr>
            <p:ph type="title"/>
          </p:nvPr>
        </p:nvSpPr>
        <p:spPr>
          <a:xfrm>
            <a:off x="645130" y="188314"/>
            <a:ext cx="9404723" cy="1400530"/>
          </a:xfrm>
          <a:ln>
            <a:solidFill>
              <a:schemeClr val="accent1"/>
            </a:solidFill>
          </a:ln>
        </p:spPr>
        <p:txBody>
          <a:bodyPr/>
          <a:lstStyle/>
          <a:p>
            <a:r>
              <a:rPr lang="en-US" dirty="0"/>
              <a:t>4. Function to create visual data using matlotlib module</a:t>
            </a:r>
          </a:p>
        </p:txBody>
      </p:sp>
      <p:pic>
        <p:nvPicPr>
          <p:cNvPr id="4" name="Picture 3">
            <a:extLst>
              <a:ext uri="{FF2B5EF4-FFF2-40B4-BE49-F238E27FC236}">
                <a16:creationId xmlns:a16="http://schemas.microsoft.com/office/drawing/2014/main" id="{0BCDE529-D707-4EBC-B258-136A314B5DD4}"/>
              </a:ext>
            </a:extLst>
          </p:cNvPr>
          <p:cNvPicPr>
            <a:picLocks noChangeAspect="1"/>
          </p:cNvPicPr>
          <p:nvPr/>
        </p:nvPicPr>
        <p:blipFill>
          <a:blip r:embed="rId3"/>
          <a:stretch>
            <a:fillRect/>
          </a:stretch>
        </p:blipFill>
        <p:spPr>
          <a:xfrm>
            <a:off x="1" y="2461072"/>
            <a:ext cx="12000322" cy="4010746"/>
          </a:xfrm>
          <a:prstGeom prst="rect">
            <a:avLst/>
          </a:prstGeom>
        </p:spPr>
      </p:pic>
      <p:sp>
        <p:nvSpPr>
          <p:cNvPr id="5" name="TextBox 4">
            <a:extLst>
              <a:ext uri="{FF2B5EF4-FFF2-40B4-BE49-F238E27FC236}">
                <a16:creationId xmlns:a16="http://schemas.microsoft.com/office/drawing/2014/main" id="{4A6B5E52-F26A-49CE-972C-9DD2664FBB27}"/>
              </a:ext>
            </a:extLst>
          </p:cNvPr>
          <p:cNvSpPr txBox="1"/>
          <p:nvPr/>
        </p:nvSpPr>
        <p:spPr>
          <a:xfrm>
            <a:off x="7538484" y="3965944"/>
            <a:ext cx="3114955" cy="646331"/>
          </a:xfrm>
          <a:prstGeom prst="rect">
            <a:avLst/>
          </a:prstGeom>
          <a:noFill/>
        </p:spPr>
        <p:txBody>
          <a:bodyPr wrap="none" rtlCol="0">
            <a:spAutoFit/>
          </a:bodyPr>
          <a:lstStyle/>
          <a:p>
            <a:r>
              <a:rPr lang="en-US" dirty="0"/>
              <a:t>Open a file as read only – </a:t>
            </a:r>
          </a:p>
          <a:p>
            <a:r>
              <a:rPr lang="en-US" dirty="0"/>
              <a:t>comma delimited</a:t>
            </a:r>
          </a:p>
        </p:txBody>
      </p:sp>
      <p:sp>
        <p:nvSpPr>
          <p:cNvPr id="6" name="TextBox 5">
            <a:extLst>
              <a:ext uri="{FF2B5EF4-FFF2-40B4-BE49-F238E27FC236}">
                <a16:creationId xmlns:a16="http://schemas.microsoft.com/office/drawing/2014/main" id="{1BD49606-6EE5-43EC-BC3B-AC9E00A87C7B}"/>
              </a:ext>
            </a:extLst>
          </p:cNvPr>
          <p:cNvSpPr txBox="1"/>
          <p:nvPr/>
        </p:nvSpPr>
        <p:spPr>
          <a:xfrm>
            <a:off x="7538484" y="4694997"/>
            <a:ext cx="3470822" cy="369332"/>
          </a:xfrm>
          <a:prstGeom prst="rect">
            <a:avLst/>
          </a:prstGeom>
          <a:noFill/>
        </p:spPr>
        <p:txBody>
          <a:bodyPr wrap="none" rtlCol="0">
            <a:spAutoFit/>
          </a:bodyPr>
          <a:lstStyle/>
          <a:p>
            <a:r>
              <a:rPr lang="en-US" dirty="0"/>
              <a:t>Specify which columns to use</a:t>
            </a:r>
          </a:p>
        </p:txBody>
      </p:sp>
      <p:sp>
        <p:nvSpPr>
          <p:cNvPr id="8" name="TextBox 7">
            <a:extLst>
              <a:ext uri="{FF2B5EF4-FFF2-40B4-BE49-F238E27FC236}">
                <a16:creationId xmlns:a16="http://schemas.microsoft.com/office/drawing/2014/main" id="{0C708823-F55A-47D7-AEF3-E68B13E0ECEC}"/>
              </a:ext>
            </a:extLst>
          </p:cNvPr>
          <p:cNvSpPr txBox="1"/>
          <p:nvPr/>
        </p:nvSpPr>
        <p:spPr>
          <a:xfrm>
            <a:off x="3699730" y="5473804"/>
            <a:ext cx="3767378" cy="369332"/>
          </a:xfrm>
          <a:prstGeom prst="rect">
            <a:avLst/>
          </a:prstGeom>
          <a:noFill/>
        </p:spPr>
        <p:txBody>
          <a:bodyPr wrap="none" rtlCol="0">
            <a:spAutoFit/>
          </a:bodyPr>
          <a:lstStyle/>
          <a:p>
            <a:r>
              <a:rPr lang="en-US" dirty="0"/>
              <a:t>Use scatter plot and label them.</a:t>
            </a:r>
          </a:p>
        </p:txBody>
      </p:sp>
      <p:cxnSp>
        <p:nvCxnSpPr>
          <p:cNvPr id="10" name="Straight Arrow Connector 9">
            <a:extLst>
              <a:ext uri="{FF2B5EF4-FFF2-40B4-BE49-F238E27FC236}">
                <a16:creationId xmlns:a16="http://schemas.microsoft.com/office/drawing/2014/main" id="{C1B5FC33-095C-4F30-8955-1B3451CFE47E}"/>
              </a:ext>
            </a:extLst>
          </p:cNvPr>
          <p:cNvCxnSpPr/>
          <p:nvPr/>
        </p:nvCxnSpPr>
        <p:spPr>
          <a:xfrm flipH="1">
            <a:off x="4986068" y="4289109"/>
            <a:ext cx="2552416" cy="70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F78D4B3-4E4D-424F-A8EF-221F03E0033A}"/>
              </a:ext>
            </a:extLst>
          </p:cNvPr>
          <p:cNvCxnSpPr>
            <a:cxnSpLocks/>
          </p:cNvCxnSpPr>
          <p:nvPr/>
        </p:nvCxnSpPr>
        <p:spPr>
          <a:xfrm flipH="1">
            <a:off x="3252158" y="4879663"/>
            <a:ext cx="3953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ight Brace 15">
            <a:extLst>
              <a:ext uri="{FF2B5EF4-FFF2-40B4-BE49-F238E27FC236}">
                <a16:creationId xmlns:a16="http://schemas.microsoft.com/office/drawing/2014/main" id="{7AC85EF9-1C70-4161-BE6E-492340185901}"/>
              </a:ext>
            </a:extLst>
          </p:cNvPr>
          <p:cNvSpPr/>
          <p:nvPr/>
        </p:nvSpPr>
        <p:spPr>
          <a:xfrm>
            <a:off x="3075315" y="5149844"/>
            <a:ext cx="543465" cy="11725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27972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64A6-EFF4-4CB7-B565-25B6D0A4ECD2}"/>
              </a:ext>
            </a:extLst>
          </p:cNvPr>
          <p:cNvSpPr>
            <a:spLocks noGrp="1"/>
          </p:cNvSpPr>
          <p:nvPr>
            <p:ph type="title"/>
          </p:nvPr>
        </p:nvSpPr>
        <p:spPr>
          <a:xfrm>
            <a:off x="184197" y="85074"/>
            <a:ext cx="9404723" cy="433402"/>
          </a:xfrm>
        </p:spPr>
        <p:txBody>
          <a:bodyPr/>
          <a:lstStyle/>
          <a:p>
            <a:r>
              <a:rPr lang="en-US" sz="2000" dirty="0"/>
              <a:t>Code output after running…</a:t>
            </a:r>
          </a:p>
        </p:txBody>
      </p:sp>
      <p:pic>
        <p:nvPicPr>
          <p:cNvPr id="4" name="Picture 3">
            <a:extLst>
              <a:ext uri="{FF2B5EF4-FFF2-40B4-BE49-F238E27FC236}">
                <a16:creationId xmlns:a16="http://schemas.microsoft.com/office/drawing/2014/main" id="{0B163DA7-7282-49D3-A29F-CFCE4B6F032D}"/>
              </a:ext>
            </a:extLst>
          </p:cNvPr>
          <p:cNvPicPr>
            <a:picLocks noChangeAspect="1"/>
          </p:cNvPicPr>
          <p:nvPr/>
        </p:nvPicPr>
        <p:blipFill>
          <a:blip r:embed="rId3"/>
          <a:stretch>
            <a:fillRect/>
          </a:stretch>
        </p:blipFill>
        <p:spPr>
          <a:xfrm>
            <a:off x="0" y="452420"/>
            <a:ext cx="12192000" cy="6320506"/>
          </a:xfrm>
          <a:prstGeom prst="rect">
            <a:avLst/>
          </a:prstGeom>
        </p:spPr>
      </p:pic>
      <p:sp>
        <p:nvSpPr>
          <p:cNvPr id="6" name="TextBox 5">
            <a:extLst>
              <a:ext uri="{FF2B5EF4-FFF2-40B4-BE49-F238E27FC236}">
                <a16:creationId xmlns:a16="http://schemas.microsoft.com/office/drawing/2014/main" id="{BFA9A870-7A3E-47B9-AA74-F8E7E842353D}"/>
              </a:ext>
            </a:extLst>
          </p:cNvPr>
          <p:cNvSpPr txBox="1"/>
          <p:nvPr/>
        </p:nvSpPr>
        <p:spPr>
          <a:xfrm>
            <a:off x="5258254" y="4433252"/>
            <a:ext cx="2230098" cy="646331"/>
          </a:xfrm>
          <a:prstGeom prst="rect">
            <a:avLst/>
          </a:prstGeom>
          <a:noFill/>
        </p:spPr>
        <p:txBody>
          <a:bodyPr wrap="none" rtlCol="0">
            <a:spAutoFit/>
          </a:bodyPr>
          <a:lstStyle/>
          <a:p>
            <a:r>
              <a:rPr lang="en-US" dirty="0">
                <a:solidFill>
                  <a:srgbClr val="FF0000"/>
                </a:solidFill>
              </a:rPr>
              <a:t>Printing data</a:t>
            </a:r>
          </a:p>
          <a:p>
            <a:r>
              <a:rPr lang="en-US" dirty="0">
                <a:solidFill>
                  <a:srgbClr val="FF0000"/>
                </a:solidFill>
              </a:rPr>
              <a:t>Comma delimited</a:t>
            </a:r>
          </a:p>
        </p:txBody>
      </p:sp>
      <p:sp>
        <p:nvSpPr>
          <p:cNvPr id="7" name="Right Brace 6">
            <a:extLst>
              <a:ext uri="{FF2B5EF4-FFF2-40B4-BE49-F238E27FC236}">
                <a16:creationId xmlns:a16="http://schemas.microsoft.com/office/drawing/2014/main" id="{971D057E-4742-4D78-854F-386E5DC39D5A}"/>
              </a:ext>
            </a:extLst>
          </p:cNvPr>
          <p:cNvSpPr/>
          <p:nvPr/>
        </p:nvSpPr>
        <p:spPr>
          <a:xfrm>
            <a:off x="4769963" y="4449452"/>
            <a:ext cx="580657" cy="12066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E5582E9F-57D5-45E3-84BA-5AD521607B60}"/>
              </a:ext>
            </a:extLst>
          </p:cNvPr>
          <p:cNvSpPr txBox="1"/>
          <p:nvPr/>
        </p:nvSpPr>
        <p:spPr>
          <a:xfrm>
            <a:off x="8908330" y="3613666"/>
            <a:ext cx="984565" cy="646331"/>
          </a:xfrm>
          <a:prstGeom prst="rect">
            <a:avLst/>
          </a:prstGeom>
          <a:noFill/>
        </p:spPr>
        <p:txBody>
          <a:bodyPr wrap="none" rtlCol="0">
            <a:spAutoFit/>
          </a:bodyPr>
          <a:lstStyle/>
          <a:p>
            <a:r>
              <a:rPr lang="en-US" dirty="0">
                <a:solidFill>
                  <a:srgbClr val="FF0000"/>
                </a:solidFill>
              </a:rPr>
              <a:t>X =port</a:t>
            </a:r>
          </a:p>
          <a:p>
            <a:r>
              <a:rPr lang="en-US" dirty="0">
                <a:solidFill>
                  <a:srgbClr val="FF0000"/>
                </a:solidFill>
              </a:rPr>
              <a:t>X = </a:t>
            </a:r>
            <a:r>
              <a:rPr lang="en-US" dirty="0" err="1">
                <a:solidFill>
                  <a:srgbClr val="FF0000"/>
                </a:solidFill>
              </a:rPr>
              <a:t>ip</a:t>
            </a:r>
            <a:endParaRPr lang="en-US" dirty="0">
              <a:solidFill>
                <a:srgbClr val="FF0000"/>
              </a:solidFill>
            </a:endParaRPr>
          </a:p>
        </p:txBody>
      </p:sp>
    </p:spTree>
    <p:extLst>
      <p:ext uri="{BB962C8B-B14F-4D97-AF65-F5344CB8AC3E}">
        <p14:creationId xmlns:p14="http://schemas.microsoft.com/office/powerpoint/2010/main" val="182603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0414-58D8-4444-86FD-DDDB81941DE5}"/>
              </a:ext>
            </a:extLst>
          </p:cNvPr>
          <p:cNvSpPr>
            <a:spLocks noGrp="1"/>
          </p:cNvSpPr>
          <p:nvPr>
            <p:ph type="title"/>
          </p:nvPr>
        </p:nvSpPr>
        <p:spPr/>
        <p:txBody>
          <a:bodyPr/>
          <a:lstStyle/>
          <a:p>
            <a:r>
              <a:rPr lang="en-US" dirty="0"/>
              <a:t>Prerequisite – Knowledge of System Administration and Programming</a:t>
            </a:r>
          </a:p>
        </p:txBody>
      </p:sp>
      <p:sp>
        <p:nvSpPr>
          <p:cNvPr id="3" name="Content Placeholder 2">
            <a:extLst>
              <a:ext uri="{FF2B5EF4-FFF2-40B4-BE49-F238E27FC236}">
                <a16:creationId xmlns:a16="http://schemas.microsoft.com/office/drawing/2014/main" id="{D86F87E3-4A7A-4ECA-A72C-56A9F8231A83}"/>
              </a:ext>
            </a:extLst>
          </p:cNvPr>
          <p:cNvSpPr>
            <a:spLocks noGrp="1"/>
          </p:cNvSpPr>
          <p:nvPr>
            <p:ph idx="1"/>
          </p:nvPr>
        </p:nvSpPr>
        <p:spPr/>
        <p:txBody>
          <a:bodyPr>
            <a:normAutofit/>
          </a:bodyPr>
          <a:lstStyle/>
          <a:p>
            <a:r>
              <a:rPr lang="en-US" sz="2400" dirty="0"/>
              <a:t>Should know how to install python along with the modules and libraries.</a:t>
            </a:r>
          </a:p>
          <a:p>
            <a:r>
              <a:rPr lang="en-US" sz="2400" dirty="0"/>
              <a:t>Basic knowledge of using Wireshark application.</a:t>
            </a:r>
          </a:p>
          <a:p>
            <a:r>
              <a:rPr lang="en-US" sz="2400" dirty="0"/>
              <a:t>Knowledge of using OS (Linux/Unix). </a:t>
            </a:r>
          </a:p>
          <a:p>
            <a:pPr lvl="1"/>
            <a:r>
              <a:rPr lang="en-US" sz="2400" dirty="0"/>
              <a:t>You should use Linux because PyShark/</a:t>
            </a:r>
            <a:r>
              <a:rPr lang="en-US" sz="2400" dirty="0" err="1"/>
              <a:t>MatPloblib</a:t>
            </a:r>
            <a:r>
              <a:rPr lang="en-US" sz="2400" dirty="0"/>
              <a:t> does not work on Windows live capture.</a:t>
            </a:r>
          </a:p>
        </p:txBody>
      </p:sp>
    </p:spTree>
    <p:extLst>
      <p:ext uri="{BB962C8B-B14F-4D97-AF65-F5344CB8AC3E}">
        <p14:creationId xmlns:p14="http://schemas.microsoft.com/office/powerpoint/2010/main" val="614536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5D9E-4EC1-4637-971E-B3F89839A50E}"/>
              </a:ext>
            </a:extLst>
          </p:cNvPr>
          <p:cNvSpPr>
            <a:spLocks noGrp="1"/>
          </p:cNvSpPr>
          <p:nvPr>
            <p:ph type="title"/>
          </p:nvPr>
        </p:nvSpPr>
        <p:spPr>
          <a:xfrm>
            <a:off x="646112" y="452718"/>
            <a:ext cx="4165580" cy="1400530"/>
          </a:xfrm>
        </p:spPr>
        <p:txBody>
          <a:bodyPr>
            <a:normAutofit/>
          </a:bodyPr>
          <a:lstStyle/>
          <a:p>
            <a:pPr>
              <a:lnSpc>
                <a:spcPct val="90000"/>
              </a:lnSpc>
            </a:pPr>
            <a:r>
              <a:rPr lang="en-US" sz="2300" dirty="0"/>
              <a:t>Network Protocol Capture Analyzer</a:t>
            </a:r>
            <a:br>
              <a:rPr lang="en-US" sz="2300" dirty="0"/>
            </a:br>
            <a:r>
              <a:rPr lang="en-US" sz="2300" dirty="0"/>
              <a:t>(Data Visualization) - </a:t>
            </a:r>
            <a:r>
              <a:rPr lang="en-US" sz="2300" b="1" dirty="0">
                <a:solidFill>
                  <a:srgbClr val="FF0000"/>
                </a:solidFill>
              </a:rPr>
              <a:t>What</a:t>
            </a:r>
          </a:p>
        </p:txBody>
      </p:sp>
      <p:sp>
        <p:nvSpPr>
          <p:cNvPr id="12" name="Freeform: Shape 14">
            <a:extLst>
              <a:ext uri="{FF2B5EF4-FFF2-40B4-BE49-F238E27FC236}">
                <a16:creationId xmlns:a16="http://schemas.microsoft.com/office/drawing/2014/main" id="{01F06C3F-35EE-478B-B96B-1247519C7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7" name="Freeform 23">
            <a:extLst>
              <a:ext uri="{FF2B5EF4-FFF2-40B4-BE49-F238E27FC236}">
                <a16:creationId xmlns:a16="http://schemas.microsoft.com/office/drawing/2014/main" id="{72742D7C-18EF-4DDC-B3B1-7D394C34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descr="A close up of a map&#10;&#10;Description automatically generated">
            <a:extLst>
              <a:ext uri="{FF2B5EF4-FFF2-40B4-BE49-F238E27FC236}">
                <a16:creationId xmlns:a16="http://schemas.microsoft.com/office/drawing/2014/main" id="{2D988DD8-42A0-45CA-9567-64AE8A874855}"/>
              </a:ext>
            </a:extLst>
          </p:cNvPr>
          <p:cNvPicPr>
            <a:picLocks noChangeAspect="1"/>
          </p:cNvPicPr>
          <p:nvPr/>
        </p:nvPicPr>
        <p:blipFill>
          <a:blip r:embed="rId4"/>
          <a:stretch>
            <a:fillRect/>
          </a:stretch>
        </p:blipFill>
        <p:spPr>
          <a:xfrm>
            <a:off x="6094410" y="654394"/>
            <a:ext cx="5449471" cy="3228811"/>
          </a:xfrm>
          <a:prstGeom prst="rect">
            <a:avLst/>
          </a:prstGeom>
          <a:effectLst/>
        </p:spPr>
      </p:pic>
      <p:sp>
        <p:nvSpPr>
          <p:cNvPr id="19" name="Rectangle 18">
            <a:extLst>
              <a:ext uri="{FF2B5EF4-FFF2-40B4-BE49-F238E27FC236}">
                <a16:creationId xmlns:a16="http://schemas.microsoft.com/office/drawing/2014/main" id="{5DFB004C-C794-45CE-846D-166C532D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03D2936-A56B-4593-B1A2-54A652A6F0EE}"/>
              </a:ext>
            </a:extLst>
          </p:cNvPr>
          <p:cNvSpPr>
            <a:spLocks noGrp="1"/>
          </p:cNvSpPr>
          <p:nvPr>
            <p:ph idx="1"/>
          </p:nvPr>
        </p:nvSpPr>
        <p:spPr>
          <a:xfrm>
            <a:off x="646113" y="2052918"/>
            <a:ext cx="4165146" cy="4195481"/>
          </a:xfrm>
        </p:spPr>
        <p:txBody>
          <a:bodyPr>
            <a:normAutofit/>
          </a:bodyPr>
          <a:lstStyle/>
          <a:p>
            <a:r>
              <a:rPr lang="en-US" dirty="0"/>
              <a:t>Graphical Representation of data – Represented </a:t>
            </a:r>
            <a:r>
              <a:rPr lang="en-US" dirty="0" err="1"/>
              <a:t>symbos</a:t>
            </a:r>
            <a:endParaRPr lang="en-US" dirty="0"/>
          </a:p>
          <a:p>
            <a:r>
              <a:rPr lang="en-US" dirty="0"/>
              <a:t>Data visualization is converted into visual context.</a:t>
            </a:r>
          </a:p>
          <a:p>
            <a:pPr lvl="1">
              <a:buFont typeface="Wingdings" panose="05000000000000000000" pitchFamily="2" charset="2"/>
              <a:buChar char="q"/>
            </a:pPr>
            <a:r>
              <a:rPr lang="en-US" dirty="0"/>
              <a:t>Maps</a:t>
            </a:r>
          </a:p>
          <a:p>
            <a:pPr lvl="1">
              <a:buFont typeface="Wingdings" panose="05000000000000000000" pitchFamily="2" charset="2"/>
              <a:buChar char="q"/>
            </a:pPr>
            <a:r>
              <a:rPr lang="en-US" dirty="0"/>
              <a:t>Graphs</a:t>
            </a:r>
          </a:p>
          <a:p>
            <a:pPr lvl="1">
              <a:buFont typeface="Wingdings" panose="05000000000000000000" pitchFamily="2" charset="2"/>
              <a:buChar char="q"/>
            </a:pPr>
            <a:r>
              <a:rPr lang="en-US" dirty="0"/>
              <a:t>Charts</a:t>
            </a:r>
          </a:p>
        </p:txBody>
      </p:sp>
      <p:pic>
        <p:nvPicPr>
          <p:cNvPr id="5" name="Picture 4" descr="A close up of a screen&#10;&#10;Description automatically generated">
            <a:extLst>
              <a:ext uri="{FF2B5EF4-FFF2-40B4-BE49-F238E27FC236}">
                <a16:creationId xmlns:a16="http://schemas.microsoft.com/office/drawing/2014/main" id="{898A77C7-9BAE-49D2-8F38-500C6567C829}"/>
              </a:ext>
            </a:extLst>
          </p:cNvPr>
          <p:cNvPicPr>
            <a:picLocks noChangeAspect="1"/>
          </p:cNvPicPr>
          <p:nvPr/>
        </p:nvPicPr>
        <p:blipFill>
          <a:blip r:embed="rId5"/>
          <a:stretch>
            <a:fillRect/>
          </a:stretch>
        </p:blipFill>
        <p:spPr>
          <a:xfrm>
            <a:off x="6094408" y="4250008"/>
            <a:ext cx="2627752" cy="1834222"/>
          </a:xfrm>
          <a:prstGeom prst="rect">
            <a:avLst/>
          </a:prstGeom>
          <a:effectLst/>
        </p:spPr>
      </p:pic>
      <p:pic>
        <p:nvPicPr>
          <p:cNvPr id="10" name="Picture 9">
            <a:extLst>
              <a:ext uri="{FF2B5EF4-FFF2-40B4-BE49-F238E27FC236}">
                <a16:creationId xmlns:a16="http://schemas.microsoft.com/office/drawing/2014/main" id="{282F6822-BA62-4C8C-9034-512B0199A996}"/>
              </a:ext>
            </a:extLst>
          </p:cNvPr>
          <p:cNvPicPr>
            <a:picLocks noChangeAspect="1"/>
          </p:cNvPicPr>
          <p:nvPr/>
        </p:nvPicPr>
        <p:blipFill>
          <a:blip r:embed="rId6"/>
          <a:stretch>
            <a:fillRect/>
          </a:stretch>
        </p:blipFill>
        <p:spPr>
          <a:xfrm>
            <a:off x="8916129" y="4322485"/>
            <a:ext cx="2627752" cy="1689269"/>
          </a:xfrm>
          <a:prstGeom prst="rect">
            <a:avLst/>
          </a:prstGeom>
          <a:effectLst/>
        </p:spPr>
      </p:pic>
    </p:spTree>
    <p:extLst>
      <p:ext uri="{BB962C8B-B14F-4D97-AF65-F5344CB8AC3E}">
        <p14:creationId xmlns:p14="http://schemas.microsoft.com/office/powerpoint/2010/main" val="331615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B24F-8A38-4714-8602-C9309F1350E0}"/>
              </a:ext>
            </a:extLst>
          </p:cNvPr>
          <p:cNvSpPr>
            <a:spLocks noGrp="1"/>
          </p:cNvSpPr>
          <p:nvPr>
            <p:ph type="title"/>
          </p:nvPr>
        </p:nvSpPr>
        <p:spPr>
          <a:xfrm>
            <a:off x="646112" y="452718"/>
            <a:ext cx="4165580" cy="1400530"/>
          </a:xfrm>
        </p:spPr>
        <p:txBody>
          <a:bodyPr>
            <a:normAutofit/>
          </a:bodyPr>
          <a:lstStyle/>
          <a:p>
            <a:r>
              <a:rPr lang="en-US" dirty="0"/>
              <a:t>Early Days - Visualization</a:t>
            </a:r>
          </a:p>
        </p:txBody>
      </p:sp>
      <p:sp>
        <p:nvSpPr>
          <p:cNvPr id="17" name="Freeform: Shape 10">
            <a:extLst>
              <a:ext uri="{FF2B5EF4-FFF2-40B4-BE49-F238E27FC236}">
                <a16:creationId xmlns:a16="http://schemas.microsoft.com/office/drawing/2014/main" id="{475CE30D-8C95-4716-A3AB-29EC9A5F1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39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8" name="Freeform 23">
            <a:extLst>
              <a:ext uri="{FF2B5EF4-FFF2-40B4-BE49-F238E27FC236}">
                <a16:creationId xmlns:a16="http://schemas.microsoft.com/office/drawing/2014/main" id="{5262E9D7-B5C1-4E6C-B3EF-2F4807705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a:extLst>
              <a:ext uri="{FF2B5EF4-FFF2-40B4-BE49-F238E27FC236}">
                <a16:creationId xmlns:a16="http://schemas.microsoft.com/office/drawing/2014/main" id="{AC211698-2879-4D95-94A1-AE16A264B088}"/>
              </a:ext>
            </a:extLst>
          </p:cNvPr>
          <p:cNvPicPr>
            <a:picLocks noChangeAspect="1"/>
          </p:cNvPicPr>
          <p:nvPr/>
        </p:nvPicPr>
        <p:blipFill>
          <a:blip r:embed="rId4"/>
          <a:stretch>
            <a:fillRect/>
          </a:stretch>
        </p:blipFill>
        <p:spPr>
          <a:xfrm>
            <a:off x="6326586" y="647699"/>
            <a:ext cx="2162555" cy="2162555"/>
          </a:xfrm>
          <a:prstGeom prst="rect">
            <a:avLst/>
          </a:prstGeom>
          <a:effectLst/>
        </p:spPr>
      </p:pic>
      <p:pic>
        <p:nvPicPr>
          <p:cNvPr id="6" name="Picture 5">
            <a:extLst>
              <a:ext uri="{FF2B5EF4-FFF2-40B4-BE49-F238E27FC236}">
                <a16:creationId xmlns:a16="http://schemas.microsoft.com/office/drawing/2014/main" id="{FD041E75-BE30-400A-A699-5F8C66D076AD}"/>
              </a:ext>
            </a:extLst>
          </p:cNvPr>
          <p:cNvPicPr>
            <a:picLocks noChangeAspect="1"/>
          </p:cNvPicPr>
          <p:nvPr/>
        </p:nvPicPr>
        <p:blipFill>
          <a:blip r:embed="rId5"/>
          <a:stretch>
            <a:fillRect/>
          </a:stretch>
        </p:blipFill>
        <p:spPr>
          <a:xfrm>
            <a:off x="8962186" y="647699"/>
            <a:ext cx="2534798" cy="2162555"/>
          </a:xfrm>
          <a:prstGeom prst="rect">
            <a:avLst/>
          </a:prstGeom>
          <a:effectLst/>
        </p:spPr>
      </p:pic>
      <p:sp>
        <p:nvSpPr>
          <p:cNvPr id="19" name="Rectangle 14">
            <a:extLst>
              <a:ext uri="{FF2B5EF4-FFF2-40B4-BE49-F238E27FC236}">
                <a16:creationId xmlns:a16="http://schemas.microsoft.com/office/drawing/2014/main" id="{C8C7DA03-3808-49BC-946F-ECACEAE88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0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DF00D27-8FC8-4717-929D-B0778508C1C6}"/>
              </a:ext>
            </a:extLst>
          </p:cNvPr>
          <p:cNvSpPr>
            <a:spLocks noGrp="1"/>
          </p:cNvSpPr>
          <p:nvPr>
            <p:ph idx="1"/>
          </p:nvPr>
        </p:nvSpPr>
        <p:spPr>
          <a:xfrm>
            <a:off x="646113" y="2052918"/>
            <a:ext cx="4165146" cy="4195481"/>
          </a:xfrm>
        </p:spPr>
        <p:txBody>
          <a:bodyPr>
            <a:normAutofit/>
          </a:bodyPr>
          <a:lstStyle/>
          <a:p>
            <a:r>
              <a:rPr lang="en-US" sz="2400" dirty="0"/>
              <a:t>Common way to create data…very effective strategy</a:t>
            </a:r>
          </a:p>
          <a:p>
            <a:r>
              <a:rPr lang="en-US" sz="2400" dirty="0"/>
              <a:t>Example, take information from spreadsheet and transform into the chart below.</a:t>
            </a:r>
          </a:p>
          <a:p>
            <a:pPr lvl="1">
              <a:buFont typeface="Wingdings" panose="05000000000000000000" pitchFamily="2" charset="2"/>
              <a:buChar char="q"/>
            </a:pPr>
            <a:r>
              <a:rPr lang="en-US" sz="2400" dirty="0"/>
              <a:t>bar graph, pie chart, or table.</a:t>
            </a:r>
          </a:p>
        </p:txBody>
      </p:sp>
      <p:pic>
        <p:nvPicPr>
          <p:cNvPr id="5" name="Picture 4">
            <a:extLst>
              <a:ext uri="{FF2B5EF4-FFF2-40B4-BE49-F238E27FC236}">
                <a16:creationId xmlns:a16="http://schemas.microsoft.com/office/drawing/2014/main" id="{594371BF-A8B9-4C16-9D4A-0175CB2BFBFD}"/>
              </a:ext>
            </a:extLst>
          </p:cNvPr>
          <p:cNvPicPr>
            <a:picLocks noChangeAspect="1"/>
          </p:cNvPicPr>
          <p:nvPr/>
        </p:nvPicPr>
        <p:blipFill>
          <a:blip r:embed="rId6"/>
          <a:stretch>
            <a:fillRect/>
          </a:stretch>
        </p:blipFill>
        <p:spPr>
          <a:xfrm>
            <a:off x="6653963" y="3006197"/>
            <a:ext cx="4329525" cy="3242202"/>
          </a:xfrm>
          <a:prstGeom prst="rect">
            <a:avLst/>
          </a:prstGeom>
          <a:effectLst/>
        </p:spPr>
      </p:pic>
    </p:spTree>
    <p:extLst>
      <p:ext uri="{BB962C8B-B14F-4D97-AF65-F5344CB8AC3E}">
        <p14:creationId xmlns:p14="http://schemas.microsoft.com/office/powerpoint/2010/main" val="205853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6ECF-5351-4870-9358-F3B2FB44C193}"/>
              </a:ext>
            </a:extLst>
          </p:cNvPr>
          <p:cNvSpPr>
            <a:spLocks noGrp="1"/>
          </p:cNvSpPr>
          <p:nvPr>
            <p:ph type="title"/>
          </p:nvPr>
        </p:nvSpPr>
        <p:spPr/>
        <p:txBody>
          <a:bodyPr/>
          <a:lstStyle/>
          <a:p>
            <a:r>
              <a:rPr lang="en-US" dirty="0"/>
              <a:t>Nowadays – Data Visualization</a:t>
            </a:r>
            <a:br>
              <a:rPr lang="en-US" dirty="0"/>
            </a:br>
            <a:r>
              <a:rPr lang="en-US" dirty="0"/>
              <a:t>(Big Data) – </a:t>
            </a:r>
            <a:r>
              <a:rPr lang="en-US" dirty="0">
                <a:solidFill>
                  <a:srgbClr val="FF0000"/>
                </a:solidFill>
              </a:rPr>
              <a:t>Infinite</a:t>
            </a:r>
            <a:r>
              <a:rPr lang="en-US" dirty="0"/>
              <a:t>?</a:t>
            </a:r>
          </a:p>
        </p:txBody>
      </p:sp>
      <p:sp>
        <p:nvSpPr>
          <p:cNvPr id="3" name="Content Placeholder 2">
            <a:extLst>
              <a:ext uri="{FF2B5EF4-FFF2-40B4-BE49-F238E27FC236}">
                <a16:creationId xmlns:a16="http://schemas.microsoft.com/office/drawing/2014/main" id="{95B2D086-31A0-4C65-A9BB-3E48301A2F5B}"/>
              </a:ext>
            </a:extLst>
          </p:cNvPr>
          <p:cNvSpPr>
            <a:spLocks noGrp="1"/>
          </p:cNvSpPr>
          <p:nvPr>
            <p:ph idx="1"/>
          </p:nvPr>
        </p:nvSpPr>
        <p:spPr>
          <a:xfrm>
            <a:off x="471340" y="2052918"/>
            <a:ext cx="9578513" cy="4195481"/>
          </a:xfrm>
        </p:spPr>
        <p:txBody>
          <a:bodyPr/>
          <a:lstStyle/>
          <a:p>
            <a:r>
              <a:rPr lang="en-US" dirty="0"/>
              <a:t>Bubble clouds – </a:t>
            </a:r>
          </a:p>
          <a:p>
            <a:pPr marL="0" indent="0">
              <a:buNone/>
            </a:pPr>
            <a:r>
              <a:rPr lang="en-US" dirty="0"/>
              <a:t>social, econ. Medical.</a:t>
            </a:r>
          </a:p>
          <a:p>
            <a:r>
              <a:rPr lang="en-US" dirty="0"/>
              <a:t>Bullet graphs – compare</a:t>
            </a:r>
          </a:p>
          <a:p>
            <a:pPr marL="0" indent="0">
              <a:buNone/>
            </a:pPr>
            <a:r>
              <a:rPr lang="en-US" dirty="0"/>
              <a:t>values</a:t>
            </a:r>
          </a:p>
          <a:p>
            <a:r>
              <a:rPr lang="en-US" dirty="0"/>
              <a:t>Heat maps – hot/cold</a:t>
            </a:r>
          </a:p>
          <a:p>
            <a:r>
              <a:rPr lang="en-US" dirty="0"/>
              <a:t>Radial trees – type of info graphic</a:t>
            </a:r>
          </a:p>
          <a:p>
            <a:r>
              <a:rPr lang="en-US" dirty="0"/>
              <a:t>Infographics – written words</a:t>
            </a:r>
          </a:p>
          <a:p>
            <a:r>
              <a:rPr lang="en-US" dirty="0"/>
              <a:t>And more.</a:t>
            </a:r>
          </a:p>
          <a:p>
            <a:pPr marL="0" indent="0">
              <a:buNone/>
            </a:pPr>
            <a:endParaRPr lang="en-US" dirty="0"/>
          </a:p>
        </p:txBody>
      </p:sp>
      <p:pic>
        <p:nvPicPr>
          <p:cNvPr id="4" name="Picture 3">
            <a:extLst>
              <a:ext uri="{FF2B5EF4-FFF2-40B4-BE49-F238E27FC236}">
                <a16:creationId xmlns:a16="http://schemas.microsoft.com/office/drawing/2014/main" id="{39139E42-6ECA-4B3A-B7E7-90A2AEEF1981}"/>
              </a:ext>
            </a:extLst>
          </p:cNvPr>
          <p:cNvPicPr>
            <a:picLocks noChangeAspect="1"/>
          </p:cNvPicPr>
          <p:nvPr/>
        </p:nvPicPr>
        <p:blipFill>
          <a:blip r:embed="rId3"/>
          <a:stretch>
            <a:fillRect/>
          </a:stretch>
        </p:blipFill>
        <p:spPr>
          <a:xfrm>
            <a:off x="4717212" y="2258169"/>
            <a:ext cx="2752725" cy="1762125"/>
          </a:xfrm>
          <a:prstGeom prst="rect">
            <a:avLst/>
          </a:prstGeom>
        </p:spPr>
      </p:pic>
      <p:pic>
        <p:nvPicPr>
          <p:cNvPr id="5" name="Picture 4">
            <a:extLst>
              <a:ext uri="{FF2B5EF4-FFF2-40B4-BE49-F238E27FC236}">
                <a16:creationId xmlns:a16="http://schemas.microsoft.com/office/drawing/2014/main" id="{AFDB9411-4DB3-4D18-B2A3-DF7263D7D4CA}"/>
              </a:ext>
            </a:extLst>
          </p:cNvPr>
          <p:cNvPicPr>
            <a:picLocks noChangeAspect="1"/>
          </p:cNvPicPr>
          <p:nvPr/>
        </p:nvPicPr>
        <p:blipFill>
          <a:blip r:embed="rId4"/>
          <a:stretch>
            <a:fillRect/>
          </a:stretch>
        </p:blipFill>
        <p:spPr>
          <a:xfrm>
            <a:off x="8236793" y="4536306"/>
            <a:ext cx="3638550" cy="1781175"/>
          </a:xfrm>
          <a:prstGeom prst="rect">
            <a:avLst/>
          </a:prstGeom>
        </p:spPr>
      </p:pic>
      <p:pic>
        <p:nvPicPr>
          <p:cNvPr id="6" name="Picture 5">
            <a:extLst>
              <a:ext uri="{FF2B5EF4-FFF2-40B4-BE49-F238E27FC236}">
                <a16:creationId xmlns:a16="http://schemas.microsoft.com/office/drawing/2014/main" id="{B4F6EB53-7273-4637-A533-E8CE470595BD}"/>
              </a:ext>
            </a:extLst>
          </p:cNvPr>
          <p:cNvPicPr>
            <a:picLocks noChangeAspect="1"/>
          </p:cNvPicPr>
          <p:nvPr/>
        </p:nvPicPr>
        <p:blipFill>
          <a:blip r:embed="rId5"/>
          <a:stretch>
            <a:fillRect/>
          </a:stretch>
        </p:blipFill>
        <p:spPr>
          <a:xfrm>
            <a:off x="10155237" y="1269222"/>
            <a:ext cx="1866900" cy="1638300"/>
          </a:xfrm>
          <a:prstGeom prst="rect">
            <a:avLst/>
          </a:prstGeom>
        </p:spPr>
      </p:pic>
      <p:pic>
        <p:nvPicPr>
          <p:cNvPr id="7" name="Picture 6">
            <a:extLst>
              <a:ext uri="{FF2B5EF4-FFF2-40B4-BE49-F238E27FC236}">
                <a16:creationId xmlns:a16="http://schemas.microsoft.com/office/drawing/2014/main" id="{4900D383-623D-4B5E-8C76-617950FFE611}"/>
              </a:ext>
            </a:extLst>
          </p:cNvPr>
          <p:cNvPicPr>
            <a:picLocks noChangeAspect="1"/>
          </p:cNvPicPr>
          <p:nvPr/>
        </p:nvPicPr>
        <p:blipFill>
          <a:blip r:embed="rId6"/>
          <a:stretch>
            <a:fillRect/>
          </a:stretch>
        </p:blipFill>
        <p:spPr>
          <a:xfrm>
            <a:off x="7576765" y="1620323"/>
            <a:ext cx="2266950" cy="2095500"/>
          </a:xfrm>
          <a:prstGeom prst="rect">
            <a:avLst/>
          </a:prstGeom>
        </p:spPr>
      </p:pic>
      <p:pic>
        <p:nvPicPr>
          <p:cNvPr id="8" name="Picture 7">
            <a:extLst>
              <a:ext uri="{FF2B5EF4-FFF2-40B4-BE49-F238E27FC236}">
                <a16:creationId xmlns:a16="http://schemas.microsoft.com/office/drawing/2014/main" id="{67E12E57-9841-4862-B2DA-8F666B07CDE4}"/>
              </a:ext>
            </a:extLst>
          </p:cNvPr>
          <p:cNvPicPr>
            <a:picLocks noChangeAspect="1"/>
          </p:cNvPicPr>
          <p:nvPr/>
        </p:nvPicPr>
        <p:blipFill>
          <a:blip r:embed="rId7"/>
          <a:stretch>
            <a:fillRect/>
          </a:stretch>
        </p:blipFill>
        <p:spPr>
          <a:xfrm>
            <a:off x="5134612" y="4552594"/>
            <a:ext cx="2533650" cy="1895475"/>
          </a:xfrm>
          <a:prstGeom prst="rect">
            <a:avLst/>
          </a:prstGeom>
        </p:spPr>
      </p:pic>
      <p:sp>
        <p:nvSpPr>
          <p:cNvPr id="9" name="TextBox 8">
            <a:extLst>
              <a:ext uri="{FF2B5EF4-FFF2-40B4-BE49-F238E27FC236}">
                <a16:creationId xmlns:a16="http://schemas.microsoft.com/office/drawing/2014/main" id="{A73EFF3E-3BE4-43C8-A050-98EB571EDF7D}"/>
              </a:ext>
            </a:extLst>
          </p:cNvPr>
          <p:cNvSpPr txBox="1"/>
          <p:nvPr/>
        </p:nvSpPr>
        <p:spPr>
          <a:xfrm>
            <a:off x="10509479" y="2998327"/>
            <a:ext cx="1449436" cy="369332"/>
          </a:xfrm>
          <a:prstGeom prst="rect">
            <a:avLst/>
          </a:prstGeom>
          <a:noFill/>
        </p:spPr>
        <p:txBody>
          <a:bodyPr wrap="none" rtlCol="0">
            <a:spAutoFit/>
          </a:bodyPr>
          <a:lstStyle/>
          <a:p>
            <a:r>
              <a:rPr lang="en-US" dirty="0"/>
              <a:t>Heat Wave</a:t>
            </a:r>
          </a:p>
        </p:txBody>
      </p:sp>
      <p:sp>
        <p:nvSpPr>
          <p:cNvPr id="10" name="TextBox 9">
            <a:extLst>
              <a:ext uri="{FF2B5EF4-FFF2-40B4-BE49-F238E27FC236}">
                <a16:creationId xmlns:a16="http://schemas.microsoft.com/office/drawing/2014/main" id="{A9EE6D69-48B0-4EE8-AEAE-91EBA92A29A1}"/>
              </a:ext>
            </a:extLst>
          </p:cNvPr>
          <p:cNvSpPr txBox="1"/>
          <p:nvPr/>
        </p:nvSpPr>
        <p:spPr>
          <a:xfrm>
            <a:off x="8100263" y="3754203"/>
            <a:ext cx="184731" cy="369332"/>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19EAA4FC-8D22-4847-BA2D-5022B8424510}"/>
              </a:ext>
            </a:extLst>
          </p:cNvPr>
          <p:cNvSpPr txBox="1"/>
          <p:nvPr/>
        </p:nvSpPr>
        <p:spPr>
          <a:xfrm>
            <a:off x="8100263" y="3792583"/>
            <a:ext cx="1511952" cy="369332"/>
          </a:xfrm>
          <a:prstGeom prst="rect">
            <a:avLst/>
          </a:prstGeom>
          <a:noFill/>
        </p:spPr>
        <p:txBody>
          <a:bodyPr wrap="none" rtlCol="0">
            <a:spAutoFit/>
          </a:bodyPr>
          <a:lstStyle/>
          <a:p>
            <a:r>
              <a:rPr lang="en-US" dirty="0"/>
              <a:t>Radial Trees</a:t>
            </a:r>
          </a:p>
        </p:txBody>
      </p:sp>
      <p:sp>
        <p:nvSpPr>
          <p:cNvPr id="12" name="TextBox 11">
            <a:extLst>
              <a:ext uri="{FF2B5EF4-FFF2-40B4-BE49-F238E27FC236}">
                <a16:creationId xmlns:a16="http://schemas.microsoft.com/office/drawing/2014/main" id="{4C0215B6-2308-4CA7-AF80-FDC5BE571A8E}"/>
              </a:ext>
            </a:extLst>
          </p:cNvPr>
          <p:cNvSpPr txBox="1"/>
          <p:nvPr/>
        </p:nvSpPr>
        <p:spPr>
          <a:xfrm>
            <a:off x="4995298" y="3938869"/>
            <a:ext cx="1718740" cy="369332"/>
          </a:xfrm>
          <a:prstGeom prst="rect">
            <a:avLst/>
          </a:prstGeom>
          <a:noFill/>
        </p:spPr>
        <p:txBody>
          <a:bodyPr wrap="none" rtlCol="0">
            <a:spAutoFit/>
          </a:bodyPr>
          <a:lstStyle/>
          <a:p>
            <a:r>
              <a:rPr lang="en-US" dirty="0"/>
              <a:t>Bubble Cloud</a:t>
            </a:r>
          </a:p>
        </p:txBody>
      </p:sp>
      <p:sp>
        <p:nvSpPr>
          <p:cNvPr id="13" name="TextBox 12">
            <a:extLst>
              <a:ext uri="{FF2B5EF4-FFF2-40B4-BE49-F238E27FC236}">
                <a16:creationId xmlns:a16="http://schemas.microsoft.com/office/drawing/2014/main" id="{DE7B86E6-2C28-4E8E-8020-EF09CC353F01}"/>
              </a:ext>
            </a:extLst>
          </p:cNvPr>
          <p:cNvSpPr txBox="1"/>
          <p:nvPr/>
        </p:nvSpPr>
        <p:spPr>
          <a:xfrm>
            <a:off x="5602847" y="6386295"/>
            <a:ext cx="1566454" cy="369332"/>
          </a:xfrm>
          <a:prstGeom prst="rect">
            <a:avLst/>
          </a:prstGeom>
          <a:noFill/>
        </p:spPr>
        <p:txBody>
          <a:bodyPr wrap="none" rtlCol="0">
            <a:spAutoFit/>
          </a:bodyPr>
          <a:lstStyle/>
          <a:p>
            <a:r>
              <a:rPr lang="en-US" dirty="0"/>
              <a:t>Infographics</a:t>
            </a:r>
          </a:p>
        </p:txBody>
      </p:sp>
      <p:sp>
        <p:nvSpPr>
          <p:cNvPr id="14" name="TextBox 13">
            <a:extLst>
              <a:ext uri="{FF2B5EF4-FFF2-40B4-BE49-F238E27FC236}">
                <a16:creationId xmlns:a16="http://schemas.microsoft.com/office/drawing/2014/main" id="{082D3B70-8961-45C0-91EC-FD73CA6297B6}"/>
              </a:ext>
            </a:extLst>
          </p:cNvPr>
          <p:cNvSpPr txBox="1"/>
          <p:nvPr/>
        </p:nvSpPr>
        <p:spPr>
          <a:xfrm>
            <a:off x="9204771" y="6317481"/>
            <a:ext cx="1614545" cy="369332"/>
          </a:xfrm>
          <a:prstGeom prst="rect">
            <a:avLst/>
          </a:prstGeom>
          <a:noFill/>
        </p:spPr>
        <p:txBody>
          <a:bodyPr wrap="none" rtlCol="0">
            <a:spAutoFit/>
          </a:bodyPr>
          <a:lstStyle/>
          <a:p>
            <a:r>
              <a:rPr lang="en-US" dirty="0"/>
              <a:t>Bullet graphs</a:t>
            </a:r>
          </a:p>
        </p:txBody>
      </p:sp>
    </p:spTree>
    <p:extLst>
      <p:ext uri="{BB962C8B-B14F-4D97-AF65-F5344CB8AC3E}">
        <p14:creationId xmlns:p14="http://schemas.microsoft.com/office/powerpoint/2010/main" val="1740703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D6545-B31B-4EFF-8AC6-3471CD6EE941}"/>
              </a:ext>
            </a:extLst>
          </p:cNvPr>
          <p:cNvSpPr>
            <a:spLocks noGrp="1"/>
          </p:cNvSpPr>
          <p:nvPr>
            <p:ph type="title"/>
          </p:nvPr>
        </p:nvSpPr>
        <p:spPr>
          <a:xfrm>
            <a:off x="278466" y="207621"/>
            <a:ext cx="9404723" cy="1400530"/>
          </a:xfrm>
        </p:spPr>
        <p:txBody>
          <a:bodyPr/>
          <a:lstStyle/>
          <a:p>
            <a:r>
              <a:rPr lang="en-US" dirty="0"/>
              <a:t>Why Do We Care</a:t>
            </a:r>
            <a:br>
              <a:rPr lang="en-US" dirty="0"/>
            </a:br>
            <a:r>
              <a:rPr lang="en-US" dirty="0"/>
              <a:t>(data, data, data, &amp; data…</a:t>
            </a:r>
          </a:p>
        </p:txBody>
      </p:sp>
      <p:sp>
        <p:nvSpPr>
          <p:cNvPr id="3" name="Content Placeholder 2">
            <a:extLst>
              <a:ext uri="{FF2B5EF4-FFF2-40B4-BE49-F238E27FC236}">
                <a16:creationId xmlns:a16="http://schemas.microsoft.com/office/drawing/2014/main" id="{8B50AA24-789D-452A-BA83-CED08AF65FD9}"/>
              </a:ext>
            </a:extLst>
          </p:cNvPr>
          <p:cNvSpPr>
            <a:spLocks noGrp="1"/>
          </p:cNvSpPr>
          <p:nvPr>
            <p:ph idx="1"/>
          </p:nvPr>
        </p:nvSpPr>
        <p:spPr>
          <a:xfrm>
            <a:off x="1103312" y="1621410"/>
            <a:ext cx="8946541" cy="4626989"/>
          </a:xfrm>
        </p:spPr>
        <p:txBody>
          <a:bodyPr>
            <a:normAutofit/>
          </a:bodyPr>
          <a:lstStyle/>
          <a:p>
            <a:r>
              <a:rPr lang="en-US" sz="2800" dirty="0"/>
              <a:t>Develop and tailor in-house product cheaply without resorting to expensive software.</a:t>
            </a:r>
          </a:p>
          <a:p>
            <a:r>
              <a:rPr lang="en-US" sz="2800" dirty="0"/>
              <a:t>Capture and harvest data for the purpose of data science (big data)</a:t>
            </a:r>
          </a:p>
          <a:p>
            <a:r>
              <a:rPr lang="en-US" sz="2800" dirty="0"/>
              <a:t>Automate forensic analysis</a:t>
            </a:r>
          </a:p>
          <a:p>
            <a:endParaRPr lang="en-US" sz="2400" dirty="0"/>
          </a:p>
          <a:p>
            <a:endParaRPr lang="en-US" sz="2400" dirty="0"/>
          </a:p>
        </p:txBody>
      </p:sp>
      <p:pic>
        <p:nvPicPr>
          <p:cNvPr id="4" name="Picture 3">
            <a:extLst>
              <a:ext uri="{FF2B5EF4-FFF2-40B4-BE49-F238E27FC236}">
                <a16:creationId xmlns:a16="http://schemas.microsoft.com/office/drawing/2014/main" id="{A1FF5540-539B-4386-A25A-41854A4643D9}"/>
              </a:ext>
            </a:extLst>
          </p:cNvPr>
          <p:cNvPicPr>
            <a:picLocks noChangeAspect="1"/>
          </p:cNvPicPr>
          <p:nvPr/>
        </p:nvPicPr>
        <p:blipFill>
          <a:blip r:embed="rId3"/>
          <a:stretch>
            <a:fillRect/>
          </a:stretch>
        </p:blipFill>
        <p:spPr>
          <a:xfrm>
            <a:off x="10049853" y="4267199"/>
            <a:ext cx="1857375" cy="1981200"/>
          </a:xfrm>
          <a:prstGeom prst="rect">
            <a:avLst/>
          </a:prstGeom>
        </p:spPr>
      </p:pic>
      <p:sp>
        <p:nvSpPr>
          <p:cNvPr id="5" name="Rectangle 4">
            <a:extLst>
              <a:ext uri="{FF2B5EF4-FFF2-40B4-BE49-F238E27FC236}">
                <a16:creationId xmlns:a16="http://schemas.microsoft.com/office/drawing/2014/main" id="{CDB495F5-C856-49FA-8831-E50F4F07A852}"/>
              </a:ext>
            </a:extLst>
          </p:cNvPr>
          <p:cNvSpPr/>
          <p:nvPr/>
        </p:nvSpPr>
        <p:spPr>
          <a:xfrm>
            <a:off x="1007637" y="4650956"/>
            <a:ext cx="4671472" cy="1754326"/>
          </a:xfrm>
          <a:prstGeom prst="rect">
            <a:avLst/>
          </a:prstGeom>
          <a:noFill/>
        </p:spPr>
        <p:txBody>
          <a:bodyPr wrap="none" lIns="91440" tIns="45720" rIns="91440" bIns="45720">
            <a:spAutoFit/>
          </a:bodyPr>
          <a:lstStyle/>
          <a:p>
            <a:pPr algn="ctr"/>
            <a:r>
              <a:rPr lang="en-US"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Easy to </a:t>
            </a:r>
          </a:p>
          <a:p>
            <a:pPr algn="ctr"/>
            <a:r>
              <a:rPr lang="en-US"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understand…</a:t>
            </a:r>
            <a:endParaRPr 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6" name="Picture 5">
            <a:extLst>
              <a:ext uri="{FF2B5EF4-FFF2-40B4-BE49-F238E27FC236}">
                <a16:creationId xmlns:a16="http://schemas.microsoft.com/office/drawing/2014/main" id="{DD5F093E-2596-4A0D-A206-36B7E884E2B2}"/>
              </a:ext>
            </a:extLst>
          </p:cNvPr>
          <p:cNvPicPr>
            <a:picLocks noChangeAspect="1"/>
          </p:cNvPicPr>
          <p:nvPr/>
        </p:nvPicPr>
        <p:blipFill>
          <a:blip r:embed="rId4"/>
          <a:stretch>
            <a:fillRect/>
          </a:stretch>
        </p:blipFill>
        <p:spPr>
          <a:xfrm>
            <a:off x="5774784" y="4426704"/>
            <a:ext cx="2689945" cy="1990724"/>
          </a:xfrm>
          <a:prstGeom prst="rect">
            <a:avLst/>
          </a:prstGeom>
        </p:spPr>
      </p:pic>
      <p:sp>
        <p:nvSpPr>
          <p:cNvPr id="7" name="Arrow: Left-Right 6">
            <a:extLst>
              <a:ext uri="{FF2B5EF4-FFF2-40B4-BE49-F238E27FC236}">
                <a16:creationId xmlns:a16="http://schemas.microsoft.com/office/drawing/2014/main" id="{9BCD044F-36E1-4066-BC0E-74ECC0699A0E}"/>
              </a:ext>
            </a:extLst>
          </p:cNvPr>
          <p:cNvSpPr/>
          <p:nvPr/>
        </p:nvSpPr>
        <p:spPr>
          <a:xfrm>
            <a:off x="8663233" y="5043340"/>
            <a:ext cx="1386620" cy="50904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7FC011F-0E20-4375-8CF9-2EA507821B01}"/>
              </a:ext>
            </a:extLst>
          </p:cNvPr>
          <p:cNvPicPr>
            <a:picLocks noChangeAspect="1"/>
          </p:cNvPicPr>
          <p:nvPr/>
        </p:nvPicPr>
        <p:blipFill>
          <a:blip r:embed="rId5"/>
          <a:stretch>
            <a:fillRect/>
          </a:stretch>
        </p:blipFill>
        <p:spPr>
          <a:xfrm>
            <a:off x="7886552" y="194362"/>
            <a:ext cx="1019175" cy="1266825"/>
          </a:xfrm>
          <a:prstGeom prst="rect">
            <a:avLst/>
          </a:prstGeom>
        </p:spPr>
      </p:pic>
    </p:spTree>
    <p:extLst>
      <p:ext uri="{BB962C8B-B14F-4D97-AF65-F5344CB8AC3E}">
        <p14:creationId xmlns:p14="http://schemas.microsoft.com/office/powerpoint/2010/main" val="240704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C004C91-9324-4E94-BC28-856AE162D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12" name="Freeform 7">
            <a:extLst>
              <a:ext uri="{FF2B5EF4-FFF2-40B4-BE49-F238E27FC236}">
                <a16:creationId xmlns:a16="http://schemas.microsoft.com/office/drawing/2014/main" id="{5B562CD4-39C5-44ED-BD68-B789B305E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1C4F076-83B4-4211-A6BC-7BAE1736E3DF}"/>
              </a:ext>
            </a:extLst>
          </p:cNvPr>
          <p:cNvSpPr>
            <a:spLocks noGrp="1"/>
          </p:cNvSpPr>
          <p:nvPr>
            <p:ph type="title"/>
          </p:nvPr>
        </p:nvSpPr>
        <p:spPr>
          <a:xfrm>
            <a:off x="646111" y="452718"/>
            <a:ext cx="9404723" cy="1180711"/>
          </a:xfrm>
        </p:spPr>
        <p:txBody>
          <a:bodyPr>
            <a:normAutofit/>
          </a:bodyPr>
          <a:lstStyle/>
          <a:p>
            <a:pPr>
              <a:lnSpc>
                <a:spcPct val="90000"/>
              </a:lnSpc>
            </a:pPr>
            <a:r>
              <a:rPr lang="en-US" sz="3900"/>
              <a:t>Why do we care –tailored product – inhouse tools</a:t>
            </a:r>
          </a:p>
        </p:txBody>
      </p:sp>
      <p:sp>
        <p:nvSpPr>
          <p:cNvPr id="3" name="Content Placeholder 2">
            <a:extLst>
              <a:ext uri="{FF2B5EF4-FFF2-40B4-BE49-F238E27FC236}">
                <a16:creationId xmlns:a16="http://schemas.microsoft.com/office/drawing/2014/main" id="{28B04103-630C-4F2F-BA4E-467075F6EA29}"/>
              </a:ext>
            </a:extLst>
          </p:cNvPr>
          <p:cNvSpPr>
            <a:spLocks noGrp="1"/>
          </p:cNvSpPr>
          <p:nvPr>
            <p:ph idx="1"/>
          </p:nvPr>
        </p:nvSpPr>
        <p:spPr>
          <a:xfrm>
            <a:off x="643856" y="2548281"/>
            <a:ext cx="7152860" cy="3654389"/>
          </a:xfrm>
        </p:spPr>
        <p:txBody>
          <a:bodyPr>
            <a:normAutofit/>
          </a:bodyPr>
          <a:lstStyle/>
          <a:p>
            <a:r>
              <a:rPr lang="en-US">
                <a:solidFill>
                  <a:schemeClr val="bg1"/>
                </a:solidFill>
              </a:rPr>
              <a:t>Inhouse tools – tailored to small group of department employees without resorting to expensive and bulky features that are not needed.</a:t>
            </a:r>
          </a:p>
          <a:p>
            <a:pPr lvl="1">
              <a:buFont typeface="Wingdings" panose="05000000000000000000" pitchFamily="2" charset="2"/>
              <a:buChar char="q"/>
            </a:pPr>
            <a:r>
              <a:rPr lang="en-US">
                <a:solidFill>
                  <a:schemeClr val="bg1"/>
                </a:solidFill>
              </a:rPr>
              <a:t>Make interface more familiar and easier to use </a:t>
            </a:r>
          </a:p>
          <a:p>
            <a:pPr lvl="1">
              <a:buFont typeface="Wingdings" panose="05000000000000000000" pitchFamily="2" charset="2"/>
              <a:buChar char="q"/>
            </a:pPr>
            <a:r>
              <a:rPr lang="en-US">
                <a:solidFill>
                  <a:schemeClr val="bg1"/>
                </a:solidFill>
              </a:rPr>
              <a:t>Some departments don’t have allocated budget to purchase commercial tools and even allowed to use open source tools due to going through the vetting process to the CM.</a:t>
            </a:r>
          </a:p>
          <a:p>
            <a:pPr lvl="2">
              <a:buFont typeface="Wingdings" panose="05000000000000000000" pitchFamily="2" charset="2"/>
              <a:buChar char="q"/>
            </a:pPr>
            <a:r>
              <a:rPr lang="en-US">
                <a:solidFill>
                  <a:schemeClr val="bg1"/>
                </a:solidFill>
              </a:rPr>
              <a:t>Therefore, resort to develop your own “Network Protocol Analyzer” visual data (Graphical Representation of the text).</a:t>
            </a:r>
          </a:p>
        </p:txBody>
      </p:sp>
      <p:pic>
        <p:nvPicPr>
          <p:cNvPr id="4" name="Picture 3" descr="A close up of a logo&#10;&#10;Description automatically generated">
            <a:extLst>
              <a:ext uri="{FF2B5EF4-FFF2-40B4-BE49-F238E27FC236}">
                <a16:creationId xmlns:a16="http://schemas.microsoft.com/office/drawing/2014/main" id="{CC0DF72C-3CCC-4DD7-B7BF-A8849C57C6FC}"/>
              </a:ext>
            </a:extLst>
          </p:cNvPr>
          <p:cNvPicPr>
            <a:picLocks noChangeAspect="1"/>
          </p:cNvPicPr>
          <p:nvPr/>
        </p:nvPicPr>
        <p:blipFill>
          <a:blip r:embed="rId4"/>
          <a:stretch>
            <a:fillRect/>
          </a:stretch>
        </p:blipFill>
        <p:spPr>
          <a:xfrm>
            <a:off x="8129872" y="2859664"/>
            <a:ext cx="3413671" cy="1110271"/>
          </a:xfrm>
          <a:prstGeom prst="rect">
            <a:avLst/>
          </a:prstGeom>
          <a:effectLst/>
        </p:spPr>
      </p:pic>
      <p:pic>
        <p:nvPicPr>
          <p:cNvPr id="5" name="Picture 4">
            <a:extLst>
              <a:ext uri="{FF2B5EF4-FFF2-40B4-BE49-F238E27FC236}">
                <a16:creationId xmlns:a16="http://schemas.microsoft.com/office/drawing/2014/main" id="{6811C71F-1259-400B-93AE-5E88090C4DCA}"/>
              </a:ext>
            </a:extLst>
          </p:cNvPr>
          <p:cNvPicPr>
            <a:picLocks noChangeAspect="1"/>
          </p:cNvPicPr>
          <p:nvPr/>
        </p:nvPicPr>
        <p:blipFill>
          <a:blip r:embed="rId5"/>
          <a:stretch>
            <a:fillRect/>
          </a:stretch>
        </p:blipFill>
        <p:spPr>
          <a:xfrm>
            <a:off x="8129872" y="4976810"/>
            <a:ext cx="3413671" cy="733939"/>
          </a:xfrm>
          <a:prstGeom prst="rect">
            <a:avLst/>
          </a:prstGeom>
          <a:effectLst/>
        </p:spPr>
      </p:pic>
    </p:spTree>
    <p:extLst>
      <p:ext uri="{BB962C8B-B14F-4D97-AF65-F5344CB8AC3E}">
        <p14:creationId xmlns:p14="http://schemas.microsoft.com/office/powerpoint/2010/main" val="2258971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4F076-83B4-4211-A6BC-7BAE1736E3DF}"/>
              </a:ext>
            </a:extLst>
          </p:cNvPr>
          <p:cNvSpPr>
            <a:spLocks noGrp="1"/>
          </p:cNvSpPr>
          <p:nvPr>
            <p:ph type="title"/>
          </p:nvPr>
        </p:nvSpPr>
        <p:spPr/>
        <p:txBody>
          <a:bodyPr/>
          <a:lstStyle/>
          <a:p>
            <a:r>
              <a:rPr lang="en-US" sz="4000" dirty="0"/>
              <a:t>Why do we care –harvested data for data science to create visual text</a:t>
            </a:r>
          </a:p>
        </p:txBody>
      </p:sp>
      <p:sp>
        <p:nvSpPr>
          <p:cNvPr id="3" name="Content Placeholder 2">
            <a:extLst>
              <a:ext uri="{FF2B5EF4-FFF2-40B4-BE49-F238E27FC236}">
                <a16:creationId xmlns:a16="http://schemas.microsoft.com/office/drawing/2014/main" id="{28B04103-630C-4F2F-BA4E-467075F6EA29}"/>
              </a:ext>
            </a:extLst>
          </p:cNvPr>
          <p:cNvSpPr>
            <a:spLocks noGrp="1"/>
          </p:cNvSpPr>
          <p:nvPr>
            <p:ph idx="1"/>
          </p:nvPr>
        </p:nvSpPr>
        <p:spPr>
          <a:xfrm>
            <a:off x="1103312" y="2052918"/>
            <a:ext cx="7889517" cy="2009215"/>
          </a:xfrm>
        </p:spPr>
        <p:txBody>
          <a:bodyPr>
            <a:normAutofit fontScale="92500" lnSpcReduction="20000"/>
          </a:bodyPr>
          <a:lstStyle/>
          <a:p>
            <a:r>
              <a:rPr lang="en-US" sz="2600" dirty="0"/>
              <a:t>Network Protocol Data Analyzer – reads data passing through the network. </a:t>
            </a:r>
          </a:p>
          <a:p>
            <a:pPr lvl="1">
              <a:buFont typeface="Wingdings" panose="05000000000000000000" pitchFamily="2" charset="2"/>
              <a:buChar char="q"/>
            </a:pPr>
            <a:r>
              <a:rPr lang="en-US" sz="2600" dirty="0"/>
              <a:t>Tons and tons of data are needed to be analyze in real time as much as possible. You can’t just rely on the manual labor of examining the data.</a:t>
            </a:r>
          </a:p>
          <a:p>
            <a:pPr lvl="1">
              <a:buFont typeface="Wingdings" panose="05000000000000000000" pitchFamily="2" charset="2"/>
              <a:buChar char="q"/>
            </a:pPr>
            <a:endParaRPr lang="en-US" dirty="0"/>
          </a:p>
        </p:txBody>
      </p:sp>
      <p:pic>
        <p:nvPicPr>
          <p:cNvPr id="4" name="Picture 3">
            <a:extLst>
              <a:ext uri="{FF2B5EF4-FFF2-40B4-BE49-F238E27FC236}">
                <a16:creationId xmlns:a16="http://schemas.microsoft.com/office/drawing/2014/main" id="{F24C9C57-42A7-4AD3-A0B2-B42EA61A71DC}"/>
              </a:ext>
            </a:extLst>
          </p:cNvPr>
          <p:cNvPicPr>
            <a:picLocks noChangeAspect="1"/>
          </p:cNvPicPr>
          <p:nvPr/>
        </p:nvPicPr>
        <p:blipFill>
          <a:blip r:embed="rId3"/>
          <a:stretch>
            <a:fillRect/>
          </a:stretch>
        </p:blipFill>
        <p:spPr>
          <a:xfrm>
            <a:off x="8957303" y="2283850"/>
            <a:ext cx="2819400" cy="1485900"/>
          </a:xfrm>
          <a:prstGeom prst="rect">
            <a:avLst/>
          </a:prstGeom>
        </p:spPr>
      </p:pic>
      <p:pic>
        <p:nvPicPr>
          <p:cNvPr id="5" name="Picture 4">
            <a:extLst>
              <a:ext uri="{FF2B5EF4-FFF2-40B4-BE49-F238E27FC236}">
                <a16:creationId xmlns:a16="http://schemas.microsoft.com/office/drawing/2014/main" id="{977AB4FE-B8F9-4D90-9F00-D26B314BD537}"/>
              </a:ext>
            </a:extLst>
          </p:cNvPr>
          <p:cNvPicPr>
            <a:picLocks noChangeAspect="1"/>
          </p:cNvPicPr>
          <p:nvPr/>
        </p:nvPicPr>
        <p:blipFill>
          <a:blip r:embed="rId4"/>
          <a:stretch>
            <a:fillRect/>
          </a:stretch>
        </p:blipFill>
        <p:spPr>
          <a:xfrm>
            <a:off x="10043153" y="3769750"/>
            <a:ext cx="1733550" cy="1619250"/>
          </a:xfrm>
          <a:prstGeom prst="rect">
            <a:avLst/>
          </a:prstGeom>
        </p:spPr>
      </p:pic>
      <p:sp>
        <p:nvSpPr>
          <p:cNvPr id="6" name="Rectangle 5">
            <a:extLst>
              <a:ext uri="{FF2B5EF4-FFF2-40B4-BE49-F238E27FC236}">
                <a16:creationId xmlns:a16="http://schemas.microsoft.com/office/drawing/2014/main" id="{6B88E35D-013B-47FA-801D-E5450960EC6B}"/>
              </a:ext>
            </a:extLst>
          </p:cNvPr>
          <p:cNvSpPr/>
          <p:nvPr/>
        </p:nvSpPr>
        <p:spPr>
          <a:xfrm>
            <a:off x="1435509" y="4855534"/>
            <a:ext cx="9114503" cy="1384995"/>
          </a:xfrm>
          <a:prstGeom prst="rect">
            <a:avLst/>
          </a:prstGeom>
        </p:spPr>
        <p:txBody>
          <a:bodyPr wrap="square">
            <a:spAutoFit/>
          </a:bodyPr>
          <a:lstStyle/>
          <a:p>
            <a:r>
              <a:rPr lang="en-US" sz="2800" dirty="0"/>
              <a:t> By placing it in a visual context so that patterns, trends and correlations that might not otherwise be detected can be exposed.</a:t>
            </a:r>
          </a:p>
        </p:txBody>
      </p:sp>
      <p:sp>
        <p:nvSpPr>
          <p:cNvPr id="7" name="Arrow: Down 6">
            <a:extLst>
              <a:ext uri="{FF2B5EF4-FFF2-40B4-BE49-F238E27FC236}">
                <a16:creationId xmlns:a16="http://schemas.microsoft.com/office/drawing/2014/main" id="{8B4075E7-68BC-4116-8C72-AE95358C0B94}"/>
              </a:ext>
            </a:extLst>
          </p:cNvPr>
          <p:cNvSpPr/>
          <p:nvPr/>
        </p:nvSpPr>
        <p:spPr>
          <a:xfrm>
            <a:off x="5142271" y="3769750"/>
            <a:ext cx="639097" cy="1195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17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4F076-83B4-4211-A6BC-7BAE1736E3DF}"/>
              </a:ext>
            </a:extLst>
          </p:cNvPr>
          <p:cNvSpPr>
            <a:spLocks noGrp="1"/>
          </p:cNvSpPr>
          <p:nvPr>
            <p:ph type="title"/>
          </p:nvPr>
        </p:nvSpPr>
        <p:spPr>
          <a:xfrm>
            <a:off x="1601677" y="187247"/>
            <a:ext cx="8448176" cy="1400530"/>
          </a:xfrm>
        </p:spPr>
        <p:txBody>
          <a:bodyPr/>
          <a:lstStyle/>
          <a:p>
            <a:r>
              <a:rPr lang="en-US" dirty="0"/>
              <a:t>Why do we care – forensic analysis</a:t>
            </a:r>
          </a:p>
        </p:txBody>
      </p:sp>
      <p:sp>
        <p:nvSpPr>
          <p:cNvPr id="3" name="Content Placeholder 2">
            <a:extLst>
              <a:ext uri="{FF2B5EF4-FFF2-40B4-BE49-F238E27FC236}">
                <a16:creationId xmlns:a16="http://schemas.microsoft.com/office/drawing/2014/main" id="{28B04103-630C-4F2F-BA4E-467075F6EA29}"/>
              </a:ext>
            </a:extLst>
          </p:cNvPr>
          <p:cNvSpPr>
            <a:spLocks noGrp="1"/>
          </p:cNvSpPr>
          <p:nvPr>
            <p:ph idx="1"/>
          </p:nvPr>
        </p:nvSpPr>
        <p:spPr>
          <a:xfrm>
            <a:off x="1103312" y="2045110"/>
            <a:ext cx="8946541" cy="4203289"/>
          </a:xfrm>
        </p:spPr>
        <p:txBody>
          <a:bodyPr>
            <a:normAutofit/>
          </a:bodyPr>
          <a:lstStyle/>
          <a:p>
            <a:r>
              <a:rPr lang="en-US" sz="2400" dirty="0"/>
              <a:t>Wireshark can scan USB(s), Local Area Network, and </a:t>
            </a:r>
            <a:r>
              <a:rPr lang="en-US" sz="2400" dirty="0" err="1"/>
              <a:t>etc</a:t>
            </a:r>
            <a:r>
              <a:rPr lang="en-US" sz="2400" dirty="0"/>
              <a:t> </a:t>
            </a:r>
          </a:p>
          <a:p>
            <a:pPr lvl="1">
              <a:buFont typeface="Wingdings" panose="05000000000000000000" pitchFamily="2" charset="2"/>
              <a:buChar char="q"/>
            </a:pPr>
            <a:r>
              <a:rPr lang="en-US" sz="2400" dirty="0"/>
              <a:t>Capture different protocols passing through the network.</a:t>
            </a:r>
          </a:p>
          <a:p>
            <a:pPr lvl="2">
              <a:buFont typeface="Wingdings" panose="05000000000000000000" pitchFamily="2" charset="2"/>
              <a:buChar char="q"/>
            </a:pPr>
            <a:r>
              <a:rPr lang="en-US" sz="2200" dirty="0"/>
              <a:t>Malware has become significant with our cybercrime community.</a:t>
            </a:r>
          </a:p>
        </p:txBody>
      </p:sp>
      <p:pic>
        <p:nvPicPr>
          <p:cNvPr id="4" name="Picture 3">
            <a:extLst>
              <a:ext uri="{FF2B5EF4-FFF2-40B4-BE49-F238E27FC236}">
                <a16:creationId xmlns:a16="http://schemas.microsoft.com/office/drawing/2014/main" id="{442362EB-ED88-4CA2-8044-08DD71055572}"/>
              </a:ext>
            </a:extLst>
          </p:cNvPr>
          <p:cNvPicPr>
            <a:picLocks noChangeAspect="1"/>
          </p:cNvPicPr>
          <p:nvPr/>
        </p:nvPicPr>
        <p:blipFill>
          <a:blip r:embed="rId3"/>
          <a:stretch>
            <a:fillRect/>
          </a:stretch>
        </p:blipFill>
        <p:spPr>
          <a:xfrm>
            <a:off x="0" y="48942"/>
            <a:ext cx="1485900" cy="1266825"/>
          </a:xfrm>
          <a:prstGeom prst="rect">
            <a:avLst/>
          </a:prstGeom>
        </p:spPr>
      </p:pic>
      <p:sp>
        <p:nvSpPr>
          <p:cNvPr id="5" name="Arrow: Down 4">
            <a:extLst>
              <a:ext uri="{FF2B5EF4-FFF2-40B4-BE49-F238E27FC236}">
                <a16:creationId xmlns:a16="http://schemas.microsoft.com/office/drawing/2014/main" id="{EE8CFA08-DC17-421C-B0E3-9B805B7B61FC}"/>
              </a:ext>
            </a:extLst>
          </p:cNvPr>
          <p:cNvSpPr/>
          <p:nvPr/>
        </p:nvSpPr>
        <p:spPr>
          <a:xfrm>
            <a:off x="4650658" y="3927066"/>
            <a:ext cx="639097" cy="1195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375D8D9-A578-477F-B1F7-A53F185A5C1F}"/>
              </a:ext>
            </a:extLst>
          </p:cNvPr>
          <p:cNvPicPr>
            <a:picLocks noChangeAspect="1"/>
          </p:cNvPicPr>
          <p:nvPr/>
        </p:nvPicPr>
        <p:blipFill>
          <a:blip r:embed="rId4"/>
          <a:stretch>
            <a:fillRect/>
          </a:stretch>
        </p:blipFill>
        <p:spPr>
          <a:xfrm>
            <a:off x="5289755" y="3927066"/>
            <a:ext cx="2990850" cy="1533525"/>
          </a:xfrm>
          <a:prstGeom prst="rect">
            <a:avLst/>
          </a:prstGeom>
        </p:spPr>
      </p:pic>
      <p:sp>
        <p:nvSpPr>
          <p:cNvPr id="7" name="TextBox 6">
            <a:extLst>
              <a:ext uri="{FF2B5EF4-FFF2-40B4-BE49-F238E27FC236}">
                <a16:creationId xmlns:a16="http://schemas.microsoft.com/office/drawing/2014/main" id="{D3208B01-F039-4139-9BC2-2F89F982F9CC}"/>
              </a:ext>
            </a:extLst>
          </p:cNvPr>
          <p:cNvSpPr txBox="1"/>
          <p:nvPr/>
        </p:nvSpPr>
        <p:spPr>
          <a:xfrm>
            <a:off x="2025445" y="5614219"/>
            <a:ext cx="8900193" cy="646331"/>
          </a:xfrm>
          <a:prstGeom prst="rect">
            <a:avLst/>
          </a:prstGeom>
          <a:noFill/>
          <a:ln>
            <a:solidFill>
              <a:schemeClr val="accent1"/>
            </a:solidFill>
          </a:ln>
        </p:spPr>
        <p:txBody>
          <a:bodyPr wrap="none" rtlCol="0">
            <a:spAutoFit/>
          </a:bodyPr>
          <a:lstStyle/>
          <a:p>
            <a:r>
              <a:rPr lang="en-US" dirty="0"/>
              <a:t>During live scan of the network, one should be able to customize a program</a:t>
            </a:r>
          </a:p>
          <a:p>
            <a:r>
              <a:rPr lang="en-US" dirty="0"/>
              <a:t>to create a pictorial diagram of each protocol and the data passing through.</a:t>
            </a:r>
          </a:p>
        </p:txBody>
      </p:sp>
      <p:pic>
        <p:nvPicPr>
          <p:cNvPr id="8" name="Picture 7">
            <a:extLst>
              <a:ext uri="{FF2B5EF4-FFF2-40B4-BE49-F238E27FC236}">
                <a16:creationId xmlns:a16="http://schemas.microsoft.com/office/drawing/2014/main" id="{180F52DD-A4BC-416B-9B91-8493977E85CB}"/>
              </a:ext>
            </a:extLst>
          </p:cNvPr>
          <p:cNvPicPr>
            <a:picLocks noChangeAspect="1"/>
          </p:cNvPicPr>
          <p:nvPr/>
        </p:nvPicPr>
        <p:blipFill>
          <a:blip r:embed="rId5"/>
          <a:stretch>
            <a:fillRect/>
          </a:stretch>
        </p:blipFill>
        <p:spPr>
          <a:xfrm>
            <a:off x="10049853" y="1743690"/>
            <a:ext cx="1924050" cy="1390650"/>
          </a:xfrm>
          <a:prstGeom prst="rect">
            <a:avLst/>
          </a:prstGeom>
        </p:spPr>
      </p:pic>
    </p:spTree>
    <p:extLst>
      <p:ext uri="{BB962C8B-B14F-4D97-AF65-F5344CB8AC3E}">
        <p14:creationId xmlns:p14="http://schemas.microsoft.com/office/powerpoint/2010/main" val="33616797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10002&quot;&gt;&lt;/object&gt;&lt;object type=&quot;2&quot; unique_id=&quot;10003&quot;&gt;&lt;object type=&quot;3&quot; unique_id=&quot;10008&quot;&gt;&lt;property id=&quot;20148&quot; value=&quot;5&quot;/&gt;&lt;property id=&quot;20300&quot; value=&quot;Slide 1 - &amp;quot;Visual Network Protocol Analyzer&amp;quot;&quot;/&gt;&lt;property id=&quot;20307&quot; value=&quot;256&quot;/&gt;&lt;/object&gt;&lt;object type=&quot;3&quot; unique_id=&quot;10057&quot;&gt;&lt;property id=&quot;20148&quot; value=&quot;5&quot;/&gt;&lt;property id=&quot;20300&quot; value=&quot;Slide 2 - &amp;quot;Prerequisite – Knowledge of System Administration and Programming&amp;quot;&quot;/&gt;&lt;property id=&quot;20307&quot; value=&quot;257&quot;/&gt;&lt;/object&gt;&lt;object type=&quot;3&quot; unique_id=&quot;10552&quot;&gt;&lt;property id=&quot;20148&quot; value=&quot;5&quot;/&gt;&lt;property id=&quot;20300&quot; value=&quot;Slide 12 - &amp;quot;Demo, code- walk-through&amp;quot;&quot;/&gt;&lt;property id=&quot;20307&quot; value=&quot;258&quot;/&gt;&lt;/object&gt;&lt;object type=&quot;3&quot; unique_id=&quot;10568&quot;&gt;&lt;property id=&quot;20148&quot; value=&quot;5&quot;/&gt;&lt;property id=&quot;20300&quot; value=&quot;Slide 10 - &amp;quot;LiveCapture or FileCapture - What can PyShark or other modules do for us?&amp;quot;&quot;/&gt;&lt;property id=&quot;20307&quot; value=&quot;259&quot;/&gt;&lt;/object&gt;&lt;object type=&quot;3&quot; unique_id=&quot;10605&quot;&gt;&lt;property id=&quot;20148&quot; value=&quot;5&quot;/&gt;&lt;property id=&quot;20300&quot; value=&quot;Slide 6 - &amp;quot;Why Do We Care (data, data, data, &amp;amp; data…&amp;quot;&quot;/&gt;&lt;property id=&quot;20307&quot; value=&quot;260&quot;/&gt;&lt;/object&gt;&lt;object type=&quot;3&quot; unique_id=&quot;10655&quot;&gt;&lt;property id=&quot;20148&quot; value=&quot;5&quot;/&gt;&lt;property id=&quot;20300&quot; value=&quot;Slide 11 - &amp;quot;Future Work&amp;quot;&quot;/&gt;&lt;property id=&quot;20307&quot; value=&quot;261&quot;/&gt;&lt;/object&gt;&lt;object type=&quot;3&quot; unique_id=&quot;10728&quot;&gt;&lt;property id=&quot;20148&quot; value=&quot;5&quot;/&gt;&lt;property id=&quot;20300&quot; value=&quot;Slide 3 - &amp;quot;Network Protocol Capture Analyzer (Data Visualization) - What&amp;quot;&quot;/&gt;&lt;property id=&quot;20307&quot; value=&quot;262&quot;/&gt;&lt;/object&gt;&lt;object type=&quot;3&quot; unique_id=&quot;11503&quot;&gt;&lt;property id=&quot;20148&quot; value=&quot;5&quot;/&gt;&lt;property id=&quot;20300&quot; value=&quot;Slide 4 - &amp;quot;Early Days - Visualization&amp;quot;&quot;/&gt;&lt;property id=&quot;20307&quot; value=&quot;263&quot;/&gt;&lt;/object&gt;&lt;object type=&quot;3&quot; unique_id=&quot;11554&quot;&gt;&lt;property id=&quot;20148&quot; value=&quot;5&quot;/&gt;&lt;property id=&quot;20300&quot; value=&quot;Slide 5 - &amp;quot;Nowadays – Data Visualization (Big Data) – Infinite?&amp;quot;&quot;/&gt;&lt;property id=&quot;20307&quot; value=&quot;264&quot;/&gt;&lt;/object&gt;&lt;object type=&quot;3&quot; unique_id=&quot;12369&quot;&gt;&lt;property id=&quot;20148&quot; value=&quot;5&quot;/&gt;&lt;property id=&quot;20300&quot; value=&quot;Slide 7 - &amp;quot;Why do we care –tailored product – inhouse tools&amp;quot;&quot;/&gt;&lt;property id=&quot;20307&quot; value=&quot;265&quot;/&gt;&lt;/object&gt;&lt;object type=&quot;3&quot; unique_id=&quot;12406&quot;&gt;&lt;property id=&quot;20148&quot; value=&quot;5&quot;/&gt;&lt;property id=&quot;20300&quot; value=&quot;Slide 8 - &amp;quot;Why do we care –harvested data for data science to create visual text&amp;quot;&quot;/&gt;&lt;property id=&quot;20307&quot; value=&quot;266&quot;/&gt;&lt;/object&gt;&lt;object type=&quot;3&quot; unique_id=&quot;12485&quot;&gt;&lt;property id=&quot;20148&quot; value=&quot;5&quot;/&gt;&lt;property id=&quot;20300&quot; value=&quot;Slide 9 - &amp;quot;Why do we care – forensic analysis&amp;quot;&quot;/&gt;&lt;property id=&quot;20307&quot; value=&quot;268&quot;/&gt;&lt;/object&gt;&lt;object type=&quot;3&quot; unique_id=&quot;17566&quot;&gt;&lt;property id=&quot;20148&quot; value=&quot;5&quot;/&gt;&lt;property id=&quot;20300&quot; value=&quot;Slide 13 - &amp;quot;1. Explain how the code works - 3 modules to render visual data of capture network protocol analyzer data. &amp;quot;&quot;/&gt;&lt;property id=&quot;20307&quot; value=&quot;269&quot;/&gt;&lt;/object&gt;&lt;object type=&quot;3&quot; unique_id=&quot;17867&quot;&gt;&lt;property id=&quot;20148&quot; value=&quot;5&quot;/&gt;&lt;property id=&quot;20300&quot; value=&quot;Slide 16 - &amp;quot;4. Function to create visual data using matlotlib module&amp;quot;&quot;/&gt;&lt;property id=&quot;20307&quot; value=&quot;270&quot;/&gt;&lt;/object&gt;&lt;object type=&quot;3&quot; unique_id=&quot;18044&quot;&gt;&lt;property id=&quot;20148&quot; value=&quot;5&quot;/&gt;&lt;property id=&quot;20300&quot; value=&quot;Slide 14 - &amp;quot;3. Create comma delimited file from “pcap”&amp;quot;&quot;/&gt;&lt;property id=&quot;20307&quot; value=&quot;271&quot;/&gt;&lt;/object&gt;&lt;object type=&quot;3&quot; unique_id=&quot;18300&quot;&gt;&lt;property id=&quot;20148&quot; value=&quot;5&quot;/&gt;&lt;property id=&quot;20300&quot; value=&quot;Slide 17 - &amp;quot;Code output after running…&amp;quot;&quot;/&gt;&lt;property id=&quot;20307&quot; value=&quot;272&quot;/&gt;&lt;/object&gt;&lt;object type=&quot;3&quot; unique_id=&quot;18499&quot;&gt;&lt;property id=&quot;20148&quot; value=&quot;5&quot;/&gt;&lt;property id=&quot;20300&quot; value=&quot;Slide 15 - &amp;quot;3.1 Create comma delimited file from “pcap” output&amp;quot;&quot;/&gt;&lt;property id=&quot;20307&quot; value=&quot;273&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3627</Words>
  <Application>Microsoft Office PowerPoint</Application>
  <PresentationFormat>Widescreen</PresentationFormat>
  <Paragraphs>234</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Wingdings</vt:lpstr>
      <vt:lpstr>Wingdings 3</vt:lpstr>
      <vt:lpstr>Ion</vt:lpstr>
      <vt:lpstr>PyShark Graphing: Visual Network Protocol Analyzer </vt:lpstr>
      <vt:lpstr>Prerequisite – Knowledge of System Administration and Programming</vt:lpstr>
      <vt:lpstr>Network Protocol Capture Analyzer (Data Visualization) - What</vt:lpstr>
      <vt:lpstr>Early Days - Visualization</vt:lpstr>
      <vt:lpstr>Nowadays – Data Visualization (Big Data) – Infinite?</vt:lpstr>
      <vt:lpstr>Why Do We Care (data, data, data, &amp; data…</vt:lpstr>
      <vt:lpstr>Why do we care –tailored product – inhouse tools</vt:lpstr>
      <vt:lpstr>Why do we care –harvested data for data science to create visual text</vt:lpstr>
      <vt:lpstr>Why do we care – forensic analysis</vt:lpstr>
      <vt:lpstr>LiveCapture or FileCapture - What can PyShark or other modules do for us?</vt:lpstr>
      <vt:lpstr>Future Work</vt:lpstr>
      <vt:lpstr>Demo, code- walk-through</vt:lpstr>
      <vt:lpstr>1. Explain how the code works - 3 modules to render visual data of capture network protocol analyzer data. </vt:lpstr>
      <vt:lpstr>3. Create comma delimited file from “pcap”</vt:lpstr>
      <vt:lpstr>3.1 Create comma delimited file from “pcap” output</vt:lpstr>
      <vt:lpstr>4. Function to create visual data using matlotlib module</vt:lpstr>
      <vt:lpstr>Code output after running…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Network Protocol Analyzer</dc:title>
  <dc:creator>Mar Castro</dc:creator>
  <cp:lastModifiedBy>Mar Castro</cp:lastModifiedBy>
  <cp:revision>35</cp:revision>
  <dcterms:created xsi:type="dcterms:W3CDTF">2019-12-11T05:23:33Z</dcterms:created>
  <dcterms:modified xsi:type="dcterms:W3CDTF">2021-06-06T17:12:01Z</dcterms:modified>
</cp:coreProperties>
</file>