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erif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D72EF-044D-4D58-96A9-E0BF84F67B7E}">
  <a:tblStyle styleId="{976D72EF-044D-4D58-96A9-E0BF84F67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erif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erif-italic.fntdata"/><Relationship Id="rId10" Type="http://schemas.openxmlformats.org/officeDocument/2006/relationships/slide" Target="slides/slide4.xml"/><Relationship Id="rId32" Type="http://schemas.openxmlformats.org/officeDocument/2006/relationships/font" Target="fonts/RobotoSerif-bold.fntdata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font" Target="fonts/RobotoSerif-bold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bdfef123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bdfef123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bc1e0da1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bc1e0da1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dfef1234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bdfef123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bdfef123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bdfef123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2560ee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92560ee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bc1e0da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bc1e0da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“This chart shows how students at each school differ in their background characteristics — like grade level, demographics, and how many days they missed before the policy.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curve shows the </a:t>
            </a:r>
            <a:r>
              <a:rPr b="1" lang="en">
                <a:solidFill>
                  <a:schemeClr val="dk1"/>
                </a:solidFill>
              </a:rPr>
              <a:t>distribution of students’ likelihood to be at Sky View</a:t>
            </a:r>
            <a:r>
              <a:rPr lang="en">
                <a:solidFill>
                  <a:schemeClr val="dk1"/>
                </a:solidFill>
              </a:rPr>
              <a:t>, based on those characteristics.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see the two groups mostly overlap, which is good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bdfef123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bdfef123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65b009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a65b009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b547e0d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b547e0d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bc1e0da1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bc1e0da1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7bfe1f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7bfe1f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bc1e0da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bc1e0da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bdfef123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bdfef123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ab40897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ab40897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ab40897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ab40897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a65b009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a65b009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2560ee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2560ee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c1e0d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c1e0d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65b00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65b00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c1e0da1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c1e0da1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dfef12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dfef12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7bfe1f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7bfe1f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dfef123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bdfef123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 Serif"/>
                <a:ea typeface="Roboto Serif"/>
                <a:cs typeface="Roboto Serif"/>
                <a:sym typeface="Roboto Serif"/>
              </a:rPr>
              <a:t>Evaluating the Impact of </a:t>
            </a:r>
            <a:br>
              <a:rPr b="1" lang="en" sz="3800"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b="1" lang="en" sz="3800">
                <a:latin typeface="Roboto Serif"/>
                <a:ea typeface="Roboto Serif"/>
                <a:cs typeface="Roboto Serif"/>
                <a:sym typeface="Roboto Serif"/>
              </a:rPr>
              <a:t>Sky View’s Attendance Policy</a:t>
            </a:r>
            <a:endParaRPr b="1" sz="38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00">
                <a:latin typeface="Roboto Serif"/>
                <a:ea typeface="Roboto Serif"/>
                <a:cs typeface="Roboto Serif"/>
                <a:sym typeface="Roboto Serif"/>
              </a:rPr>
              <a:t>Using Data to Drive Better Student Attendance</a:t>
            </a:r>
            <a:endParaRPr sz="3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5663" y="4303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erif"/>
                <a:ea typeface="Roboto Serif"/>
                <a:cs typeface="Roboto Serif"/>
                <a:sym typeface="Roboto Serif"/>
              </a:rPr>
              <a:t>Carter Grant | Andrew McDivitt | Dr. Marc Dotson</a:t>
            </a:r>
            <a:endParaRPr sz="18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erif"/>
                <a:ea typeface="Roboto Serif"/>
                <a:cs typeface="Roboto Serif"/>
                <a:sym typeface="Roboto Serif"/>
              </a:rPr>
              <a:t>Analytics Solutions Center – Spring 2025</a:t>
            </a:r>
            <a:endParaRPr sz="18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1" name="Google Shape;61;p13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01" y="3425825"/>
            <a:ext cx="1626700" cy="1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The Fundamental Problem of Causal Inference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952500" y="14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{976D72EF-044D-4D58-96A9-E0BF84F67B7E}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Sky View Student</a:t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1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Absences w/ the Policy</a:t>
                      </a:r>
                      <a:endParaRPr b="1" baseline="30000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0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Absences w/o the Policy</a:t>
                      </a:r>
                      <a:endParaRPr b="1" baseline="30000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1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–Y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0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Individual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 Effect</a:t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38270865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6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38270932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38270563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Average Effect</a:t>
                      </a:r>
                      <a:endParaRPr b="1" i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57600" y="132375"/>
            <a:ext cx="47316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Method 1: Difference</a:t>
            </a:r>
            <a:endParaRPr b="1" sz="27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-in-Differences</a:t>
            </a:r>
            <a:endParaRPr b="1" sz="27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127" name="Google Shape;127;p23"/>
          <p:cNvSpPr txBox="1"/>
          <p:nvPr/>
        </p:nvSpPr>
        <p:spPr>
          <a:xfrm>
            <a:off x="57600" y="1164450"/>
            <a:ext cx="43689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 Serif"/>
                <a:ea typeface="Roboto Serif"/>
                <a:cs typeface="Roboto Serif"/>
                <a:sym typeface="Roboto Serif"/>
              </a:rPr>
              <a:t>Key Takeaways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We assume that GC and SV are similar enough that GC and SV should continue to have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parallel trends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Averaging absences across periods, we can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estimate the average effect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of the policy by comparing GC and SV before and after the policy.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For 2024-2025, SV in both T1 and T2 has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significant changes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to attendance from what we would expect from SV with no policy.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28" name="Google Shape;128;p23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01" y="3514600"/>
            <a:ext cx="1626700" cy="1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Estimating the Average Effect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1857375" y="14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{976D72EF-044D-4D58-96A9-E0BF84F67B7E}</a:tableStyleId>
              </a:tblPr>
              <a:tblGrid>
                <a:gridCol w="1357325"/>
                <a:gridCol w="1357325"/>
                <a:gridCol w="1357325"/>
                <a:gridCol w="135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2024-2025</a:t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2023-2024</a:t>
                      </a:r>
                      <a:endParaRPr b="1" baseline="30000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After–Before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Sky View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3.94</a:t>
                      </a:r>
                      <a:b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5.27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4.64</a:t>
                      </a:r>
                      <a:b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4.97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-0.70</a:t>
                      </a:r>
                      <a:b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0.30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Green Canyon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3.81</a:t>
                      </a:r>
                      <a:b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5.43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4.43</a:t>
                      </a:r>
                      <a:b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4.57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-0.62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0.86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Average Effect (</a:t>
                      </a: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SV–GC)</a:t>
                      </a:r>
                      <a:endParaRPr b="1" i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T1: -0.08</a:t>
                      </a:r>
                      <a:b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</a:b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T2: -0.57</a:t>
                      </a:r>
                      <a:endParaRPr b="1" i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/>
          <p:nvPr/>
        </p:nvCxnSpPr>
        <p:spPr>
          <a:xfrm>
            <a:off x="4818775" y="569175"/>
            <a:ext cx="15600" cy="3582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5"/>
          <p:cNvSpPr txBox="1"/>
          <p:nvPr/>
        </p:nvSpPr>
        <p:spPr>
          <a:xfrm>
            <a:off x="5784825" y="3543500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-0.08 absences </a:t>
            </a:r>
            <a:b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(p-value 8.92e-06)</a:t>
            </a:r>
            <a:endParaRPr sz="11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42" name="Google Shape;142;p25"/>
          <p:cNvCxnSpPr/>
          <p:nvPr/>
        </p:nvCxnSpPr>
        <p:spPr>
          <a:xfrm flipH="1" rot="10800000">
            <a:off x="5639575" y="579600"/>
            <a:ext cx="1159200" cy="2532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4020825" y="778075"/>
            <a:ext cx="1597800" cy="2328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 txBox="1"/>
          <p:nvPr/>
        </p:nvSpPr>
        <p:spPr>
          <a:xfrm>
            <a:off x="5424475" y="675725"/>
            <a:ext cx="158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-0.57 absences </a:t>
            </a:r>
            <a:b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lang="en" sz="1100">
                <a:solidFill>
                  <a:schemeClr val="accent5"/>
                </a:solidFill>
                <a:latin typeface="Roboto Serif"/>
                <a:ea typeface="Roboto Serif"/>
                <a:cs typeface="Roboto Serif"/>
                <a:sym typeface="Roboto Serif"/>
              </a:rPr>
              <a:t>(p-value 2.81e-06)</a:t>
            </a:r>
            <a:endParaRPr sz="1100">
              <a:solidFill>
                <a:schemeClr val="accent5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50625" y="126775"/>
            <a:ext cx="4368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Method 2: Propensity Score Matching</a:t>
            </a:r>
            <a:endParaRPr b="1" sz="2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50" name="Google Shape;150;p26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01" y="3514600"/>
            <a:ext cx="1626700" cy="162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50625" y="1117375"/>
            <a:ext cx="43689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oboto Serif"/>
                <a:ea typeface="Roboto Serif"/>
                <a:cs typeface="Roboto Serif"/>
                <a:sym typeface="Roboto Serif"/>
              </a:rPr>
              <a:t>Key Takeaways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We use propensity score matching to pair each SV student with a GC student based on demographics.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Think of it like finding a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statistical twin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for each student, one we can use to impute our missing counterfactual data for SV without the policy.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With matched individuals we can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estimate heterogeneous effects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7" y="0"/>
            <a:ext cx="8785423" cy="503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2239625" y="1935925"/>
            <a:ext cx="1887000" cy="97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erif"/>
                <a:ea typeface="Roboto Serif"/>
                <a:cs typeface="Roboto Serif"/>
                <a:sym typeface="Roboto Serif"/>
              </a:rPr>
              <a:t>More Overlap = Fairer Comparison</a:t>
            </a:r>
            <a:endParaRPr sz="12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441275"/>
            <a:ext cx="4111200" cy="4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Use the demographics to predict a propensity score.</a:t>
            </a:r>
            <a:b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Make sure no re-weighting is need to match propensity score distributions across SV and GC.</a:t>
            </a:r>
            <a:b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Match each SV student that has had the attendance policy (Y</a:t>
            </a:r>
            <a:r>
              <a:rPr baseline="30000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1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) with a GC student that we treat as that same SV student if they hadn’t had the attendance policy (Y</a:t>
            </a:r>
            <a:r>
              <a:rPr baseline="30000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).</a:t>
            </a: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150" y="288875"/>
            <a:ext cx="4572001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0" y="0"/>
            <a:ext cx="8911900" cy="5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00" y="0"/>
            <a:ext cx="8874798" cy="49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1874275" y="2027900"/>
            <a:ext cx="22635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ESL, Gender Graph Needed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5" y="0"/>
            <a:ext cx="8408252" cy="50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311700" y="210950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The Problem</a:t>
            </a:r>
            <a:endParaRPr b="1" sz="27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67" name="Google Shape;67;p14"/>
          <p:cNvSpPr txBox="1"/>
          <p:nvPr/>
        </p:nvSpPr>
        <p:spPr>
          <a:xfrm>
            <a:off x="254000" y="929275"/>
            <a:ext cx="54516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New Policy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: Aimed at reducing absences at Sky View High School.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Key Question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: Did the policy cause an improvement in attendance?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Data Provided: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A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ttendance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data from the 2023-2024 and 2024-2025 school years.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Our Objective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: Determine policy impact by comparing Sky View (SV) and Green Canyon (GC) attendance.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200" y="2748188"/>
            <a:ext cx="1999949" cy="19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050" y="838250"/>
            <a:ext cx="265965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" y="0"/>
            <a:ext cx="8884951" cy="501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294967295" type="subTitle"/>
          </p:nvPr>
        </p:nvSpPr>
        <p:spPr>
          <a:xfrm>
            <a:off x="311700" y="210950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Summary of Findings</a:t>
            </a:r>
            <a:endParaRPr b="1" sz="27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193" name="Google Shape;193;p33"/>
          <p:cNvSpPr txBox="1"/>
          <p:nvPr/>
        </p:nvSpPr>
        <p:spPr>
          <a:xfrm>
            <a:off x="254000" y="929275"/>
            <a:ext cx="54516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Using difference-in-difference, we see that SV’s 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significant average effect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shows student learning with T2 having a bigger impact than T1 and a reversal of the school with the 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best attendance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between SV and GC.</a:t>
            </a:r>
            <a:b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Matching students based on demographics, SV has 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large 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heterogeneous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effects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across student segments, 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especially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ESL, Hispanic, and 10th grade students.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25" y="2748188"/>
            <a:ext cx="1999949" cy="19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550" y="769350"/>
            <a:ext cx="2659650" cy="17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294967295" type="subTitle"/>
          </p:nvPr>
        </p:nvSpPr>
        <p:spPr>
          <a:xfrm>
            <a:off x="478250" y="280975"/>
            <a:ext cx="81654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3275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Next Steps</a:t>
            </a:r>
            <a:endParaRPr b="1" sz="3275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34"/>
          <p:cNvSpPr/>
          <p:nvPr/>
        </p:nvSpPr>
        <p:spPr>
          <a:xfrm>
            <a:off x="3287853" y="2106000"/>
            <a:ext cx="2568300" cy="1693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719575" y="2106000"/>
            <a:ext cx="2568300" cy="1693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5856131" y="2106000"/>
            <a:ext cx="2568300" cy="1693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1616624" y="2516325"/>
            <a:ext cx="1307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Evaluate Third Trimester</a:t>
            </a:r>
            <a:endParaRPr b="1" sz="1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4228200" y="2397150"/>
            <a:ext cx="1562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Consider</a:t>
            </a:r>
            <a:b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Analyzing</a:t>
            </a:r>
            <a:b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Longer-Run</a:t>
            </a:r>
            <a:b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Trends</a:t>
            </a:r>
            <a:endParaRPr b="1" sz="1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6782250" y="2549700"/>
            <a:ext cx="14997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Get Student Segment</a:t>
            </a:r>
            <a:endParaRPr b="1" sz="1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Feedback</a:t>
            </a:r>
            <a:endParaRPr b="1" sz="1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2578200" y="1905925"/>
            <a:ext cx="39876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Questions?</a:t>
            </a:r>
            <a:endParaRPr b="1" sz="46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Thank you!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217" name="Google Shape;217;p36" title="ASC_IconLeft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5" y="3626475"/>
            <a:ext cx="8880051" cy="14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26900" y="102725"/>
            <a:ext cx="40611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Did the Policy Work?</a:t>
            </a:r>
            <a:endParaRPr b="1"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Key Takeaways</a:t>
            </a:r>
            <a:endParaRPr b="1"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SV’s attendance policy has a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significant average effect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, with 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T2 having a bigger impact than T1.</a:t>
            </a:r>
            <a:b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or the first time in two years,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SV has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fewer absences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than GC in T2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.</a:t>
            </a:r>
            <a:b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Matching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students based on demographics, SV showed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smaller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increases in </a:t>
            </a: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absences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than their GC counterparts across student segments.</a:t>
            </a:r>
            <a:endParaRPr sz="15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962775" y="234725"/>
            <a:ext cx="24855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01" y="3514600"/>
            <a:ext cx="1626700" cy="1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52400" y="15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 Serif"/>
                <a:ea typeface="Roboto Serif"/>
                <a:cs typeface="Roboto Serif"/>
                <a:sym typeface="Roboto Serif"/>
              </a:rPr>
              <a:t>The Data</a:t>
            </a:r>
            <a:endParaRPr b="1" sz="2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19" r="0" t="3175"/>
          <a:stretch/>
        </p:blipFill>
        <p:spPr>
          <a:xfrm>
            <a:off x="290777" y="3061705"/>
            <a:ext cx="8262349" cy="11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2400" y="252661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File: 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Demographics</a:t>
            </a:r>
            <a:endParaRPr sz="13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5" y="1402675"/>
            <a:ext cx="5151824" cy="100434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52400" y="91096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File: </a:t>
            </a:r>
            <a:r>
              <a:rPr lang="en" sz="15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Absences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-56675" y="-71425"/>
            <a:ext cx="45696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>
                <a:latin typeface="Roboto Serif"/>
                <a:ea typeface="Roboto Serif"/>
                <a:cs typeface="Roboto Serif"/>
                <a:sym typeface="Roboto Serif"/>
              </a:rPr>
              <a:t>Method 0: Raw Numbers</a:t>
            </a:r>
            <a:endParaRPr b="1" sz="2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05525" y="1131200"/>
            <a:ext cx="40452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Key Takeaways</a:t>
            </a:r>
            <a:endParaRPr b="1" sz="1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SV and GC follow </a:t>
            </a:r>
            <a:r>
              <a:rPr b="1"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similar trends</a:t>
            </a: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, across trimesters and periods.</a:t>
            </a:r>
            <a:b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Absences increased from T1 to T2 in 2024-2025, but </a:t>
            </a:r>
            <a:r>
              <a:rPr b="1"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SV saw a smaller increase</a:t>
            </a: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compared to GC (</a:t>
            </a: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+5.92 absences vs. </a:t>
            </a: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+6.99 absences).</a:t>
            </a:r>
            <a:b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 Serif"/>
              <a:buChar char="●"/>
            </a:pPr>
            <a:r>
              <a:rPr lang="en" sz="1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This initial comparison suggests the policy may have helped—but raw numbers can be misleading.</a:t>
            </a:r>
            <a:endParaRPr sz="1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92" name="Google Shape;92;p17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01" y="3514600"/>
            <a:ext cx="1626700" cy="1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12" y="0"/>
            <a:ext cx="8388372" cy="50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subTitle"/>
          </p:nvPr>
        </p:nvSpPr>
        <p:spPr>
          <a:xfrm>
            <a:off x="152400" y="134750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Why Go Deeper?</a:t>
            </a:r>
            <a:endParaRPr b="1" sz="27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0"/>
          <p:cNvSpPr txBox="1"/>
          <p:nvPr/>
        </p:nvSpPr>
        <p:spPr>
          <a:xfrm>
            <a:off x="84675" y="762050"/>
            <a:ext cx="59778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Changing Populations</a:t>
            </a: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GC dropped 133 students (1610 to 1477) and SV increase 13 students (1420 to 1434) between school years.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Demographics Unaccounted For: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Raw numbers don’t control for factors like gender or race.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School-Wide Trends: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Both schools saw absences fluctuate, so we need to compare relative changes.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Averages Mask Variation: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Raw averages don’t show individual student changes.</a:t>
            </a:r>
            <a:b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</a:pPr>
            <a:r>
              <a:rPr b="1"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The Fundamental Problem of Causal Inference:</a:t>
            </a:r>
            <a:r>
              <a:rPr lang="en"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 We only observe one of two possible outcomes.</a:t>
            </a:r>
            <a:endParaRPr sz="1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09" name="Google Shape;109;p20" title="AS_Icon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301" y="3514600"/>
            <a:ext cx="1626700" cy="1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erif"/>
                <a:ea typeface="Roboto Serif"/>
                <a:cs typeface="Roboto Serif"/>
                <a:sym typeface="Roboto Serif"/>
              </a:rPr>
              <a:t>The Fundamental Problem of Causal Inference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14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{976D72EF-044D-4D58-96A9-E0BF84F67B7E}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Sky View Student</a:t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1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Absences w/ the Policy</a:t>
                      </a:r>
                      <a:endParaRPr b="1" baseline="30000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0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Absences w/o the Policy</a:t>
                      </a:r>
                      <a:endParaRPr b="1" baseline="30000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1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–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Y</a:t>
                      </a:r>
                      <a:r>
                        <a:rPr b="1" baseline="30000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0 </a:t>
                      </a:r>
                      <a:r>
                        <a:rPr b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Individual Effect</a:t>
                      </a:r>
                      <a:endParaRPr b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38270865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6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12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-</a:t>
                      </a: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6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38270932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0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38270563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2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5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-</a:t>
                      </a:r>
                      <a:r>
                        <a:rPr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3</a:t>
                      </a:r>
                      <a:endParaRPr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Average Effect</a:t>
                      </a:r>
                      <a:endParaRPr b="1" i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Roboto Serif"/>
                          <a:ea typeface="Roboto Serif"/>
                          <a:cs typeface="Roboto Serif"/>
                          <a:sym typeface="Roboto Serif"/>
                        </a:rPr>
                        <a:t>-3</a:t>
                      </a:r>
                      <a:endParaRPr b="1" i="1">
                        <a:latin typeface="Roboto Serif"/>
                        <a:ea typeface="Roboto Serif"/>
                        <a:cs typeface="Roboto Serif"/>
                        <a:sym typeface="Roboto Serif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