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75" r:id="rId2"/>
    <p:sldId id="276" r:id="rId3"/>
    <p:sldId id="27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7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40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60611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60611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4E443C"/>
                </a:solidFill>
              </a:rPr>
              <a:t>Modified</a:t>
            </a:r>
            <a:r>
              <a:rPr lang="en" sz="1050">
                <a:solidFill>
                  <a:srgbClr val="4E443C"/>
                </a:solidFill>
              </a:rPr>
              <a:t> means that you have changed the file but have not committed it to your database yet.</a:t>
            </a:r>
            <a:br>
              <a:rPr lang="en" sz="1050" b="1">
                <a:solidFill>
                  <a:srgbClr val="4E443C"/>
                </a:solidFill>
                <a:highlight>
                  <a:srgbClr val="FCFCFA"/>
                </a:highlight>
              </a:rPr>
            </a:br>
            <a:r>
              <a:rPr lang="en" sz="1050" b="1">
                <a:solidFill>
                  <a:srgbClr val="4E443C"/>
                </a:solidFill>
                <a:highlight>
                  <a:srgbClr val="FCFCFA"/>
                </a:highlight>
              </a:rPr>
              <a:t>Staged</a:t>
            </a:r>
            <a:r>
              <a:rPr lang="en" sz="1050">
                <a:solidFill>
                  <a:srgbClr val="4E443C"/>
                </a:solidFill>
                <a:highlight>
                  <a:srgbClr val="FCFCFA"/>
                </a:highlight>
              </a:rPr>
              <a:t> means that you have marked a modified file in its current version to go into your next commit snapshot.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4E443C"/>
                </a:solidFill>
              </a:rPr>
              <a:t>Committed</a:t>
            </a:r>
            <a:r>
              <a:rPr lang="en" sz="1050">
                <a:solidFill>
                  <a:srgbClr val="4E443C"/>
                </a:solidFill>
              </a:rPr>
              <a:t> means that the data is safely stored in your local database.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900"/>
              </a:spcBef>
              <a:spcAft>
                <a:spcPts val="1900"/>
              </a:spcAft>
              <a:buNone/>
            </a:pP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60611a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60611a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60611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60611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4E443C"/>
                </a:solidFill>
              </a:rPr>
              <a:t>Modified</a:t>
            </a:r>
            <a:r>
              <a:rPr lang="en" sz="1050">
                <a:solidFill>
                  <a:srgbClr val="4E443C"/>
                </a:solidFill>
              </a:rPr>
              <a:t> means that you have changed the file but have not committed it to your database yet.</a:t>
            </a:r>
            <a:br>
              <a:rPr lang="en" sz="1050" b="1">
                <a:solidFill>
                  <a:srgbClr val="4E443C"/>
                </a:solidFill>
                <a:highlight>
                  <a:srgbClr val="FCFCFA"/>
                </a:highlight>
              </a:rPr>
            </a:br>
            <a:r>
              <a:rPr lang="en" sz="1050" b="1">
                <a:solidFill>
                  <a:srgbClr val="4E443C"/>
                </a:solidFill>
                <a:highlight>
                  <a:srgbClr val="FCFCFA"/>
                </a:highlight>
              </a:rPr>
              <a:t>Staged</a:t>
            </a:r>
            <a:r>
              <a:rPr lang="en" sz="1050">
                <a:solidFill>
                  <a:srgbClr val="4E443C"/>
                </a:solidFill>
                <a:highlight>
                  <a:srgbClr val="FCFCFA"/>
                </a:highlight>
              </a:rPr>
              <a:t> means that you have marked a modified file in its current version to go into your next commit snapshot.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4E443C"/>
                </a:solidFill>
              </a:rPr>
              <a:t>Committed</a:t>
            </a:r>
            <a:r>
              <a:rPr lang="en" sz="1050">
                <a:solidFill>
                  <a:srgbClr val="4E443C"/>
                </a:solidFill>
              </a:rPr>
              <a:t> means that the data is safely stored in your local database.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900"/>
              </a:spcBef>
              <a:spcAft>
                <a:spcPts val="1900"/>
              </a:spcAft>
              <a:buNone/>
            </a:pP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04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60611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60611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60611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460611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installed on most Mac systems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install Git shell on Windows or use PowerShell Git application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60611a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60611a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explaining this, show them the repository to see the change.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145d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145d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60611a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60611a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this is not just for new files, but also for edited files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60611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60611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this is a local operation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60611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60611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65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60611a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60611a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4145d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d4145d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example demonstrating the following commands: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clone https://github.com/PittCS1501/PITTID-project0.git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cd PITTID-project0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nano P0.txt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Or, use another text editor, use of nano doesn't matter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status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diff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nano Status.txt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status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diff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add P0.txt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status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add Status.txt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status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commit -m "finished project0"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push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end, view the repository on github.com, showing that the stuff you pushed appears there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60611a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60611a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60611a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60611a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54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460611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460611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460611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e460611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changes made to the file, any version can be restored at any time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60611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60611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added features to help with synchronization (computers A and B owned by the same user) and collaboration </a:t>
            </a:r>
            <a:r>
              <a:rPr lang="en">
                <a:solidFill>
                  <a:schemeClr val="dk1"/>
                </a:solidFill>
              </a:rPr>
              <a:t>(computers A and B owned by different users)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introduces problems:  single point of failure, </a:t>
            </a:r>
            <a:r>
              <a:rPr lang="en">
                <a:solidFill>
                  <a:srgbClr val="FF0000"/>
                </a:solidFill>
              </a:rPr>
              <a:t>can't work offline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60611a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60611a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Copy of the version database in </a:t>
            </a:r>
            <a:r>
              <a:rPr lang="en">
                <a:solidFill>
                  <a:srgbClr val="FF0000"/>
                </a:solidFill>
              </a:rPr>
              <a:t>every </a:t>
            </a:r>
            <a:r>
              <a:rPr lang="en" i="1">
                <a:solidFill>
                  <a:srgbClr val="FF0000"/>
                </a:solidFill>
              </a:rPr>
              <a:t>working directory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25" y="0"/>
            <a:ext cx="9144000" cy="4910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0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67248" y="229013"/>
            <a:ext cx="2077909" cy="5392564"/>
          </a:xfrm>
          <a:custGeom>
            <a:avLst/>
            <a:gdLst/>
            <a:ahLst/>
            <a:cxnLst/>
            <a:rect l="l" t="t" r="r" b="b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4910175"/>
            <a:ext cx="9144000" cy="1947900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dubreuil@pit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ld130@pitt.ed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Hi</a:t>
            </a:r>
            <a:endParaRPr sz="3600" dirty="0"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That’s the cathedral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5901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57200" y="1100500"/>
            <a:ext cx="8229600" cy="14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 b="1"/>
              <a:t>Modify</a:t>
            </a:r>
            <a:r>
              <a:rPr lang="en"/>
              <a:t> files in your </a:t>
            </a:r>
            <a:r>
              <a:rPr lang="en" i="1"/>
              <a:t>working directory</a:t>
            </a:r>
            <a:endParaRPr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Stage </a:t>
            </a:r>
            <a:r>
              <a:rPr lang="en"/>
              <a:t>the files, adding snapshots to your </a:t>
            </a:r>
            <a:r>
              <a:rPr lang="en" i="1"/>
              <a:t>staging area</a:t>
            </a:r>
            <a:endParaRPr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Commit</a:t>
            </a:r>
            <a:r>
              <a:rPr lang="en" b="1" i="1"/>
              <a:t> </a:t>
            </a:r>
            <a:r>
              <a:rPr lang="en"/>
              <a:t>your changes to your local copy of the </a:t>
            </a:r>
            <a:r>
              <a:rPr lang="en" i="1"/>
              <a:t>repository</a:t>
            </a:r>
            <a:endParaRPr i="1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Git workflow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25" y="2514088"/>
            <a:ext cx="76200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57200" y="1100500"/>
            <a:ext cx="82296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Git does not necessary keep track of all files in your working directory</a:t>
            </a:r>
            <a:endParaRPr i="1"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lifecycle of a file in Git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564700"/>
            <a:ext cx="7620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57200" y="1100500"/>
            <a:ext cx="8229600" cy="14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>
              <a:lnSpc>
                <a:spcPct val="115000"/>
              </a:lnSpc>
              <a:buNone/>
            </a:pPr>
            <a:r>
              <a:rPr lang="en-US" i="1" dirty="0"/>
              <a:t>But the GitHub student pack is OP (</a:t>
            </a:r>
            <a:r>
              <a:rPr lang="en-US" i="1" dirty="0">
                <a:hlinkClick r:id="rId3"/>
              </a:rPr>
              <a:t>https://education.github.com/pack</a:t>
            </a:r>
            <a:r>
              <a:rPr lang="en-US" i="1" dirty="0"/>
              <a:t>)</a:t>
            </a:r>
            <a:endParaRPr i="1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 is not Git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36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repository</a:t>
            </a:r>
            <a:endParaRPr/>
          </a:p>
        </p:txBody>
      </p:sp>
      <p:pic>
        <p:nvPicPr>
          <p:cNvPr id="95" name="Google Shape;95;p16" descr="ex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75" y="1242575"/>
            <a:ext cx="6596450" cy="4966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6" descr="ex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6" descr="ex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75" y="1242575"/>
            <a:ext cx="6596450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16" descr="ex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775" y="1242575"/>
            <a:ext cx="6596449" cy="49669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6" descr="ex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3775" y="1242575"/>
            <a:ext cx="6596450" cy="4966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11262009" y="64755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376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Set your identity</a:t>
            </a:r>
            <a:endParaRPr dirty="0"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user.name "John Doe"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user.email jdoe@example.com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Set other configuration options</a:t>
            </a:r>
            <a:endParaRPr dirty="0"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config --global color.ui true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Get help</a:t>
            </a:r>
            <a:endParaRPr dirty="0"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help &lt;verb&gt;</a:t>
            </a:r>
            <a:endParaRPr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Gitting started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457200" y="2883125"/>
            <a:ext cx="8229600" cy="3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init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Creates a new (empty) repository in the current directory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repository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457200" y="1650175"/>
            <a:ext cx="8229600" cy="4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this class, your instructor will create a repository for you, you will just need to copy it from GitHub to your computer using the following command: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clone &lt;repository&gt;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Creates a </a:t>
            </a:r>
            <a:r>
              <a:rPr lang="en"/>
              <a:t>copy of</a:t>
            </a:r>
            <a:r>
              <a:rPr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&lt;repository&gt;</a:t>
            </a:r>
            <a:r>
              <a:rPr lang="en">
                <a:solidFill>
                  <a:srgbClr val="002B5E"/>
                </a:solidFill>
              </a:rPr>
              <a:t> in the current directory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a repository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7200" y="2091225"/>
            <a:ext cx="8229600" cy="4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As you work, you will create new files and modify existing files, when you are satisfied with your changes, you can stage them for commit with: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add &lt;file_pattern&gt;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files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2183500"/>
            <a:ext cx="8229600" cy="4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 i="1">
                <a:solidFill>
                  <a:srgbClr val="002B5E"/>
                </a:solidFill>
              </a:rPr>
              <a:t>Commits </a:t>
            </a:r>
            <a:r>
              <a:rPr lang="en">
                <a:solidFill>
                  <a:srgbClr val="002B5E"/>
                </a:solidFill>
              </a:rPr>
              <a:t>create a new version in the repository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Include a commit message describing the new version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commit -m &lt;msg&gt;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457200" y="1922075"/>
            <a:ext cx="8229600" cy="4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status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Reports: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Files in the working directory that are not tracked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 modifications not yet staged for commit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File additions and modifications staged for commit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working directory status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-US" dirty="0"/>
              <a:t>My Name: Marcus Dubreuil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marcusdubreuil@pitt.edu</a:t>
            </a:r>
            <a:r>
              <a:rPr lang="en-US" u="sng" dirty="0"/>
              <a:t> or </a:t>
            </a:r>
            <a:r>
              <a:rPr lang="en-US" dirty="0">
                <a:hlinkClick r:id="rId4"/>
              </a:rPr>
              <a:t>mld130@pitt.edu</a:t>
            </a:r>
            <a:endParaRPr lang="en-US" dirty="0"/>
          </a:p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-US" dirty="0"/>
              <a:t>Office Hours (5806 </a:t>
            </a:r>
            <a:r>
              <a:rPr lang="en-US" dirty="0" err="1"/>
              <a:t>Sennott</a:t>
            </a:r>
            <a:r>
              <a:rPr lang="en-US" dirty="0"/>
              <a:t> Square):</a:t>
            </a:r>
          </a:p>
          <a:p>
            <a:pPr lvl="1" indent="-368300">
              <a:lnSpc>
                <a:spcPct val="200000"/>
              </a:lnSpc>
              <a:spcBef>
                <a:spcPts val="600"/>
              </a:spcBef>
              <a:buSzPts val="2200"/>
              <a:buFont typeface="Droid Sans"/>
              <a:buChar char="●"/>
            </a:pPr>
            <a:r>
              <a:rPr lang="en-US" dirty="0"/>
              <a:t>1PM - 4PM Friday</a:t>
            </a:r>
          </a:p>
          <a:p>
            <a:pPr lvl="1" indent="-368300">
              <a:lnSpc>
                <a:spcPct val="200000"/>
              </a:lnSpc>
              <a:spcBef>
                <a:spcPts val="600"/>
              </a:spcBef>
              <a:buSzPts val="2200"/>
              <a:buFont typeface="Droid Sans"/>
              <a:buChar char="●"/>
            </a:pPr>
            <a:r>
              <a:rPr lang="en-US" dirty="0"/>
              <a:t>Emailing before helps make sure I’ll have time.</a:t>
            </a:r>
          </a:p>
          <a:p>
            <a:pPr lvl="1" indent="-368300">
              <a:lnSpc>
                <a:spcPct val="200000"/>
              </a:lnSpc>
              <a:spcBef>
                <a:spcPts val="600"/>
              </a:spcBef>
              <a:buSzPts val="2200"/>
              <a:buFont typeface="Droid Sans"/>
              <a:buChar char="●"/>
            </a:pPr>
            <a:r>
              <a:rPr lang="en-US" dirty="0"/>
              <a:t>I’m here to help! 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</a:t>
            </a: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2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457200" y="2675550"/>
            <a:ext cx="8229600" cy="3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log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Lists commits made to the current repository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Overviewing commit history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457200" y="1171100"/>
            <a:ext cx="8229600" cy="53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example (cloning via GitHub)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" y="1480875"/>
            <a:ext cx="8229600" cy="5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It may be handy to see exactly how files changed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$ git diff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Shows modifications not yet staged for commit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&lt;commit_id&gt;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Show changes since the commit specified 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 </a:t>
            </a: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$ git diff &lt;commit_id1&gt; &lt;commit_id2&gt;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Show changes between two commits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command - comparing versions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457200" y="1271325"/>
            <a:ext cx="8229600" cy="52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/>
              <a:t>… p</a:t>
            </a:r>
            <a:r>
              <a:rPr lang="en">
                <a:solidFill>
                  <a:srgbClr val="002B5E"/>
                </a:solidFill>
              </a:rPr>
              <a:t>resents only a brief overview of Git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Further topics:</a:t>
            </a:r>
            <a:endParaRPr/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branching</a:t>
            </a:r>
            <a:endParaRPr>
              <a:solidFill>
                <a:srgbClr val="002B5E"/>
              </a:solidFill>
            </a:endParaRPr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rebasing</a:t>
            </a:r>
            <a:endParaRPr>
              <a:solidFill>
                <a:srgbClr val="002B5E"/>
              </a:solidFill>
            </a:endParaRPr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tagging</a:t>
            </a:r>
            <a:endParaRPr>
              <a:solidFill>
                <a:srgbClr val="002B5E"/>
              </a:solidFill>
            </a:endParaRPr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■"/>
            </a:pPr>
            <a:r>
              <a:rPr lang="en">
                <a:solidFill>
                  <a:srgbClr val="002B5E"/>
                </a:solidFill>
              </a:rPr>
              <a:t>…</a:t>
            </a:r>
            <a:endParaRPr>
              <a:solidFill>
                <a:srgbClr val="002B5E"/>
              </a:solidFill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200"/>
              <a:buChar char="●"/>
            </a:pPr>
            <a:r>
              <a:rPr lang="en">
                <a:solidFill>
                  <a:srgbClr val="002B5E"/>
                </a:solidFill>
              </a:rPr>
              <a:t>Further resources: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https://git-scm.com/book/en/v2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http://gitref.org/</a:t>
            </a:r>
            <a:endParaRPr>
              <a:solidFill>
                <a:srgbClr val="002B5E"/>
              </a:solidFill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Char char="○"/>
            </a:pPr>
            <a:r>
              <a:rPr lang="en">
                <a:solidFill>
                  <a:srgbClr val="002B5E"/>
                </a:solidFill>
              </a:rPr>
              <a:t>http://gitimmersion.com/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we've covered here...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-US" dirty="0"/>
              <a:t>Mostly live coding.</a:t>
            </a:r>
          </a:p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-US" dirty="0"/>
              <a:t>The algorithms that we live-code will be useful to you for exams/projects/quizzes/etc.</a:t>
            </a:r>
          </a:p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-US" dirty="0"/>
              <a:t>Fill out the link at the top so that I can share with you the live-coding repository.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point bit.ly/m1501</a:t>
            </a: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4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374700" y="839625"/>
            <a:ext cx="59559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introduction to version control systems with Git</a:t>
            </a:r>
            <a:endParaRPr sz="3600"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374700" y="2905800"/>
            <a:ext cx="59559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Version control systems record changes to a file or set of files over time so that you can recall specific versions later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Many systems have risen to popularity over the years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RCS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CVS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Subversion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will focus on Git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systems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These systems help with: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Tracking changes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Short and long term undo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Backup and restore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Synchronization</a:t>
            </a:r>
            <a:endParaRPr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Collaboration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version control?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version control systems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65" y="1275050"/>
            <a:ext cx="5816074" cy="49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version control systems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13" y="1275050"/>
            <a:ext cx="6893600" cy="479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version control systems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49" y="1053300"/>
            <a:ext cx="4726725" cy="56600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878</Words>
  <Application>Microsoft Office PowerPoint</Application>
  <PresentationFormat>On-screen Show (4:3)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Droid Sans</vt:lpstr>
      <vt:lpstr>Pitt_minimal</vt:lpstr>
      <vt:lpstr>Hi</vt:lpstr>
      <vt:lpstr>Info</vt:lpstr>
      <vt:lpstr>The point bit.ly/m1501</vt:lpstr>
      <vt:lpstr>An introduction to version control systems with Git</vt:lpstr>
      <vt:lpstr>Version control systems</vt:lpstr>
      <vt:lpstr>Why use version control?</vt:lpstr>
      <vt:lpstr>Local version control systems</vt:lpstr>
      <vt:lpstr>Centralized version control systems</vt:lpstr>
      <vt:lpstr>Distributed version control systems</vt:lpstr>
      <vt:lpstr>The basic Git workflow</vt:lpstr>
      <vt:lpstr>The lifecycle of a file in Git</vt:lpstr>
      <vt:lpstr>GitHub is not Git</vt:lpstr>
      <vt:lpstr>Example repository</vt:lpstr>
      <vt:lpstr>Gitting started</vt:lpstr>
      <vt:lpstr>Creating a new repository</vt:lpstr>
      <vt:lpstr>Copying a repository</vt:lpstr>
      <vt:lpstr>Staging files</vt:lpstr>
      <vt:lpstr>Committing changes</vt:lpstr>
      <vt:lpstr>Checking working directory status</vt:lpstr>
      <vt:lpstr>Overviewing commit history</vt:lpstr>
      <vt:lpstr>Git example (cloning via GitHub)</vt:lpstr>
      <vt:lpstr>Handy command - comparing versions</vt:lpstr>
      <vt:lpstr>What we've covered here...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cp:lastModifiedBy>Marcus D</cp:lastModifiedBy>
  <cp:revision>15</cp:revision>
  <dcterms:modified xsi:type="dcterms:W3CDTF">2019-09-06T15:51:51Z</dcterms:modified>
</cp:coreProperties>
</file>