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865c474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865c474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865c474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865c474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865c474b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865c474b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883bc13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883bc1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883bc13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883bc13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4447603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4447603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9aafcf6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9aafcf6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d832556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d832556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500"/>
              <a:t>CITYEASE MOBILITY</a:t>
            </a:r>
            <a:endParaRPr sz="45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1" y="3382125"/>
            <a:ext cx="29862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20">
                <a:solidFill>
                  <a:schemeClr val="dk1"/>
                </a:solidFill>
              </a:rPr>
              <a:t>CARLES AGUILERA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20">
                <a:solidFill>
                  <a:schemeClr val="dk1"/>
                </a:solidFill>
              </a:rPr>
              <a:t>MARC DURAN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20">
                <a:solidFill>
                  <a:schemeClr val="dk1"/>
                </a:solidFill>
              </a:rPr>
              <a:t>JIAHAO LIU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20">
                <a:solidFill>
                  <a:schemeClr val="dk1"/>
                </a:solidFill>
              </a:rPr>
              <a:t>JORDI PUJALS</a:t>
            </a:r>
            <a:endParaRPr sz="142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66500" y="3568300"/>
            <a:ext cx="2886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FIB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Q1 2023 - 2024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736400" y="2834525"/>
            <a:ext cx="56712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1">
                <a:solidFill>
                  <a:schemeClr val="dk1"/>
                </a:solidFill>
              </a:rPr>
              <a:t>Conceptes de Sistemes d’Informació a les </a:t>
            </a:r>
            <a:r>
              <a:rPr lang="ca" sz="1601">
                <a:solidFill>
                  <a:schemeClr val="dk1"/>
                </a:solidFill>
              </a:rPr>
              <a:t>Organitzacions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ÍNDEX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594025"/>
            <a:ext cx="54135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 sz="1800"/>
              <a:t>QUÈ ÉS CITYEASE MOBILITY?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ca" sz="1800"/>
              <a:t>PROCESSOS DEL PROJECTE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ca" sz="1800"/>
              <a:t>BPMN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ca" sz="1800"/>
              <a:t>BUSINESS MODEL CANVAS</a:t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ca" sz="1800"/>
              <a:t>ROAD-MAP</a:t>
            </a:r>
            <a:endParaRPr sz="18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862" y="555600"/>
            <a:ext cx="934689" cy="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125" y="2271525"/>
            <a:ext cx="2098650" cy="20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Què és CITYEASE MOBILITY?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QUI</a:t>
            </a:r>
            <a:r>
              <a:rPr lang="ca"/>
              <a:t> SOM?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VISIÓ / MISSIÓ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ON OPEREM?</a:t>
            </a:r>
            <a:endParaRPr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BARCELONA.</a:t>
            </a:r>
            <a:endParaRPr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NIVELL NACIONAL.</a:t>
            </a:r>
            <a:endParaRPr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NIVELL INTERNACIONAL.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PUNTS CLAU</a:t>
            </a:r>
            <a:endParaRPr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Integració de sistemes intel·ligents a la infraestructura</a:t>
            </a:r>
            <a:endParaRPr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APP i interfícies en vehicles</a:t>
            </a:r>
            <a:endParaRPr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Sincronitzar informació de trànsit a APP i interfície</a:t>
            </a:r>
            <a:endParaRPr/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Ampliació de cunetes i vorals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263" y="504025"/>
            <a:ext cx="964837" cy="7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</a:t>
            </a:r>
            <a:r>
              <a:rPr lang="ca"/>
              <a:t>rocessos del projecte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A</a:t>
            </a:r>
            <a:r>
              <a:rPr lang="ca"/>
              <a:t>nàlisi i recopilació de dades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Ampliació de vorals i zones d'emergència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S</a:t>
            </a:r>
            <a:r>
              <a:rPr lang="ca"/>
              <a:t>istemes d'alerta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C</a:t>
            </a:r>
            <a:r>
              <a:rPr lang="ca"/>
              <a:t>ol·laboració amb la ciutadania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I</a:t>
            </a:r>
            <a:r>
              <a:rPr lang="ca"/>
              <a:t>mplementació d'interfícies en vehicles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ca"/>
              <a:t>G</a:t>
            </a:r>
            <a:r>
              <a:rPr lang="ca"/>
              <a:t>estió dinàmica de peatges i direccions de carrils post</a:t>
            </a:r>
            <a:r>
              <a:rPr lang="ca"/>
              <a:t>-</a:t>
            </a:r>
            <a:r>
              <a:rPr lang="ca"/>
              <a:t>accident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325" y="458025"/>
            <a:ext cx="1048775" cy="8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43950" y="531300"/>
            <a:ext cx="1341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BPMN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400" y="1641525"/>
            <a:ext cx="3908725" cy="32071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152275" y="1529625"/>
            <a:ext cx="45450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AGENTS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PRINCIPALS </a:t>
            </a:r>
            <a:r>
              <a:rPr lang="ca" sz="1800">
                <a:latin typeface="Roboto"/>
                <a:ea typeface="Roboto"/>
                <a:cs typeface="Roboto"/>
                <a:sym typeface="Roboto"/>
              </a:rPr>
              <a:t>FACTORS</a:t>
            </a:r>
            <a:r>
              <a:rPr lang="ca" sz="1800">
                <a:latin typeface="Roboto"/>
                <a:ea typeface="Roboto"/>
                <a:cs typeface="Roboto"/>
                <a:sym typeface="Roboto"/>
              </a:rPr>
              <a:t> ADVERSOS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PROBLEMÀTIQUES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SOLUCIONS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350" y="531300"/>
            <a:ext cx="1048775" cy="8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202124"/>
                </a:solidFill>
              </a:rPr>
              <a:t>BUSINESS MODEL CANVAS.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5"/>
            <a:ext cx="29907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Segments de mercat.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Socis/Clients clau.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Relació amb el Client.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Proposta de valor.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Activitats Clau.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Recursos Clau.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Canals.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Costos d’estructura.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ca">
                <a:solidFill>
                  <a:srgbClr val="000000"/>
                </a:solidFill>
              </a:rPr>
              <a:t>Fonts d’ingressos.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925" y="1465250"/>
            <a:ext cx="5464025" cy="324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4525" y="458025"/>
            <a:ext cx="1001575" cy="8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ROAD-MAP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79700" y="1372725"/>
            <a:ext cx="40929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1r TRIMESTRE.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APP + </a:t>
            </a:r>
            <a:r>
              <a:rPr lang="ca"/>
              <a:t>ASSESSORAMENT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RONDA ZONES CONFLICTIVES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2n TRIMESTRE.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APP + </a:t>
            </a:r>
            <a:r>
              <a:rPr lang="ca"/>
              <a:t>ASSESSORAMENT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RONDA ZONES CONFLICTIVES I </a:t>
            </a:r>
            <a:r>
              <a:rPr lang="ca"/>
              <a:t>MITJANAMENT</a:t>
            </a:r>
            <a:r>
              <a:rPr lang="ca"/>
              <a:t> CONFLICTIVES.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3r TRIMESTRE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MILLORA APP + </a:t>
            </a:r>
            <a:r>
              <a:rPr lang="ca"/>
              <a:t>ASSESSORAMENT</a:t>
            </a:r>
            <a:r>
              <a:rPr lang="ca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RONDA ZONES MITJANAMENT I POC CONFLICTIVES.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4t TRIMESTRE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MANTENIMENT + </a:t>
            </a:r>
            <a:r>
              <a:rPr lang="ca"/>
              <a:t>ASSESSORAMENT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125" y="1621825"/>
            <a:ext cx="4826373" cy="252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075" y="458025"/>
            <a:ext cx="990025" cy="8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CONCLUSIÓ.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PRINCIPALS PROBLEMES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SOLUCIONS QUE PROPOSEM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AGENTS INTERNS I EXTERNS.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MARC LEGAL A COMPLIR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PLANIFICACIÓ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MANTENIMENT.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00" y="458025"/>
            <a:ext cx="1088200" cy="87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375" y="1943400"/>
            <a:ext cx="4343724" cy="28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500"/>
              <a:t>CITYEASE MOBILITY</a:t>
            </a:r>
            <a:endParaRPr sz="4500"/>
          </a:p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1680301" y="3382125"/>
            <a:ext cx="29862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20">
                <a:solidFill>
                  <a:schemeClr val="dk1"/>
                </a:solidFill>
              </a:rPr>
              <a:t>CARLES AGUILERA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20">
                <a:solidFill>
                  <a:schemeClr val="dk1"/>
                </a:solidFill>
              </a:rPr>
              <a:t>MARC DURAN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20">
                <a:solidFill>
                  <a:schemeClr val="dk1"/>
                </a:solidFill>
              </a:rPr>
              <a:t>JIAHAO LIU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20">
                <a:solidFill>
                  <a:schemeClr val="dk1"/>
                </a:solidFill>
              </a:rPr>
              <a:t>JORDI PUJALS</a:t>
            </a:r>
            <a:endParaRPr sz="142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4666500" y="3568300"/>
            <a:ext cx="2886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FIB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Q1 2023 - </a:t>
            </a:r>
            <a:r>
              <a:rPr lang="ca" sz="1400">
                <a:solidFill>
                  <a:schemeClr val="dk1"/>
                </a:solidFill>
              </a:rPr>
              <a:t>2024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>
            <p:ph idx="1" type="subTitle"/>
          </p:nvPr>
        </p:nvSpPr>
        <p:spPr>
          <a:xfrm>
            <a:off x="1736400" y="2834525"/>
            <a:ext cx="56712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1">
                <a:solidFill>
                  <a:schemeClr val="dk1"/>
                </a:solidFill>
              </a:rPr>
              <a:t>Conceptes de Sistemes d’Informació a les Organitzacions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