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Roboto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02b0b5c31_0_24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02b0b5c31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02b0b5c31_0_26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02b0b5c3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05ed9e5da_0_7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805ed9e5da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05ed9e5da_0_92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05ed9e5da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805ed9e5da_0_93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805ed9e5da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05ed9e5da_0_95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05ed9e5da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05ed9e5da_0_96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05ed9e5da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05ed9e5da_0_97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05ed9e5da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05ed9e5da_0_98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05ed9e5da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55" name="Google Shape;55;p14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14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" name="Google Shape;57;p14"/>
          <p:cNvSpPr txBox="1"/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b="1" sz="63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714375" y="3140449"/>
            <a:ext cx="27795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63" name="Google Shape;63;p1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5"/>
          <p:cNvSpPr/>
          <p:nvPr>
            <p:ph idx="3" type="pic"/>
          </p:nvPr>
        </p:nvSpPr>
        <p:spPr>
          <a:xfrm>
            <a:off x="5093325" y="938701"/>
            <a:ext cx="3336300" cy="326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9" name="Google Shape;69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1872200" y="2665425"/>
            <a:ext cx="2291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b="1" sz="2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subTitle"/>
          </p:nvPr>
        </p:nvSpPr>
        <p:spPr>
          <a:xfrm>
            <a:off x="4980700" y="2665425"/>
            <a:ext cx="2291100" cy="3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b="1" sz="22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3" type="subTitle"/>
          </p:nvPr>
        </p:nvSpPr>
        <p:spPr>
          <a:xfrm>
            <a:off x="1872200" y="2989877"/>
            <a:ext cx="22911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4" type="subTitle"/>
          </p:nvPr>
        </p:nvSpPr>
        <p:spPr>
          <a:xfrm>
            <a:off x="4980696" y="2989877"/>
            <a:ext cx="22911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897000" y="514348"/>
            <a:ext cx="735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7" name="Google Shape;77;p1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714375" y="514350"/>
            <a:ext cx="7715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1" name="Google Shape;81;p1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" name="Google Shape;83;p18"/>
          <p:cNvGrpSpPr/>
          <p:nvPr/>
        </p:nvGrpSpPr>
        <p:grpSpPr>
          <a:xfrm>
            <a:off x="181789" y="1107940"/>
            <a:ext cx="290993" cy="393273"/>
            <a:chOff x="4881525" y="1458397"/>
            <a:chExt cx="431613" cy="583318"/>
          </a:xfrm>
        </p:grpSpPr>
        <p:sp>
          <p:nvSpPr>
            <p:cNvPr id="84" name="Google Shape;84;p18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5461125" y="2065175"/>
            <a:ext cx="29685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5461125" y="2742750"/>
            <a:ext cx="29685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89" name="Google Shape;89;p1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9"/>
          <p:cNvSpPr/>
          <p:nvPr>
            <p:ph idx="2" type="pic"/>
          </p:nvPr>
        </p:nvSpPr>
        <p:spPr>
          <a:xfrm>
            <a:off x="1019175" y="1210894"/>
            <a:ext cx="2777100" cy="272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491150" y="1647450"/>
            <a:ext cx="6161700" cy="18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94" name="Google Shape;94;p20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20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21"/>
          <p:cNvSpPr txBox="1"/>
          <p:nvPr>
            <p:ph type="title"/>
          </p:nvPr>
        </p:nvSpPr>
        <p:spPr>
          <a:xfrm>
            <a:off x="4791525" y="2395903"/>
            <a:ext cx="36381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4791525" y="3140449"/>
            <a:ext cx="27795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21"/>
          <p:cNvSpPr txBox="1"/>
          <p:nvPr>
            <p:ph hasCustomPrompt="1" idx="2" type="title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21"/>
          <p:cNvSpPr/>
          <p:nvPr>
            <p:ph idx="3" type="pic"/>
          </p:nvPr>
        </p:nvSpPr>
        <p:spPr>
          <a:xfrm>
            <a:off x="714375" y="938701"/>
            <a:ext cx="3336300" cy="326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03" name="Google Shape;103;p21"/>
          <p:cNvGrpSpPr/>
          <p:nvPr/>
        </p:nvGrpSpPr>
        <p:grpSpPr>
          <a:xfrm>
            <a:off x="221888" y="4208389"/>
            <a:ext cx="187418" cy="428446"/>
            <a:chOff x="5500550" y="2643732"/>
            <a:chExt cx="236400" cy="540421"/>
          </a:xfrm>
        </p:grpSpPr>
        <p:sp>
          <p:nvSpPr>
            <p:cNvPr id="104" name="Google Shape;104;p21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714375" y="3717750"/>
            <a:ext cx="3144000" cy="9150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hasCustomPrompt="1" type="title"/>
          </p:nvPr>
        </p:nvSpPr>
        <p:spPr>
          <a:xfrm>
            <a:off x="1284000" y="1829793"/>
            <a:ext cx="6576000" cy="9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1284000" y="2869407"/>
            <a:ext cx="6576000" cy="4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2" name="Google Shape;112;p2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25"/>
          <p:cNvSpPr txBox="1"/>
          <p:nvPr>
            <p:ph idx="1" type="subTitle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2" type="title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25"/>
          <p:cNvSpPr txBox="1"/>
          <p:nvPr>
            <p:ph idx="3" type="subTitle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4" type="title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5"/>
          <p:cNvSpPr txBox="1"/>
          <p:nvPr>
            <p:ph idx="5" type="subTitle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6" type="title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5"/>
          <p:cNvSpPr txBox="1"/>
          <p:nvPr>
            <p:ph idx="7" type="subTitle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8" type="title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hasCustomPrompt="1" idx="9" type="title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hasCustomPrompt="1" idx="13" type="title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14" type="title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15" type="title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129" name="Google Shape;129;p2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802275" y="3294912"/>
            <a:ext cx="56274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2802275" y="1246488"/>
            <a:ext cx="5627400" cy="19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134" name="Google Shape;13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714375" y="514350"/>
            <a:ext cx="7715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38" name="Google Shape;138;p2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0" name="Google Shape;140;p27"/>
          <p:cNvGrpSpPr/>
          <p:nvPr/>
        </p:nvGrpSpPr>
        <p:grpSpPr>
          <a:xfrm>
            <a:off x="8429774" y="514343"/>
            <a:ext cx="397281" cy="428418"/>
            <a:chOff x="1271525" y="4920325"/>
            <a:chExt cx="655039" cy="706378"/>
          </a:xfrm>
        </p:grpSpPr>
        <p:sp>
          <p:nvSpPr>
            <p:cNvPr id="141" name="Google Shape;141;p27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7"/>
          <p:cNvSpPr/>
          <p:nvPr/>
        </p:nvSpPr>
        <p:spPr>
          <a:xfrm>
            <a:off x="537077" y="3888583"/>
            <a:ext cx="177300" cy="177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7" name="Google Shape;147;p2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8"/>
          <p:cNvSpPr/>
          <p:nvPr>
            <p:ph idx="2" type="pic"/>
          </p:nvPr>
        </p:nvSpPr>
        <p:spPr>
          <a:xfrm>
            <a:off x="1019175" y="1210894"/>
            <a:ext cx="2777100" cy="272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5386275" y="1719903"/>
            <a:ext cx="2622300" cy="6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5386300" y="2344797"/>
            <a:ext cx="2622300" cy="1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53" name="Google Shape;153;p2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714375" y="1344824"/>
            <a:ext cx="7715100" cy="32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714375" y="514350"/>
            <a:ext cx="77151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8" name="Google Shape;158;p30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3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31"/>
          <p:cNvSpPr/>
          <p:nvPr>
            <p:ph idx="2" type="pic"/>
          </p:nvPr>
        </p:nvSpPr>
        <p:spPr>
          <a:xfrm>
            <a:off x="5298525" y="1210894"/>
            <a:ext cx="2777100" cy="272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31"/>
          <p:cNvSpPr txBox="1"/>
          <p:nvPr>
            <p:ph type="title"/>
          </p:nvPr>
        </p:nvSpPr>
        <p:spPr>
          <a:xfrm>
            <a:off x="714375" y="2065175"/>
            <a:ext cx="29685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714375" y="2742750"/>
            <a:ext cx="29685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720000" y="2815021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32"/>
          <p:cNvSpPr txBox="1"/>
          <p:nvPr>
            <p:ph idx="1" type="subTitle"/>
          </p:nvPr>
        </p:nvSpPr>
        <p:spPr>
          <a:xfrm>
            <a:off x="720000" y="3102524"/>
            <a:ext cx="233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2" type="title"/>
          </p:nvPr>
        </p:nvSpPr>
        <p:spPr>
          <a:xfrm>
            <a:off x="3403800" y="2815021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32"/>
          <p:cNvSpPr txBox="1"/>
          <p:nvPr>
            <p:ph idx="3" type="subTitle"/>
          </p:nvPr>
        </p:nvSpPr>
        <p:spPr>
          <a:xfrm>
            <a:off x="3403800" y="3102524"/>
            <a:ext cx="233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4" type="title"/>
          </p:nvPr>
        </p:nvSpPr>
        <p:spPr>
          <a:xfrm>
            <a:off x="6087600" y="2815021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32"/>
          <p:cNvSpPr txBox="1"/>
          <p:nvPr>
            <p:ph idx="5" type="subTitle"/>
          </p:nvPr>
        </p:nvSpPr>
        <p:spPr>
          <a:xfrm>
            <a:off x="6087600" y="3102524"/>
            <a:ext cx="233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6" type="title"/>
          </p:nvPr>
        </p:nvSpPr>
        <p:spPr>
          <a:xfrm>
            <a:off x="897000" y="514348"/>
            <a:ext cx="7350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4" name="Google Shape;174;p32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849700" y="3394578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33"/>
          <p:cNvSpPr txBox="1"/>
          <p:nvPr>
            <p:ph idx="1" type="subTitle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2" type="title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33"/>
          <p:cNvSpPr txBox="1"/>
          <p:nvPr>
            <p:ph idx="3" type="subTitle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4" type="title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33"/>
          <p:cNvSpPr txBox="1"/>
          <p:nvPr>
            <p:ph idx="5" type="subTitle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6" type="title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4" name="Google Shape;184;p3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" name="Google Shape;186;p33"/>
          <p:cNvGrpSpPr/>
          <p:nvPr/>
        </p:nvGrpSpPr>
        <p:grpSpPr>
          <a:xfrm>
            <a:off x="423389" y="1225265"/>
            <a:ext cx="290993" cy="393273"/>
            <a:chOff x="4881525" y="1458397"/>
            <a:chExt cx="431613" cy="583318"/>
          </a:xfrm>
        </p:grpSpPr>
        <p:sp>
          <p:nvSpPr>
            <p:cNvPr id="187" name="Google Shape;187;p33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2098568" y="1886700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34"/>
          <p:cNvSpPr txBox="1"/>
          <p:nvPr>
            <p:ph idx="1" type="subTitle"/>
          </p:nvPr>
        </p:nvSpPr>
        <p:spPr>
          <a:xfrm>
            <a:off x="2098569" y="2188895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2" type="title"/>
          </p:nvPr>
        </p:nvSpPr>
        <p:spPr>
          <a:xfrm>
            <a:off x="5658218" y="1886700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34"/>
          <p:cNvSpPr txBox="1"/>
          <p:nvPr>
            <p:ph idx="3" type="subTitle"/>
          </p:nvPr>
        </p:nvSpPr>
        <p:spPr>
          <a:xfrm>
            <a:off x="5658219" y="2188895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4"/>
          <p:cNvSpPr txBox="1"/>
          <p:nvPr>
            <p:ph idx="4" type="title"/>
          </p:nvPr>
        </p:nvSpPr>
        <p:spPr>
          <a:xfrm>
            <a:off x="2098568" y="3176802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34"/>
          <p:cNvSpPr txBox="1"/>
          <p:nvPr>
            <p:ph idx="5" type="subTitle"/>
          </p:nvPr>
        </p:nvSpPr>
        <p:spPr>
          <a:xfrm>
            <a:off x="2098569" y="3509172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idx="6" type="title"/>
          </p:nvPr>
        </p:nvSpPr>
        <p:spPr>
          <a:xfrm>
            <a:off x="5658218" y="3176802"/>
            <a:ext cx="22860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34"/>
          <p:cNvSpPr txBox="1"/>
          <p:nvPr>
            <p:ph idx="7" type="subTitle"/>
          </p:nvPr>
        </p:nvSpPr>
        <p:spPr>
          <a:xfrm>
            <a:off x="5658219" y="3509172"/>
            <a:ext cx="2286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4"/>
          <p:cNvSpPr txBox="1"/>
          <p:nvPr>
            <p:ph idx="8" type="title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9" name="Google Shape;199;p3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911760" y="1813453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3" name="Google Shape;203;p35"/>
          <p:cNvSpPr txBox="1"/>
          <p:nvPr>
            <p:ph idx="1" type="subTitle"/>
          </p:nvPr>
        </p:nvSpPr>
        <p:spPr>
          <a:xfrm>
            <a:off x="911752" y="2100951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2" type="title"/>
          </p:nvPr>
        </p:nvSpPr>
        <p:spPr>
          <a:xfrm>
            <a:off x="3566101" y="1813453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35"/>
          <p:cNvSpPr txBox="1"/>
          <p:nvPr>
            <p:ph idx="3" type="subTitle"/>
          </p:nvPr>
        </p:nvSpPr>
        <p:spPr>
          <a:xfrm>
            <a:off x="3566099" y="2100951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4" type="title"/>
          </p:nvPr>
        </p:nvSpPr>
        <p:spPr>
          <a:xfrm>
            <a:off x="911760" y="3152978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35"/>
          <p:cNvSpPr txBox="1"/>
          <p:nvPr>
            <p:ph idx="5" type="subTitle"/>
          </p:nvPr>
        </p:nvSpPr>
        <p:spPr>
          <a:xfrm>
            <a:off x="911752" y="3440476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6" type="title"/>
          </p:nvPr>
        </p:nvSpPr>
        <p:spPr>
          <a:xfrm>
            <a:off x="3566101" y="3152978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35"/>
          <p:cNvSpPr txBox="1"/>
          <p:nvPr>
            <p:ph idx="7" type="subTitle"/>
          </p:nvPr>
        </p:nvSpPr>
        <p:spPr>
          <a:xfrm>
            <a:off x="3566101" y="3440476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5"/>
          <p:cNvSpPr txBox="1"/>
          <p:nvPr>
            <p:ph idx="8" type="title"/>
          </p:nvPr>
        </p:nvSpPr>
        <p:spPr>
          <a:xfrm>
            <a:off x="6220444" y="1813453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35"/>
          <p:cNvSpPr txBox="1"/>
          <p:nvPr>
            <p:ph idx="9" type="subTitle"/>
          </p:nvPr>
        </p:nvSpPr>
        <p:spPr>
          <a:xfrm>
            <a:off x="6220448" y="2100951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5"/>
          <p:cNvSpPr txBox="1"/>
          <p:nvPr>
            <p:ph idx="13" type="title"/>
          </p:nvPr>
        </p:nvSpPr>
        <p:spPr>
          <a:xfrm>
            <a:off x="6220444" y="3152978"/>
            <a:ext cx="20118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35"/>
          <p:cNvSpPr txBox="1"/>
          <p:nvPr>
            <p:ph idx="14" type="subTitle"/>
          </p:nvPr>
        </p:nvSpPr>
        <p:spPr>
          <a:xfrm>
            <a:off x="6220448" y="3440476"/>
            <a:ext cx="20118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5" type="title"/>
          </p:nvPr>
        </p:nvSpPr>
        <p:spPr>
          <a:xfrm>
            <a:off x="897000" y="514350"/>
            <a:ext cx="73500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5" name="Google Shape;215;p35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5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" name="Google Shape;217;p35"/>
          <p:cNvGrpSpPr/>
          <p:nvPr/>
        </p:nvGrpSpPr>
        <p:grpSpPr>
          <a:xfrm flipH="1">
            <a:off x="317099" y="1138805"/>
            <a:ext cx="397281" cy="428418"/>
            <a:chOff x="1271525" y="4920325"/>
            <a:chExt cx="655039" cy="706378"/>
          </a:xfrm>
        </p:grpSpPr>
        <p:sp>
          <p:nvSpPr>
            <p:cNvPr id="218" name="Google Shape;218;p35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hasCustomPrompt="1" type="title"/>
          </p:nvPr>
        </p:nvSpPr>
        <p:spPr>
          <a:xfrm>
            <a:off x="714400" y="742950"/>
            <a:ext cx="3520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2" name="Google Shape;222;p36"/>
          <p:cNvSpPr txBox="1"/>
          <p:nvPr>
            <p:ph idx="1" type="subTitle"/>
          </p:nvPr>
        </p:nvSpPr>
        <p:spPr>
          <a:xfrm>
            <a:off x="714377" y="1272477"/>
            <a:ext cx="35202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36"/>
          <p:cNvSpPr txBox="1"/>
          <p:nvPr>
            <p:ph hasCustomPrompt="1" idx="2" type="title"/>
          </p:nvPr>
        </p:nvSpPr>
        <p:spPr>
          <a:xfrm>
            <a:off x="2811136" y="2140048"/>
            <a:ext cx="3520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4" name="Google Shape;224;p36"/>
          <p:cNvSpPr txBox="1"/>
          <p:nvPr>
            <p:ph idx="3" type="subTitle"/>
          </p:nvPr>
        </p:nvSpPr>
        <p:spPr>
          <a:xfrm>
            <a:off x="2812664" y="2669552"/>
            <a:ext cx="35202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36"/>
          <p:cNvSpPr txBox="1"/>
          <p:nvPr>
            <p:ph hasCustomPrompt="1" idx="4" type="title"/>
          </p:nvPr>
        </p:nvSpPr>
        <p:spPr>
          <a:xfrm>
            <a:off x="4907936" y="3540725"/>
            <a:ext cx="35202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6" name="Google Shape;226;p36"/>
          <p:cNvSpPr txBox="1"/>
          <p:nvPr>
            <p:ph idx="5" type="subTitle"/>
          </p:nvPr>
        </p:nvSpPr>
        <p:spPr>
          <a:xfrm>
            <a:off x="4907925" y="4070248"/>
            <a:ext cx="35202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27" name="Google Shape;227;p3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" name="Google Shape;229;p36"/>
          <p:cNvGrpSpPr/>
          <p:nvPr/>
        </p:nvGrpSpPr>
        <p:grpSpPr>
          <a:xfrm flipH="1">
            <a:off x="317099" y="3395218"/>
            <a:ext cx="397281" cy="428418"/>
            <a:chOff x="1271525" y="4920325"/>
            <a:chExt cx="655039" cy="706378"/>
          </a:xfrm>
        </p:grpSpPr>
        <p:sp>
          <p:nvSpPr>
            <p:cNvPr id="230" name="Google Shape;230;p36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6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ctrTitle"/>
          </p:nvPr>
        </p:nvSpPr>
        <p:spPr>
          <a:xfrm>
            <a:off x="2430000" y="590549"/>
            <a:ext cx="4284000" cy="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37"/>
          <p:cNvSpPr txBox="1"/>
          <p:nvPr>
            <p:ph idx="1" type="subTitle"/>
          </p:nvPr>
        </p:nvSpPr>
        <p:spPr>
          <a:xfrm>
            <a:off x="2425050" y="1558774"/>
            <a:ext cx="42939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5" name="Google Shape;235;p37"/>
          <p:cNvSpPr txBox="1"/>
          <p:nvPr/>
        </p:nvSpPr>
        <p:spPr>
          <a:xfrm>
            <a:off x="1778250" y="3508869"/>
            <a:ext cx="55875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ca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c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ca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c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ca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b="1" lang="ca" sz="13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3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37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7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38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8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b="1" sz="35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1" type="subTitle"/>
          </p:nvPr>
        </p:nvSpPr>
        <p:spPr>
          <a:xfrm>
            <a:off x="959250" y="3922700"/>
            <a:ext cx="72255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>
                <a:solidFill>
                  <a:srgbClr val="000000"/>
                </a:solidFill>
              </a:rPr>
              <a:t>Marc Duran, Carles Aguilera, Jiahao Liu, Javi Rodriguez, Victoria Puszyn y Mireia Grueso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039" y="947975"/>
            <a:ext cx="7717925" cy="23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238778" y="182874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INTRODUCCIÓN</a:t>
            </a:r>
            <a:endParaRPr sz="2100"/>
          </a:p>
        </p:txBody>
      </p:sp>
      <p:sp>
        <p:nvSpPr>
          <p:cNvPr id="253" name="Google Shape;253;p41"/>
          <p:cNvSpPr txBox="1"/>
          <p:nvPr>
            <p:ph idx="1" type="subTitle"/>
          </p:nvPr>
        </p:nvSpPr>
        <p:spPr>
          <a:xfrm>
            <a:off x="240225" y="2117000"/>
            <a:ext cx="18747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¿Qué son?</a:t>
            </a:r>
            <a:endParaRPr sz="1300"/>
          </a:p>
        </p:txBody>
      </p:sp>
      <p:sp>
        <p:nvSpPr>
          <p:cNvPr id="254" name="Google Shape;254;p41"/>
          <p:cNvSpPr txBox="1"/>
          <p:nvPr>
            <p:ph idx="2" type="title"/>
          </p:nvPr>
        </p:nvSpPr>
        <p:spPr>
          <a:xfrm>
            <a:off x="2433300" y="1828744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HITOS</a:t>
            </a:r>
            <a:endParaRPr sz="2100"/>
          </a:p>
        </p:txBody>
      </p:sp>
      <p:sp>
        <p:nvSpPr>
          <p:cNvPr id="255" name="Google Shape;255;p41"/>
          <p:cNvSpPr txBox="1"/>
          <p:nvPr>
            <p:ph idx="3" type="subTitle"/>
          </p:nvPr>
        </p:nvSpPr>
        <p:spPr>
          <a:xfrm>
            <a:off x="2433287" y="2117000"/>
            <a:ext cx="20163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Logros más importantes de su evolución histórica</a:t>
            </a:r>
            <a:endParaRPr sz="1300"/>
          </a:p>
        </p:txBody>
      </p:sp>
      <p:sp>
        <p:nvSpPr>
          <p:cNvPr id="256" name="Google Shape;256;p41"/>
          <p:cNvSpPr txBox="1"/>
          <p:nvPr>
            <p:ph idx="4" type="title"/>
          </p:nvPr>
        </p:nvSpPr>
        <p:spPr>
          <a:xfrm>
            <a:off x="4751262" y="1832050"/>
            <a:ext cx="24156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CARACTERÍSTICAS</a:t>
            </a:r>
            <a:endParaRPr sz="2100"/>
          </a:p>
        </p:txBody>
      </p:sp>
      <p:sp>
        <p:nvSpPr>
          <p:cNvPr id="257" name="Google Shape;257;p41"/>
          <p:cNvSpPr txBox="1"/>
          <p:nvPr>
            <p:ph idx="5" type="subTitle"/>
          </p:nvPr>
        </p:nvSpPr>
        <p:spPr>
          <a:xfrm>
            <a:off x="4751263" y="2120300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Rasgos más relevantes</a:t>
            </a:r>
            <a:endParaRPr sz="1300"/>
          </a:p>
        </p:txBody>
      </p:sp>
      <p:sp>
        <p:nvSpPr>
          <p:cNvPr id="258" name="Google Shape;258;p41"/>
          <p:cNvSpPr txBox="1"/>
          <p:nvPr>
            <p:ph idx="6" type="title"/>
          </p:nvPr>
        </p:nvSpPr>
        <p:spPr>
          <a:xfrm>
            <a:off x="7247475" y="1586650"/>
            <a:ext cx="25779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EJEMPLOS</a:t>
            </a:r>
            <a:endParaRPr sz="2100"/>
          </a:p>
        </p:txBody>
      </p:sp>
      <p:sp>
        <p:nvSpPr>
          <p:cNvPr id="259" name="Google Shape;259;p41"/>
          <p:cNvSpPr txBox="1"/>
          <p:nvPr>
            <p:ph idx="7" type="subTitle"/>
          </p:nvPr>
        </p:nvSpPr>
        <p:spPr>
          <a:xfrm>
            <a:off x="7166850" y="2113500"/>
            <a:ext cx="18747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Ejemplos de aplicación del Big Data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00000"/>
                </a:solidFill>
              </a:rPr>
              <a:t>4.1 EMPRESAS</a:t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260" name="Google Shape;260;p41"/>
          <p:cNvSpPr txBox="1"/>
          <p:nvPr>
            <p:ph idx="8" type="title"/>
          </p:nvPr>
        </p:nvSpPr>
        <p:spPr>
          <a:xfrm>
            <a:off x="729650" y="296597"/>
            <a:ext cx="25779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ÍNDICE</a:t>
            </a:r>
            <a:endParaRPr/>
          </a:p>
        </p:txBody>
      </p:sp>
      <p:sp>
        <p:nvSpPr>
          <p:cNvPr id="261" name="Google Shape;261;p41"/>
          <p:cNvSpPr txBox="1"/>
          <p:nvPr>
            <p:ph idx="9" type="title"/>
          </p:nvPr>
        </p:nvSpPr>
        <p:spPr>
          <a:xfrm>
            <a:off x="238778" y="1211062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900"/>
              <a:t>1</a:t>
            </a:r>
            <a:endParaRPr sz="2900"/>
          </a:p>
        </p:txBody>
      </p:sp>
      <p:sp>
        <p:nvSpPr>
          <p:cNvPr id="262" name="Google Shape;262;p41"/>
          <p:cNvSpPr txBox="1"/>
          <p:nvPr>
            <p:ph idx="13" type="title"/>
          </p:nvPr>
        </p:nvSpPr>
        <p:spPr>
          <a:xfrm>
            <a:off x="2433303" y="1211062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900"/>
              <a:t>2</a:t>
            </a:r>
            <a:endParaRPr sz="2900"/>
          </a:p>
        </p:txBody>
      </p:sp>
      <p:sp>
        <p:nvSpPr>
          <p:cNvPr id="263" name="Google Shape;263;p41"/>
          <p:cNvSpPr txBox="1"/>
          <p:nvPr>
            <p:ph idx="14" type="title"/>
          </p:nvPr>
        </p:nvSpPr>
        <p:spPr>
          <a:xfrm>
            <a:off x="4749815" y="1211056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900"/>
              <a:t>3</a:t>
            </a:r>
            <a:endParaRPr sz="2900"/>
          </a:p>
        </p:txBody>
      </p:sp>
      <p:sp>
        <p:nvSpPr>
          <p:cNvPr id="264" name="Google Shape;264;p41"/>
          <p:cNvSpPr txBox="1"/>
          <p:nvPr>
            <p:ph idx="15" type="title"/>
          </p:nvPr>
        </p:nvSpPr>
        <p:spPr>
          <a:xfrm>
            <a:off x="7291265" y="1204256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900"/>
              <a:t>4</a:t>
            </a:r>
            <a:endParaRPr sz="2900"/>
          </a:p>
        </p:txBody>
      </p:sp>
      <p:grpSp>
        <p:nvGrpSpPr>
          <p:cNvPr id="265" name="Google Shape;265;p41"/>
          <p:cNvGrpSpPr/>
          <p:nvPr/>
        </p:nvGrpSpPr>
        <p:grpSpPr>
          <a:xfrm>
            <a:off x="8453524" y="3521243"/>
            <a:ext cx="397281" cy="428418"/>
            <a:chOff x="1271525" y="4920325"/>
            <a:chExt cx="655039" cy="706378"/>
          </a:xfrm>
        </p:grpSpPr>
        <p:sp>
          <p:nvSpPr>
            <p:cNvPr id="266" name="Google Shape;266;p41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fmla="val 16667" name="adj"/>
              </a:avLst>
            </a:pr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8" name="Google Shape;268;p41"/>
          <p:cNvCxnSpPr/>
          <p:nvPr/>
        </p:nvCxnSpPr>
        <p:spPr>
          <a:xfrm>
            <a:off x="2307050" y="708450"/>
            <a:ext cx="5305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C3DA4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69" name="Google Shape;269;p41"/>
          <p:cNvSpPr/>
          <p:nvPr/>
        </p:nvSpPr>
        <p:spPr>
          <a:xfrm>
            <a:off x="7854325" y="432200"/>
            <a:ext cx="568800" cy="56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rotWithShape="0" algn="bl" dir="3300000" dist="123825">
              <a:srgbClr val="CCCCCC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41"/>
          <p:cNvGrpSpPr/>
          <p:nvPr/>
        </p:nvGrpSpPr>
        <p:grpSpPr>
          <a:xfrm>
            <a:off x="7957085" y="548550"/>
            <a:ext cx="363199" cy="335957"/>
            <a:chOff x="4126815" y="2760704"/>
            <a:chExt cx="380393" cy="363118"/>
          </a:xfrm>
        </p:grpSpPr>
        <p:sp>
          <p:nvSpPr>
            <p:cNvPr id="271" name="Google Shape;271;p41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41"/>
          <p:cNvSpPr txBox="1"/>
          <p:nvPr>
            <p:ph idx="4" type="title"/>
          </p:nvPr>
        </p:nvSpPr>
        <p:spPr>
          <a:xfrm>
            <a:off x="943425" y="3719850"/>
            <a:ext cx="23181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PUNTOS FUERTES</a:t>
            </a:r>
            <a:endParaRPr sz="2100"/>
          </a:p>
        </p:txBody>
      </p:sp>
      <p:sp>
        <p:nvSpPr>
          <p:cNvPr id="276" name="Google Shape;276;p41"/>
          <p:cNvSpPr txBox="1"/>
          <p:nvPr>
            <p:ph idx="5" type="subTitle"/>
          </p:nvPr>
        </p:nvSpPr>
        <p:spPr>
          <a:xfrm>
            <a:off x="943425" y="4008100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Fortalezas</a:t>
            </a:r>
            <a:endParaRPr sz="1300"/>
          </a:p>
        </p:txBody>
      </p:sp>
      <p:sp>
        <p:nvSpPr>
          <p:cNvPr id="277" name="Google Shape;277;p41"/>
          <p:cNvSpPr txBox="1"/>
          <p:nvPr>
            <p:ph idx="6" type="title"/>
          </p:nvPr>
        </p:nvSpPr>
        <p:spPr>
          <a:xfrm>
            <a:off x="3475475" y="3719856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PUNTOS DÉBILES</a:t>
            </a:r>
            <a:endParaRPr sz="2100"/>
          </a:p>
        </p:txBody>
      </p:sp>
      <p:sp>
        <p:nvSpPr>
          <p:cNvPr id="278" name="Google Shape;278;p41"/>
          <p:cNvSpPr txBox="1"/>
          <p:nvPr>
            <p:ph idx="7" type="subTitle"/>
          </p:nvPr>
        </p:nvSpPr>
        <p:spPr>
          <a:xfrm>
            <a:off x="3475473" y="4008100"/>
            <a:ext cx="21945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Debilidades</a:t>
            </a:r>
            <a:endParaRPr sz="1300"/>
          </a:p>
        </p:txBody>
      </p:sp>
      <p:sp>
        <p:nvSpPr>
          <p:cNvPr id="279" name="Google Shape;279;p41"/>
          <p:cNvSpPr txBox="1"/>
          <p:nvPr>
            <p:ph idx="14" type="title"/>
          </p:nvPr>
        </p:nvSpPr>
        <p:spPr>
          <a:xfrm>
            <a:off x="941978" y="3098856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900"/>
              <a:t>5</a:t>
            </a:r>
            <a:endParaRPr sz="2900"/>
          </a:p>
        </p:txBody>
      </p:sp>
      <p:sp>
        <p:nvSpPr>
          <p:cNvPr id="280" name="Google Shape;280;p41"/>
          <p:cNvSpPr txBox="1"/>
          <p:nvPr>
            <p:ph idx="15" type="title"/>
          </p:nvPr>
        </p:nvSpPr>
        <p:spPr>
          <a:xfrm>
            <a:off x="3475478" y="3098856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900"/>
              <a:t>6</a:t>
            </a:r>
            <a:endParaRPr sz="2900"/>
          </a:p>
        </p:txBody>
      </p:sp>
      <p:sp>
        <p:nvSpPr>
          <p:cNvPr id="281" name="Google Shape;281;p41"/>
          <p:cNvSpPr txBox="1"/>
          <p:nvPr>
            <p:ph idx="6" type="title"/>
          </p:nvPr>
        </p:nvSpPr>
        <p:spPr>
          <a:xfrm>
            <a:off x="6007525" y="3719856"/>
            <a:ext cx="21945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100"/>
              <a:t>CONCLUSIONES</a:t>
            </a:r>
            <a:endParaRPr sz="2100"/>
          </a:p>
        </p:txBody>
      </p:sp>
      <p:sp>
        <p:nvSpPr>
          <p:cNvPr id="282" name="Google Shape;282;p41"/>
          <p:cNvSpPr txBox="1"/>
          <p:nvPr>
            <p:ph idx="7" type="subTitle"/>
          </p:nvPr>
        </p:nvSpPr>
        <p:spPr>
          <a:xfrm>
            <a:off x="6007525" y="4008100"/>
            <a:ext cx="24156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Recopilación de lo destacable y valoración personal</a:t>
            </a:r>
            <a:endParaRPr sz="1300"/>
          </a:p>
        </p:txBody>
      </p:sp>
      <p:sp>
        <p:nvSpPr>
          <p:cNvPr id="283" name="Google Shape;283;p41"/>
          <p:cNvSpPr txBox="1"/>
          <p:nvPr>
            <p:ph idx="15" type="title"/>
          </p:nvPr>
        </p:nvSpPr>
        <p:spPr>
          <a:xfrm>
            <a:off x="6007528" y="3098856"/>
            <a:ext cx="2194500" cy="6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900"/>
              <a:t>7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224775" y="1255650"/>
            <a:ext cx="42975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INTRODUCCIÓN</a:t>
            </a:r>
            <a:endParaRPr/>
          </a:p>
        </p:txBody>
      </p:sp>
      <p:sp>
        <p:nvSpPr>
          <p:cNvPr id="289" name="Google Shape;289;p42"/>
          <p:cNvSpPr txBox="1"/>
          <p:nvPr>
            <p:ph idx="1" type="subTitle"/>
          </p:nvPr>
        </p:nvSpPr>
        <p:spPr>
          <a:xfrm>
            <a:off x="224775" y="2080675"/>
            <a:ext cx="37566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Conjunto de herramientas para </a:t>
            </a:r>
            <a:r>
              <a:rPr b="1" lang="ca">
                <a:solidFill>
                  <a:srgbClr val="000000"/>
                </a:solidFill>
              </a:rPr>
              <a:t>manipular un gran </a:t>
            </a:r>
            <a:r>
              <a:rPr b="1" lang="ca">
                <a:solidFill>
                  <a:srgbClr val="000000"/>
                </a:solidFill>
              </a:rPr>
              <a:t>volumen</a:t>
            </a:r>
            <a:r>
              <a:rPr b="1" lang="ca">
                <a:solidFill>
                  <a:srgbClr val="000000"/>
                </a:solidFill>
              </a:rPr>
              <a:t> de datos.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ca">
                <a:solidFill>
                  <a:srgbClr val="000000"/>
                </a:solidFill>
              </a:rPr>
              <a:t>Esencial </a:t>
            </a:r>
            <a:r>
              <a:rPr lang="ca">
                <a:solidFill>
                  <a:srgbClr val="000000"/>
                </a:solidFill>
              </a:rPr>
              <a:t>en </a:t>
            </a:r>
            <a:r>
              <a:rPr lang="ca">
                <a:solidFill>
                  <a:srgbClr val="000000"/>
                </a:solidFill>
              </a:rPr>
              <a:t>prácticamente</a:t>
            </a:r>
            <a:r>
              <a:rPr lang="ca">
                <a:solidFill>
                  <a:srgbClr val="000000"/>
                </a:solidFill>
              </a:rPr>
              <a:t> todos los </a:t>
            </a:r>
            <a:r>
              <a:rPr b="1" lang="ca">
                <a:solidFill>
                  <a:srgbClr val="000000"/>
                </a:solidFill>
              </a:rPr>
              <a:t>ámbitos laborales</a:t>
            </a:r>
            <a:r>
              <a:rPr lang="ca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42"/>
          <p:cNvSpPr txBox="1"/>
          <p:nvPr>
            <p:ph idx="2" type="title"/>
          </p:nvPr>
        </p:nvSpPr>
        <p:spPr>
          <a:xfrm>
            <a:off x="407500" y="738451"/>
            <a:ext cx="11508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</a:t>
            </a:r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2"/>
          <p:cNvPicPr preferRelativeResize="0"/>
          <p:nvPr/>
        </p:nvPicPr>
        <p:blipFill rotWithShape="1">
          <a:blip r:embed="rId3">
            <a:alphaModFix/>
          </a:blip>
          <a:srcRect b="12095" l="0" r="0" t="0"/>
          <a:stretch/>
        </p:blipFill>
        <p:spPr>
          <a:xfrm>
            <a:off x="4750875" y="925850"/>
            <a:ext cx="4001501" cy="351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109850" y="1442350"/>
            <a:ext cx="42102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HITOS</a:t>
            </a:r>
            <a:endParaRPr/>
          </a:p>
        </p:txBody>
      </p:sp>
      <p:sp>
        <p:nvSpPr>
          <p:cNvPr id="298" name="Google Shape;298;p43"/>
          <p:cNvSpPr txBox="1"/>
          <p:nvPr>
            <p:ph idx="2" type="title"/>
          </p:nvPr>
        </p:nvSpPr>
        <p:spPr>
          <a:xfrm>
            <a:off x="301700" y="529776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</a:t>
            </a:r>
            <a:endParaRPr/>
          </a:p>
        </p:txBody>
      </p:sp>
      <p:sp>
        <p:nvSpPr>
          <p:cNvPr id="299" name="Google Shape;299;p43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50" y="2122075"/>
            <a:ext cx="4527249" cy="241719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3"/>
          <p:cNvSpPr txBox="1"/>
          <p:nvPr/>
        </p:nvSpPr>
        <p:spPr>
          <a:xfrm>
            <a:off x="5012400" y="1247025"/>
            <a:ext cx="4131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b="1" lang="ca" sz="1600">
                <a:latin typeface="Roboto"/>
                <a:ea typeface="Roboto"/>
                <a:cs typeface="Roboto"/>
                <a:sym typeface="Roboto"/>
              </a:rPr>
              <a:t>2000</a:t>
            </a:r>
            <a:r>
              <a:rPr lang="ca" sz="1600">
                <a:latin typeface="Roboto"/>
                <a:ea typeface="Roboto"/>
                <a:cs typeface="Roboto"/>
                <a:sym typeface="Roboto"/>
              </a:rPr>
              <a:t>: Conceptualización del término.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b="1" lang="ca" sz="1600">
                <a:latin typeface="Roboto"/>
                <a:ea typeface="Roboto"/>
                <a:cs typeface="Roboto"/>
                <a:sym typeface="Roboto"/>
              </a:rPr>
              <a:t>2004-2006: </a:t>
            </a:r>
            <a:r>
              <a:rPr lang="ca" sz="1600">
                <a:latin typeface="Roboto"/>
                <a:ea typeface="Roboto"/>
                <a:cs typeface="Roboto"/>
                <a:sym typeface="Roboto"/>
              </a:rPr>
              <a:t>Desarrollo de Tecnologías de almacenamiento + </a:t>
            </a:r>
            <a:r>
              <a:rPr lang="ca" sz="1600">
                <a:latin typeface="Roboto"/>
                <a:ea typeface="Roboto"/>
                <a:cs typeface="Roboto"/>
                <a:sym typeface="Roboto"/>
              </a:rPr>
              <a:t>Surgimiento</a:t>
            </a:r>
            <a:r>
              <a:rPr lang="ca" sz="1600">
                <a:latin typeface="Roboto"/>
                <a:ea typeface="Roboto"/>
                <a:cs typeface="Roboto"/>
                <a:sym typeface="Roboto"/>
              </a:rPr>
              <a:t> de Hadoop.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b="1" lang="ca" sz="1600">
                <a:latin typeface="Roboto"/>
                <a:ea typeface="Roboto"/>
                <a:cs typeface="Roboto"/>
                <a:sym typeface="Roboto"/>
              </a:rPr>
              <a:t>2009</a:t>
            </a:r>
            <a:r>
              <a:rPr lang="ca" sz="1600">
                <a:latin typeface="Roboto"/>
                <a:ea typeface="Roboto"/>
                <a:cs typeface="Roboto"/>
                <a:sym typeface="Roboto"/>
              </a:rPr>
              <a:t>: Auge de las </a:t>
            </a:r>
            <a:r>
              <a:rPr lang="ca" sz="1600">
                <a:latin typeface="Roboto"/>
                <a:ea typeface="Roboto"/>
                <a:cs typeface="Roboto"/>
                <a:sym typeface="Roboto"/>
              </a:rPr>
              <a:t>tecnologías</a:t>
            </a:r>
            <a:r>
              <a:rPr lang="ca" sz="1600">
                <a:latin typeface="Roboto"/>
                <a:ea typeface="Roboto"/>
                <a:cs typeface="Roboto"/>
                <a:sym typeface="Roboto"/>
              </a:rPr>
              <a:t> NoSQL.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b="1" lang="ca" sz="1600">
                <a:latin typeface="Roboto"/>
                <a:ea typeface="Roboto"/>
                <a:cs typeface="Roboto"/>
                <a:sym typeface="Roboto"/>
              </a:rPr>
              <a:t>2011</a:t>
            </a:r>
            <a:r>
              <a:rPr lang="ca" sz="1600">
                <a:latin typeface="Roboto"/>
                <a:ea typeface="Roboto"/>
                <a:cs typeface="Roboto"/>
                <a:sym typeface="Roboto"/>
              </a:rPr>
              <a:t>: Desarrollo de Frameworks de procesamiento en tiempo real.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b="1" lang="ca" sz="1600">
                <a:latin typeface="Roboto"/>
                <a:ea typeface="Roboto"/>
                <a:cs typeface="Roboto"/>
                <a:sym typeface="Roboto"/>
              </a:rPr>
              <a:t>2012</a:t>
            </a:r>
            <a:r>
              <a:rPr lang="ca" sz="1600">
                <a:latin typeface="Roboto"/>
                <a:ea typeface="Roboto"/>
                <a:cs typeface="Roboto"/>
                <a:sym typeface="Roboto"/>
              </a:rPr>
              <a:t>: Avance en herramientas de visualización.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b="1" lang="ca" sz="1600">
                <a:latin typeface="Roboto"/>
                <a:ea typeface="Roboto"/>
                <a:cs typeface="Roboto"/>
                <a:sym typeface="Roboto"/>
              </a:rPr>
              <a:t>2015-Actualidad</a:t>
            </a:r>
            <a:r>
              <a:rPr lang="ca" sz="1600">
                <a:latin typeface="Roboto"/>
                <a:ea typeface="Roboto"/>
                <a:cs typeface="Roboto"/>
                <a:sym typeface="Roboto"/>
              </a:rPr>
              <a:t>: La era de Machine LEarning y AI.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idx="1" type="subTitle"/>
          </p:nvPr>
        </p:nvSpPr>
        <p:spPr>
          <a:xfrm>
            <a:off x="885975" y="2221250"/>
            <a:ext cx="5069100" cy="20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Volumen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Velocidad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Variedad de los datos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Veracidad de los datos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Viabilidad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Visualización de los datos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Valor de los datos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p44"/>
          <p:cNvSpPr txBox="1"/>
          <p:nvPr>
            <p:ph type="title"/>
          </p:nvPr>
        </p:nvSpPr>
        <p:spPr>
          <a:xfrm>
            <a:off x="519675" y="1167775"/>
            <a:ext cx="5801700" cy="8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CARACTERÍSTICAS</a:t>
            </a:r>
            <a:endParaRPr/>
          </a:p>
        </p:txBody>
      </p:sp>
      <p:sp>
        <p:nvSpPr>
          <p:cNvPr id="308" name="Google Shape;308;p44"/>
          <p:cNvSpPr txBox="1"/>
          <p:nvPr>
            <p:ph idx="2" type="title"/>
          </p:nvPr>
        </p:nvSpPr>
        <p:spPr>
          <a:xfrm>
            <a:off x="530100" y="838951"/>
            <a:ext cx="1602900" cy="48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</a:t>
            </a:r>
            <a:endParaRPr/>
          </a:p>
        </p:txBody>
      </p:sp>
      <p:sp>
        <p:nvSpPr>
          <p:cNvPr id="309" name="Google Shape;309;p4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625" y="2375444"/>
            <a:ext cx="4336475" cy="17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530100" y="1723600"/>
            <a:ext cx="51738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EJEMPLOS</a:t>
            </a:r>
            <a:endParaRPr/>
          </a:p>
        </p:txBody>
      </p:sp>
      <p:sp>
        <p:nvSpPr>
          <p:cNvPr id="316" name="Google Shape;316;p45"/>
          <p:cNvSpPr txBox="1"/>
          <p:nvPr>
            <p:ph idx="1" type="subTitle"/>
          </p:nvPr>
        </p:nvSpPr>
        <p:spPr>
          <a:xfrm>
            <a:off x="530100" y="2484700"/>
            <a:ext cx="4339200" cy="22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I</a:t>
            </a:r>
            <a:r>
              <a:rPr lang="ca">
                <a:solidFill>
                  <a:srgbClr val="000000"/>
                </a:solidFill>
              </a:rPr>
              <a:t>mplementación del Big Data: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Recomendaciones personalizadas.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Optimización de rutas de transporte.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Medicina personalizada.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Detección de fraudes financieros.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Análisis de marketing.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7" name="Google Shape;317;p45"/>
          <p:cNvSpPr txBox="1"/>
          <p:nvPr>
            <p:ph idx="2" type="title"/>
          </p:nvPr>
        </p:nvSpPr>
        <p:spPr>
          <a:xfrm>
            <a:off x="530100" y="77110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</a:t>
            </a:r>
            <a:endParaRPr/>
          </a:p>
        </p:txBody>
      </p:sp>
      <p:sp>
        <p:nvSpPr>
          <p:cNvPr id="318" name="Google Shape;318;p45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 b="5517" l="0" r="0" t="0"/>
          <a:stretch/>
        </p:blipFill>
        <p:spPr>
          <a:xfrm>
            <a:off x="5125450" y="966375"/>
            <a:ext cx="3522526" cy="26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714375" y="1641375"/>
            <a:ext cx="51738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PUNTOS FUERTES</a:t>
            </a:r>
            <a:endParaRPr/>
          </a:p>
        </p:txBody>
      </p:sp>
      <p:sp>
        <p:nvSpPr>
          <p:cNvPr id="325" name="Google Shape;325;p46"/>
          <p:cNvSpPr txBox="1"/>
          <p:nvPr>
            <p:ph idx="1" type="subTitle"/>
          </p:nvPr>
        </p:nvSpPr>
        <p:spPr>
          <a:xfrm>
            <a:off x="885975" y="2402475"/>
            <a:ext cx="38922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Fortalezas del Big Data: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Toma de decisiones informada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Innovación continua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Eficiencia Operativa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Flexibilidad y Escalabilidad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Análisis</a:t>
            </a:r>
            <a:r>
              <a:rPr lang="ca">
                <a:solidFill>
                  <a:srgbClr val="000000"/>
                </a:solidFill>
              </a:rPr>
              <a:t> predictivo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Adaptabilidad a diversas industrias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6" name="Google Shape;326;p46"/>
          <p:cNvSpPr txBox="1"/>
          <p:nvPr>
            <p:ph idx="2" type="title"/>
          </p:nvPr>
        </p:nvSpPr>
        <p:spPr>
          <a:xfrm>
            <a:off x="530100" y="688876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05</a:t>
            </a:r>
            <a:endParaRPr/>
          </a:p>
        </p:txBody>
      </p:sp>
      <p:sp>
        <p:nvSpPr>
          <p:cNvPr id="327" name="Google Shape;327;p46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975" y="1869250"/>
            <a:ext cx="2591900" cy="25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714375" y="1613950"/>
            <a:ext cx="5173800" cy="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PUNTOS DÉBILES</a:t>
            </a:r>
            <a:endParaRPr/>
          </a:p>
        </p:txBody>
      </p:sp>
      <p:sp>
        <p:nvSpPr>
          <p:cNvPr id="334" name="Google Shape;334;p47"/>
          <p:cNvSpPr txBox="1"/>
          <p:nvPr>
            <p:ph idx="1" type="subTitle"/>
          </p:nvPr>
        </p:nvSpPr>
        <p:spPr>
          <a:xfrm>
            <a:off x="885975" y="2162900"/>
            <a:ext cx="45462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Debilidades del Big Data: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Privacidad y seguridad de los datos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Costos asociados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Complejidad en la implementación 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Falta de estándares unificados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Cumplimiento normativo 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Gestión de la gran cantidad de datos</a:t>
            </a:r>
            <a:r>
              <a:rPr lang="ca"/>
              <a:t> </a:t>
            </a:r>
            <a:endParaRPr/>
          </a:p>
        </p:txBody>
      </p:sp>
      <p:sp>
        <p:nvSpPr>
          <p:cNvPr id="335" name="Google Shape;335;p47"/>
          <p:cNvSpPr txBox="1"/>
          <p:nvPr>
            <p:ph idx="2" type="title"/>
          </p:nvPr>
        </p:nvSpPr>
        <p:spPr>
          <a:xfrm>
            <a:off x="530100" y="661451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06</a:t>
            </a:r>
            <a:endParaRPr/>
          </a:p>
        </p:txBody>
      </p:sp>
      <p:sp>
        <p:nvSpPr>
          <p:cNvPr id="336" name="Google Shape;336;p47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175" y="1613950"/>
            <a:ext cx="2951025" cy="29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714375" y="1641375"/>
            <a:ext cx="5173800" cy="7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CONCLUSIONES</a:t>
            </a:r>
            <a:endParaRPr/>
          </a:p>
        </p:txBody>
      </p:sp>
      <p:sp>
        <p:nvSpPr>
          <p:cNvPr id="343" name="Google Shape;343;p48"/>
          <p:cNvSpPr txBox="1"/>
          <p:nvPr>
            <p:ph idx="1" type="subTitle"/>
          </p:nvPr>
        </p:nvSpPr>
        <p:spPr>
          <a:xfrm>
            <a:off x="621200" y="2571750"/>
            <a:ext cx="51738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Impacto transformador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Diversidad de aplicaciones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Desafíos significativos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Énfasis en la ética</a:t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ca">
                <a:solidFill>
                  <a:srgbClr val="000000"/>
                </a:solidFill>
              </a:rPr>
              <a:t>Oportunidades de desarrollo personal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4" name="Google Shape;344;p48"/>
          <p:cNvSpPr txBox="1"/>
          <p:nvPr>
            <p:ph idx="2" type="title"/>
          </p:nvPr>
        </p:nvSpPr>
        <p:spPr>
          <a:xfrm>
            <a:off x="530100" y="688876"/>
            <a:ext cx="19368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07</a:t>
            </a:r>
            <a:endParaRPr/>
          </a:p>
        </p:txBody>
      </p:sp>
      <p:sp>
        <p:nvSpPr>
          <p:cNvPr id="345" name="Google Shape;345;p48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fmla="val 16667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475" y="1559325"/>
            <a:ext cx="2951025" cy="29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