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9" r:id="rId4"/>
    <p:sldId id="260" r:id="rId5"/>
    <p:sldId id="273" r:id="rId6"/>
    <p:sldId id="261" r:id="rId7"/>
    <p:sldId id="269" r:id="rId8"/>
    <p:sldId id="272" r:id="rId9"/>
    <p:sldId id="262" r:id="rId10"/>
    <p:sldId id="263" r:id="rId11"/>
    <p:sldId id="264" r:id="rId12"/>
    <p:sldId id="265" r:id="rId13"/>
    <p:sldId id="258" r:id="rId14"/>
    <p:sldId id="274" r:id="rId15"/>
    <p:sldId id="268" r:id="rId16"/>
    <p:sldId id="266" r:id="rId17"/>
    <p:sldId id="267"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497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6734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686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690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212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9406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731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504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0955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754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563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781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7928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9018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2172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157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9592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9/21/2023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2037799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cielo.org.ar/pdf/aap/v107n2/v107n2a05.pdf))*_"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87979"/>
            <a:ext cx="8676222" cy="3200400"/>
          </a:xfrm>
        </p:spPr>
        <p:txBody>
          <a:bodyPr/>
          <a:lstStyle/>
          <a:p>
            <a:endParaRPr lang="en-US" dirty="0"/>
          </a:p>
        </p:txBody>
      </p:sp>
      <p:sp>
        <p:nvSpPr>
          <p:cNvPr id="3" name="Subtítulo 2"/>
          <p:cNvSpPr>
            <a:spLocks noGrp="1"/>
          </p:cNvSpPr>
          <p:nvPr>
            <p:ph type="subTitle" idx="1"/>
          </p:nvPr>
        </p:nvSpPr>
        <p:spPr>
          <a:xfrm>
            <a:off x="1764075" y="3964578"/>
            <a:ext cx="8676222" cy="1905000"/>
          </a:xfrm>
        </p:spPr>
        <p:txBody>
          <a:bodyPr/>
          <a:lstStyle/>
          <a:p>
            <a:pPr algn="r"/>
            <a:r>
              <a:rPr lang="es-CO" dirty="0" smtClean="0"/>
              <a:t>PROYECTO</a:t>
            </a:r>
          </a:p>
          <a:p>
            <a:pPr algn="r"/>
            <a:r>
              <a:rPr lang="es-CO" dirty="0" smtClean="0"/>
              <a:t>Lida marcela Giraldo p.</a:t>
            </a:r>
          </a:p>
          <a:p>
            <a:pPr algn="r"/>
            <a:r>
              <a:rPr lang="es-CO" dirty="0" smtClean="0"/>
              <a:t>Sep./ 2023 </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74" y="687979"/>
            <a:ext cx="8676223" cy="3200400"/>
          </a:xfrm>
          <a:prstGeom prst="rect">
            <a:avLst/>
          </a:prstGeom>
        </p:spPr>
      </p:pic>
    </p:spTree>
    <p:extLst>
      <p:ext uri="{BB962C8B-B14F-4D97-AF65-F5344CB8AC3E}">
        <p14:creationId xmlns:p14="http://schemas.microsoft.com/office/powerpoint/2010/main" val="4254968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2700" b="1" dirty="0">
                <a:effectLst/>
              </a:rPr>
              <a:t/>
            </a:r>
            <a:br>
              <a:rPr lang="en-US" sz="2700" b="1" dirty="0">
                <a:effectLst/>
              </a:rPr>
            </a:br>
            <a:r>
              <a:rPr lang="es-ES" sz="3200" dirty="0" smtClean="0">
                <a:effectLst/>
              </a:rPr>
              <a:t>relación del </a:t>
            </a:r>
            <a:r>
              <a:rPr lang="es-ES" sz="3200" dirty="0">
                <a:effectLst/>
              </a:rPr>
              <a:t>Peso </a:t>
            </a:r>
            <a:r>
              <a:rPr lang="es-ES" sz="3200" dirty="0" smtClean="0">
                <a:effectLst/>
              </a:rPr>
              <a:t>y Peso Esperado </a:t>
            </a:r>
            <a:r>
              <a:rPr lang="es-ES" sz="3200" dirty="0">
                <a:effectLst/>
              </a:rPr>
              <a:t>para </a:t>
            </a:r>
            <a:r>
              <a:rPr lang="es-ES" sz="3200" dirty="0" smtClean="0">
                <a:effectLst/>
              </a:rPr>
              <a:t>Niños</a:t>
            </a:r>
            <a:r>
              <a:rPr lang="es-ES" dirty="0">
                <a:effectLst/>
              </a:rPr>
              <a:t/>
            </a:r>
            <a:br>
              <a:rPr lang="es-ES" dirty="0">
                <a:effectLst/>
              </a:rPr>
            </a:b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716" y="2095500"/>
            <a:ext cx="9827042" cy="3695700"/>
          </a:xfrm>
        </p:spPr>
      </p:pic>
    </p:spTree>
    <p:extLst>
      <p:ext uri="{BB962C8B-B14F-4D97-AF65-F5344CB8AC3E}">
        <p14:creationId xmlns:p14="http://schemas.microsoft.com/office/powerpoint/2010/main" val="176180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sz="2700" b="1" dirty="0">
                <a:effectLst/>
              </a:rPr>
              <a:t/>
            </a:r>
            <a:br>
              <a:rPr lang="en-US" sz="2700" b="1" dirty="0">
                <a:effectLst/>
              </a:rPr>
            </a:br>
            <a:r>
              <a:rPr lang="es-ES" sz="3600" dirty="0" smtClean="0">
                <a:effectLst/>
              </a:rPr>
              <a:t>Relación de la Talla </a:t>
            </a:r>
            <a:r>
              <a:rPr lang="es-ES" sz="3600" dirty="0">
                <a:effectLst/>
              </a:rPr>
              <a:t>y </a:t>
            </a:r>
            <a:r>
              <a:rPr lang="es-ES" sz="3600" dirty="0" smtClean="0">
                <a:effectLst/>
              </a:rPr>
              <a:t>Talla Esperada </a:t>
            </a:r>
            <a:r>
              <a:rPr lang="es-ES" sz="3600" dirty="0">
                <a:effectLst/>
              </a:rPr>
              <a:t>para Niñas</a:t>
            </a:r>
            <a:r>
              <a:rPr lang="es-ES" dirty="0">
                <a:effectLst/>
              </a:rPr>
              <a:t/>
            </a:r>
            <a:br>
              <a:rPr lang="es-ES" dirty="0">
                <a:effectLst/>
              </a:rPr>
            </a:b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716" y="2095500"/>
            <a:ext cx="9827042" cy="3695700"/>
          </a:xfrm>
        </p:spPr>
      </p:pic>
    </p:spTree>
    <p:extLst>
      <p:ext uri="{BB962C8B-B14F-4D97-AF65-F5344CB8AC3E}">
        <p14:creationId xmlns:p14="http://schemas.microsoft.com/office/powerpoint/2010/main" val="3487485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effectLst/>
              </a:rPr>
              <a:t>Relación de Talla y Talla Esperada para Niños</a:t>
            </a:r>
            <a:r>
              <a:rPr lang="es-ES" dirty="0">
                <a:effectLst/>
              </a:rPr>
              <a:t/>
            </a:r>
            <a:br>
              <a:rPr lang="es-ES" dirty="0">
                <a:effectLst/>
              </a:rPr>
            </a:b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716" y="2095500"/>
            <a:ext cx="9827042" cy="3695700"/>
          </a:xfrm>
        </p:spPr>
      </p:pic>
    </p:spTree>
    <p:extLst>
      <p:ext uri="{BB962C8B-B14F-4D97-AF65-F5344CB8AC3E}">
        <p14:creationId xmlns:p14="http://schemas.microsoft.com/office/powerpoint/2010/main" val="681898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10784" y="509452"/>
            <a:ext cx="9905998" cy="1881052"/>
          </a:xfrm>
        </p:spPr>
        <p:txBody>
          <a:bodyPr>
            <a:noAutofit/>
          </a:bodyPr>
          <a:lstStyle/>
          <a:p>
            <a:pPr marL="36900" indent="0">
              <a:buNone/>
            </a:pPr>
            <a:r>
              <a:rPr lang="es-ES" sz="1800" b="1" dirty="0">
                <a:effectLst/>
              </a:rPr>
              <a:t>Además, nuestra variable objetivo: </a:t>
            </a:r>
          </a:p>
          <a:p>
            <a:pPr marL="36900" indent="0">
              <a:buNone/>
            </a:pPr>
            <a:r>
              <a:rPr lang="es-ES" sz="1800" b="1" dirty="0">
                <a:effectLst/>
              </a:rPr>
              <a:t> Para determinar la categorización del Peso en relación a la Edad</a:t>
            </a:r>
          </a:p>
          <a:p>
            <a:pPr marL="0" indent="0">
              <a:buNone/>
            </a:pPr>
            <a:r>
              <a:rPr lang="es-ES" sz="1800" b="1" dirty="0" smtClean="0">
                <a:effectLst/>
              </a:rPr>
              <a:t>Target: </a:t>
            </a:r>
            <a:r>
              <a:rPr lang="es-ES" sz="1400" b="1" dirty="0" err="1" smtClean="0">
                <a:effectLst/>
              </a:rPr>
              <a:t>Categoria_Peso</a:t>
            </a:r>
            <a:r>
              <a:rPr lang="es-ES" sz="1400" b="1" dirty="0">
                <a:effectLst/>
              </a:rPr>
              <a:t>: </a:t>
            </a:r>
            <a:r>
              <a:rPr lang="es-ES" sz="1400" dirty="0">
                <a:effectLst/>
              </a:rPr>
              <a:t>Evaluar la prevalencia de bajo peso en la población y su relación con enfermedades agudas en la población, esta variable puede ser relevante para identificar el tipo de enfermedades agudas experimentadas en los últimos 15 días.</a:t>
            </a:r>
            <a:endParaRPr lang="en-US" sz="1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4" y="2677868"/>
            <a:ext cx="9687696" cy="3782707"/>
          </a:xfrm>
          <a:prstGeom prst="rect">
            <a:avLst/>
          </a:prstGeom>
        </p:spPr>
      </p:pic>
    </p:spTree>
    <p:extLst>
      <p:ext uri="{BB962C8B-B14F-4D97-AF65-F5344CB8AC3E}">
        <p14:creationId xmlns:p14="http://schemas.microsoft.com/office/powerpoint/2010/main" val="210193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7927" y="609600"/>
            <a:ext cx="10769629" cy="1326321"/>
          </a:xfrm>
        </p:spPr>
        <p:txBody>
          <a:bodyPr/>
          <a:lstStyle/>
          <a:p>
            <a:r>
              <a:rPr lang="es-CO" dirty="0" smtClean="0"/>
              <a:t>Enfermedades agudas por edad y peso</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70" y="1935921"/>
            <a:ext cx="10769629" cy="4383677"/>
          </a:xfrm>
        </p:spPr>
      </p:pic>
    </p:spTree>
    <p:extLst>
      <p:ext uri="{BB962C8B-B14F-4D97-AF65-F5344CB8AC3E}">
        <p14:creationId xmlns:p14="http://schemas.microsoft.com/office/powerpoint/2010/main" val="34504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1280" y="505096"/>
            <a:ext cx="11090971" cy="1441269"/>
          </a:xfrm>
        </p:spPr>
        <p:txBody>
          <a:bodyPr>
            <a:normAutofit fontScale="90000"/>
          </a:bodyPr>
          <a:lstStyle/>
          <a:p>
            <a:r>
              <a:rPr lang="es-CO" dirty="0" smtClean="0"/>
              <a:t>Relación de los Resultados de Test de Yodo en los estados según rural o urbano</a:t>
            </a:r>
            <a:endParaRPr lang="en-U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953" y="2095500"/>
            <a:ext cx="10345783" cy="4331074"/>
          </a:xfrm>
        </p:spPr>
      </p:pic>
    </p:spTree>
    <p:extLst>
      <p:ext uri="{BB962C8B-B14F-4D97-AF65-F5344CB8AC3E}">
        <p14:creationId xmlns:p14="http://schemas.microsoft.com/office/powerpoint/2010/main" val="318620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26720"/>
            <a:ext cx="10353762" cy="970450"/>
          </a:xfrm>
        </p:spPr>
        <p:txBody>
          <a:bodyPr/>
          <a:lstStyle/>
          <a:p>
            <a:r>
              <a:rPr lang="es-CO" dirty="0" smtClean="0"/>
              <a:t>Modelo </a:t>
            </a:r>
            <a:r>
              <a:rPr lang="es-CO" dirty="0" err="1" smtClean="0"/>
              <a:t>Random</a:t>
            </a:r>
            <a:r>
              <a:rPr lang="es-CO" dirty="0" smtClean="0"/>
              <a:t> </a:t>
            </a:r>
            <a:r>
              <a:rPr lang="es-CO" dirty="0" err="1" smtClean="0"/>
              <a:t>Forest</a:t>
            </a:r>
            <a:endParaRPr lang="en-US" dirty="0"/>
          </a:p>
        </p:txBody>
      </p:sp>
      <p:pic>
        <p:nvPicPr>
          <p:cNvPr id="4" name="Marcador de contenido 3"/>
          <p:cNvPicPr>
            <a:picLocks noGrp="1" noChangeAspect="1"/>
          </p:cNvPicPr>
          <p:nvPr>
            <p:ph idx="1"/>
          </p:nvPr>
        </p:nvPicPr>
        <p:blipFill rotWithShape="1">
          <a:blip r:embed="rId2"/>
          <a:srcRect l="3637" t="28482" r="49066" b="6834"/>
          <a:stretch/>
        </p:blipFill>
        <p:spPr>
          <a:xfrm>
            <a:off x="2947915" y="1397170"/>
            <a:ext cx="6640222" cy="5105717"/>
          </a:xfrm>
          <a:prstGeom prst="rect">
            <a:avLst/>
          </a:prstGeom>
        </p:spPr>
      </p:pic>
    </p:spTree>
    <p:extLst>
      <p:ext uri="{BB962C8B-B14F-4D97-AF65-F5344CB8AC3E}">
        <p14:creationId xmlns:p14="http://schemas.microsoft.com/office/powerpoint/2010/main" val="196914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Predicciones</a:t>
            </a:r>
            <a:endParaRPr lang="en-US" dirty="0"/>
          </a:p>
        </p:txBody>
      </p:sp>
      <p:pic>
        <p:nvPicPr>
          <p:cNvPr id="4" name="Marcador de contenido 3"/>
          <p:cNvPicPr>
            <a:picLocks noGrp="1" noChangeAspect="1"/>
          </p:cNvPicPr>
          <p:nvPr>
            <p:ph idx="1"/>
          </p:nvPr>
        </p:nvPicPr>
        <p:blipFill rotWithShape="1">
          <a:blip r:embed="rId2"/>
          <a:srcRect l="3085" t="42933" r="31057" b="33575"/>
          <a:stretch/>
        </p:blipFill>
        <p:spPr>
          <a:xfrm>
            <a:off x="163360" y="2116181"/>
            <a:ext cx="11854631" cy="2991396"/>
          </a:xfrm>
          <a:prstGeom prst="rect">
            <a:avLst/>
          </a:prstGeom>
        </p:spPr>
      </p:pic>
    </p:spTree>
    <p:extLst>
      <p:ext uri="{BB962C8B-B14F-4D97-AF65-F5344CB8AC3E}">
        <p14:creationId xmlns:p14="http://schemas.microsoft.com/office/powerpoint/2010/main" val="4004231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Predicciones con Enfermedad tipo 1</a:t>
            </a:r>
            <a:endParaRPr lang="en-US" dirty="0"/>
          </a:p>
        </p:txBody>
      </p:sp>
      <p:pic>
        <p:nvPicPr>
          <p:cNvPr id="4" name="Marcador de contenido 3"/>
          <p:cNvPicPr>
            <a:picLocks noGrp="1" noChangeAspect="1"/>
          </p:cNvPicPr>
          <p:nvPr>
            <p:ph idx="1"/>
          </p:nvPr>
        </p:nvPicPr>
        <p:blipFill rotWithShape="1">
          <a:blip r:embed="rId2"/>
          <a:srcRect t="40076" b="31965"/>
          <a:stretch/>
        </p:blipFill>
        <p:spPr>
          <a:xfrm>
            <a:off x="458411" y="2037806"/>
            <a:ext cx="11551911" cy="3017520"/>
          </a:xfrm>
          <a:prstGeom prst="rect">
            <a:avLst/>
          </a:prstGeom>
        </p:spPr>
      </p:pic>
    </p:spTree>
    <p:extLst>
      <p:ext uri="{BB962C8B-B14F-4D97-AF65-F5344CB8AC3E}">
        <p14:creationId xmlns:p14="http://schemas.microsoft.com/office/powerpoint/2010/main" val="130085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K-</a:t>
            </a:r>
            <a:r>
              <a:rPr lang="es-CO" dirty="0" err="1" smtClean="0"/>
              <a:t>means</a:t>
            </a:r>
            <a:endParaRPr lang="en-US" dirty="0"/>
          </a:p>
        </p:txBody>
      </p:sp>
      <p:pic>
        <p:nvPicPr>
          <p:cNvPr id="4" name="Marcador de contenido 3"/>
          <p:cNvPicPr>
            <a:picLocks noGrp="1" noChangeAspect="1"/>
          </p:cNvPicPr>
          <p:nvPr>
            <p:ph idx="1"/>
          </p:nvPr>
        </p:nvPicPr>
        <p:blipFill rotWithShape="1">
          <a:blip r:embed="rId2"/>
          <a:srcRect l="4432" t="24949" r="23232" b="17084"/>
          <a:stretch/>
        </p:blipFill>
        <p:spPr>
          <a:xfrm>
            <a:off x="1358537" y="1935921"/>
            <a:ext cx="9416968" cy="4242810"/>
          </a:xfrm>
          <a:prstGeom prst="rect">
            <a:avLst/>
          </a:prstGeom>
        </p:spPr>
      </p:pic>
    </p:spTree>
    <p:extLst>
      <p:ext uri="{BB962C8B-B14F-4D97-AF65-F5344CB8AC3E}">
        <p14:creationId xmlns:p14="http://schemas.microsoft.com/office/powerpoint/2010/main" val="76788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3662" y="677090"/>
            <a:ext cx="10062753" cy="5331824"/>
          </a:xfrm>
        </p:spPr>
        <p:txBody>
          <a:bodyPr>
            <a:noAutofit/>
          </a:bodyPr>
          <a:lstStyle/>
          <a:p>
            <a:r>
              <a:rPr lang="en-US" sz="2800" b="1" dirty="0" smtClean="0">
                <a:effectLst/>
              </a:rPr>
              <a:t>ENCUESTA DE DATOS CLINICOS, ANTROPOMETRICOS Y BIOQUIMICOS EN LOS ESTADOS MAS VULNERABLES DE INDIA EN LOS AÑOS 2012-2013</a:t>
            </a:r>
            <a:br>
              <a:rPr lang="en-US" sz="2800" b="1" dirty="0" smtClean="0">
                <a:effectLst/>
              </a:rPr>
            </a:br>
            <a:r>
              <a:rPr lang="en-US" sz="2800" dirty="0">
                <a:solidFill>
                  <a:srgbClr val="FFFF00"/>
                </a:solidFill>
                <a:effectLst/>
              </a:rPr>
              <a:t/>
            </a:r>
            <a:br>
              <a:rPr lang="en-US" sz="2800" dirty="0">
                <a:solidFill>
                  <a:srgbClr val="FFFF00"/>
                </a:solidFill>
                <a:effectLst/>
              </a:rPr>
            </a:br>
            <a:r>
              <a:rPr lang="en-US" sz="2800" b="1" dirty="0">
                <a:solidFill>
                  <a:schemeClr val="tx1"/>
                </a:solidFill>
                <a:effectLst/>
              </a:rPr>
              <a:t/>
            </a:r>
            <a:br>
              <a:rPr lang="en-US" sz="2800" b="1" dirty="0">
                <a:solidFill>
                  <a:schemeClr val="tx1"/>
                </a:solidFill>
                <a:effectLst/>
              </a:rPr>
            </a:br>
            <a:r>
              <a:rPr lang="en-US" sz="2800" dirty="0" err="1" smtClean="0">
                <a:solidFill>
                  <a:srgbClr val="00B0F0"/>
                </a:solidFill>
                <a:effectLst/>
              </a:rPr>
              <a:t>Clasificar</a:t>
            </a:r>
            <a:r>
              <a:rPr lang="en-US" sz="2800" dirty="0" smtClean="0">
                <a:solidFill>
                  <a:srgbClr val="00B0F0"/>
                </a:solidFill>
                <a:effectLst/>
              </a:rPr>
              <a:t> </a:t>
            </a:r>
            <a:r>
              <a:rPr lang="en-US" sz="2800" dirty="0">
                <a:solidFill>
                  <a:srgbClr val="00B0F0"/>
                </a:solidFill>
                <a:effectLst/>
              </a:rPr>
              <a:t>las </a:t>
            </a:r>
            <a:r>
              <a:rPr lang="en-US" sz="2800" dirty="0" err="1">
                <a:solidFill>
                  <a:srgbClr val="00B0F0"/>
                </a:solidFill>
                <a:effectLst/>
              </a:rPr>
              <a:t>características</a:t>
            </a:r>
            <a:r>
              <a:rPr lang="en-US" sz="2800" dirty="0">
                <a:solidFill>
                  <a:srgbClr val="00B0F0"/>
                </a:solidFill>
                <a:effectLst/>
              </a:rPr>
              <a:t> de la </a:t>
            </a:r>
            <a:r>
              <a:rPr lang="en-US" sz="2800" dirty="0" err="1">
                <a:solidFill>
                  <a:srgbClr val="00B0F0"/>
                </a:solidFill>
                <a:effectLst/>
              </a:rPr>
              <a:t>encuesta</a:t>
            </a:r>
            <a:r>
              <a:rPr lang="en-US" sz="2800" dirty="0">
                <a:solidFill>
                  <a:srgbClr val="00B0F0"/>
                </a:solidFill>
                <a:effectLst/>
              </a:rPr>
              <a:t> </a:t>
            </a:r>
            <a:r>
              <a:rPr lang="en-US" sz="2800" dirty="0" err="1">
                <a:solidFill>
                  <a:srgbClr val="00B0F0"/>
                </a:solidFill>
                <a:effectLst/>
              </a:rPr>
              <a:t>anual</a:t>
            </a:r>
            <a:r>
              <a:rPr lang="en-US" sz="2800" dirty="0">
                <a:solidFill>
                  <a:srgbClr val="00B0F0"/>
                </a:solidFill>
                <a:effectLst/>
              </a:rPr>
              <a:t> de </a:t>
            </a:r>
            <a:r>
              <a:rPr lang="en-US" sz="2800" dirty="0" err="1">
                <a:solidFill>
                  <a:srgbClr val="00B0F0"/>
                </a:solidFill>
                <a:effectLst/>
              </a:rPr>
              <a:t>casos</a:t>
            </a:r>
            <a:r>
              <a:rPr lang="en-US" sz="2800" dirty="0">
                <a:solidFill>
                  <a:srgbClr val="00B0F0"/>
                </a:solidFill>
                <a:effectLst/>
              </a:rPr>
              <a:t> de </a:t>
            </a:r>
            <a:r>
              <a:rPr lang="en-US" sz="2800" dirty="0" err="1" smtClean="0">
                <a:solidFill>
                  <a:srgbClr val="00B0F0"/>
                </a:solidFill>
                <a:effectLst/>
              </a:rPr>
              <a:t>morbilidad</a:t>
            </a:r>
            <a:r>
              <a:rPr lang="en-US" sz="2800" dirty="0" smtClean="0">
                <a:solidFill>
                  <a:srgbClr val="00B0F0"/>
                </a:solidFill>
                <a:effectLst/>
              </a:rPr>
              <a:t> para </a:t>
            </a:r>
            <a:r>
              <a:rPr lang="en-US" sz="2800" dirty="0" err="1" smtClean="0">
                <a:solidFill>
                  <a:srgbClr val="00B0F0"/>
                </a:solidFill>
                <a:effectLst/>
              </a:rPr>
              <a:t>detectar</a:t>
            </a:r>
            <a:r>
              <a:rPr lang="en-US" sz="2800" dirty="0" smtClean="0">
                <a:solidFill>
                  <a:srgbClr val="00B0F0"/>
                </a:solidFill>
                <a:effectLst/>
              </a:rPr>
              <a:t> </a:t>
            </a:r>
            <a:r>
              <a:rPr lang="en-US" sz="2800" dirty="0" err="1" smtClean="0">
                <a:solidFill>
                  <a:srgbClr val="00B0F0"/>
                </a:solidFill>
                <a:effectLst/>
              </a:rPr>
              <a:t>bajo</a:t>
            </a:r>
            <a:r>
              <a:rPr lang="en-US" sz="2800" dirty="0" smtClean="0">
                <a:solidFill>
                  <a:srgbClr val="00B0F0"/>
                </a:solidFill>
                <a:effectLst/>
              </a:rPr>
              <a:t> peso </a:t>
            </a:r>
            <a:r>
              <a:rPr lang="en-US" sz="2800" dirty="0" err="1" smtClean="0">
                <a:solidFill>
                  <a:srgbClr val="00B0F0"/>
                </a:solidFill>
                <a:effectLst/>
              </a:rPr>
              <a:t>relacionado</a:t>
            </a:r>
            <a:r>
              <a:rPr lang="en-US" sz="2800" dirty="0" smtClean="0">
                <a:solidFill>
                  <a:srgbClr val="00B0F0"/>
                </a:solidFill>
                <a:effectLst/>
              </a:rPr>
              <a:t> con </a:t>
            </a:r>
            <a:r>
              <a:rPr lang="en-US" sz="2800" dirty="0" err="1" smtClean="0">
                <a:solidFill>
                  <a:srgbClr val="00B0F0"/>
                </a:solidFill>
                <a:effectLst/>
              </a:rPr>
              <a:t>lactancia</a:t>
            </a:r>
            <a:r>
              <a:rPr lang="en-US" sz="2800" dirty="0" smtClean="0">
                <a:solidFill>
                  <a:srgbClr val="00B0F0"/>
                </a:solidFill>
                <a:effectLst/>
              </a:rPr>
              <a:t> maternal, </a:t>
            </a:r>
            <a:r>
              <a:rPr lang="en-US" sz="2800" dirty="0" err="1" smtClean="0">
                <a:solidFill>
                  <a:srgbClr val="00B0F0"/>
                </a:solidFill>
                <a:effectLst/>
              </a:rPr>
              <a:t>enfermedad</a:t>
            </a:r>
            <a:r>
              <a:rPr lang="en-US" sz="2800" dirty="0" smtClean="0">
                <a:solidFill>
                  <a:srgbClr val="00B0F0"/>
                </a:solidFill>
                <a:effectLst/>
              </a:rPr>
              <a:t> </a:t>
            </a:r>
            <a:r>
              <a:rPr lang="en-US" sz="2800" dirty="0" err="1" smtClean="0">
                <a:solidFill>
                  <a:srgbClr val="00B0F0"/>
                </a:solidFill>
                <a:effectLst/>
              </a:rPr>
              <a:t>aguda</a:t>
            </a:r>
            <a:r>
              <a:rPr lang="en-US" sz="2800" dirty="0" smtClean="0">
                <a:solidFill>
                  <a:srgbClr val="00B0F0"/>
                </a:solidFill>
                <a:effectLst/>
              </a:rPr>
              <a:t> </a:t>
            </a:r>
            <a:r>
              <a:rPr lang="en-US" sz="2800" dirty="0" err="1" smtClean="0">
                <a:solidFill>
                  <a:srgbClr val="00B0F0"/>
                </a:solidFill>
                <a:effectLst/>
              </a:rPr>
              <a:t>en</a:t>
            </a:r>
            <a:r>
              <a:rPr lang="en-US" sz="2800" dirty="0" smtClean="0">
                <a:solidFill>
                  <a:srgbClr val="00B0F0"/>
                </a:solidFill>
                <a:effectLst/>
              </a:rPr>
              <a:t> </a:t>
            </a:r>
            <a:r>
              <a:rPr lang="en-US" sz="2800" dirty="0" err="1" smtClean="0">
                <a:solidFill>
                  <a:srgbClr val="00B0F0"/>
                </a:solidFill>
                <a:effectLst/>
              </a:rPr>
              <a:t>los</a:t>
            </a:r>
            <a:r>
              <a:rPr lang="en-US" sz="2800" dirty="0" smtClean="0">
                <a:solidFill>
                  <a:srgbClr val="00B0F0"/>
                </a:solidFill>
                <a:effectLst/>
              </a:rPr>
              <a:t> </a:t>
            </a:r>
            <a:r>
              <a:rPr lang="en-US" sz="2800" dirty="0" err="1" smtClean="0">
                <a:solidFill>
                  <a:srgbClr val="00B0F0"/>
                </a:solidFill>
                <a:effectLst/>
              </a:rPr>
              <a:t>últimos</a:t>
            </a:r>
            <a:r>
              <a:rPr lang="en-US" sz="2800" dirty="0" smtClean="0">
                <a:solidFill>
                  <a:srgbClr val="00B0F0"/>
                </a:solidFill>
                <a:effectLst/>
              </a:rPr>
              <a:t> 15 </a:t>
            </a:r>
            <a:r>
              <a:rPr lang="en-US" sz="2800" dirty="0" err="1" smtClean="0">
                <a:solidFill>
                  <a:srgbClr val="00B0F0"/>
                </a:solidFill>
                <a:effectLst/>
              </a:rPr>
              <a:t>días</a:t>
            </a:r>
            <a:r>
              <a:rPr lang="en-US" sz="2800" dirty="0" smtClean="0">
                <a:solidFill>
                  <a:srgbClr val="00B0F0"/>
                </a:solidFill>
                <a:effectLst/>
              </a:rPr>
              <a:t> y test de </a:t>
            </a:r>
            <a:r>
              <a:rPr lang="en-US" sz="2800" dirty="0" err="1" smtClean="0">
                <a:solidFill>
                  <a:srgbClr val="00B0F0"/>
                </a:solidFill>
                <a:effectLst/>
              </a:rPr>
              <a:t>yodo</a:t>
            </a:r>
            <a:r>
              <a:rPr lang="en-US" sz="2800" dirty="0" smtClean="0">
                <a:solidFill>
                  <a:srgbClr val="00B0F0"/>
                </a:solidFill>
                <a:effectLst/>
              </a:rPr>
              <a:t> </a:t>
            </a:r>
            <a:r>
              <a:rPr lang="en-US" sz="2800" dirty="0" err="1" smtClean="0">
                <a:solidFill>
                  <a:srgbClr val="00B0F0"/>
                </a:solidFill>
                <a:effectLst/>
              </a:rPr>
              <a:t>en</a:t>
            </a:r>
            <a:r>
              <a:rPr lang="en-US" sz="2800" dirty="0" smtClean="0">
                <a:solidFill>
                  <a:srgbClr val="00B0F0"/>
                </a:solidFill>
                <a:effectLst/>
              </a:rPr>
              <a:t> la </a:t>
            </a:r>
            <a:r>
              <a:rPr lang="en-US" sz="2800" dirty="0" err="1" smtClean="0">
                <a:solidFill>
                  <a:srgbClr val="00B0F0"/>
                </a:solidFill>
                <a:effectLst/>
              </a:rPr>
              <a:t>sal</a:t>
            </a:r>
            <a:r>
              <a:rPr lang="en-US" sz="2800" dirty="0" smtClean="0">
                <a:solidFill>
                  <a:srgbClr val="00B0F0"/>
                </a:solidFill>
                <a:effectLst/>
              </a:rPr>
              <a:t>.</a:t>
            </a:r>
            <a:r>
              <a:rPr lang="en-US" sz="2800" dirty="0">
                <a:solidFill>
                  <a:srgbClr val="00B0F0"/>
                </a:solidFill>
                <a:effectLst/>
              </a:rPr>
              <a:t/>
            </a:r>
            <a:br>
              <a:rPr lang="en-US" sz="2800" dirty="0">
                <a:solidFill>
                  <a:srgbClr val="00B0F0"/>
                </a:solidFill>
                <a:effectLst/>
              </a:rPr>
            </a:br>
            <a:endParaRPr lang="en-US" sz="2800" dirty="0">
              <a:solidFill>
                <a:srgbClr val="00B0F0"/>
              </a:solidFill>
            </a:endParaRPr>
          </a:p>
        </p:txBody>
      </p:sp>
    </p:spTree>
    <p:extLst>
      <p:ext uri="{BB962C8B-B14F-4D97-AF65-F5344CB8AC3E}">
        <p14:creationId xmlns:p14="http://schemas.microsoft.com/office/powerpoint/2010/main" val="419291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6412" y="204651"/>
            <a:ext cx="10353762" cy="970450"/>
          </a:xfrm>
        </p:spPr>
        <p:txBody>
          <a:bodyPr/>
          <a:lstStyle/>
          <a:p>
            <a:r>
              <a:rPr lang="es-CO" b="1" dirty="0" smtClean="0"/>
              <a:t>Conjunto de datos</a:t>
            </a:r>
            <a:endParaRPr lang="en-US" b="1" dirty="0"/>
          </a:p>
        </p:txBody>
      </p:sp>
      <p:sp>
        <p:nvSpPr>
          <p:cNvPr id="5" name="CuadroTexto 4"/>
          <p:cNvSpPr txBox="1"/>
          <p:nvPr/>
        </p:nvSpPr>
        <p:spPr>
          <a:xfrm>
            <a:off x="340629" y="1175101"/>
            <a:ext cx="11651073" cy="529375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i="1" dirty="0" err="1" smtClean="0">
                <a:latin typeface="Arial" panose="020B0604020202020204" pitchFamily="34" charset="0"/>
              </a:rPr>
              <a:t>Datos</a:t>
            </a:r>
            <a:r>
              <a:rPr lang="en-US" altLang="en-US" sz="2000" i="1" dirty="0" smtClean="0">
                <a:latin typeface="Arial" panose="020B0604020202020204" pitchFamily="34" charset="0"/>
              </a:rPr>
              <a:t> </a:t>
            </a:r>
            <a:r>
              <a:rPr lang="en-US" altLang="en-US" sz="2000" i="1" dirty="0" err="1">
                <a:latin typeface="Arial" panose="020B0604020202020204" pitchFamily="34" charset="0"/>
              </a:rPr>
              <a:t>sobre</a:t>
            </a:r>
            <a:r>
              <a:rPr lang="en-US" altLang="en-US" sz="2000" i="1" dirty="0">
                <a:latin typeface="Arial" panose="020B0604020202020204" pitchFamily="34" charset="0"/>
              </a:rPr>
              <a:t> el </a:t>
            </a:r>
            <a:r>
              <a:rPr lang="en-US" altLang="en-US" sz="2000" i="1" dirty="0" err="1">
                <a:latin typeface="Arial" panose="020B0604020202020204" pitchFamily="34" charset="0"/>
              </a:rPr>
              <a:t>estado</a:t>
            </a:r>
            <a:r>
              <a:rPr lang="en-US" altLang="en-US" sz="2000" i="1" dirty="0">
                <a:latin typeface="Arial" panose="020B0604020202020204" pitchFamily="34" charset="0"/>
              </a:rPr>
              <a:t> </a:t>
            </a:r>
            <a:r>
              <a:rPr lang="en-US" altLang="en-US" sz="2000" i="1" dirty="0" err="1" smtClean="0">
                <a:latin typeface="Arial" panose="020B0604020202020204" pitchFamily="34" charset="0"/>
              </a:rPr>
              <a:t>nutricional,enfermedades</a:t>
            </a:r>
            <a:r>
              <a:rPr lang="en-US" altLang="en-US" sz="2000" i="1" dirty="0" smtClean="0">
                <a:latin typeface="Arial" panose="020B0604020202020204" pitchFamily="34" charset="0"/>
              </a:rPr>
              <a:t> </a:t>
            </a:r>
            <a:r>
              <a:rPr lang="en-US" altLang="en-US" sz="2000" i="1" dirty="0">
                <a:latin typeface="Arial" panose="020B0604020202020204" pitchFamily="34" charset="0"/>
              </a:rPr>
              <a:t>del </a:t>
            </a:r>
            <a:r>
              <a:rPr lang="en-US" altLang="en-US" sz="2000" i="1" dirty="0" err="1">
                <a:latin typeface="Arial" panose="020B0604020202020204" pitchFamily="34" charset="0"/>
              </a:rPr>
              <a:t>estilo</a:t>
            </a:r>
            <a:r>
              <a:rPr lang="en-US" altLang="en-US" sz="2000" i="1" dirty="0">
                <a:latin typeface="Arial" panose="020B0604020202020204" pitchFamily="34" charset="0"/>
              </a:rPr>
              <a:t> de </a:t>
            </a:r>
            <a:r>
              <a:rPr lang="en-US" altLang="en-US" sz="2000" i="1" dirty="0" err="1">
                <a:latin typeface="Arial" panose="020B0604020202020204" pitchFamily="34" charset="0"/>
              </a:rPr>
              <a:t>vida</a:t>
            </a:r>
            <a:r>
              <a:rPr lang="en-US" altLang="en-US" sz="2000" i="1" dirty="0">
                <a:latin typeface="Arial" panose="020B0604020202020204" pitchFamily="34" charset="0"/>
              </a:rPr>
              <a:t> </a:t>
            </a:r>
            <a:r>
              <a:rPr lang="en-US" altLang="en-US" sz="2000" i="1" dirty="0" err="1">
                <a:latin typeface="Arial" panose="020B0604020202020204" pitchFamily="34" charset="0"/>
              </a:rPr>
              <a:t>como</a:t>
            </a:r>
            <a:r>
              <a:rPr lang="en-US" altLang="en-US" sz="2000" i="1" dirty="0">
                <a:latin typeface="Arial" panose="020B0604020202020204" pitchFamily="34" charset="0"/>
              </a:rPr>
              <a:t> diabetes e </a:t>
            </a:r>
            <a:r>
              <a:rPr lang="en-US" altLang="en-US" sz="2000" i="1" dirty="0" err="1">
                <a:latin typeface="Arial" panose="020B0604020202020204" pitchFamily="34" charset="0"/>
              </a:rPr>
              <a:t>hipertensión</a:t>
            </a:r>
            <a:r>
              <a:rPr lang="en-US" altLang="en-US" sz="2000" i="1" dirty="0">
                <a:latin typeface="Arial" panose="020B0604020202020204" pitchFamily="34" charset="0"/>
              </a:rPr>
              <a:t> y anemia.</a:t>
            </a:r>
          </a:p>
          <a:p>
            <a:pPr lvl="0" defTabSz="914400" eaLnBrk="0" fontAlgn="base" hangingPunct="0">
              <a:spcBef>
                <a:spcPct val="0"/>
              </a:spcBef>
              <a:spcAft>
                <a:spcPct val="0"/>
              </a:spcAft>
            </a:pPr>
            <a:r>
              <a:rPr lang="en-US" altLang="en-US" sz="2000" i="1" dirty="0" err="1">
                <a:latin typeface="Arial" panose="020B0604020202020204" pitchFamily="34" charset="0"/>
              </a:rPr>
              <a:t>En</a:t>
            </a:r>
            <a:r>
              <a:rPr lang="en-US" altLang="en-US" sz="2000" i="1" dirty="0">
                <a:latin typeface="Arial" panose="020B0604020202020204" pitchFamily="34" charset="0"/>
              </a:rPr>
              <a:t> </a:t>
            </a:r>
            <a:r>
              <a:rPr lang="en-US" altLang="en-US" sz="2000" i="1" dirty="0" err="1">
                <a:latin typeface="Arial" panose="020B0604020202020204" pitchFamily="34" charset="0"/>
              </a:rPr>
              <a:t>los</a:t>
            </a:r>
            <a:r>
              <a:rPr lang="en-US" altLang="en-US" sz="2000" i="1" dirty="0">
                <a:latin typeface="Arial" panose="020B0604020202020204" pitchFamily="34" charset="0"/>
              </a:rPr>
              <a:t> </a:t>
            </a:r>
            <a:r>
              <a:rPr lang="en-US" altLang="en-US" sz="2000" i="1" dirty="0" err="1">
                <a:latin typeface="Arial" panose="020B0604020202020204" pitchFamily="34" charset="0"/>
              </a:rPr>
              <a:t>estados</a:t>
            </a:r>
            <a:r>
              <a:rPr lang="en-US" altLang="en-US" sz="2000" i="1" dirty="0">
                <a:latin typeface="Arial" panose="020B0604020202020204" pitchFamily="34" charset="0"/>
              </a:rPr>
              <a:t> del Empowered Action Group y Assam. Este </a:t>
            </a:r>
            <a:r>
              <a:rPr lang="en-US" altLang="en-US" sz="2000" i="1" dirty="0" err="1">
                <a:latin typeface="Arial" panose="020B0604020202020204" pitchFamily="34" charset="0"/>
              </a:rPr>
              <a:t>componente</a:t>
            </a:r>
            <a:r>
              <a:rPr lang="en-US" altLang="en-US" sz="2000" i="1" dirty="0">
                <a:latin typeface="Arial" panose="020B0604020202020204" pitchFamily="34" charset="0"/>
              </a:rPr>
              <a:t>, </a:t>
            </a:r>
            <a:r>
              <a:rPr lang="en-US" altLang="en-US" sz="2000" i="1" dirty="0" smtClean="0">
                <a:latin typeface="Arial" panose="020B0604020202020204" pitchFamily="34" charset="0"/>
              </a:rPr>
              <a:t>se </a:t>
            </a:r>
            <a:r>
              <a:rPr lang="en-US" altLang="en-US" sz="2000" i="1" dirty="0" err="1">
                <a:latin typeface="Arial" panose="020B0604020202020204" pitchFamily="34" charset="0"/>
              </a:rPr>
              <a:t>lleva</a:t>
            </a:r>
            <a:r>
              <a:rPr lang="en-US" altLang="en-US" sz="2000" i="1" dirty="0">
                <a:latin typeface="Arial" panose="020B0604020202020204" pitchFamily="34" charset="0"/>
              </a:rPr>
              <a:t> a </a:t>
            </a:r>
            <a:r>
              <a:rPr lang="en-US" altLang="en-US" sz="2000" i="1" dirty="0" err="1">
                <a:latin typeface="Arial" panose="020B0604020202020204" pitchFamily="34" charset="0"/>
              </a:rPr>
              <a:t>cabo</a:t>
            </a:r>
            <a:r>
              <a:rPr lang="en-US" altLang="en-US" sz="2000" i="1" dirty="0">
                <a:latin typeface="Arial" panose="020B0604020202020204" pitchFamily="34" charset="0"/>
              </a:rPr>
              <a:t> </a:t>
            </a:r>
            <a:r>
              <a:rPr lang="en-US" altLang="en-US" sz="2000" i="1" dirty="0" err="1">
                <a:latin typeface="Arial" panose="020B0604020202020204" pitchFamily="34" charset="0"/>
              </a:rPr>
              <a:t>en</a:t>
            </a:r>
            <a:r>
              <a:rPr lang="en-US" altLang="en-US" sz="2000" i="1" dirty="0">
                <a:latin typeface="Arial" panose="020B0604020202020204" pitchFamily="34" charset="0"/>
              </a:rPr>
              <a:t> </a:t>
            </a:r>
            <a:r>
              <a:rPr lang="en-US" altLang="en-US" sz="2000" i="1" dirty="0" err="1">
                <a:latin typeface="Arial" panose="020B0604020202020204" pitchFamily="34" charset="0"/>
              </a:rPr>
              <a:t>una</a:t>
            </a:r>
            <a:r>
              <a:rPr lang="en-US" altLang="en-US" sz="2000" i="1" dirty="0">
                <a:latin typeface="Arial" panose="020B0604020202020204" pitchFamily="34" charset="0"/>
              </a:rPr>
              <a:t> </a:t>
            </a:r>
            <a:r>
              <a:rPr lang="en-US" altLang="en-US" sz="2000" i="1" dirty="0" err="1">
                <a:latin typeface="Arial" panose="020B0604020202020204" pitchFamily="34" charset="0"/>
              </a:rPr>
              <a:t>submuestra</a:t>
            </a:r>
            <a:r>
              <a:rPr lang="en-US" altLang="en-US" sz="2000" i="1" dirty="0">
                <a:latin typeface="Arial" panose="020B0604020202020204" pitchFamily="34" charset="0"/>
              </a:rPr>
              <a:t> de </a:t>
            </a:r>
            <a:r>
              <a:rPr lang="en-US" altLang="en-US" sz="2000" i="1" dirty="0" err="1">
                <a:latin typeface="Arial" panose="020B0604020202020204" pitchFamily="34" charset="0"/>
              </a:rPr>
              <a:t>peste</a:t>
            </a:r>
            <a:r>
              <a:rPr lang="en-US" altLang="en-US" sz="2000" i="1" dirty="0">
                <a:latin typeface="Arial" panose="020B0604020202020204" pitchFamily="34" charset="0"/>
              </a:rPr>
              <a:t> </a:t>
            </a:r>
            <a:r>
              <a:rPr lang="en-US" altLang="en-US" sz="2000" i="1" dirty="0" err="1">
                <a:latin typeface="Arial" panose="020B0604020202020204" pitchFamily="34" charset="0"/>
              </a:rPr>
              <a:t>equina</a:t>
            </a:r>
            <a:r>
              <a:rPr lang="en-US" altLang="en-US" sz="2000" i="1" dirty="0">
                <a:latin typeface="Arial" panose="020B0604020202020204" pitchFamily="34" charset="0"/>
              </a:rPr>
              <a:t>, </a:t>
            </a:r>
            <a:r>
              <a:rPr lang="en-US" altLang="en-US" sz="2000" dirty="0" err="1" smtClean="0">
                <a:latin typeface="Arial" panose="020B0604020202020204" pitchFamily="34" charset="0"/>
              </a:rPr>
              <a:t>Estos</a:t>
            </a:r>
            <a:r>
              <a:rPr lang="en-US" altLang="en-US" sz="2000" dirty="0" smtClean="0">
                <a:latin typeface="Arial" panose="020B0604020202020204" pitchFamily="34" charset="0"/>
              </a:rPr>
              <a:t> </a:t>
            </a:r>
            <a:r>
              <a:rPr lang="en-US" altLang="en-US" sz="2000" dirty="0" err="1">
                <a:latin typeface="Arial" panose="020B0604020202020204" pitchFamily="34" charset="0"/>
              </a:rPr>
              <a:t>nueve</a:t>
            </a:r>
            <a:r>
              <a:rPr lang="en-US" altLang="en-US" sz="2000" dirty="0">
                <a:latin typeface="Arial" panose="020B0604020202020204" pitchFamily="34" charset="0"/>
              </a:rPr>
              <a:t> </a:t>
            </a:r>
            <a:r>
              <a:rPr lang="en-US" altLang="en-US" sz="2000" dirty="0" err="1">
                <a:latin typeface="Arial" panose="020B0604020202020204" pitchFamily="34" charset="0"/>
              </a:rPr>
              <a:t>estados</a:t>
            </a:r>
            <a:r>
              <a:rPr lang="en-US" altLang="en-US" sz="2000" dirty="0">
                <a:latin typeface="Arial" panose="020B0604020202020204" pitchFamily="34" charset="0"/>
              </a:rPr>
              <a:t>, que </a:t>
            </a:r>
            <a:r>
              <a:rPr lang="en-US" altLang="en-US" sz="2000" dirty="0" err="1">
                <a:latin typeface="Arial" panose="020B0604020202020204" pitchFamily="34" charset="0"/>
              </a:rPr>
              <a:t>representan</a:t>
            </a:r>
            <a:r>
              <a:rPr lang="en-US" altLang="en-US" sz="2000" dirty="0">
                <a:latin typeface="Arial" panose="020B0604020202020204" pitchFamily="34" charset="0"/>
              </a:rPr>
              <a:t> </a:t>
            </a:r>
            <a:r>
              <a:rPr lang="en-US" altLang="en-US" sz="2000" dirty="0" err="1">
                <a:latin typeface="Arial" panose="020B0604020202020204" pitchFamily="34" charset="0"/>
              </a:rPr>
              <a:t>alrededor</a:t>
            </a:r>
            <a:r>
              <a:rPr lang="en-US" altLang="en-US" sz="2000" dirty="0">
                <a:latin typeface="Arial" panose="020B0604020202020204" pitchFamily="34" charset="0"/>
              </a:rPr>
              <a:t> del 48 </a:t>
            </a:r>
            <a:r>
              <a:rPr lang="en-US" altLang="en-US" sz="2000" dirty="0" err="1">
                <a:latin typeface="Arial" panose="020B0604020202020204" pitchFamily="34" charset="0"/>
              </a:rPr>
              <a:t>por</a:t>
            </a:r>
            <a:r>
              <a:rPr lang="en-US" altLang="en-US" sz="2000" dirty="0">
                <a:latin typeface="Arial" panose="020B0604020202020204" pitchFamily="34" charset="0"/>
              </a:rPr>
              <a:t> </a:t>
            </a:r>
            <a:r>
              <a:rPr lang="en-US" altLang="en-US" sz="2000" dirty="0" err="1">
                <a:latin typeface="Arial" panose="020B0604020202020204" pitchFamily="34" charset="0"/>
              </a:rPr>
              <a:t>ciento</a:t>
            </a:r>
            <a:r>
              <a:rPr lang="en-US" altLang="en-US" sz="2000" dirty="0">
                <a:latin typeface="Arial" panose="020B0604020202020204" pitchFamily="34" charset="0"/>
              </a:rPr>
              <a:t> de la </a:t>
            </a:r>
            <a:r>
              <a:rPr lang="en-US" altLang="en-US" sz="2000" dirty="0" err="1">
                <a:latin typeface="Arial" panose="020B0604020202020204" pitchFamily="34" charset="0"/>
              </a:rPr>
              <a:t>población</a:t>
            </a:r>
            <a:r>
              <a:rPr lang="en-US" altLang="en-US" sz="2000" dirty="0">
                <a:latin typeface="Arial" panose="020B0604020202020204" pitchFamily="34" charset="0"/>
              </a:rPr>
              <a:t> total, </a:t>
            </a:r>
          </a:p>
          <a:p>
            <a:pPr lvl="0" defTabSz="914400" eaLnBrk="0" fontAlgn="base" hangingPunct="0">
              <a:spcBef>
                <a:spcPct val="0"/>
              </a:spcBef>
              <a:spcAft>
                <a:spcPct val="0"/>
              </a:spcAft>
            </a:pPr>
            <a:r>
              <a:rPr lang="en-US" altLang="en-US" sz="2000" dirty="0">
                <a:latin typeface="Arial" panose="020B0604020202020204" pitchFamily="34" charset="0"/>
              </a:rPr>
              <a:t>el </a:t>
            </a:r>
            <a:r>
              <a:rPr lang="en-US" altLang="en-US" sz="2000" dirty="0" smtClean="0">
                <a:latin typeface="Arial" panose="020B0604020202020204" pitchFamily="34" charset="0"/>
              </a:rPr>
              <a:t>59% </a:t>
            </a:r>
            <a:r>
              <a:rPr lang="en-US" altLang="en-US" sz="2000" dirty="0">
                <a:latin typeface="Arial" panose="020B0604020202020204" pitchFamily="34" charset="0"/>
              </a:rPr>
              <a:t>de </a:t>
            </a:r>
            <a:r>
              <a:rPr lang="en-US" altLang="en-US" sz="2000" dirty="0" err="1">
                <a:latin typeface="Arial" panose="020B0604020202020204" pitchFamily="34" charset="0"/>
              </a:rPr>
              <a:t>los</a:t>
            </a:r>
            <a:r>
              <a:rPr lang="en-US" altLang="en-US" sz="2000" dirty="0">
                <a:latin typeface="Arial" panose="020B0604020202020204" pitchFamily="34" charset="0"/>
              </a:rPr>
              <a:t> </a:t>
            </a:r>
            <a:r>
              <a:rPr lang="en-US" altLang="en-US" sz="2000" dirty="0" err="1">
                <a:latin typeface="Arial" panose="020B0604020202020204" pitchFamily="34" charset="0"/>
              </a:rPr>
              <a:t>nacimientos</a:t>
            </a:r>
            <a:r>
              <a:rPr lang="en-US" altLang="en-US" sz="2000" dirty="0">
                <a:latin typeface="Arial" panose="020B0604020202020204" pitchFamily="34" charset="0"/>
              </a:rPr>
              <a:t>, el </a:t>
            </a:r>
            <a:r>
              <a:rPr lang="en-US" altLang="en-US" sz="2000" dirty="0" smtClean="0">
                <a:latin typeface="Arial" panose="020B0604020202020204" pitchFamily="34" charset="0"/>
              </a:rPr>
              <a:t>70% </a:t>
            </a:r>
            <a:r>
              <a:rPr lang="en-US" altLang="en-US" sz="2000" dirty="0">
                <a:latin typeface="Arial" panose="020B0604020202020204" pitchFamily="34" charset="0"/>
              </a:rPr>
              <a:t>de las </a:t>
            </a:r>
            <a:r>
              <a:rPr lang="en-US" altLang="en-US" sz="2000" dirty="0" err="1">
                <a:latin typeface="Arial" panose="020B0604020202020204" pitchFamily="34" charset="0"/>
              </a:rPr>
              <a:t>muertes</a:t>
            </a:r>
            <a:r>
              <a:rPr lang="en-US" altLang="en-US" sz="2000" dirty="0">
                <a:latin typeface="Arial" panose="020B0604020202020204" pitchFamily="34" charset="0"/>
              </a:rPr>
              <a:t> </a:t>
            </a:r>
            <a:r>
              <a:rPr lang="en-US" altLang="en-US" sz="2000" dirty="0" err="1">
                <a:latin typeface="Arial" panose="020B0604020202020204" pitchFamily="34" charset="0"/>
              </a:rPr>
              <a:t>infantiles</a:t>
            </a:r>
            <a:r>
              <a:rPr lang="en-US" altLang="en-US" sz="2000" dirty="0">
                <a:latin typeface="Arial" panose="020B0604020202020204" pitchFamily="34" charset="0"/>
              </a:rPr>
              <a:t>, el </a:t>
            </a:r>
            <a:r>
              <a:rPr lang="en-US" altLang="en-US" sz="2000" dirty="0" smtClean="0">
                <a:latin typeface="Arial" panose="020B0604020202020204" pitchFamily="34" charset="0"/>
              </a:rPr>
              <a:t>75% </a:t>
            </a:r>
            <a:r>
              <a:rPr lang="en-US" altLang="en-US" sz="2000" dirty="0">
                <a:latin typeface="Arial" panose="020B0604020202020204" pitchFamily="34" charset="0"/>
              </a:rPr>
              <a:t>de las </a:t>
            </a:r>
            <a:r>
              <a:rPr lang="en-US" altLang="en-US" sz="2000" dirty="0" err="1" smtClean="0">
                <a:latin typeface="Arial" panose="020B0604020202020204" pitchFamily="34" charset="0"/>
              </a:rPr>
              <a:t>muertes</a:t>
            </a:r>
            <a:r>
              <a:rPr lang="en-US" altLang="en-US" sz="2000" dirty="0" smtClean="0">
                <a:latin typeface="Arial" panose="020B0604020202020204" pitchFamily="34" charset="0"/>
              </a:rPr>
              <a:t> de </a:t>
            </a:r>
            <a:r>
              <a:rPr lang="en-US" altLang="en-US" sz="2000" dirty="0" err="1">
                <a:latin typeface="Arial" panose="020B0604020202020204" pitchFamily="34" charset="0"/>
              </a:rPr>
              <a:t>menores</a:t>
            </a:r>
            <a:r>
              <a:rPr lang="en-US" altLang="en-US" sz="2000" dirty="0">
                <a:latin typeface="Arial" panose="020B0604020202020204" pitchFamily="34" charset="0"/>
              </a:rPr>
              <a:t> de 5 </a:t>
            </a:r>
            <a:r>
              <a:rPr lang="en-US" altLang="en-US" sz="2000" dirty="0" err="1">
                <a:latin typeface="Arial" panose="020B0604020202020204" pitchFamily="34" charset="0"/>
              </a:rPr>
              <a:t>años</a:t>
            </a:r>
            <a:r>
              <a:rPr lang="en-US" altLang="en-US" sz="2000" dirty="0">
                <a:latin typeface="Arial" panose="020B0604020202020204" pitchFamily="34" charset="0"/>
              </a:rPr>
              <a:t> y el </a:t>
            </a:r>
            <a:r>
              <a:rPr lang="en-US" altLang="en-US" sz="2000" dirty="0" smtClean="0">
                <a:latin typeface="Arial" panose="020B0604020202020204" pitchFamily="34" charset="0"/>
              </a:rPr>
              <a:t>62% </a:t>
            </a:r>
            <a:r>
              <a:rPr lang="en-US" altLang="en-US" sz="2000" dirty="0">
                <a:latin typeface="Arial" panose="020B0604020202020204" pitchFamily="34" charset="0"/>
              </a:rPr>
              <a:t>de las </a:t>
            </a:r>
            <a:r>
              <a:rPr lang="en-US" altLang="en-US" sz="2000" dirty="0" err="1">
                <a:latin typeface="Arial" panose="020B0604020202020204" pitchFamily="34" charset="0"/>
              </a:rPr>
              <a:t>muertes</a:t>
            </a:r>
            <a:r>
              <a:rPr lang="en-US" altLang="en-US" sz="2000" dirty="0">
                <a:latin typeface="Arial" panose="020B0604020202020204" pitchFamily="34" charset="0"/>
              </a:rPr>
              <a:t> </a:t>
            </a:r>
            <a:r>
              <a:rPr lang="en-US" altLang="en-US" sz="2000" dirty="0" err="1">
                <a:latin typeface="Arial" panose="020B0604020202020204" pitchFamily="34" charset="0"/>
              </a:rPr>
              <a:t>maternas</a:t>
            </a:r>
            <a:r>
              <a:rPr lang="en-US" altLang="en-US" sz="2000" dirty="0">
                <a:latin typeface="Arial" panose="020B0604020202020204" pitchFamily="34" charset="0"/>
              </a:rPr>
              <a:t> </a:t>
            </a:r>
            <a:r>
              <a:rPr lang="en-US" altLang="en-US" sz="2000" dirty="0" err="1">
                <a:latin typeface="Arial" panose="020B0604020202020204" pitchFamily="34" charset="0"/>
              </a:rPr>
              <a:t>en</a:t>
            </a:r>
            <a:r>
              <a:rPr lang="en-US" altLang="en-US" sz="2000" dirty="0">
                <a:latin typeface="Arial" panose="020B0604020202020204" pitchFamily="34" charset="0"/>
              </a:rPr>
              <a:t> el </a:t>
            </a:r>
            <a:r>
              <a:rPr lang="en-US" altLang="en-US" sz="2000" dirty="0" err="1">
                <a:latin typeface="Arial" panose="020B0604020202020204" pitchFamily="34" charset="0"/>
              </a:rPr>
              <a:t>país</a:t>
            </a:r>
            <a:r>
              <a:rPr lang="en-US" altLang="en-US" sz="2000" dirty="0" smtClean="0">
                <a:latin typeface="Arial" panose="020B0604020202020204" pitchFamily="34" charset="0"/>
              </a:rPr>
              <a:t>,  </a:t>
            </a:r>
            <a:r>
              <a:rPr lang="en-US" altLang="en-US" sz="2000" dirty="0">
                <a:latin typeface="Arial" panose="020B0604020202020204" pitchFamily="34" charset="0"/>
              </a:rPr>
              <a:t>son </a:t>
            </a:r>
            <a:r>
              <a:rPr lang="en-US" altLang="en-US" sz="2000" dirty="0" err="1">
                <a:latin typeface="Arial" panose="020B0604020202020204" pitchFamily="34" charset="0"/>
              </a:rPr>
              <a:t>los</a:t>
            </a:r>
            <a:r>
              <a:rPr lang="en-US" altLang="en-US" sz="2000" dirty="0">
                <a:latin typeface="Arial" panose="020B0604020202020204" pitchFamily="34" charset="0"/>
              </a:rPr>
              <a:t> </a:t>
            </a:r>
            <a:r>
              <a:rPr lang="en-US" altLang="en-US" sz="2000" dirty="0" err="1">
                <a:latin typeface="Arial" panose="020B0604020202020204" pitchFamily="34" charset="0"/>
              </a:rPr>
              <a:t>estados</a:t>
            </a:r>
            <a:r>
              <a:rPr lang="en-US" altLang="en-US" sz="2000" dirty="0">
                <a:latin typeface="Arial" panose="020B0604020202020204" pitchFamily="34" charset="0"/>
              </a:rPr>
              <a:t> de mayor </a:t>
            </a:r>
            <a:r>
              <a:rPr lang="en-US" altLang="en-US" sz="2000" dirty="0" err="1">
                <a:latin typeface="Arial" panose="020B0604020202020204" pitchFamily="34" charset="0"/>
              </a:rPr>
              <a:t>enfoque</a:t>
            </a:r>
            <a:r>
              <a:rPr lang="en-US" altLang="en-US" sz="2000" dirty="0">
                <a:latin typeface="Arial" panose="020B0604020202020204" pitchFamily="34" charset="0"/>
              </a:rPr>
              <a:t> </a:t>
            </a:r>
            <a:r>
              <a:rPr lang="en-US" altLang="en-US" sz="2000" dirty="0" err="1">
                <a:latin typeface="Arial" panose="020B0604020202020204" pitchFamily="34" charset="0"/>
              </a:rPr>
              <a:t>en</a:t>
            </a:r>
            <a:r>
              <a:rPr lang="en-US" altLang="en-US" sz="2000" dirty="0">
                <a:latin typeface="Arial" panose="020B0604020202020204" pitchFamily="34" charset="0"/>
              </a:rPr>
              <a:t> vista de </a:t>
            </a:r>
            <a:r>
              <a:rPr lang="en-US" altLang="en-US" sz="2000" dirty="0" err="1">
                <a:latin typeface="Arial" panose="020B0604020202020204" pitchFamily="34" charset="0"/>
              </a:rPr>
              <a:t>su</a:t>
            </a:r>
            <a:r>
              <a:rPr lang="en-US" altLang="en-US" sz="2000" dirty="0">
                <a:latin typeface="Arial" panose="020B0604020202020204" pitchFamily="34" charset="0"/>
              </a:rPr>
              <a:t> </a:t>
            </a:r>
            <a:r>
              <a:rPr lang="en-US" altLang="en-US" sz="2000" dirty="0" err="1">
                <a:latin typeface="Arial" panose="020B0604020202020204" pitchFamily="34" charset="0"/>
              </a:rPr>
              <a:t>fertilidad</a:t>
            </a:r>
            <a:r>
              <a:rPr lang="en-US" altLang="en-US" sz="2000" dirty="0">
                <a:latin typeface="Arial" panose="020B0604020202020204" pitchFamily="34" charset="0"/>
              </a:rPr>
              <a:t> y </a:t>
            </a:r>
            <a:r>
              <a:rPr lang="en-US" altLang="en-US" sz="2000" dirty="0" err="1">
                <a:latin typeface="Arial" panose="020B0604020202020204" pitchFamily="34" charset="0"/>
              </a:rPr>
              <a:t>mortalidad</a:t>
            </a:r>
            <a:r>
              <a:rPr lang="en-US" altLang="en-US" sz="2000" dirty="0">
                <a:latin typeface="Arial" panose="020B0604020202020204" pitchFamily="34" charset="0"/>
              </a:rPr>
              <a:t> </a:t>
            </a:r>
            <a:r>
              <a:rPr lang="en-US" altLang="en-US" sz="2000" dirty="0" err="1">
                <a:latin typeface="Arial" panose="020B0604020202020204" pitchFamily="34" charset="0"/>
              </a:rPr>
              <a:t>relativamente</a:t>
            </a:r>
            <a:r>
              <a:rPr lang="en-US" altLang="en-US" sz="2000" dirty="0">
                <a:latin typeface="Arial" panose="020B0604020202020204" pitchFamily="34" charset="0"/>
              </a:rPr>
              <a:t> </a:t>
            </a:r>
            <a:r>
              <a:rPr lang="en-US" altLang="en-US" sz="2000" dirty="0" err="1">
                <a:latin typeface="Arial" panose="020B0604020202020204" pitchFamily="34" charset="0"/>
              </a:rPr>
              <a:t>más</a:t>
            </a:r>
            <a:r>
              <a:rPr lang="en-US" altLang="en-US" sz="2000" dirty="0">
                <a:latin typeface="Arial" panose="020B0604020202020204" pitchFamily="34" charset="0"/>
              </a:rPr>
              <a:t> </a:t>
            </a:r>
            <a:r>
              <a:rPr lang="en-US" altLang="en-US" sz="2000" dirty="0" err="1">
                <a:latin typeface="Arial" panose="020B0604020202020204" pitchFamily="34" charset="0"/>
              </a:rPr>
              <a:t>altas</a:t>
            </a:r>
            <a:r>
              <a:rPr lang="en-US" altLang="en-US" sz="2000" dirty="0" smtClean="0">
                <a:latin typeface="Arial" panose="020B0604020202020204" pitchFamily="34" charset="0"/>
              </a:rPr>
              <a:t>.</a:t>
            </a:r>
          </a:p>
          <a:p>
            <a:pPr lvl="0" defTabSz="914400" eaLnBrk="0" fontAlgn="base" hangingPunct="0">
              <a:spcBef>
                <a:spcPct val="0"/>
              </a:spcBef>
              <a:spcAft>
                <a:spcPct val="0"/>
              </a:spcAft>
            </a:pPr>
            <a:endParaRPr lang="es-CO" altLang="en-US" sz="2000" dirty="0">
              <a:latin typeface="Arial" panose="020B0604020202020204" pitchFamily="34" charset="0"/>
            </a:endParaRPr>
          </a:p>
          <a:p>
            <a:pPr defTabSz="914400" eaLnBrk="0" fontAlgn="base" hangingPunct="0">
              <a:spcBef>
                <a:spcPct val="0"/>
              </a:spcBef>
              <a:spcAft>
                <a:spcPct val="0"/>
              </a:spcAft>
            </a:pPr>
            <a:r>
              <a:rPr lang="en-US" altLang="en-US" sz="2000" b="1" dirty="0" err="1">
                <a:latin typeface="Arial" panose="020B0604020202020204" pitchFamily="34" charset="0"/>
              </a:rPr>
              <a:t>Encuesta</a:t>
            </a:r>
            <a:r>
              <a:rPr lang="en-US" altLang="en-US" sz="2000" b="1" dirty="0">
                <a:latin typeface="Arial" panose="020B0604020202020204" pitchFamily="34" charset="0"/>
              </a:rPr>
              <a:t>:</a:t>
            </a:r>
            <a:r>
              <a:rPr lang="en-US" altLang="en-US" sz="2000" dirty="0">
                <a:latin typeface="Arial" panose="020B0604020202020204" pitchFamily="34" charset="0"/>
              </a:rPr>
              <a:t> </a:t>
            </a:r>
            <a:r>
              <a:rPr lang="en-US" altLang="en-US" sz="2000" dirty="0" smtClean="0">
                <a:latin typeface="Arial" panose="020B0604020202020204" pitchFamily="34" charset="0"/>
              </a:rPr>
              <a:t>(</a:t>
            </a:r>
            <a:r>
              <a:rPr lang="en-US" altLang="en-US" sz="2000" dirty="0">
                <a:latin typeface="Arial" panose="020B0604020202020204" pitchFamily="34" charset="0"/>
              </a:rPr>
              <a:t>4,32 </a:t>
            </a:r>
            <a:r>
              <a:rPr lang="en-US" altLang="en-US" sz="2000" dirty="0" err="1">
                <a:latin typeface="Arial" panose="020B0604020202020204" pitchFamily="34" charset="0"/>
              </a:rPr>
              <a:t>millones</a:t>
            </a:r>
            <a:r>
              <a:rPr lang="en-US" altLang="en-US" sz="2000" dirty="0">
                <a:latin typeface="Arial" panose="020B0604020202020204" pitchFamily="34" charset="0"/>
              </a:rPr>
              <a:t> de </a:t>
            </a:r>
            <a:r>
              <a:rPr lang="en-US" altLang="en-US" sz="2000" dirty="0" err="1">
                <a:latin typeface="Arial" panose="020B0604020202020204" pitchFamily="34" charset="0"/>
              </a:rPr>
              <a:t>hogares</a:t>
            </a:r>
            <a:r>
              <a:rPr lang="en-US" altLang="en-US" sz="2000" dirty="0">
                <a:latin typeface="Arial" panose="020B0604020202020204" pitchFamily="34" charset="0"/>
              </a:rPr>
              <a:t> </a:t>
            </a:r>
            <a:r>
              <a:rPr lang="en-US" altLang="en-US" sz="2000" dirty="0" err="1">
                <a:latin typeface="Arial" panose="020B0604020202020204" pitchFamily="34" charset="0"/>
              </a:rPr>
              <a:t>en</a:t>
            </a:r>
            <a:r>
              <a:rPr lang="en-US" altLang="en-US" sz="2000" dirty="0">
                <a:latin typeface="Arial" panose="020B0604020202020204" pitchFamily="34" charset="0"/>
              </a:rPr>
              <a:t> la </a:t>
            </a:r>
            <a:r>
              <a:rPr lang="en-US" altLang="en-US" sz="2000" dirty="0" err="1">
                <a:latin typeface="Arial" panose="020B0604020202020204" pitchFamily="34" charset="0"/>
              </a:rPr>
              <a:t>muestra</a:t>
            </a:r>
            <a:r>
              <a:rPr lang="en-US" altLang="en-US" sz="2000" dirty="0">
                <a:latin typeface="Arial" panose="020B0604020202020204" pitchFamily="34" charset="0"/>
              </a:rPr>
              <a:t>)</a:t>
            </a:r>
          </a:p>
          <a:p>
            <a:pPr lvl="0" defTabSz="914400" eaLnBrk="0" fontAlgn="base" hangingPunct="0">
              <a:spcBef>
                <a:spcPct val="0"/>
              </a:spcBef>
              <a:spcAft>
                <a:spcPct val="0"/>
              </a:spcAft>
            </a:pPr>
            <a:endParaRPr lang="en-US" altLang="en-US" sz="2000" dirty="0">
              <a:latin typeface="Arial" panose="020B0604020202020204" pitchFamily="34" charset="0"/>
            </a:endParaRPr>
          </a:p>
          <a:p>
            <a:pPr lvl="0" defTabSz="914400" eaLnBrk="0" fontAlgn="base" hangingPunct="0">
              <a:spcBef>
                <a:spcPct val="0"/>
              </a:spcBef>
              <a:spcAft>
                <a:spcPct val="0"/>
              </a:spcAft>
            </a:pPr>
            <a:endParaRPr lang="es-CO" altLang="en-US" sz="2000" i="1" dirty="0">
              <a:latin typeface="Arial" panose="020B0604020202020204" pitchFamily="34" charset="0"/>
            </a:endParaRPr>
          </a:p>
          <a:p>
            <a:pPr lvl="0" defTabSz="914400" eaLnBrk="0" fontAlgn="base" hangingPunct="0">
              <a:spcBef>
                <a:spcPct val="0"/>
              </a:spcBef>
              <a:spcAft>
                <a:spcPct val="0"/>
              </a:spcAft>
            </a:pPr>
            <a:r>
              <a:rPr lang="en-US" altLang="en-US" sz="2000" i="1" dirty="0" smtClean="0">
                <a:latin typeface="Arial" panose="020B0604020202020204" pitchFamily="34" charset="0"/>
              </a:rPr>
              <a:t>Para </a:t>
            </a:r>
            <a:r>
              <a:rPr lang="en-US" altLang="en-US" sz="2000" i="1" dirty="0">
                <a:latin typeface="Arial" panose="020B0604020202020204" pitchFamily="34" charset="0"/>
              </a:rPr>
              <a:t>el </a:t>
            </a:r>
            <a:r>
              <a:rPr lang="en-US" altLang="en-US" sz="2000" i="1" dirty="0" err="1" smtClean="0">
                <a:latin typeface="Arial" panose="020B0604020202020204" pitchFamily="34" charset="0"/>
              </a:rPr>
              <a:t>modelo</a:t>
            </a:r>
            <a:r>
              <a:rPr lang="en-US" altLang="en-US" sz="2000" i="1" dirty="0" smtClean="0">
                <a:latin typeface="Arial" panose="020B0604020202020204" pitchFamily="34" charset="0"/>
              </a:rPr>
              <a:t> se </a:t>
            </a:r>
            <a:r>
              <a:rPr lang="en-US" altLang="en-US" sz="2000" i="1" dirty="0" err="1" smtClean="0">
                <a:latin typeface="Arial" panose="020B0604020202020204" pitchFamily="34" charset="0"/>
              </a:rPr>
              <a:t>tomo</a:t>
            </a:r>
            <a:r>
              <a:rPr lang="en-US" altLang="en-US" sz="2000" i="1" dirty="0" smtClean="0">
                <a:latin typeface="Arial" panose="020B0604020202020204" pitchFamily="34" charset="0"/>
              </a:rPr>
              <a:t> un </a:t>
            </a:r>
            <a:r>
              <a:rPr lang="en-US" altLang="en-US" sz="2000" i="1" dirty="0" err="1">
                <a:latin typeface="Arial" panose="020B0604020202020204" pitchFamily="34" charset="0"/>
              </a:rPr>
              <a:t>sunconjunto</a:t>
            </a:r>
            <a:r>
              <a:rPr lang="en-US" altLang="en-US" sz="2000" i="1" dirty="0">
                <a:latin typeface="Arial" panose="020B0604020202020204" pitchFamily="34" charset="0"/>
              </a:rPr>
              <a:t> de </a:t>
            </a:r>
            <a:r>
              <a:rPr lang="en-US" altLang="en-US" sz="2000" i="1" dirty="0" err="1" smtClean="0">
                <a:latin typeface="Arial" panose="020B0604020202020204" pitchFamily="34" charset="0"/>
              </a:rPr>
              <a:t>datos</a:t>
            </a:r>
            <a:r>
              <a:rPr lang="en-US" altLang="en-US" sz="2000" i="1" dirty="0" smtClean="0">
                <a:latin typeface="Arial" panose="020B0604020202020204" pitchFamily="34" charset="0"/>
              </a:rPr>
              <a:t>: </a:t>
            </a:r>
            <a:r>
              <a:rPr lang="en-US" altLang="en-US" sz="2000" i="1" dirty="0">
                <a:latin typeface="Arial" panose="020B0604020202020204" pitchFamily="34" charset="0"/>
              </a:rPr>
              <a:t>con </a:t>
            </a:r>
            <a:r>
              <a:rPr lang="en-US" altLang="en-US" sz="2000" i="1" dirty="0" err="1">
                <a:latin typeface="Arial" panose="020B0604020202020204" pitchFamily="34" charset="0"/>
              </a:rPr>
              <a:t>los</a:t>
            </a:r>
            <a:r>
              <a:rPr lang="en-US" altLang="en-US" sz="2000" i="1" dirty="0">
                <a:latin typeface="Arial" panose="020B0604020202020204" pitchFamily="34" charset="0"/>
              </a:rPr>
              <a:t> </a:t>
            </a:r>
            <a:r>
              <a:rPr lang="en-US" altLang="en-US" sz="2000" i="1" dirty="0" err="1">
                <a:latin typeface="Arial" panose="020B0604020202020204" pitchFamily="34" charset="0"/>
              </a:rPr>
              <a:t>estados</a:t>
            </a:r>
            <a:r>
              <a:rPr lang="en-US" altLang="en-US" sz="2000" i="1" dirty="0">
                <a:latin typeface="Arial" panose="020B0604020202020204" pitchFamily="34" charset="0"/>
              </a:rPr>
              <a:t> de </a:t>
            </a:r>
            <a:r>
              <a:rPr lang="en-US" altLang="en-US" sz="2000" i="1" dirty="0" err="1">
                <a:latin typeface="Arial" panose="020B0604020202020204" pitchFamily="34" charset="0"/>
              </a:rPr>
              <a:t>Uttarakhand</a:t>
            </a:r>
            <a:r>
              <a:rPr lang="en-US" altLang="en-US" sz="2000" i="1" dirty="0">
                <a:latin typeface="Arial" panose="020B0604020202020204" pitchFamily="34" charset="0"/>
              </a:rPr>
              <a:t>, Assam y Chhattisgarh. </a:t>
            </a:r>
          </a:p>
          <a:p>
            <a:pPr lvl="0" defTabSz="914400" eaLnBrk="0" fontAlgn="base" hangingPunct="0">
              <a:spcBef>
                <a:spcPct val="0"/>
              </a:spcBef>
              <a:spcAft>
                <a:spcPct val="0"/>
              </a:spcAft>
            </a:pPr>
            <a:endParaRPr lang="en-US" altLang="en-US" sz="2000" i="1" dirty="0">
              <a:latin typeface="Arial" panose="020B0604020202020204" pitchFamily="34" charset="0"/>
            </a:endParaRPr>
          </a:p>
          <a:p>
            <a:pPr lvl="0" defTabSz="914400" eaLnBrk="0" fontAlgn="base" hangingPunct="0">
              <a:spcBef>
                <a:spcPct val="0"/>
              </a:spcBef>
              <a:spcAft>
                <a:spcPct val="0"/>
              </a:spcAft>
            </a:pPr>
            <a:r>
              <a:rPr lang="en-US" altLang="en-US" sz="2000" i="1" dirty="0" smtClean="0">
                <a:latin typeface="Arial" panose="020B0604020202020204" pitchFamily="34" charset="0"/>
              </a:rPr>
              <a:t>Para un </a:t>
            </a:r>
            <a:r>
              <a:rPr lang="en-US" altLang="en-US" sz="2000" i="1" dirty="0">
                <a:latin typeface="Arial" panose="020B0604020202020204" pitchFamily="34" charset="0"/>
              </a:rPr>
              <a:t>total de 315092 mil </a:t>
            </a:r>
            <a:r>
              <a:rPr lang="en-US" altLang="en-US" sz="2000" i="1" dirty="0" err="1">
                <a:latin typeface="Arial" panose="020B0604020202020204" pitchFamily="34" charset="0"/>
              </a:rPr>
              <a:t>observaciones</a:t>
            </a:r>
            <a:r>
              <a:rPr lang="en-US" altLang="en-US" sz="2000" i="1" dirty="0">
                <a:latin typeface="Arial" panose="020B0604020202020204" pitchFamily="34" charset="0"/>
              </a:rPr>
              <a:t> y 54 variables </a:t>
            </a:r>
            <a:r>
              <a:rPr lang="en-US" altLang="en-US" sz="2000" i="1" dirty="0" err="1" smtClean="0">
                <a:latin typeface="Arial" panose="020B0604020202020204" pitchFamily="34" charset="0"/>
              </a:rPr>
              <a:t>en</a:t>
            </a:r>
            <a:r>
              <a:rPr lang="en-US" altLang="en-US" sz="2000" i="1" dirty="0" smtClean="0">
                <a:latin typeface="Arial" panose="020B0604020202020204" pitchFamily="34" charset="0"/>
              </a:rPr>
              <a:t> el </a:t>
            </a:r>
            <a:r>
              <a:rPr lang="en-US" altLang="en-US" sz="2000" i="1" dirty="0" err="1">
                <a:latin typeface="Arial" panose="020B0604020202020204" pitchFamily="34" charset="0"/>
              </a:rPr>
              <a:t>conjunto</a:t>
            </a:r>
            <a:r>
              <a:rPr lang="en-US" altLang="en-US" sz="2000" i="1" dirty="0">
                <a:latin typeface="Arial" panose="020B0604020202020204" pitchFamily="34" charset="0"/>
              </a:rPr>
              <a:t> de </a:t>
            </a:r>
            <a:r>
              <a:rPr lang="en-US" altLang="en-US" sz="2000" i="1" dirty="0" err="1">
                <a:latin typeface="Arial" panose="020B0604020202020204" pitchFamily="34" charset="0"/>
              </a:rPr>
              <a:t>datos</a:t>
            </a:r>
            <a:r>
              <a:rPr lang="en-US" altLang="en-US" sz="2000" i="1" dirty="0">
                <a:latin typeface="Arial" panose="020B0604020202020204" pitchFamily="34" charset="0"/>
              </a:rPr>
              <a:t>.</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107148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41042"/>
            <a:ext cx="10353762" cy="970450"/>
          </a:xfrm>
        </p:spPr>
        <p:txBody>
          <a:bodyPr/>
          <a:lstStyle/>
          <a:p>
            <a:r>
              <a:rPr lang="es-CO" dirty="0" smtClean="0"/>
              <a:t>Registros Por Estado</a:t>
            </a:r>
            <a:endParaRPr lang="en-US" dirty="0"/>
          </a:p>
        </p:txBody>
      </p:sp>
      <p:sp>
        <p:nvSpPr>
          <p:cNvPr id="3" name="Marcador de contenido 2"/>
          <p:cNvSpPr>
            <a:spLocks noGrp="1"/>
          </p:cNvSpPr>
          <p:nvPr>
            <p:ph idx="1"/>
          </p:nvPr>
        </p:nvSpPr>
        <p:spPr>
          <a:xfrm>
            <a:off x="913795" y="1267800"/>
            <a:ext cx="10353762" cy="4058751"/>
          </a:xfrm>
        </p:spPr>
        <p:txBody>
          <a:bodyPr>
            <a:normAutofit/>
          </a:bodyPr>
          <a:lstStyle/>
          <a:p>
            <a:r>
              <a:rPr lang="es-ES" sz="2800" dirty="0" err="1" smtClean="0">
                <a:effectLst/>
              </a:rPr>
              <a:t>Uttarakhand</a:t>
            </a:r>
            <a:r>
              <a:rPr lang="es-ES" sz="2800" dirty="0" smtClean="0">
                <a:effectLst/>
              </a:rPr>
              <a:t>: 67342 </a:t>
            </a:r>
            <a:r>
              <a:rPr lang="es-ES" sz="2800" dirty="0">
                <a:effectLst/>
              </a:rPr>
              <a:t>registros. </a:t>
            </a:r>
            <a:endParaRPr lang="es-ES" sz="2800" dirty="0" smtClean="0">
              <a:effectLst/>
            </a:endParaRPr>
          </a:p>
          <a:p>
            <a:r>
              <a:rPr lang="es-ES" sz="2800" dirty="0" smtClean="0">
                <a:effectLst/>
              </a:rPr>
              <a:t>Assam:142840 </a:t>
            </a:r>
            <a:r>
              <a:rPr lang="es-ES" sz="2800" dirty="0">
                <a:effectLst/>
              </a:rPr>
              <a:t>registros. </a:t>
            </a:r>
            <a:endParaRPr lang="es-ES" sz="2800" dirty="0" smtClean="0">
              <a:effectLst/>
            </a:endParaRPr>
          </a:p>
          <a:p>
            <a:r>
              <a:rPr lang="es-ES" sz="2800" dirty="0" err="1" smtClean="0">
                <a:effectLst/>
              </a:rPr>
              <a:t>Chhatisgarh</a:t>
            </a:r>
            <a:r>
              <a:rPr lang="es-ES" sz="2800" dirty="0" smtClean="0">
                <a:effectLst/>
              </a:rPr>
              <a:t> </a:t>
            </a:r>
            <a:r>
              <a:rPr lang="es-ES" sz="2800" dirty="0">
                <a:effectLst/>
              </a:rPr>
              <a:t>tiene 104915 </a:t>
            </a:r>
            <a:r>
              <a:rPr lang="es-ES" sz="2800" dirty="0" err="1">
                <a:effectLst/>
              </a:rPr>
              <a:t>resgistros</a:t>
            </a:r>
            <a:r>
              <a:rPr lang="es-ES" sz="2800" dirty="0" smtClean="0">
                <a:effectLst/>
              </a:rPr>
              <a:t>.</a:t>
            </a:r>
          </a:p>
          <a:p>
            <a:endParaRPr lang="en-US"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682" y="3297175"/>
            <a:ext cx="9009987" cy="3240293"/>
          </a:xfrm>
          <a:prstGeom prst="rect">
            <a:avLst/>
          </a:prstGeom>
        </p:spPr>
      </p:pic>
    </p:spTree>
    <p:extLst>
      <p:ext uri="{BB962C8B-B14F-4D97-AF65-F5344CB8AC3E}">
        <p14:creationId xmlns:p14="http://schemas.microsoft.com/office/powerpoint/2010/main" val="2210461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607" y="1040673"/>
            <a:ext cx="10353762" cy="1598023"/>
          </a:xfrm>
        </p:spPr>
        <p:txBody>
          <a:bodyPr>
            <a:normAutofit fontScale="90000"/>
          </a:bodyPr>
          <a:lstStyle/>
          <a:p>
            <a:r>
              <a:rPr lang="es-CO" dirty="0"/>
              <a:t>Subconjunto de Datos</a:t>
            </a:r>
            <a:r>
              <a:rPr lang="es-ES" dirty="0" smtClean="0">
                <a:effectLst/>
              </a:rPr>
              <a:t/>
            </a:r>
            <a:br>
              <a:rPr lang="es-ES" dirty="0" smtClean="0">
                <a:effectLst/>
              </a:rPr>
            </a:br>
            <a:r>
              <a:rPr lang="es-ES" dirty="0" smtClean="0">
                <a:effectLst/>
              </a:rPr>
              <a:t>Data </a:t>
            </a:r>
            <a:r>
              <a:rPr lang="es-ES" dirty="0" err="1">
                <a:effectLst/>
              </a:rPr>
              <a:t>Orignal</a:t>
            </a:r>
            <a:r>
              <a:rPr lang="es-ES" dirty="0">
                <a:effectLst/>
              </a:rPr>
              <a:t> de los tres </a:t>
            </a:r>
            <a:r>
              <a:rPr lang="es-ES" dirty="0" err="1">
                <a:effectLst/>
              </a:rPr>
              <a:t>datasets</a:t>
            </a:r>
            <a:r>
              <a:rPr lang="es-ES" dirty="0">
                <a:effectLst/>
              </a:rPr>
              <a:t>: (315097, 55) </a:t>
            </a:r>
            <a:br>
              <a:rPr lang="es-ES" dirty="0">
                <a:effectLst/>
              </a:rPr>
            </a:br>
            <a:r>
              <a:rPr lang="es-ES" dirty="0">
                <a:effectLst/>
              </a:rPr>
              <a:t>Data del subconjunto: (3121, 37)</a:t>
            </a:r>
            <a:br>
              <a:rPr lang="es-ES" dirty="0">
                <a:effectLst/>
              </a:rPr>
            </a:br>
            <a:endParaRPr lang="en-US" dirty="0"/>
          </a:p>
        </p:txBody>
      </p:sp>
      <p:pic>
        <p:nvPicPr>
          <p:cNvPr id="4" name="Marcador de contenido 3"/>
          <p:cNvPicPr>
            <a:picLocks noGrp="1" noChangeAspect="1"/>
          </p:cNvPicPr>
          <p:nvPr>
            <p:ph idx="1"/>
          </p:nvPr>
        </p:nvPicPr>
        <p:blipFill rotWithShape="1">
          <a:blip r:embed="rId2"/>
          <a:srcRect l="3447" t="23888" r="22827" b="34757"/>
          <a:stretch/>
        </p:blipFill>
        <p:spPr>
          <a:xfrm>
            <a:off x="705392" y="2821576"/>
            <a:ext cx="10893865" cy="3435533"/>
          </a:xfrm>
          <a:prstGeom prst="rect">
            <a:avLst/>
          </a:prstGeom>
        </p:spPr>
      </p:pic>
    </p:spTree>
    <p:extLst>
      <p:ext uri="{BB962C8B-B14F-4D97-AF65-F5344CB8AC3E}">
        <p14:creationId xmlns:p14="http://schemas.microsoft.com/office/powerpoint/2010/main" val="142275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8035" y="413657"/>
            <a:ext cx="10353762" cy="970450"/>
          </a:xfrm>
        </p:spPr>
        <p:txBody>
          <a:bodyPr>
            <a:normAutofit fontScale="90000"/>
          </a:bodyPr>
          <a:lstStyle/>
          <a:p>
            <a:r>
              <a:rPr lang="en-US" dirty="0">
                <a:effectLst/>
              </a:rPr>
              <a:t>Caracteristicas </a:t>
            </a:r>
            <a:r>
              <a:rPr lang="en-US" dirty="0" err="1">
                <a:effectLst/>
              </a:rPr>
              <a:t>Eliminadas</a:t>
            </a:r>
            <a:r>
              <a:rPr lang="en-US" dirty="0">
                <a:effectLst/>
              </a:rPr>
              <a:t>:</a:t>
            </a:r>
            <a:br>
              <a:rPr lang="en-US" dirty="0">
                <a:effectLst/>
              </a:rPr>
            </a:br>
            <a:endParaRPr lang="en-US" dirty="0"/>
          </a:p>
        </p:txBody>
      </p:sp>
      <p:sp>
        <p:nvSpPr>
          <p:cNvPr id="3" name="Marcador de contenido 2"/>
          <p:cNvSpPr>
            <a:spLocks noGrp="1"/>
          </p:cNvSpPr>
          <p:nvPr>
            <p:ph idx="1"/>
          </p:nvPr>
        </p:nvSpPr>
        <p:spPr>
          <a:xfrm>
            <a:off x="913795" y="1580050"/>
            <a:ext cx="10353762" cy="4694477"/>
          </a:xfrm>
        </p:spPr>
        <p:txBody>
          <a:bodyPr>
            <a:normAutofit fontScale="77500" lnSpcReduction="20000"/>
          </a:bodyPr>
          <a:lstStyle/>
          <a:p>
            <a:pPr marL="36900" indent="0">
              <a:buNone/>
            </a:pPr>
            <a:r>
              <a:rPr lang="es-CO" sz="2800" dirty="0" smtClean="0">
                <a:effectLst/>
              </a:rPr>
              <a:t>Para conocer que características aplicaban a cada grupo etario, se reviso cada una, su contenido, su relación con el grupo etario, la cantidad de datos que fueran suficiente para aplicarla al modelo, que relación tenía con la variable objetivo.</a:t>
            </a:r>
            <a:endParaRPr lang="en-US" sz="2800" dirty="0" smtClean="0">
              <a:effectLst/>
            </a:endParaRPr>
          </a:p>
          <a:p>
            <a:pPr marL="36900" indent="0">
              <a:buNone/>
            </a:pPr>
            <a:r>
              <a:rPr lang="en-US" sz="2800" dirty="0" err="1" smtClean="0">
                <a:effectLst/>
              </a:rPr>
              <a:t>Marital_status</a:t>
            </a:r>
            <a:r>
              <a:rPr lang="en-US" sz="2800" dirty="0" smtClean="0">
                <a:effectLst/>
              </a:rPr>
              <a:t>, </a:t>
            </a:r>
            <a:r>
              <a:rPr lang="en-US" sz="2800" dirty="0" err="1" smtClean="0">
                <a:effectLst/>
              </a:rPr>
              <a:t>gauna_perfor_not_perfor</a:t>
            </a:r>
            <a:r>
              <a:rPr lang="en-US" sz="2800" dirty="0" smtClean="0">
                <a:effectLst/>
              </a:rPr>
              <a:t>, </a:t>
            </a:r>
            <a:r>
              <a:rPr lang="en-US" sz="2800" dirty="0" err="1" smtClean="0">
                <a:effectLst/>
              </a:rPr>
              <a:t>duration_pregnanacy</a:t>
            </a:r>
            <a:endParaRPr lang="en-US" sz="2800" dirty="0">
              <a:effectLst/>
            </a:endParaRPr>
          </a:p>
          <a:p>
            <a:pPr marL="36900" indent="0">
              <a:buNone/>
            </a:pPr>
            <a:r>
              <a:rPr lang="en-US" sz="2800" dirty="0" err="1" smtClean="0">
                <a:effectLst/>
              </a:rPr>
              <a:t>bp_systolic</a:t>
            </a:r>
            <a:r>
              <a:rPr lang="en-US" sz="2800" dirty="0" smtClean="0">
                <a:effectLst/>
              </a:rPr>
              <a:t>, bp_systolic_2_reading, </a:t>
            </a:r>
            <a:r>
              <a:rPr lang="en-US" sz="2800" dirty="0" err="1" smtClean="0">
                <a:effectLst/>
              </a:rPr>
              <a:t>bp_diastolic</a:t>
            </a:r>
            <a:r>
              <a:rPr lang="en-US" sz="2800" dirty="0" smtClean="0">
                <a:effectLst/>
              </a:rPr>
              <a:t>, bp_diastolic_2reading, </a:t>
            </a:r>
            <a:r>
              <a:rPr lang="en-US" sz="2800" dirty="0" err="1" smtClean="0">
                <a:effectLst/>
              </a:rPr>
              <a:t>pulse_rate</a:t>
            </a:r>
            <a:r>
              <a:rPr lang="en-US" sz="2800" dirty="0" smtClean="0">
                <a:effectLst/>
              </a:rPr>
              <a:t>, pulse_rate_2_reading, </a:t>
            </a:r>
            <a:r>
              <a:rPr lang="en-US" sz="2800" dirty="0" err="1" smtClean="0">
                <a:effectLst/>
              </a:rPr>
              <a:t>diabetes_test</a:t>
            </a:r>
            <a:r>
              <a:rPr lang="en-US" sz="2800" dirty="0" smtClean="0">
                <a:effectLst/>
              </a:rPr>
              <a:t>, </a:t>
            </a:r>
            <a:r>
              <a:rPr lang="en-US" sz="2800" dirty="0" err="1" smtClean="0">
                <a:effectLst/>
              </a:rPr>
              <a:t>fasting_blood_glucose</a:t>
            </a:r>
            <a:r>
              <a:rPr lang="en-US" sz="2800" dirty="0" smtClean="0">
                <a:effectLst/>
              </a:rPr>
              <a:t>, </a:t>
            </a:r>
            <a:r>
              <a:rPr lang="en-US" sz="2800" dirty="0" err="1" smtClean="0">
                <a:effectLst/>
              </a:rPr>
              <a:t>fasting_blood_glucose_mg_dl</a:t>
            </a:r>
            <a:r>
              <a:rPr lang="en-US" sz="2800" dirty="0" smtClean="0">
                <a:effectLst/>
              </a:rPr>
              <a:t> </a:t>
            </a:r>
          </a:p>
          <a:p>
            <a:pPr marL="36900" indent="0">
              <a:buNone/>
            </a:pPr>
            <a:r>
              <a:rPr lang="en-US" sz="3500" b="1" dirty="0" err="1" smtClean="0">
                <a:effectLst/>
              </a:rPr>
              <a:t>Hemoglobina</a:t>
            </a:r>
            <a:endParaRPr lang="en-US" sz="3500" b="1" dirty="0" smtClean="0">
              <a:effectLst/>
            </a:endParaRPr>
          </a:p>
          <a:p>
            <a:pPr marL="36900" indent="0">
              <a:buNone/>
            </a:pPr>
            <a:r>
              <a:rPr lang="en-US" dirty="0" err="1" smtClean="0">
                <a:effectLst/>
              </a:rPr>
              <a:t>Datos</a:t>
            </a:r>
            <a:r>
              <a:rPr lang="en-US" dirty="0" smtClean="0">
                <a:effectLst/>
              </a:rPr>
              <a:t> </a:t>
            </a:r>
            <a:r>
              <a:rPr lang="en-US" dirty="0" err="1">
                <a:effectLst/>
              </a:rPr>
              <a:t>nulos</a:t>
            </a:r>
            <a:r>
              <a:rPr lang="en-US" dirty="0">
                <a:effectLst/>
              </a:rPr>
              <a:t> </a:t>
            </a:r>
            <a:r>
              <a:rPr lang="en-US" dirty="0" err="1">
                <a:effectLst/>
              </a:rPr>
              <a:t>en</a:t>
            </a:r>
            <a:r>
              <a:rPr lang="en-US" dirty="0">
                <a:effectLst/>
              </a:rPr>
              <a:t> '</a:t>
            </a:r>
            <a:r>
              <a:rPr lang="en-US" dirty="0" err="1">
                <a:effectLst/>
              </a:rPr>
              <a:t>haemoglobin_level</a:t>
            </a:r>
            <a:r>
              <a:rPr lang="en-US" dirty="0">
                <a:effectLst/>
              </a:rPr>
              <a:t>': 68.06</a:t>
            </a:r>
            <a:r>
              <a:rPr lang="en-US" dirty="0" smtClean="0">
                <a:effectLst/>
              </a:rPr>
              <a:t>%</a:t>
            </a:r>
          </a:p>
          <a:p>
            <a:pPr marL="36900" indent="0">
              <a:buNone/>
            </a:pPr>
            <a:r>
              <a:rPr lang="en-US" dirty="0" smtClean="0">
                <a:effectLst/>
              </a:rPr>
              <a:t> </a:t>
            </a:r>
            <a:r>
              <a:rPr lang="en-US" dirty="0" err="1">
                <a:effectLst/>
              </a:rPr>
              <a:t>Datos</a:t>
            </a:r>
            <a:r>
              <a:rPr lang="en-US" dirty="0">
                <a:effectLst/>
              </a:rPr>
              <a:t> </a:t>
            </a:r>
            <a:r>
              <a:rPr lang="en-US" dirty="0" err="1">
                <a:effectLst/>
              </a:rPr>
              <a:t>nulos</a:t>
            </a:r>
            <a:r>
              <a:rPr lang="en-US" dirty="0">
                <a:effectLst/>
              </a:rPr>
              <a:t> </a:t>
            </a:r>
            <a:r>
              <a:rPr lang="en-US" dirty="0" err="1">
                <a:effectLst/>
              </a:rPr>
              <a:t>en</a:t>
            </a:r>
            <a:r>
              <a:rPr lang="en-US" dirty="0">
                <a:effectLst/>
              </a:rPr>
              <a:t> '</a:t>
            </a:r>
            <a:r>
              <a:rPr lang="en-US" dirty="0" err="1">
                <a:effectLst/>
              </a:rPr>
              <a:t>haemoglobin</a:t>
            </a:r>
            <a:r>
              <a:rPr lang="en-US" dirty="0">
                <a:effectLst/>
              </a:rPr>
              <a:t>': 45.27% </a:t>
            </a:r>
            <a:endParaRPr lang="en-US" dirty="0" smtClean="0">
              <a:effectLst/>
            </a:endParaRPr>
          </a:p>
          <a:p>
            <a:pPr marL="36900" indent="0">
              <a:buNone/>
            </a:pPr>
            <a:r>
              <a:rPr lang="en-US" dirty="0" err="1" smtClean="0">
                <a:effectLst/>
              </a:rPr>
              <a:t>Datos</a:t>
            </a:r>
            <a:r>
              <a:rPr lang="en-US" dirty="0" smtClean="0">
                <a:effectLst/>
              </a:rPr>
              <a:t> </a:t>
            </a:r>
            <a:r>
              <a:rPr lang="en-US" dirty="0" err="1">
                <a:effectLst/>
              </a:rPr>
              <a:t>nulos</a:t>
            </a:r>
            <a:r>
              <a:rPr lang="en-US" dirty="0">
                <a:effectLst/>
              </a:rPr>
              <a:t> </a:t>
            </a:r>
            <a:r>
              <a:rPr lang="en-US" dirty="0" err="1">
                <a:effectLst/>
              </a:rPr>
              <a:t>en</a:t>
            </a:r>
            <a:r>
              <a:rPr lang="en-US" dirty="0">
                <a:effectLst/>
              </a:rPr>
              <a:t> '</a:t>
            </a:r>
            <a:r>
              <a:rPr lang="en-US" dirty="0" err="1">
                <a:effectLst/>
              </a:rPr>
              <a:t>haemoglobin_test</a:t>
            </a:r>
            <a:r>
              <a:rPr lang="en-US" dirty="0">
                <a:effectLst/>
              </a:rPr>
              <a:t>': 33.87%</a:t>
            </a:r>
            <a:endParaRPr lang="en-US" sz="2800" dirty="0">
              <a:effectLst/>
            </a:endParaRPr>
          </a:p>
          <a:p>
            <a:endParaRPr lang="es-ES" sz="3600" dirty="0" smtClean="0">
              <a:effectLst/>
            </a:endParaRPr>
          </a:p>
          <a:p>
            <a:endParaRPr lang="es-ES" sz="3600" dirty="0" smtClean="0">
              <a:effectLst/>
            </a:endParaRPr>
          </a:p>
          <a:p>
            <a:endParaRPr lang="es-ES" dirty="0">
              <a:effectLst/>
            </a:endParaRPr>
          </a:p>
          <a:p>
            <a:endParaRPr lang="en-US" b="1" dirty="0" smtClean="0">
              <a:effectLst/>
            </a:endParaRPr>
          </a:p>
          <a:p>
            <a:endParaRPr lang="en-US" b="1" dirty="0" smtClean="0">
              <a:effectLst/>
            </a:endParaRPr>
          </a:p>
          <a:p>
            <a:endParaRPr lang="en-US" dirty="0"/>
          </a:p>
        </p:txBody>
      </p:sp>
    </p:spTree>
    <p:extLst>
      <p:ext uri="{BB962C8B-B14F-4D97-AF65-F5344CB8AC3E}">
        <p14:creationId xmlns:p14="http://schemas.microsoft.com/office/powerpoint/2010/main" val="1704426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Otras </a:t>
            </a:r>
            <a:r>
              <a:rPr lang="es-CO" dirty="0" err="1" smtClean="0"/>
              <a:t>Caracteristicas</a:t>
            </a:r>
            <a:r>
              <a:rPr lang="es-CO" dirty="0" smtClean="0"/>
              <a:t> innecesarias</a:t>
            </a:r>
            <a:endParaRPr lang="en-US" dirty="0"/>
          </a:p>
        </p:txBody>
      </p:sp>
      <p:pic>
        <p:nvPicPr>
          <p:cNvPr id="4" name="Marcador de contenido 3"/>
          <p:cNvPicPr>
            <a:picLocks noGrp="1" noChangeAspect="1"/>
          </p:cNvPicPr>
          <p:nvPr>
            <p:ph idx="1"/>
          </p:nvPr>
        </p:nvPicPr>
        <p:blipFill rotWithShape="1">
          <a:blip r:embed="rId2"/>
          <a:srcRect l="3369" t="13836" r="24789" b="38022"/>
          <a:stretch/>
        </p:blipFill>
        <p:spPr>
          <a:xfrm>
            <a:off x="757647" y="1935921"/>
            <a:ext cx="10855901" cy="3694170"/>
          </a:xfrm>
          <a:prstGeom prst="rect">
            <a:avLst/>
          </a:prstGeom>
        </p:spPr>
      </p:pic>
    </p:spTree>
    <p:extLst>
      <p:ext uri="{BB962C8B-B14F-4D97-AF65-F5344CB8AC3E}">
        <p14:creationId xmlns:p14="http://schemas.microsoft.com/office/powerpoint/2010/main" val="173948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452846"/>
            <a:ext cx="10353762" cy="970450"/>
          </a:xfrm>
        </p:spPr>
        <p:txBody>
          <a:bodyPr>
            <a:normAutofit fontScale="90000"/>
          </a:bodyPr>
          <a:lstStyle/>
          <a:p>
            <a:r>
              <a:rPr lang="es-CO" dirty="0" smtClean="0"/>
              <a:t>Tratamiento de </a:t>
            </a:r>
            <a:r>
              <a:rPr lang="es-CO" dirty="0" err="1" smtClean="0"/>
              <a:t>Outliers</a:t>
            </a:r>
            <a:r>
              <a:rPr lang="es-CO" dirty="0" smtClean="0"/>
              <a:t/>
            </a:r>
            <a:br>
              <a:rPr lang="es-CO" dirty="0" smtClean="0"/>
            </a:br>
            <a:r>
              <a:rPr lang="es-CO" dirty="0" smtClean="0"/>
              <a:t>Valores fuera del rango humano </a:t>
            </a:r>
            <a:endParaRPr lang="en-US" dirty="0"/>
          </a:p>
        </p:txBody>
      </p:sp>
      <p:pic>
        <p:nvPicPr>
          <p:cNvPr id="4" name="Marcador de contenido 3"/>
          <p:cNvPicPr>
            <a:picLocks noGrp="1" noChangeAspect="1"/>
          </p:cNvPicPr>
          <p:nvPr>
            <p:ph idx="1"/>
          </p:nvPr>
        </p:nvPicPr>
        <p:blipFill rotWithShape="1">
          <a:blip r:embed="rId2"/>
          <a:srcRect l="5605" t="36084" b="16749"/>
          <a:stretch/>
        </p:blipFill>
        <p:spPr>
          <a:xfrm>
            <a:off x="394641" y="1658983"/>
            <a:ext cx="11392067" cy="3200401"/>
          </a:xfrm>
          <a:prstGeom prst="rect">
            <a:avLst/>
          </a:prstGeom>
        </p:spPr>
      </p:pic>
      <p:sp>
        <p:nvSpPr>
          <p:cNvPr id="5" name="CuadroTexto 4"/>
          <p:cNvSpPr txBox="1"/>
          <p:nvPr/>
        </p:nvSpPr>
        <p:spPr>
          <a:xfrm>
            <a:off x="337863" y="5095071"/>
            <a:ext cx="11505622" cy="1384995"/>
          </a:xfrm>
          <a:prstGeom prst="rect">
            <a:avLst/>
          </a:prstGeom>
          <a:noFill/>
        </p:spPr>
        <p:txBody>
          <a:bodyPr wrap="square" rtlCol="0">
            <a:spAutoFit/>
          </a:bodyPr>
          <a:lstStyle/>
          <a:p>
            <a:r>
              <a:rPr lang="es-ES" sz="1400" dirty="0"/>
              <a:t>para saber los valores en rango normal para la edad revisamos las tablas de </a:t>
            </a:r>
            <a:r>
              <a:rPr lang="es-ES" sz="1400" dirty="0" err="1"/>
              <a:t>relacion</a:t>
            </a:r>
            <a:r>
              <a:rPr lang="es-ES" sz="1400" dirty="0"/>
              <a:t> peso/talla para niños y niñas menores de 1 año según la Organización Mundial de la Salud</a:t>
            </a:r>
            <a:r>
              <a:rPr lang="es-ES" sz="1400" dirty="0" smtClean="0"/>
              <a:t>. </a:t>
            </a:r>
            <a:r>
              <a:rPr lang="es-ES" sz="1400" i="1" dirty="0" smtClean="0"/>
              <a:t>(</a:t>
            </a:r>
            <a:r>
              <a:rPr lang="es-ES" sz="1400" i="1" dirty="0"/>
              <a:t>Tomado de: *</a:t>
            </a:r>
            <a:r>
              <a:rPr lang="es-ES" sz="1400" i="1" dirty="0" err="1"/>
              <a:t>Arch</a:t>
            </a:r>
            <a:r>
              <a:rPr lang="es-ES" sz="1400" i="1" dirty="0"/>
              <a:t> Argent </a:t>
            </a:r>
            <a:r>
              <a:rPr lang="es-ES" sz="1400" i="1" dirty="0" err="1"/>
              <a:t>Pediatr</a:t>
            </a:r>
            <a:r>
              <a:rPr lang="es-ES" sz="1400" i="1" dirty="0"/>
              <a:t> 2009;107(2):126-133* </a:t>
            </a:r>
            <a:r>
              <a:rPr lang="es-ES" sz="1400" i="1" dirty="0" smtClean="0"/>
              <a:t> Scielo.org.ar</a:t>
            </a:r>
            <a:r>
              <a:rPr lang="es-ES" sz="1400" i="1" dirty="0"/>
              <a:t>](</a:t>
            </a:r>
            <a:r>
              <a:rPr lang="es-ES" sz="1400" i="1" dirty="0">
                <a:hlinkClick r:id="rId3"/>
              </a:rPr>
              <a:t>http://www.scielo.org.ar/pdf/aap/v107n2/v107n2a05.pdf</a:t>
            </a:r>
            <a:r>
              <a:rPr lang="es-ES" sz="1400" i="1" dirty="0" smtClean="0">
                <a:hlinkClick r:id="rId3"/>
              </a:rPr>
              <a:t>))*_</a:t>
            </a:r>
            <a:r>
              <a:rPr lang="es-ES" sz="1400" i="1" dirty="0" smtClean="0"/>
              <a:t> </a:t>
            </a:r>
            <a:r>
              <a:rPr lang="es-ES" sz="1400" dirty="0"/>
              <a:t/>
            </a:r>
            <a:br>
              <a:rPr lang="es-ES" sz="1400" dirty="0"/>
            </a:br>
            <a:r>
              <a:rPr lang="es-ES" sz="1400" dirty="0"/>
              <a:t>El peso promedio para la edad de 12 meses esta al rededor de 10 kg, en el </a:t>
            </a:r>
            <a:r>
              <a:rPr lang="es-ES" sz="1400" dirty="0" err="1"/>
              <a:t>dataframe</a:t>
            </a:r>
            <a:r>
              <a:rPr lang="es-ES" sz="1400" dirty="0"/>
              <a:t> observamos valores extravagantes como 97 kg de peso para un niño de 11 meses de edad, otro con 66.4 kg de peso para una niña de 4 meses, una niña con 120 cm de estatura y 52 kg para una edad de 2 meses, por lo que concluimos que estos datos son errores de </a:t>
            </a:r>
            <a:r>
              <a:rPr lang="es-ES" sz="1400" dirty="0" err="1"/>
              <a:t>digitacion</a:t>
            </a:r>
            <a:r>
              <a:rPr lang="es-ES" sz="1400" dirty="0"/>
              <a:t> y no nos aporta una </a:t>
            </a:r>
            <a:r>
              <a:rPr lang="es-ES" sz="1400" dirty="0" err="1"/>
              <a:t>relacion</a:t>
            </a:r>
            <a:r>
              <a:rPr lang="es-ES" sz="1400" dirty="0"/>
              <a:t> adecuada para evaluar a los menores lactantes del estudio</a:t>
            </a:r>
            <a:r>
              <a:rPr lang="es-ES" sz="1400" dirty="0" smtClean="0"/>
              <a:t>.</a:t>
            </a:r>
            <a:endParaRPr lang="en-US" sz="1400" dirty="0"/>
          </a:p>
        </p:txBody>
      </p:sp>
    </p:spTree>
    <p:extLst>
      <p:ext uri="{BB962C8B-B14F-4D97-AF65-F5344CB8AC3E}">
        <p14:creationId xmlns:p14="http://schemas.microsoft.com/office/powerpoint/2010/main" val="12218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57200"/>
            <a:ext cx="10353762" cy="1593669"/>
          </a:xfrm>
        </p:spPr>
        <p:txBody>
          <a:bodyPr>
            <a:normAutofit fontScale="90000"/>
          </a:bodyPr>
          <a:lstStyle/>
          <a:p>
            <a:pPr algn="l"/>
            <a:r>
              <a:rPr lang="en-US" sz="2700" b="1" dirty="0" smtClean="0">
                <a:effectLst/>
              </a:rPr>
              <a:t>Se </a:t>
            </a:r>
            <a:r>
              <a:rPr lang="en-US" sz="2700" b="1" dirty="0" err="1" smtClean="0">
                <a:effectLst/>
              </a:rPr>
              <a:t>realizó</a:t>
            </a:r>
            <a:r>
              <a:rPr lang="en-US" sz="2700" b="1" dirty="0" smtClean="0">
                <a:effectLst/>
              </a:rPr>
              <a:t>: Ingeniería </a:t>
            </a:r>
            <a:r>
              <a:rPr lang="en-US" sz="2700" b="1" dirty="0">
                <a:effectLst/>
              </a:rPr>
              <a:t>de </a:t>
            </a:r>
            <a:r>
              <a:rPr lang="en-US" sz="2700" b="1" dirty="0" err="1">
                <a:effectLst/>
              </a:rPr>
              <a:t>Características</a:t>
            </a:r>
            <a:r>
              <a:rPr lang="en-US" sz="2700" b="1" dirty="0">
                <a:effectLst/>
              </a:rPr>
              <a:t/>
            </a:r>
            <a:br>
              <a:rPr lang="en-US" sz="2700" b="1" dirty="0">
                <a:effectLst/>
              </a:rPr>
            </a:br>
            <a:r>
              <a:rPr lang="es-ES" sz="2700" dirty="0">
                <a:effectLst/>
              </a:rPr>
              <a:t>Agregamos dos columnas al </a:t>
            </a:r>
            <a:r>
              <a:rPr lang="es-ES" sz="2700" dirty="0" err="1">
                <a:effectLst/>
              </a:rPr>
              <a:t>dataframe</a:t>
            </a:r>
            <a:r>
              <a:rPr lang="es-ES" sz="2700" dirty="0">
                <a:effectLst/>
              </a:rPr>
              <a:t> con el peso esperado y talla esperada para la </a:t>
            </a:r>
            <a:r>
              <a:rPr lang="es-ES" sz="2700" dirty="0" smtClean="0">
                <a:effectLst/>
              </a:rPr>
              <a:t>edad, aquí observamos Peso y Peso Esperado para Niñas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155" y="2369820"/>
            <a:ext cx="9827042" cy="3695700"/>
          </a:xfrm>
        </p:spPr>
      </p:pic>
    </p:spTree>
    <p:extLst>
      <p:ext uri="{BB962C8B-B14F-4D97-AF65-F5344CB8AC3E}">
        <p14:creationId xmlns:p14="http://schemas.microsoft.com/office/powerpoint/2010/main" val="3348681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1799</TotalTime>
  <Words>417</Words>
  <Application>Microsoft Office PowerPoint</Application>
  <PresentationFormat>Panorámica</PresentationFormat>
  <Paragraphs>48</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Bookman Old Style</vt:lpstr>
      <vt:lpstr>Rockwell</vt:lpstr>
      <vt:lpstr>Damask</vt:lpstr>
      <vt:lpstr>Presentación de PowerPoint</vt:lpstr>
      <vt:lpstr>ENCUESTA DE DATOS CLINICOS, ANTROPOMETRICOS Y BIOQUIMICOS EN LOS ESTADOS MAS VULNERABLES DE INDIA EN LOS AÑOS 2012-2013   Clasificar las características de la encuesta anual de casos de morbilidad para detectar bajo peso relacionado con lactancia maternal, enfermedad aguda en los últimos 15 días y test de yodo en la sal. </vt:lpstr>
      <vt:lpstr>Conjunto de datos</vt:lpstr>
      <vt:lpstr>Registros Por Estado</vt:lpstr>
      <vt:lpstr>Subconjunto de Datos Data Orignal de los tres datasets: (315097, 55)  Data del subconjunto: (3121, 37) </vt:lpstr>
      <vt:lpstr>Caracteristicas Eliminadas: </vt:lpstr>
      <vt:lpstr>Otras Caracteristicas innecesarias</vt:lpstr>
      <vt:lpstr>Tratamiento de Outliers Valores fuera del rango humano </vt:lpstr>
      <vt:lpstr>Se realizó: Ingeniería de Características Agregamos dos columnas al dataframe con el peso esperado y talla esperada para la edad, aquí observamos Peso y Peso Esperado para Niñas</vt:lpstr>
      <vt:lpstr> relación del Peso y Peso Esperado para Niños </vt:lpstr>
      <vt:lpstr> Relación de la Talla y Talla Esperada para Niñas </vt:lpstr>
      <vt:lpstr>Relación de Talla y Talla Esperada para Niños </vt:lpstr>
      <vt:lpstr>Presentación de PowerPoint</vt:lpstr>
      <vt:lpstr>Enfermedades agudas por edad y peso</vt:lpstr>
      <vt:lpstr>Relación de los Resultados de Test de Yodo en los estados según rural o urbano</vt:lpstr>
      <vt:lpstr>Modelo Random Forest</vt:lpstr>
      <vt:lpstr>Predicciones</vt:lpstr>
      <vt:lpstr>Predicciones con Enfermedad tipo 1</vt:lpstr>
      <vt:lpstr>K-means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Windows User</cp:lastModifiedBy>
  <cp:revision>25</cp:revision>
  <dcterms:created xsi:type="dcterms:W3CDTF">2023-09-21T19:31:49Z</dcterms:created>
  <dcterms:modified xsi:type="dcterms:W3CDTF">2023-09-23T01:30:52Z</dcterms:modified>
</cp:coreProperties>
</file>