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Tiempo versus</a:t>
            </a:r>
            <a:r>
              <a:rPr lang="es-AR" baseline="0"/>
              <a:t> Complejidad</a:t>
            </a:r>
            <a:endParaRPr lang="es-A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BFS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Hoja2!$A$2:$A$5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Hoja2!$B$2:$B$5</c:f>
              <c:numCache>
                <c:formatCode>General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15627</c:v>
                </c:pt>
                <c:pt idx="3">
                  <c:v>15625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99-45B6-AD7E-97FB5752A0E6}"/>
            </c:ext>
          </c:extLst>
        </c:ser>
        <c:ser>
          <c:idx val="1"/>
          <c:order val="1"/>
          <c:tx>
            <c:strRef>
              <c:f>Hoja2!$C$1</c:f>
              <c:strCache>
                <c:ptCount val="1"/>
                <c:pt idx="0">
                  <c:v>DFS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Hoja2!$A$2:$A$5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Hoja2!$C$2:$C$5</c:f>
              <c:numCache>
                <c:formatCode>General</c:formatCode>
                <c:ptCount val="4"/>
                <c:pt idx="0">
                  <c:v>1999</c:v>
                </c:pt>
                <c:pt idx="1">
                  <c:v>0</c:v>
                </c:pt>
                <c:pt idx="2">
                  <c:v>15625</c:v>
                </c:pt>
                <c:pt idx="3">
                  <c:v>5998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99-45B6-AD7E-97FB5752A0E6}"/>
            </c:ext>
          </c:extLst>
        </c:ser>
        <c:ser>
          <c:idx val="2"/>
          <c:order val="2"/>
          <c:tx>
            <c:strRef>
              <c:f>Hoja2!$D$1</c:f>
              <c:strCache>
                <c:ptCount val="1"/>
                <c:pt idx="0">
                  <c:v>Heuristica Manhattan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Hoja2!$A$2:$A$5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Hoja2!$D$2:$D$5</c:f>
              <c:numCache>
                <c:formatCode>General</c:formatCode>
                <c:ptCount val="4"/>
                <c:pt idx="0">
                  <c:v>2998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99-45B6-AD7E-97FB5752A0E6}"/>
            </c:ext>
          </c:extLst>
        </c:ser>
        <c:ser>
          <c:idx val="3"/>
          <c:order val="3"/>
          <c:tx>
            <c:strRef>
              <c:f>Hoja2!$E$1</c:f>
              <c:strCache>
                <c:ptCount val="1"/>
                <c:pt idx="0">
                  <c:v>Heuristica Euclidea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Hoja2!$A$2:$A$5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Hoja2!$E$2:$E$5</c:f>
              <c:numCache>
                <c:formatCode>General</c:formatCode>
                <c:ptCount val="4"/>
                <c:pt idx="0">
                  <c:v>2997</c:v>
                </c:pt>
                <c:pt idx="1">
                  <c:v>15623</c:v>
                </c:pt>
                <c:pt idx="2">
                  <c:v>1998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99-45B6-AD7E-97FB5752A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0185968"/>
        <c:axId val="1920180976"/>
      </c:lineChart>
      <c:catAx>
        <c:axId val="192018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20180976"/>
        <c:crosses val="autoZero"/>
        <c:auto val="1"/>
        <c:lblAlgn val="ctr"/>
        <c:lblOffset val="100"/>
        <c:noMultiLvlLbl val="0"/>
      </c:catAx>
      <c:valAx>
        <c:axId val="192018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2018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Costo versus Complejidad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Hoja3!$B$1</c:f>
              <c:strCache>
                <c:ptCount val="1"/>
                <c:pt idx="0">
                  <c:v>BFS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Hoja3!$A$2:$A$5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Hoja3!$B$2:$B$5</c:f>
              <c:numCache>
                <c:formatCode>General</c:formatCode>
                <c:ptCount val="4"/>
                <c:pt idx="0">
                  <c:v>23</c:v>
                </c:pt>
                <c:pt idx="1">
                  <c:v>34</c:v>
                </c:pt>
                <c:pt idx="2">
                  <c:v>19</c:v>
                </c:pt>
                <c:pt idx="3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AA-4419-9E55-D788A3188B55}"/>
            </c:ext>
          </c:extLst>
        </c:ser>
        <c:ser>
          <c:idx val="1"/>
          <c:order val="1"/>
          <c:tx>
            <c:strRef>
              <c:f>Hoja3!$C$1</c:f>
              <c:strCache>
                <c:ptCount val="1"/>
                <c:pt idx="0">
                  <c:v>DFS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Hoja3!$A$2:$A$5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Hoja3!$C$2:$C$5</c:f>
              <c:numCache>
                <c:formatCode>General</c:formatCode>
                <c:ptCount val="4"/>
                <c:pt idx="0">
                  <c:v>13</c:v>
                </c:pt>
                <c:pt idx="1">
                  <c:v>36</c:v>
                </c:pt>
                <c:pt idx="2">
                  <c:v>24</c:v>
                </c:pt>
                <c:pt idx="3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AA-4419-9E55-D788A3188B55}"/>
            </c:ext>
          </c:extLst>
        </c:ser>
        <c:ser>
          <c:idx val="2"/>
          <c:order val="2"/>
          <c:tx>
            <c:strRef>
              <c:f>Hoja3!$D$1</c:f>
              <c:strCache>
                <c:ptCount val="1"/>
                <c:pt idx="0">
                  <c:v>Heuristica Manhattan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Hoja3!$A$2:$A$5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Hoja3!$D$2:$D$5</c:f>
              <c:numCache>
                <c:formatCode>General</c:formatCode>
                <c:ptCount val="4"/>
                <c:pt idx="0">
                  <c:v>56</c:v>
                </c:pt>
                <c:pt idx="1">
                  <c:v>24</c:v>
                </c:pt>
                <c:pt idx="2">
                  <c:v>53</c:v>
                </c:pt>
                <c:pt idx="3">
                  <c:v>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AA-4419-9E55-D788A3188B55}"/>
            </c:ext>
          </c:extLst>
        </c:ser>
        <c:ser>
          <c:idx val="3"/>
          <c:order val="3"/>
          <c:tx>
            <c:strRef>
              <c:f>Hoja3!$E$1</c:f>
              <c:strCache>
                <c:ptCount val="1"/>
                <c:pt idx="0">
                  <c:v>Heuristica Euclidea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Hoja3!$A$2:$A$5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Hoja3!$E$2:$E$5</c:f>
              <c:numCache>
                <c:formatCode>General</c:formatCode>
                <c:ptCount val="4"/>
                <c:pt idx="0">
                  <c:v>47</c:v>
                </c:pt>
                <c:pt idx="1">
                  <c:v>21</c:v>
                </c:pt>
                <c:pt idx="2">
                  <c:v>34</c:v>
                </c:pt>
                <c:pt idx="3">
                  <c:v>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AA-4419-9E55-D788A3188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8407840"/>
        <c:axId val="1878404512"/>
      </c:lineChart>
      <c:catAx>
        <c:axId val="187840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878404512"/>
        <c:crosses val="autoZero"/>
        <c:auto val="1"/>
        <c:lblAlgn val="ctr"/>
        <c:lblOffset val="100"/>
        <c:noMultiLvlLbl val="0"/>
      </c:catAx>
      <c:valAx>
        <c:axId val="187840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87840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34C14-DC17-4C02-96A6-5A9F7AE11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Trabajo practico </a:t>
            </a:r>
            <a:r>
              <a:rPr lang="es-ES" dirty="0" err="1"/>
              <a:t>nro</a:t>
            </a:r>
            <a:r>
              <a:rPr lang="es-ES" dirty="0"/>
              <a:t> 1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DF11DC-0685-4122-9AEA-5D3B4ADE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Métodos informados y desinformados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443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DBCE-9EA0-4C91-B799-E075297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s-ES" dirty="0"/>
              <a:t>SOKO 1: considerando una sola caja</a:t>
            </a: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8FC001B-8DFD-4E78-A112-BF137BE0715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36674637"/>
              </p:ext>
            </p:extLst>
          </p:nvPr>
        </p:nvGraphicFramePr>
        <p:xfrm>
          <a:off x="3392557" y="1378227"/>
          <a:ext cx="8758216" cy="29123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64787">
                  <a:extLst>
                    <a:ext uri="{9D8B030D-6E8A-4147-A177-3AD203B41FA5}">
                      <a16:colId xmlns:a16="http://schemas.microsoft.com/office/drawing/2014/main" val="1167450448"/>
                    </a:ext>
                  </a:extLst>
                </a:gridCol>
                <a:gridCol w="966288">
                  <a:extLst>
                    <a:ext uri="{9D8B030D-6E8A-4147-A177-3AD203B41FA5}">
                      <a16:colId xmlns:a16="http://schemas.microsoft.com/office/drawing/2014/main" val="4025226649"/>
                    </a:ext>
                  </a:extLst>
                </a:gridCol>
                <a:gridCol w="966288">
                  <a:extLst>
                    <a:ext uri="{9D8B030D-6E8A-4147-A177-3AD203B41FA5}">
                      <a16:colId xmlns:a16="http://schemas.microsoft.com/office/drawing/2014/main" val="993263696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2425390189"/>
                    </a:ext>
                  </a:extLst>
                </a:gridCol>
                <a:gridCol w="2078065">
                  <a:extLst>
                    <a:ext uri="{9D8B030D-6E8A-4147-A177-3AD203B41FA5}">
                      <a16:colId xmlns:a16="http://schemas.microsoft.com/office/drawing/2014/main" val="3128671578"/>
                    </a:ext>
                  </a:extLst>
                </a:gridCol>
              </a:tblGrid>
              <a:tr h="7720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AR" sz="2000" b="0" i="0" u="none" strike="noStrike" cap="none" spc="6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BFS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DFS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Heuristica Manhattan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Heuristica</a:t>
                      </a: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Euclidea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62248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Costo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25316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Nodos frontera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332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Nodos expandidos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994238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 totales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  <a:endParaRPr lang="es-AR" sz="18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es-AR" sz="18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2998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2997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51807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Profundidad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887671"/>
                  </a:ext>
                </a:extLst>
              </a:tr>
            </a:tbl>
          </a:graphicData>
        </a:graphic>
      </p:graphicFrame>
      <p:pic>
        <p:nvPicPr>
          <p:cNvPr id="6" name="Imagen 5" descr="Imagen que contiene edificio, ventana, tabla, pelota&#10;&#10;Descripción generada automáticamente">
            <a:extLst>
              <a:ext uri="{FF2B5EF4-FFF2-40B4-BE49-F238E27FC236}">
                <a16:creationId xmlns:a16="http://schemas.microsoft.com/office/drawing/2014/main" id="{F64CE964-9AE1-4725-BEF3-97FD51ED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" y="207376"/>
            <a:ext cx="3251904" cy="23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7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DBCE-9EA0-4C91-B799-E075297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s-ES" dirty="0"/>
              <a:t>SOKO 4: considerando la última caja</a:t>
            </a: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8FC001B-8DFD-4E78-A112-BF137BE0715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21931500"/>
              </p:ext>
            </p:extLst>
          </p:nvPr>
        </p:nvGraphicFramePr>
        <p:xfrm>
          <a:off x="3392557" y="1378227"/>
          <a:ext cx="8758216" cy="29123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64787">
                  <a:extLst>
                    <a:ext uri="{9D8B030D-6E8A-4147-A177-3AD203B41FA5}">
                      <a16:colId xmlns:a16="http://schemas.microsoft.com/office/drawing/2014/main" val="1167450448"/>
                    </a:ext>
                  </a:extLst>
                </a:gridCol>
                <a:gridCol w="966288">
                  <a:extLst>
                    <a:ext uri="{9D8B030D-6E8A-4147-A177-3AD203B41FA5}">
                      <a16:colId xmlns:a16="http://schemas.microsoft.com/office/drawing/2014/main" val="4025226649"/>
                    </a:ext>
                  </a:extLst>
                </a:gridCol>
                <a:gridCol w="966288">
                  <a:extLst>
                    <a:ext uri="{9D8B030D-6E8A-4147-A177-3AD203B41FA5}">
                      <a16:colId xmlns:a16="http://schemas.microsoft.com/office/drawing/2014/main" val="993263696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2425390189"/>
                    </a:ext>
                  </a:extLst>
                </a:gridCol>
                <a:gridCol w="2078065">
                  <a:extLst>
                    <a:ext uri="{9D8B030D-6E8A-4147-A177-3AD203B41FA5}">
                      <a16:colId xmlns:a16="http://schemas.microsoft.com/office/drawing/2014/main" val="3128671578"/>
                    </a:ext>
                  </a:extLst>
                </a:gridCol>
              </a:tblGrid>
              <a:tr h="7720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AR" sz="2000" b="0" i="0" u="none" strike="noStrike" cap="none" spc="6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BFS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DFS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Heuristica Manhattan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Heuristica</a:t>
                      </a: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Euclidea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62248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Costo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25316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Nodos frontera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332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Nodos expandidos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994238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 totales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15623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51807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Profundidad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887671"/>
                  </a:ext>
                </a:extLst>
              </a:tr>
            </a:tbl>
          </a:graphicData>
        </a:graphic>
      </p:graphicFrame>
      <p:pic>
        <p:nvPicPr>
          <p:cNvPr id="5" name="Imagen 4" descr="Imagen que contiene edificio, exterior, luz, tabla&#10;&#10;Descripción generada automáticamente">
            <a:extLst>
              <a:ext uri="{FF2B5EF4-FFF2-40B4-BE49-F238E27FC236}">
                <a16:creationId xmlns:a16="http://schemas.microsoft.com/office/drawing/2014/main" id="{E5A60E92-5139-4FB1-999E-F87CB36B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" y="152814"/>
            <a:ext cx="3218808" cy="26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2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DBCE-9EA0-4C91-B799-E075297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s-ES" dirty="0" err="1"/>
              <a:t>Soko</a:t>
            </a:r>
            <a:r>
              <a:rPr lang="es-ES" dirty="0"/>
              <a:t> 11: considerando LA 2DA caja</a:t>
            </a:r>
            <a:endParaRPr lang="es-AR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96BADE9-D1C7-47DD-AE9E-5A8C14BE37C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99933242"/>
              </p:ext>
            </p:extLst>
          </p:nvPr>
        </p:nvGraphicFramePr>
        <p:xfrm>
          <a:off x="4046830" y="1220674"/>
          <a:ext cx="7888466" cy="307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994">
                  <a:extLst>
                    <a:ext uri="{9D8B030D-6E8A-4147-A177-3AD203B41FA5}">
                      <a16:colId xmlns:a16="http://schemas.microsoft.com/office/drawing/2014/main" val="3257051734"/>
                    </a:ext>
                  </a:extLst>
                </a:gridCol>
                <a:gridCol w="965185">
                  <a:extLst>
                    <a:ext uri="{9D8B030D-6E8A-4147-A177-3AD203B41FA5}">
                      <a16:colId xmlns:a16="http://schemas.microsoft.com/office/drawing/2014/main" val="626866552"/>
                    </a:ext>
                  </a:extLst>
                </a:gridCol>
                <a:gridCol w="965185">
                  <a:extLst>
                    <a:ext uri="{9D8B030D-6E8A-4147-A177-3AD203B41FA5}">
                      <a16:colId xmlns:a16="http://schemas.microsoft.com/office/drawing/2014/main" val="357514695"/>
                    </a:ext>
                  </a:extLst>
                </a:gridCol>
                <a:gridCol w="1477618">
                  <a:extLst>
                    <a:ext uri="{9D8B030D-6E8A-4147-A177-3AD203B41FA5}">
                      <a16:colId xmlns:a16="http://schemas.microsoft.com/office/drawing/2014/main" val="3328240819"/>
                    </a:ext>
                  </a:extLst>
                </a:gridCol>
                <a:gridCol w="2502484">
                  <a:extLst>
                    <a:ext uri="{9D8B030D-6E8A-4147-A177-3AD203B41FA5}">
                      <a16:colId xmlns:a16="http://schemas.microsoft.com/office/drawing/2014/main" val="3400005539"/>
                    </a:ext>
                  </a:extLst>
                </a:gridCol>
              </a:tblGrid>
              <a:tr h="724159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 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BFS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DFS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Heuristica Manhattan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Heuristica Euclidea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3562043534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Costo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effectLst/>
                        </a:rPr>
                        <a:t>19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effectLst/>
                        </a:rPr>
                        <a:t>24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effectLst/>
                        </a:rPr>
                        <a:t>53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effectLst/>
                        </a:rPr>
                        <a:t>34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1041824557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Nodos frontera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3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5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5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5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652672757"/>
                  </a:ext>
                </a:extLst>
              </a:tr>
              <a:tr h="724159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Nodos expandidos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15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19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9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7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60109480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Ms totales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15627</a:t>
                      </a:r>
                      <a:endParaRPr lang="es-AR" sz="2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15625</a:t>
                      </a:r>
                      <a:endParaRPr lang="es-AR" sz="2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effectLst/>
                        </a:rPr>
                        <a:t>0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effectLst/>
                        </a:rPr>
                        <a:t>1998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2542768543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Profundidad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6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12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10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effectLst/>
                        </a:rPr>
                        <a:t>8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202478028"/>
                  </a:ext>
                </a:extLst>
              </a:tr>
            </a:tbl>
          </a:graphicData>
        </a:graphic>
      </p:graphicFrame>
      <p:pic>
        <p:nvPicPr>
          <p:cNvPr id="10" name="Imagen 9" descr="Imagen que contiene edificio, ventana, luz, verde&#10;&#10;Descripción generada automáticamente">
            <a:extLst>
              <a:ext uri="{FF2B5EF4-FFF2-40B4-BE49-F238E27FC236}">
                <a16:creationId xmlns:a16="http://schemas.microsoft.com/office/drawing/2014/main" id="{4E295C5C-8311-48D1-9742-45D2AEAF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0" y="161925"/>
            <a:ext cx="32480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2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DBCE-9EA0-4C91-B799-E075297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s-ES" dirty="0" err="1"/>
              <a:t>Soko</a:t>
            </a:r>
            <a:r>
              <a:rPr lang="es-ES" dirty="0"/>
              <a:t> 23: considerando LA única caja</a:t>
            </a:r>
            <a:endParaRPr lang="es-AR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96BADE9-D1C7-47DD-AE9E-5A8C14BE37C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2530383"/>
              </p:ext>
            </p:extLst>
          </p:nvPr>
        </p:nvGraphicFramePr>
        <p:xfrm>
          <a:off x="4046830" y="1220674"/>
          <a:ext cx="7888466" cy="307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994">
                  <a:extLst>
                    <a:ext uri="{9D8B030D-6E8A-4147-A177-3AD203B41FA5}">
                      <a16:colId xmlns:a16="http://schemas.microsoft.com/office/drawing/2014/main" val="3257051734"/>
                    </a:ext>
                  </a:extLst>
                </a:gridCol>
                <a:gridCol w="965185">
                  <a:extLst>
                    <a:ext uri="{9D8B030D-6E8A-4147-A177-3AD203B41FA5}">
                      <a16:colId xmlns:a16="http://schemas.microsoft.com/office/drawing/2014/main" val="626866552"/>
                    </a:ext>
                  </a:extLst>
                </a:gridCol>
                <a:gridCol w="965185">
                  <a:extLst>
                    <a:ext uri="{9D8B030D-6E8A-4147-A177-3AD203B41FA5}">
                      <a16:colId xmlns:a16="http://schemas.microsoft.com/office/drawing/2014/main" val="357514695"/>
                    </a:ext>
                  </a:extLst>
                </a:gridCol>
                <a:gridCol w="1477618">
                  <a:extLst>
                    <a:ext uri="{9D8B030D-6E8A-4147-A177-3AD203B41FA5}">
                      <a16:colId xmlns:a16="http://schemas.microsoft.com/office/drawing/2014/main" val="3328240819"/>
                    </a:ext>
                  </a:extLst>
                </a:gridCol>
                <a:gridCol w="2502484">
                  <a:extLst>
                    <a:ext uri="{9D8B030D-6E8A-4147-A177-3AD203B41FA5}">
                      <a16:colId xmlns:a16="http://schemas.microsoft.com/office/drawing/2014/main" val="3400005539"/>
                    </a:ext>
                  </a:extLst>
                </a:gridCol>
              </a:tblGrid>
              <a:tr h="724159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 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BFS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DFS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Heuristica Manhattan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Heuristica Euclidea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3562043534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Costo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1824557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 dirty="0">
                          <a:effectLst/>
                        </a:rPr>
                        <a:t>Nodos frontera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672757"/>
                  </a:ext>
                </a:extLst>
              </a:tr>
              <a:tr h="724159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Nodos expandidos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109480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Ms totales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768543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Profundidad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78028"/>
                  </a:ext>
                </a:extLst>
              </a:tr>
            </a:tbl>
          </a:graphicData>
        </a:graphic>
      </p:graphicFrame>
      <p:pic>
        <p:nvPicPr>
          <p:cNvPr id="4" name="Imagen 3" descr="Imagen que contiene juego, edificio, luz, tabla&#10;&#10;Descripción generada automáticamente">
            <a:extLst>
              <a:ext uri="{FF2B5EF4-FFF2-40B4-BE49-F238E27FC236}">
                <a16:creationId xmlns:a16="http://schemas.microsoft.com/office/drawing/2014/main" id="{40CD2D98-4119-4326-BA29-902A255C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4" y="179526"/>
            <a:ext cx="3331679" cy="33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83663-4687-406F-B774-92D2D5C0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s-ES" sz="4400" dirty="0"/>
              <a:t>Gráfico </a:t>
            </a:r>
            <a:r>
              <a:rPr lang="es-ES" sz="4400" dirty="0" err="1"/>
              <a:t>nro</a:t>
            </a:r>
            <a:r>
              <a:rPr lang="es-ES" sz="4400" dirty="0"/>
              <a:t> 1</a:t>
            </a:r>
            <a:endParaRPr lang="es-AR" sz="4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7" name="Gráfico 3">
            <a:extLst>
              <a:ext uri="{FF2B5EF4-FFF2-40B4-BE49-F238E27FC236}">
                <a16:creationId xmlns:a16="http://schemas.microsoft.com/office/drawing/2014/main" id="{06122DC8-24D5-42EB-BB45-380CFE27B69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3432250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555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2EC96-5C42-4C49-9D54-2188004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s-ES" sz="4400" dirty="0"/>
              <a:t>Gráfico </a:t>
            </a:r>
            <a:r>
              <a:rPr lang="es-ES" sz="4400" dirty="0" err="1"/>
              <a:t>nro</a:t>
            </a:r>
            <a:r>
              <a:rPr lang="es-ES" sz="4400" dirty="0"/>
              <a:t> 2</a:t>
            </a:r>
            <a:endParaRPr lang="es-AR" sz="4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7" name="Gráfico 3">
            <a:extLst>
              <a:ext uri="{FF2B5EF4-FFF2-40B4-BE49-F238E27FC236}">
                <a16:creationId xmlns:a16="http://schemas.microsoft.com/office/drawing/2014/main" id="{247EFC28-9808-4FAD-9D28-9A30FF1FFA5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55225469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2580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ADB7A-AA40-418A-8004-2E260A04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B6777-B9DB-4339-80F5-D79690ADA0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dirty="0"/>
              <a:t>https://github.com/marceaguerrero/sia</a:t>
            </a:r>
          </a:p>
        </p:txBody>
      </p:sp>
    </p:spTree>
    <p:extLst>
      <p:ext uri="{BB962C8B-B14F-4D97-AF65-F5344CB8AC3E}">
        <p14:creationId xmlns:p14="http://schemas.microsoft.com/office/powerpoint/2010/main" val="292837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447DD-70BC-4445-A9F1-B50238FC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F6F5F-AFAE-44B2-A734-76E562D64B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método seleccionado</a:t>
            </a:r>
          </a:p>
          <a:p>
            <a:r>
              <a:rPr lang="es-ES" dirty="0"/>
              <a:t>Heurística seleccionada, si aplica</a:t>
            </a:r>
          </a:p>
          <a:p>
            <a:r>
              <a:rPr lang="es-ES" dirty="0"/>
              <a:t>Nombre del archivo que tenga la misma cantidad de columnas, para ello es necesario adicionar espacios al final.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151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77649-6254-4B1D-8621-6DB2FA03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9F9BC-4E59-478C-87C8-ED98959211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Aplicar distintos métodos para calcular como llega cada caja a cada objetivo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Camino = método aplicado (desde caja, hasta objetivo)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207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55CB2-DCC3-4192-A728-30C7BC20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0B944-6CC7-4B65-A645-5C3ABC2CF9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Se cumple el objetivo</a:t>
            </a:r>
          </a:p>
          <a:p>
            <a:r>
              <a:rPr lang="es-ES" dirty="0"/>
              <a:t>Se calcula el camino que tiene que hacer el jugador para empujar a la caja por el camino calculado anteriormente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007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1AB36-EADE-4EA1-AA70-9BAB301F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Complicaciones del jugador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3574B-7C2E-4BD5-8599-B30479468F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El jugador puede encontrarse que no es sencillo empujar la caja al objetivo por el camino dado.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Puede suceder que el jugador, la caja y el paso siguiente estén correctamente alineados y pueda avanzar sin problemas.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Puede suceder que tenga que evaluar que camino tomar.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4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9ED7-D890-425F-A5A7-6222A091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Complicaciones al llegar al 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A53E5-151E-4096-9181-829BDD33A8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Puede suceder que el objetivo se encuentre junto a otro objetivo, así que se debe empujar la caja hacia el objetivo mas alejado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229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Contorno de cara nerviosa con relleno sólido">
            <a:extLst>
              <a:ext uri="{FF2B5EF4-FFF2-40B4-BE49-F238E27FC236}">
                <a16:creationId xmlns:a16="http://schemas.microsoft.com/office/drawing/2014/main" id="{E60936EB-DF31-4790-BC20-646CFFBBB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715" y="1508592"/>
            <a:ext cx="3840815" cy="3840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B9666-2EA1-4120-93B2-FA14DAF86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065" y="2367092"/>
            <a:ext cx="7358415" cy="4300994"/>
          </a:xfrm>
        </p:spPr>
        <p:txBody>
          <a:bodyPr>
            <a:normAutofit/>
          </a:bodyPr>
          <a:lstStyle/>
          <a:p>
            <a:r>
              <a:rPr lang="es-ES" dirty="0"/>
              <a:t>Aplicar una interfaz para mostrar los resultados</a:t>
            </a:r>
          </a:p>
          <a:p>
            <a:r>
              <a:rPr lang="es-ES" dirty="0"/>
              <a:t>Mejorar las decisiones del jugador para empujar la caja</a:t>
            </a:r>
          </a:p>
          <a:p>
            <a:r>
              <a:rPr lang="es-ES" dirty="0"/>
              <a:t>falta considerar que puedo mover la caja algunos pasos adicionales para hacer el movimiento pautado por la solución</a:t>
            </a:r>
          </a:p>
          <a:p>
            <a:r>
              <a:rPr lang="es-ES" dirty="0"/>
              <a:t>Falta sumar que algunos pasillos también deberían considerarse como </a:t>
            </a:r>
            <a:r>
              <a:rPr lang="es-ES" dirty="0" err="1"/>
              <a:t>deadlock</a:t>
            </a:r>
            <a:endParaRPr lang="es-ES" dirty="0"/>
          </a:p>
          <a:p>
            <a:r>
              <a:rPr lang="es-ES" dirty="0"/>
              <a:t>Implementar mayor cantidad de métodos y heurísticas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DE5A6B-154E-4A8F-A64A-AB66493C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s-ES" dirty="0"/>
              <a:t>mejoras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7655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BD5D-054C-4273-8832-F5C5EFA3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E5ADB-F70F-4082-B403-CC210A6218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No Depende únicamente del método seleccionado, el resultado que se obtiene</a:t>
            </a:r>
          </a:p>
          <a:p>
            <a:r>
              <a:rPr lang="es-ES" dirty="0"/>
              <a:t>Es importante considerar el contexto en el que nos encontramos en relación a la memoria disponible, la cantidad de obstáculos y si existe solución posible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21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A70F40A-D18F-4F05-A106-6D2CB24D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áfico">
            <a:extLst>
              <a:ext uri="{FF2B5EF4-FFF2-40B4-BE49-F238E27FC236}">
                <a16:creationId xmlns:a16="http://schemas.microsoft.com/office/drawing/2014/main" id="{C883092B-59B7-4B23-9B83-F988BEA10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8A31A41-BAB4-4F38-BA1E-68423891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s-ES" dirty="0"/>
              <a:t>Algunas comparaciones</a:t>
            </a:r>
            <a:endParaRPr lang="es-A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8A3B220-5880-40D1-903A-EC9C3351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endParaRPr lang="es-A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265</TotalTime>
  <Words>449</Words>
  <Application>Microsoft Office PowerPoint</Application>
  <PresentationFormat>Panorámica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Gota</vt:lpstr>
      <vt:lpstr>Trabajo practico nro 1</vt:lpstr>
      <vt:lpstr>requisitos</vt:lpstr>
      <vt:lpstr>objetivo</vt:lpstr>
      <vt:lpstr>Implementación</vt:lpstr>
      <vt:lpstr>Complicaciones del jugador</vt:lpstr>
      <vt:lpstr>Complicaciones al llegar al objetivo</vt:lpstr>
      <vt:lpstr>mejoras</vt:lpstr>
      <vt:lpstr>conclusión</vt:lpstr>
      <vt:lpstr>Algunas comparaciones</vt:lpstr>
      <vt:lpstr>SOKO 1: considerando una sola caja</vt:lpstr>
      <vt:lpstr>SOKO 4: considerando la última caja</vt:lpstr>
      <vt:lpstr>Soko 11: considerando LA 2DA caja</vt:lpstr>
      <vt:lpstr>Soko 23: considerando LA única caja</vt:lpstr>
      <vt:lpstr>Gráfico nro 1</vt:lpstr>
      <vt:lpstr>Gráfico nro 2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nro 1</dc:title>
  <dc:creator>Marcela Guerrero</dc:creator>
  <cp:lastModifiedBy>Marcela Guerrero</cp:lastModifiedBy>
  <cp:revision>6</cp:revision>
  <dcterms:created xsi:type="dcterms:W3CDTF">2021-08-18T23:26:04Z</dcterms:created>
  <dcterms:modified xsi:type="dcterms:W3CDTF">2021-08-19T03:51:50Z</dcterms:modified>
</cp:coreProperties>
</file>