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Anton"/>
      <p:regular r:id="rId58"/>
    </p:embeddedFont>
    <p:embeddedFont>
      <p:font typeface="Lato"/>
      <p:regular r:id="rId59"/>
      <p:bold r:id="rId60"/>
      <p:italic r:id="rId61"/>
      <p:boldItalic r:id="rId62"/>
    </p:embeddedFont>
    <p:embeddedFont>
      <p:font typeface="Helvetica Neue"/>
      <p:regular r:id="rId63"/>
      <p:bold r:id="rId64"/>
      <p:italic r:id="rId65"/>
      <p:boldItalic r:id="rId66"/>
    </p:embeddedFont>
    <p:embeddedFont>
      <p:font typeface="Helvetica Neue Ligh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6E3A23-E93A-44A6-873F-5F2E3574D1E5}">
  <a:tblStyle styleId="{146E3A23-E93A-44A6-873F-5F2E3574D1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HelveticaNeueLigh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5.xml"/><Relationship Id="rId64" Type="http://schemas.openxmlformats.org/officeDocument/2006/relationships/font" Target="fonts/HelveticaNeue-bold.fntdata"/><Relationship Id="rId63" Type="http://schemas.openxmlformats.org/officeDocument/2006/relationships/font" Target="fonts/HelveticaNeue-regular.fntdata"/><Relationship Id="rId22" Type="http://schemas.openxmlformats.org/officeDocument/2006/relationships/slide" Target="slides/slide17.xml"/><Relationship Id="rId66" Type="http://schemas.openxmlformats.org/officeDocument/2006/relationships/font" Target="fonts/HelveticaNeue-boldItalic.fntdata"/><Relationship Id="rId21" Type="http://schemas.openxmlformats.org/officeDocument/2006/relationships/slide" Target="slides/slide16.xml"/><Relationship Id="rId65" Type="http://schemas.openxmlformats.org/officeDocument/2006/relationships/font" Target="fonts/HelveticaNeue-italic.fntdata"/><Relationship Id="rId24" Type="http://schemas.openxmlformats.org/officeDocument/2006/relationships/slide" Target="slides/slide19.xml"/><Relationship Id="rId68" Type="http://schemas.openxmlformats.org/officeDocument/2006/relationships/font" Target="fonts/HelveticaNeueLight-bold.fntdata"/><Relationship Id="rId23" Type="http://schemas.openxmlformats.org/officeDocument/2006/relationships/slide" Target="slides/slide18.xml"/><Relationship Id="rId67" Type="http://schemas.openxmlformats.org/officeDocument/2006/relationships/font" Target="fonts/HelveticaNeueLight-regular.fntdata"/><Relationship Id="rId60" Type="http://schemas.openxmlformats.org/officeDocument/2006/relationships/font" Target="fonts/Lato-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Ligh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Lato-regular.fntdata"/><Relationship Id="rId14" Type="http://schemas.openxmlformats.org/officeDocument/2006/relationships/slide" Target="slides/slide9.xml"/><Relationship Id="rId58" Type="http://schemas.openxmlformats.org/officeDocument/2006/relationships/font" Target="fonts/Anton-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4b7cd1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4b7cd1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09b39e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d09b39ec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d4b7cd1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d4b7cd1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d4b7cd12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d4b7cd12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d4b7cd12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d4b7cd12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d09b39ec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d09b39ec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4b7cd1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4b7cd1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d4b7cd1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d4b7cd1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4b7cd12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4b7cd12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d4b7cd12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d4b7cd12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4c775383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b4c775383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4c77538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4c77538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4c775383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4c775383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4b7cd12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4b7cd12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4b7cd1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d4b7cd1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d4b7cd12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d4b7cd12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d4b7cd12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d4b7cd12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d4b7cd12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d4b7cd12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d4b7cd12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d4b7cd12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d4b7cd12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d4b7cd12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d4b7cd12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d4b7cd12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d4b7cd12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d4b7cd12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4c7753833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b4c7753833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4c775383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4c775383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4c775383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4c775383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d5d58bd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d5d58b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d5d58bd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d5d58bd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d5d58bde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d5d58bde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dcbfcba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dcbfcba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dcbfcba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dcbfcba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87edb21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7edb21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dcbfcba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dcbfcba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dcbfcba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dcbfcba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4c7753833_1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b4c7753833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4c7753833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4c7753833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4c7753833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4c7753833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4c7753833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4c7753833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4c7753833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4c7753833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4c7753833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4c7753833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4c7753833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4c7753833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09b39ec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09b39e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d09b39e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d09b39e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d40c9a3e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d40c9a3e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d4b7cd1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d4b7cd1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4b7cd1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4b7cd1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0.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8.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4.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4.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4.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9.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9.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9.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4.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5.png"/><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jpg"/><Relationship Id="rId5"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541400" y="1727025"/>
            <a:ext cx="60612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Archivos</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6.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nvSpPr>
        <p:spPr>
          <a:xfrm>
            <a:off x="852150" y="1430300"/>
            <a:ext cx="70410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Para poder usar este módulo solo debemos </a:t>
            </a:r>
            <a:r>
              <a:rPr b="1" lang="en-GB" sz="2000">
                <a:solidFill>
                  <a:schemeClr val="dk1"/>
                </a:solidFill>
                <a:highlight>
                  <a:schemeClr val="lt1"/>
                </a:highlight>
                <a:latin typeface="Helvetica Neue"/>
                <a:ea typeface="Helvetica Neue"/>
                <a:cs typeface="Helvetica Neue"/>
                <a:sym typeface="Helvetica Neue"/>
              </a:rPr>
              <a:t>importarlo</a:t>
            </a:r>
            <a:r>
              <a:rPr lang="en-GB" sz="2000">
                <a:solidFill>
                  <a:schemeClr val="dk1"/>
                </a:solidFill>
                <a:highlight>
                  <a:schemeClr val="lt1"/>
                </a:highlight>
                <a:latin typeface="Helvetica Neue Light"/>
                <a:ea typeface="Helvetica Neue Light"/>
                <a:cs typeface="Helvetica Neue Light"/>
                <a:sym typeface="Helvetica Neue Light"/>
              </a:rPr>
              <a:t> al comienzo de nuestro archivo fuente, utilizando cualquiera de estas declaraciones</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con import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Clr>
                <a:schemeClr val="dk1"/>
              </a:buClr>
              <a:buSzPts val="2000"/>
              <a:buFont typeface="Helvetica Neue"/>
              <a:buChar char="❏"/>
            </a:pPr>
            <a:r>
              <a:rPr b="1" i="1" lang="en-GB" sz="2000">
                <a:solidFill>
                  <a:schemeClr val="dk1"/>
                </a:solidFill>
                <a:highlight>
                  <a:schemeClr val="lt1"/>
                </a:highlight>
                <a:latin typeface="Helvetica Neue"/>
                <a:ea typeface="Helvetica Neue"/>
                <a:cs typeface="Helvetica Neue"/>
                <a:sym typeface="Helvetica Neue"/>
              </a:rPr>
              <a:t>import fs from 'fs'</a:t>
            </a:r>
            <a:endParaRPr b="1" i="1"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con la función require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Clr>
                <a:schemeClr val="dk1"/>
              </a:buClr>
              <a:buSzPts val="2000"/>
              <a:buFont typeface="Helvetica Neue"/>
              <a:buChar char="❏"/>
            </a:pPr>
            <a:r>
              <a:rPr b="1" i="1" lang="en-GB" sz="2000">
                <a:solidFill>
                  <a:schemeClr val="dk1"/>
                </a:solidFill>
                <a:highlight>
                  <a:schemeClr val="lt1"/>
                </a:highlight>
                <a:latin typeface="Helvetica Neue"/>
                <a:ea typeface="Helvetica Neue"/>
                <a:cs typeface="Helvetica Neue"/>
                <a:sym typeface="Helvetica Neue"/>
              </a:rPr>
              <a:t>const fs = require(‘fs’)</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45" name="Google Shape;145;p22"/>
          <p:cNvSpPr txBox="1"/>
          <p:nvPr/>
        </p:nvSpPr>
        <p:spPr>
          <a:xfrm>
            <a:off x="852150" y="511825"/>
            <a:ext cx="6501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Uso de fs en nuestro código</a:t>
            </a:r>
            <a:endParaRPr i="1" sz="3600">
              <a:latin typeface="Anton"/>
              <a:ea typeface="Anton"/>
              <a:cs typeface="Anton"/>
              <a:sym typeface="Anton"/>
            </a:endParaRPr>
          </a:p>
        </p:txBody>
      </p:sp>
      <p:pic>
        <p:nvPicPr>
          <p:cNvPr id="146" name="Google Shape;146;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7" name="Google Shape;147;p22"/>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148" name="Google Shape;148;p22"/>
          <p:cNvPicPr preferRelativeResize="0"/>
          <p:nvPr/>
        </p:nvPicPr>
        <p:blipFill>
          <a:blip r:embed="rId5">
            <a:alphaModFix/>
          </a:blip>
          <a:stretch>
            <a:fillRect/>
          </a:stretch>
        </p:blipFill>
        <p:spPr>
          <a:xfrm>
            <a:off x="4777550" y="2998925"/>
            <a:ext cx="3238457" cy="118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nvSpPr>
        <p:spPr>
          <a:xfrm>
            <a:off x="871575" y="1235650"/>
            <a:ext cx="75486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 funciones sincrónicas terminan con “Sync”</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a:t>
            </a:r>
            <a:r>
              <a:rPr b="1" lang="en-GB" sz="2000">
                <a:solidFill>
                  <a:schemeClr val="dk1"/>
                </a:solidFill>
                <a:highlight>
                  <a:srgbClr val="FFFFFF"/>
                </a:highlight>
                <a:latin typeface="Helvetica Neue"/>
                <a:ea typeface="Helvetica Neue"/>
                <a:cs typeface="Helvetica Neue"/>
                <a:sym typeface="Helvetica Neue"/>
              </a:rPr>
              <a:t>operaciones bloqueantes</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devuelven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resultado</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readFileSync</a:t>
            </a:r>
            <a:r>
              <a:rPr lang="en-GB" sz="2000">
                <a:solidFill>
                  <a:schemeClr val="dk1"/>
                </a:solidFill>
                <a:highlight>
                  <a:srgbClr val="FFFFFF"/>
                </a:highlight>
                <a:latin typeface="Helvetica Neue Light"/>
                <a:ea typeface="Helvetica Neue Light"/>
                <a:cs typeface="Helvetica Neue Light"/>
                <a:sym typeface="Helvetica Neue Light"/>
              </a:rPr>
              <a:t>: lectura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writeFileSync</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appendFileSync</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actualización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unlinkSync</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mkdirSync: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54" name="Google Shape;154;p23"/>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Operación Sincrónica</a:t>
            </a:r>
            <a:endParaRPr i="1" sz="3600">
              <a:latin typeface="Anton"/>
              <a:ea typeface="Anton"/>
              <a:cs typeface="Anton"/>
              <a:sym typeface="Anton"/>
            </a:endParaRPr>
          </a:p>
        </p:txBody>
      </p:sp>
      <p:pic>
        <p:nvPicPr>
          <p:cNvPr id="155" name="Google Shape;155;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6" name="Google Shape;156;p23"/>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968400" y="1235650"/>
            <a:ext cx="7545900" cy="365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No tienen la palabra </a:t>
            </a:r>
            <a:r>
              <a:rPr i="1" lang="en-GB" sz="2000">
                <a:solidFill>
                  <a:schemeClr val="dk1"/>
                </a:solidFill>
                <a:highlight>
                  <a:schemeClr val="lt1"/>
                </a:highlight>
                <a:latin typeface="Helvetica Neue Light"/>
                <a:ea typeface="Helvetica Neue Light"/>
                <a:cs typeface="Helvetica Neue Light"/>
                <a:sym typeface="Helvetica Neue Light"/>
              </a:rPr>
              <a:t>‘Sync’</a:t>
            </a:r>
            <a:r>
              <a:rPr lang="en-GB" sz="2000">
                <a:solidFill>
                  <a:schemeClr val="dk1"/>
                </a:solidFill>
                <a:highlight>
                  <a:schemeClr val="lt1"/>
                </a:highlight>
                <a:latin typeface="Helvetica Neue Light"/>
                <a:ea typeface="Helvetica Neue Light"/>
                <a:cs typeface="Helvetica Neue Light"/>
                <a:sym typeface="Helvetica Neue Light"/>
              </a:rPr>
              <a:t> al final: reciben un callback, el cual es invocado al completar la operación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Son operaciones </a:t>
            </a:r>
            <a:r>
              <a:rPr b="1" lang="en-GB" sz="2000">
                <a:solidFill>
                  <a:schemeClr val="dk1"/>
                </a:solidFill>
                <a:highlight>
                  <a:schemeClr val="lt1"/>
                </a:highlight>
                <a:latin typeface="Helvetica Neue"/>
                <a:ea typeface="Helvetica Neue"/>
                <a:cs typeface="Helvetica Neue"/>
                <a:sym typeface="Helvetica Neue"/>
              </a:rPr>
              <a:t>no bloqueantes</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lectura de un archivo en forma asincrónica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a:t>
            </a:r>
            <a:r>
              <a:rPr lang="en-GB" sz="2000">
                <a:solidFill>
                  <a:schemeClr val="dk1"/>
                </a:solidFill>
                <a:highlight>
                  <a:schemeClr val="lt1"/>
                </a:highlight>
                <a:latin typeface="Helvetica Neue Light"/>
                <a:ea typeface="Helvetica Neue Light"/>
                <a:cs typeface="Helvetica Neue Light"/>
                <a:sym typeface="Helvetica Neue Light"/>
              </a:rPr>
              <a:t>: actualización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chemeClr val="lt1"/>
                </a:highlight>
                <a:latin typeface="Helvetica Neue"/>
                <a:ea typeface="Helvetica Neue"/>
                <a:cs typeface="Helvetica Neue"/>
                <a:sym typeface="Helvetica Neue"/>
              </a:rPr>
              <a:t>mkdir: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62" name="Google Shape;162;p24"/>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Operación Asincrónica</a:t>
            </a:r>
            <a:endParaRPr i="1" sz="3600">
              <a:latin typeface="Anton"/>
              <a:ea typeface="Anton"/>
              <a:cs typeface="Anton"/>
              <a:sym typeface="Anton"/>
            </a:endParaRPr>
          </a:p>
        </p:txBody>
      </p:sp>
      <p:pic>
        <p:nvPicPr>
          <p:cNvPr id="163" name="Google Shape;163;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4" name="Google Shape;164;p24"/>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8" name="Shape 168"/>
        <p:cNvGrpSpPr/>
        <p:nvPr/>
      </p:nvGrpSpPr>
      <p:grpSpPr>
        <a:xfrm>
          <a:off x="0" y="0"/>
          <a:ext cx="0" cy="0"/>
          <a:chOff x="0" y="0"/>
          <a:chExt cx="0" cy="0"/>
        </a:xfrm>
      </p:grpSpPr>
      <p:sp>
        <p:nvSpPr>
          <p:cNvPr id="169" name="Google Shape;169;p25"/>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sincrónico</a:t>
            </a:r>
            <a:endParaRPr i="1" sz="3600">
              <a:solidFill>
                <a:srgbClr val="121212"/>
              </a:solidFill>
              <a:latin typeface="Anton"/>
              <a:ea typeface="Anton"/>
              <a:cs typeface="Anton"/>
              <a:sym typeface="Anton"/>
            </a:endParaRPr>
          </a:p>
        </p:txBody>
      </p:sp>
      <p:pic>
        <p:nvPicPr>
          <p:cNvPr id="170" name="Google Shape;170;p2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176" name="Google Shape;176;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7" name="Google Shape;177;p26"/>
          <p:cNvSpPr txBox="1"/>
          <p:nvPr/>
        </p:nvSpPr>
        <p:spPr>
          <a:xfrm>
            <a:off x="523750" y="1235650"/>
            <a:ext cx="81210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readFileSync(path,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primer parámetro</a:t>
            </a:r>
            <a:r>
              <a:rPr lang="en-GB" sz="2000">
                <a:solidFill>
                  <a:schemeClr val="dk1"/>
                </a:solidFill>
                <a:highlight>
                  <a:srgbClr val="FFFFFF"/>
                </a:highlight>
                <a:latin typeface="Helvetica Neue Light"/>
                <a:ea typeface="Helvetica Neue Light"/>
                <a:cs typeface="Helvetica Neue Light"/>
                <a:sym typeface="Helvetica Neue Light"/>
              </a:rPr>
              <a:t> es un </a:t>
            </a:r>
            <a:r>
              <a:rPr b="1" lang="en-GB" sz="2000">
                <a:solidFill>
                  <a:schemeClr val="dk1"/>
                </a:solidFill>
                <a:highlight>
                  <a:srgbClr val="FFFFFF"/>
                </a:highlight>
                <a:latin typeface="Helvetica Neue"/>
                <a:ea typeface="Helvetica Neue"/>
                <a:cs typeface="Helvetica Neue"/>
                <a:sym typeface="Helvetica Neue"/>
              </a:rPr>
              <a:t>string</a:t>
            </a:r>
            <a:r>
              <a:rPr lang="en-GB" sz="2000">
                <a:solidFill>
                  <a:schemeClr val="dk1"/>
                </a:solidFill>
                <a:highlight>
                  <a:srgbClr val="FFFFFF"/>
                </a:highlight>
                <a:latin typeface="Helvetica Neue Light"/>
                <a:ea typeface="Helvetica Neue Light"/>
                <a:cs typeface="Helvetica Neue Light"/>
                <a:sym typeface="Helvetica Neue Light"/>
              </a:rPr>
              <a:t> con la </a:t>
            </a:r>
            <a:r>
              <a:rPr b="1" lang="en-GB" sz="2000">
                <a:solidFill>
                  <a:schemeClr val="dk1"/>
                </a:solidFill>
                <a:highlight>
                  <a:srgbClr val="FFFFFF"/>
                </a:highlight>
                <a:latin typeface="Helvetica Neue"/>
                <a:ea typeface="Helvetica Neue"/>
                <a:cs typeface="Helvetica Neue"/>
                <a:sym typeface="Helvetica Neue"/>
              </a:rPr>
              <a:t>ruta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que queremos </a:t>
            </a:r>
            <a:r>
              <a:rPr b="1" lang="en-GB" sz="2000">
                <a:solidFill>
                  <a:schemeClr val="dk1"/>
                </a:solidFill>
                <a:highlight>
                  <a:srgbClr val="FFFFFF"/>
                </a:highlight>
                <a:latin typeface="Helvetica Neue"/>
                <a:ea typeface="Helvetica Neue"/>
                <a:cs typeface="Helvetica Neue"/>
                <a:sym typeface="Helvetica Neue"/>
              </a:rPr>
              <a:t>leer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segundo parámetro </a:t>
            </a:r>
            <a:r>
              <a:rPr lang="en-GB" sz="2000">
                <a:solidFill>
                  <a:schemeClr val="dk1"/>
                </a:solidFill>
                <a:highlight>
                  <a:srgbClr val="FFFFFF"/>
                </a:highlight>
                <a:latin typeface="Helvetica Neue Light"/>
                <a:ea typeface="Helvetica Neue Light"/>
                <a:cs typeface="Helvetica Neue Light"/>
                <a:sym typeface="Helvetica Neue Light"/>
              </a:rPr>
              <a:t>indica el </a:t>
            </a:r>
            <a:r>
              <a:rPr b="1" lang="en-GB" sz="2000">
                <a:solidFill>
                  <a:schemeClr val="dk1"/>
                </a:solidFill>
                <a:highlight>
                  <a:srgbClr val="FFFFFF"/>
                </a:highlight>
                <a:latin typeface="Helvetica Neue"/>
                <a:ea typeface="Helvetica Neue"/>
                <a:cs typeface="Helvetica Neue"/>
                <a:sym typeface="Helvetica Neue"/>
              </a:rPr>
              <a:t>formato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codificación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caracteres </a:t>
            </a:r>
            <a:r>
              <a:rPr lang="en-GB" sz="2000">
                <a:solidFill>
                  <a:schemeClr val="dk1"/>
                </a:solidFill>
                <a:highlight>
                  <a:srgbClr val="FFFFFF"/>
                </a:highlight>
                <a:latin typeface="Helvetica Neue Light"/>
                <a:ea typeface="Helvetica Neue Light"/>
                <a:cs typeface="Helvetica Neue Light"/>
                <a:sym typeface="Helvetica Neue Light"/>
              </a:rPr>
              <a:t>con que fue escrito el dato que estamos leyendo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formato que utilizaremos con más frecuencia será </a:t>
            </a:r>
            <a:r>
              <a:rPr b="1" lang="en-GB" sz="2000">
                <a:solidFill>
                  <a:schemeClr val="dk1"/>
                </a:solidFill>
                <a:highlight>
                  <a:srgbClr val="FFFFFF"/>
                </a:highlight>
                <a:latin typeface="Helvetica Neue"/>
                <a:ea typeface="Helvetica Neue"/>
                <a:cs typeface="Helvetica Neue"/>
                <a:sym typeface="Helvetica Neue"/>
              </a:rPr>
              <a:t>'utf-8' </a:t>
            </a:r>
            <a:r>
              <a:rPr lang="en-GB" sz="2000">
                <a:solidFill>
                  <a:schemeClr val="dk1"/>
                </a:solidFill>
                <a:highlight>
                  <a:srgbClr val="FFFFFF"/>
                </a:highlight>
                <a:latin typeface="Helvetica Neue Light"/>
                <a:ea typeface="Helvetica Neue Light"/>
                <a:cs typeface="Helvetica Neue Light"/>
                <a:sym typeface="Helvetica Neue Light"/>
              </a:rPr>
              <a:t>(inglés: 8-bit Unicode Transformation Format, español: Formato de Codificación de caracteres Unicode).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78" name="Google Shape;178;p2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179" name="Google Shape;179;p26"/>
          <p:cNvPicPr preferRelativeResize="0"/>
          <p:nvPr/>
        </p:nvPicPr>
        <p:blipFill>
          <a:blip r:embed="rId5">
            <a:alphaModFix/>
          </a:blip>
          <a:stretch>
            <a:fillRect/>
          </a:stretch>
        </p:blipFill>
        <p:spPr>
          <a:xfrm>
            <a:off x="949050" y="1742101"/>
            <a:ext cx="5736575" cy="56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83" name="Shape 183"/>
        <p:cNvGrpSpPr/>
        <p:nvPr/>
      </p:nvGrpSpPr>
      <p:grpSpPr>
        <a:xfrm>
          <a:off x="0" y="0"/>
          <a:ext cx="0" cy="0"/>
          <a:chOff x="0" y="0"/>
          <a:chExt cx="0" cy="0"/>
        </a:xfrm>
      </p:grpSpPr>
      <p:sp>
        <p:nvSpPr>
          <p:cNvPr id="184" name="Google Shape;184;p27"/>
          <p:cNvSpPr txBox="1"/>
          <p:nvPr/>
        </p:nvSpPr>
        <p:spPr>
          <a:xfrm>
            <a:off x="483450" y="1497325"/>
            <a:ext cx="7787400" cy="2974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comienza con un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se trata de una </a:t>
            </a:r>
            <a:r>
              <a:rPr i="1" lang="en-GB" sz="2000">
                <a:latin typeface="Helvetica Neue Light"/>
                <a:ea typeface="Helvetica Neue Light"/>
                <a:cs typeface="Helvetica Neue Light"/>
                <a:sym typeface="Helvetica Neue Light"/>
              </a:rPr>
              <a:t>ruta relativa</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Supongamos que el programa se está ejecutando en la carpeta </a:t>
            </a:r>
            <a:r>
              <a:rPr b="1" lang="en-GB" sz="2000">
                <a:latin typeface="Helvetica Neue"/>
                <a:ea typeface="Helvetica Neue"/>
                <a:cs typeface="Helvetica Neue"/>
                <a:sym typeface="Helvetica Neue"/>
              </a:rPr>
              <a:t>'/user/documents/workspace/proyecto/'</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llamamos a alguna función con la ruta: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estaremos en realidad leyendo la ruta: </a:t>
            </a:r>
            <a:r>
              <a:rPr b="1" lang="en-GB" sz="2000">
                <a:latin typeface="Helvetica Neue"/>
                <a:ea typeface="Helvetica Neue"/>
                <a:cs typeface="Helvetica Neue"/>
                <a:sym typeface="Helvetica Neue"/>
              </a:rPr>
              <a:t>'/user/documents/workspace/proyecto/mi-archivo.txt'</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en cambio, comienza con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estaremos leyendo exactamente esa ruta.</a:t>
            </a:r>
            <a:endParaRPr b="1" sz="2000">
              <a:latin typeface="Helvetica Neue"/>
              <a:ea typeface="Helvetica Neue"/>
              <a:cs typeface="Helvetica Neue"/>
              <a:sym typeface="Helvetica Neue"/>
            </a:endParaRPr>
          </a:p>
        </p:txBody>
      </p:sp>
      <p:sp>
        <p:nvSpPr>
          <p:cNvPr id="185" name="Google Shape;185;p27"/>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Acerca de las rutas...</a:t>
            </a:r>
            <a:endParaRPr i="1" sz="4000">
              <a:latin typeface="Anton"/>
              <a:ea typeface="Anton"/>
              <a:cs typeface="Anton"/>
              <a:sym typeface="Anton"/>
            </a:endParaRPr>
          </a:p>
        </p:txBody>
      </p:sp>
      <p:pic>
        <p:nvPicPr>
          <p:cNvPr id="186" name="Google Shape;186;p2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Sobree</a:t>
            </a:r>
            <a:r>
              <a:rPr i="1" lang="en-GB" sz="3600">
                <a:latin typeface="Anton"/>
                <a:ea typeface="Anton"/>
                <a:cs typeface="Anton"/>
                <a:sym typeface="Anton"/>
              </a:rPr>
              <a:t>scribir</a:t>
            </a:r>
            <a:r>
              <a:rPr i="1" lang="en-GB" sz="3600">
                <a:latin typeface="Anton"/>
                <a:ea typeface="Anton"/>
                <a:cs typeface="Anton"/>
                <a:sym typeface="Anton"/>
              </a:rPr>
              <a:t> un archivo</a:t>
            </a:r>
            <a:endParaRPr i="1" sz="3600">
              <a:latin typeface="Anton"/>
              <a:ea typeface="Anton"/>
              <a:cs typeface="Anton"/>
              <a:sym typeface="Anton"/>
            </a:endParaRPr>
          </a:p>
        </p:txBody>
      </p:sp>
      <p:pic>
        <p:nvPicPr>
          <p:cNvPr id="192" name="Google Shape;192;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3" name="Google Shape;193;p2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writeFileSync(ruta, datos)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primer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en el que queremos </a:t>
            </a:r>
            <a:r>
              <a:rPr b="1" lang="en-GB" sz="1800">
                <a:solidFill>
                  <a:schemeClr val="dk1"/>
                </a:solidFill>
                <a:highlight>
                  <a:srgbClr val="FFFFFF"/>
                </a:highlight>
                <a:latin typeface="Helvetica Neue"/>
                <a:ea typeface="Helvetica Neue"/>
                <a:cs typeface="Helvetica Neue"/>
                <a:sym typeface="Helvetica Neue"/>
              </a:rPr>
              <a:t>escribir </a:t>
            </a:r>
            <a:endParaRPr b="1" sz="1800">
              <a:solidFill>
                <a:schemeClr val="dk1"/>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segundo parámetro </a:t>
            </a:r>
            <a:r>
              <a:rPr lang="en-GB" sz="1800">
                <a:solidFill>
                  <a:schemeClr val="dk1"/>
                </a:solidFill>
                <a:highlight>
                  <a:srgbClr val="FFFFFF"/>
                </a:highlight>
                <a:latin typeface="Helvetica Neue Light"/>
                <a:ea typeface="Helvetica Neue Light"/>
                <a:cs typeface="Helvetica Neue Light"/>
                <a:sym typeface="Helvetica Neue Light"/>
              </a:rPr>
              <a:t>indica </a:t>
            </a:r>
            <a:r>
              <a:rPr b="1" lang="en-GB" sz="1800">
                <a:solidFill>
                  <a:schemeClr val="dk1"/>
                </a:solidFill>
                <a:highlight>
                  <a:srgbClr val="FFFFFF"/>
                </a:highlight>
                <a:latin typeface="Helvetica Neue"/>
                <a:ea typeface="Helvetica Neue"/>
                <a:cs typeface="Helvetica Neue"/>
                <a:sym typeface="Helvetica Neue"/>
              </a:rPr>
              <a:t>lo que queremos escribir</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La función admite un </a:t>
            </a:r>
            <a:r>
              <a:rPr b="1" lang="en-GB" sz="1800">
                <a:solidFill>
                  <a:schemeClr val="dk1"/>
                </a:solidFill>
                <a:highlight>
                  <a:srgbClr val="FFFFFF"/>
                </a:highlight>
                <a:latin typeface="Helvetica Neue"/>
                <a:ea typeface="Helvetica Neue"/>
                <a:cs typeface="Helvetica Neue"/>
                <a:sym typeface="Helvetica Neue"/>
              </a:rPr>
              <a:t>tercer parámetro opcional </a:t>
            </a:r>
            <a:r>
              <a:rPr lang="en-GB" sz="1800">
                <a:solidFill>
                  <a:schemeClr val="dk1"/>
                </a:solidFill>
                <a:highlight>
                  <a:srgbClr val="FFFFFF"/>
                </a:highlight>
                <a:latin typeface="Helvetica Neue Light"/>
                <a:ea typeface="Helvetica Neue Light"/>
                <a:cs typeface="Helvetica Neue Light"/>
                <a:sym typeface="Helvetica Neue Light"/>
              </a:rPr>
              <a:t>para </a:t>
            </a:r>
            <a:r>
              <a:rPr b="1" lang="en-GB" sz="1800">
                <a:solidFill>
                  <a:schemeClr val="dk1"/>
                </a:solidFill>
                <a:highlight>
                  <a:srgbClr val="FFFFFF"/>
                </a:highlight>
                <a:latin typeface="Helvetica Neue"/>
                <a:ea typeface="Helvetica Neue"/>
                <a:cs typeface="Helvetica Neue"/>
                <a:sym typeface="Helvetica Neue"/>
              </a:rPr>
              <a:t>indicar </a:t>
            </a: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formato </a:t>
            </a:r>
            <a:r>
              <a:rPr lang="en-GB" sz="1800">
                <a:solidFill>
                  <a:schemeClr val="dk1"/>
                </a:solidFill>
                <a:highlight>
                  <a:srgbClr val="FFFFFF"/>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94" name="Google Shape;194;p2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195" name="Google Shape;195;p28"/>
          <p:cNvPicPr preferRelativeResize="0"/>
          <p:nvPr/>
        </p:nvPicPr>
        <p:blipFill>
          <a:blip r:embed="rId5">
            <a:alphaModFix/>
          </a:blip>
          <a:stretch>
            <a:fillRect/>
          </a:stretch>
        </p:blipFill>
        <p:spPr>
          <a:xfrm>
            <a:off x="967200" y="1752676"/>
            <a:ext cx="6913800" cy="4651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Agregar contenidos a un archivo</a:t>
            </a:r>
            <a:endParaRPr i="1" sz="3600">
              <a:latin typeface="Anton"/>
              <a:ea typeface="Anton"/>
              <a:cs typeface="Anton"/>
              <a:sym typeface="Anton"/>
            </a:endParaRPr>
          </a:p>
        </p:txBody>
      </p:sp>
      <p:pic>
        <p:nvPicPr>
          <p:cNvPr id="201" name="Google Shape;201;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2" name="Google Shape;202;p2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03" name="Google Shape;203;p2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fs.appendFileSync</a:t>
            </a:r>
            <a:r>
              <a:rPr i="1" lang="en-GB" sz="2000">
                <a:solidFill>
                  <a:schemeClr val="dk1"/>
                </a:solidFill>
                <a:highlight>
                  <a:schemeClr val="lt1"/>
                </a:highlight>
                <a:latin typeface="Helvetica Neue Light"/>
                <a:ea typeface="Helvetica Neue Light"/>
                <a:cs typeface="Helvetica Neue Light"/>
                <a:sym typeface="Helvetica Neue Light"/>
              </a:rPr>
              <a:t>(ruta, datos)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primer parámetro</a:t>
            </a:r>
            <a:r>
              <a:rPr lang="en-GB" sz="1800">
                <a:solidFill>
                  <a:schemeClr val="dk1"/>
                </a:solidFill>
                <a:highlight>
                  <a:schemeClr val="lt1"/>
                </a:highlight>
                <a:latin typeface="Helvetica Neue Light"/>
                <a:ea typeface="Helvetica Neue Light"/>
                <a:cs typeface="Helvetica Neue Light"/>
                <a:sym typeface="Helvetica Neue Light"/>
              </a:rPr>
              <a:t> es un </a:t>
            </a:r>
            <a:r>
              <a:rPr b="1" lang="en-GB" sz="1800">
                <a:solidFill>
                  <a:schemeClr val="dk1"/>
                </a:solidFill>
                <a:highlight>
                  <a:schemeClr val="lt1"/>
                </a:highlight>
                <a:latin typeface="Helvetica Neue"/>
                <a:ea typeface="Helvetica Neue"/>
                <a:cs typeface="Helvetica Neue"/>
                <a:sym typeface="Helvetica Neue"/>
              </a:rPr>
              <a:t>string </a:t>
            </a:r>
            <a:r>
              <a:rPr lang="en-GB" sz="1800">
                <a:solidFill>
                  <a:schemeClr val="dk1"/>
                </a:solidFill>
                <a:highlight>
                  <a:schemeClr val="lt1"/>
                </a:highlight>
                <a:latin typeface="Helvetica Neue Light"/>
                <a:ea typeface="Helvetica Neue Light"/>
                <a:cs typeface="Helvetica Neue Light"/>
                <a:sym typeface="Helvetica Neue Light"/>
              </a:rPr>
              <a:t>con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del </a:t>
            </a:r>
            <a:r>
              <a:rPr b="1" lang="en-GB" sz="1800">
                <a:solidFill>
                  <a:schemeClr val="dk1"/>
                </a:solidFill>
                <a:highlight>
                  <a:schemeClr val="lt1"/>
                </a:highlight>
                <a:latin typeface="Helvetica Neue"/>
                <a:ea typeface="Helvetica Neue"/>
                <a:cs typeface="Helvetica Neue"/>
                <a:sym typeface="Helvetica Neue"/>
              </a:rPr>
              <a:t>archivo </a:t>
            </a:r>
            <a:r>
              <a:rPr lang="en-GB" sz="1800">
                <a:solidFill>
                  <a:schemeClr val="dk1"/>
                </a:solidFill>
                <a:highlight>
                  <a:schemeClr val="lt1"/>
                </a:highlight>
                <a:latin typeface="Helvetica Neue Light"/>
                <a:ea typeface="Helvetica Neue Light"/>
                <a:cs typeface="Helvetica Neue Light"/>
                <a:sym typeface="Helvetica Neue Light"/>
              </a:rPr>
              <a:t>al que le queremos </a:t>
            </a:r>
            <a:r>
              <a:rPr b="1" lang="en-GB" sz="1800">
                <a:solidFill>
                  <a:schemeClr val="dk1"/>
                </a:solidFill>
                <a:highlight>
                  <a:schemeClr val="lt1"/>
                </a:highlight>
                <a:latin typeface="Helvetica Neue"/>
                <a:ea typeface="Helvetica Neue"/>
                <a:cs typeface="Helvetica Neue"/>
                <a:sym typeface="Helvetica Neue"/>
              </a:rPr>
              <a:t>agregar contenidos</a:t>
            </a:r>
            <a:endParaRPr b="1"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segundo parámetro </a:t>
            </a:r>
            <a:r>
              <a:rPr lang="en-GB" sz="1800">
                <a:solidFill>
                  <a:schemeClr val="dk1"/>
                </a:solidFill>
                <a:highlight>
                  <a:schemeClr val="lt1"/>
                </a:highlight>
                <a:latin typeface="Helvetica Neue Light"/>
                <a:ea typeface="Helvetica Neue Light"/>
                <a:cs typeface="Helvetica Neue Light"/>
                <a:sym typeface="Helvetica Neue Light"/>
              </a:rPr>
              <a:t>indica </a:t>
            </a:r>
            <a:r>
              <a:rPr b="1" lang="en-GB" sz="1800">
                <a:solidFill>
                  <a:schemeClr val="dk1"/>
                </a:solidFill>
                <a:highlight>
                  <a:schemeClr val="lt1"/>
                </a:highlight>
                <a:latin typeface="Helvetica Neue"/>
                <a:ea typeface="Helvetica Neue"/>
                <a:cs typeface="Helvetica Neue"/>
                <a:sym typeface="Helvetica Neue"/>
              </a:rPr>
              <a:t>lo que queremos agregar</a:t>
            </a:r>
            <a:r>
              <a:rPr lang="en-GB"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función admite un </a:t>
            </a:r>
            <a:r>
              <a:rPr b="1" lang="en-GB" sz="1800">
                <a:solidFill>
                  <a:schemeClr val="dk1"/>
                </a:solidFill>
                <a:highlight>
                  <a:schemeClr val="lt1"/>
                </a:highlight>
                <a:latin typeface="Helvetica Neue"/>
                <a:ea typeface="Helvetica Neue"/>
                <a:cs typeface="Helvetica Neue"/>
                <a:sym typeface="Helvetica Neue"/>
              </a:rPr>
              <a:t>tercer parámetro opcional </a:t>
            </a:r>
            <a:r>
              <a:rPr lang="en-GB" sz="1800">
                <a:solidFill>
                  <a:schemeClr val="dk1"/>
                </a:solidFill>
                <a:highlight>
                  <a:schemeClr val="lt1"/>
                </a:highlight>
                <a:latin typeface="Helvetica Neue Light"/>
                <a:ea typeface="Helvetica Neue Light"/>
                <a:cs typeface="Helvetica Neue Light"/>
                <a:sym typeface="Helvetica Neue Light"/>
              </a:rPr>
              <a:t>para </a:t>
            </a:r>
            <a:r>
              <a:rPr b="1" lang="en-GB" sz="1800">
                <a:solidFill>
                  <a:schemeClr val="dk1"/>
                </a:solidFill>
                <a:highlight>
                  <a:schemeClr val="lt1"/>
                </a:highlight>
                <a:latin typeface="Helvetica Neue"/>
                <a:ea typeface="Helvetica Neue"/>
                <a:cs typeface="Helvetica Neue"/>
                <a:sym typeface="Helvetica Neue"/>
              </a:rPr>
              <a:t>indicar </a:t>
            </a: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formato </a:t>
            </a:r>
            <a:r>
              <a:rPr lang="en-GB" sz="1800">
                <a:solidFill>
                  <a:schemeClr val="dk1"/>
                </a:solidFill>
                <a:highlight>
                  <a:schemeClr val="lt1"/>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204" name="Google Shape;204;p29"/>
          <p:cNvPicPr preferRelativeResize="0"/>
          <p:nvPr/>
        </p:nvPicPr>
        <p:blipFill>
          <a:blip r:embed="rId5">
            <a:alphaModFix/>
          </a:blip>
          <a:stretch>
            <a:fillRect/>
          </a:stretch>
        </p:blipFill>
        <p:spPr>
          <a:xfrm>
            <a:off x="989700" y="1725900"/>
            <a:ext cx="7700749" cy="4530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a:t>
            </a:r>
            <a:r>
              <a:rPr i="1" lang="en-GB" sz="3600">
                <a:latin typeface="Anton"/>
                <a:ea typeface="Anton"/>
                <a:cs typeface="Anton"/>
                <a:sym typeface="Anton"/>
              </a:rPr>
              <a:t>un archivo</a:t>
            </a:r>
            <a:endParaRPr i="1" sz="3600">
              <a:latin typeface="Anton"/>
              <a:ea typeface="Anton"/>
              <a:cs typeface="Anton"/>
              <a:sym typeface="Anton"/>
            </a:endParaRPr>
          </a:p>
        </p:txBody>
      </p:sp>
      <p:pic>
        <p:nvPicPr>
          <p:cNvPr id="210" name="Google Shape;210;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12" name="Google Shape;212;p30"/>
          <p:cNvSpPr txBox="1"/>
          <p:nvPr/>
        </p:nvSpPr>
        <p:spPr>
          <a:xfrm>
            <a:off x="860150" y="1209925"/>
            <a:ext cx="6598200" cy="205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fs.unlinkSync</a:t>
            </a:r>
            <a:r>
              <a:rPr i="1" lang="en-GB" sz="2000">
                <a:solidFill>
                  <a:schemeClr val="dk1"/>
                </a:solidFill>
                <a:highlight>
                  <a:schemeClr val="lt1"/>
                </a:highlight>
                <a:latin typeface="Helvetica Neue Light"/>
                <a:ea typeface="Helvetica Neue Light"/>
                <a:cs typeface="Helvetica Neue Light"/>
                <a:sym typeface="Helvetica Neue Light"/>
              </a:rPr>
              <a:t>(ruta)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único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que queremos </a:t>
            </a:r>
            <a:r>
              <a:rPr lang="en-GB" sz="1800">
                <a:solidFill>
                  <a:schemeClr val="dk1"/>
                </a:solidFill>
                <a:highlight>
                  <a:srgbClr val="FFFFFF"/>
                </a:highlight>
                <a:latin typeface="Helvetica Neue Light"/>
                <a:ea typeface="Helvetica Neue Light"/>
                <a:cs typeface="Helvetica Neue Light"/>
                <a:sym typeface="Helvetica Neue Light"/>
              </a:rPr>
              <a:t>borrar</a:t>
            </a:r>
            <a:r>
              <a:rPr lang="en-GB" sz="1800">
                <a:solidFill>
                  <a:schemeClr val="dk1"/>
                </a:solidFill>
                <a:highlight>
                  <a:srgbClr val="FFFFFF"/>
                </a:highlight>
                <a:latin typeface="Helvetica Neue Light"/>
                <a:ea typeface="Helvetica Neue Light"/>
                <a:cs typeface="Helvetica Neue Light"/>
                <a:sym typeface="Helvetica Neue Light"/>
              </a:rPr>
              <a:t>.</a:t>
            </a:r>
            <a:endParaRPr i="1" sz="1800">
              <a:solidFill>
                <a:schemeClr val="dk1"/>
              </a:solidFill>
              <a:highlight>
                <a:srgbClr val="FFFFFF"/>
              </a:highlight>
              <a:latin typeface="Helvetica Neue Light"/>
              <a:ea typeface="Helvetica Neue Light"/>
              <a:cs typeface="Helvetica Neue Light"/>
              <a:sym typeface="Helvetica Neue Light"/>
            </a:endParaRPr>
          </a:p>
        </p:txBody>
      </p:sp>
      <p:pic>
        <p:nvPicPr>
          <p:cNvPr id="213" name="Google Shape;213;p30"/>
          <p:cNvPicPr preferRelativeResize="0"/>
          <p:nvPr/>
        </p:nvPicPr>
        <p:blipFill>
          <a:blip r:embed="rId5">
            <a:alphaModFix/>
          </a:blip>
          <a:stretch>
            <a:fillRect/>
          </a:stretch>
        </p:blipFill>
        <p:spPr>
          <a:xfrm>
            <a:off x="2615975" y="3183225"/>
            <a:ext cx="3751300" cy="1714875"/>
          </a:xfrm>
          <a:prstGeom prst="rect">
            <a:avLst/>
          </a:prstGeom>
          <a:noFill/>
          <a:ln>
            <a:noFill/>
          </a:ln>
        </p:spPr>
      </p:pic>
      <p:pic>
        <p:nvPicPr>
          <p:cNvPr id="214" name="Google Shape;214;p30"/>
          <p:cNvPicPr preferRelativeResize="0"/>
          <p:nvPr/>
        </p:nvPicPr>
        <p:blipFill>
          <a:blip r:embed="rId6">
            <a:alphaModFix/>
          </a:blip>
          <a:stretch>
            <a:fillRect/>
          </a:stretch>
        </p:blipFill>
        <p:spPr>
          <a:xfrm>
            <a:off x="995275" y="1702875"/>
            <a:ext cx="7161925" cy="48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8" name="Shape 218"/>
        <p:cNvGrpSpPr/>
        <p:nvPr/>
      </p:nvGrpSpPr>
      <p:grpSpPr>
        <a:xfrm>
          <a:off x="0" y="0"/>
          <a:ext cx="0" cy="0"/>
          <a:chOff x="0" y="0"/>
          <a:chExt cx="0" cy="0"/>
        </a:xfrm>
      </p:grpSpPr>
      <p:sp>
        <p:nvSpPr>
          <p:cNvPr id="219" name="Google Shape;219;p31"/>
          <p:cNvSpPr txBox="1"/>
          <p:nvPr/>
        </p:nvSpPr>
        <p:spPr>
          <a:xfrm>
            <a:off x="1064100" y="3324850"/>
            <a:ext cx="7080300" cy="1274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Ante una situación de error, las excepciones se lanzan inmediatamente y se pueden manejar usando </a:t>
            </a:r>
            <a:r>
              <a:rPr b="1" lang="en-GB" sz="2000">
                <a:latin typeface="Helvetica Neue"/>
                <a:ea typeface="Helvetica Neue"/>
                <a:cs typeface="Helvetica Neue"/>
                <a:sym typeface="Helvetica Neue"/>
              </a:rPr>
              <a:t>try… catch</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Esta forma de capturar errores se puede utilizar en todas las funciones sincrónicas de acceso al sistema de archivos.</a:t>
            </a:r>
            <a:endParaRPr sz="2000">
              <a:latin typeface="Helvetica Neue Light"/>
              <a:ea typeface="Helvetica Neue Light"/>
              <a:cs typeface="Helvetica Neue Light"/>
              <a:sym typeface="Helvetica Neue Light"/>
            </a:endParaRPr>
          </a:p>
        </p:txBody>
      </p:sp>
      <p:sp>
        <p:nvSpPr>
          <p:cNvPr id="220" name="Google Shape;220;p31"/>
          <p:cNvSpPr txBox="1"/>
          <p:nvPr/>
        </p:nvSpPr>
        <p:spPr>
          <a:xfrm>
            <a:off x="987900" y="320700"/>
            <a:ext cx="7182600" cy="7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errores</a:t>
            </a:r>
            <a:endParaRPr i="1" sz="4000">
              <a:latin typeface="Anton"/>
              <a:ea typeface="Anton"/>
              <a:cs typeface="Anton"/>
              <a:sym typeface="Anton"/>
            </a:endParaRPr>
          </a:p>
        </p:txBody>
      </p:sp>
      <p:pic>
        <p:nvPicPr>
          <p:cNvPr id="221" name="Google Shape;221;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1"/>
          <p:cNvPicPr preferRelativeResize="0"/>
          <p:nvPr/>
        </p:nvPicPr>
        <p:blipFill>
          <a:blip r:embed="rId4">
            <a:alphaModFix/>
          </a:blip>
          <a:stretch>
            <a:fillRect/>
          </a:stretch>
        </p:blipFill>
        <p:spPr>
          <a:xfrm>
            <a:off x="1064100" y="1081200"/>
            <a:ext cx="7080449" cy="198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latin typeface="Helvetica Neue Light"/>
                <a:ea typeface="Helvetica Neue Light"/>
                <a:cs typeface="Helvetica Neue Light"/>
                <a:sym typeface="Helvetica Neue Light"/>
              </a:rPr>
              <a:t>Conocer el módulo que usa Node.js para acceder al sistema de archivos.</a:t>
            </a:r>
            <a:endParaRPr sz="1800">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Realizar operaciones sobre nuestro almacenamiento.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Utilizar la forma sincrónica y asincrónica para interactuar con los archivos.</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Fecha y hora</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i="1" sz="1600">
              <a:latin typeface="Helvetica Neue Light"/>
              <a:ea typeface="Helvetica Neue Light"/>
              <a:cs typeface="Helvetica Neue Light"/>
              <a:sym typeface="Helvetica Neue Light"/>
            </a:endParaRPr>
          </a:p>
        </p:txBody>
      </p:sp>
      <p:pic>
        <p:nvPicPr>
          <p:cNvPr id="228" name="Google Shape;228;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9" name="Google Shape;229;p3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Realizar un programa que: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A) Guarde en un archivo llamado </a:t>
            </a:r>
            <a:r>
              <a:rPr i="1" lang="en-GB" sz="1800">
                <a:solidFill>
                  <a:schemeClr val="dk1"/>
                </a:solidFill>
                <a:highlight>
                  <a:schemeClr val="lt1"/>
                </a:highlight>
                <a:latin typeface="Helvetica Neue Light"/>
                <a:ea typeface="Helvetica Neue Light"/>
                <a:cs typeface="Helvetica Neue Light"/>
                <a:sym typeface="Helvetica Neue Light"/>
              </a:rPr>
              <a:t>fyh.txt</a:t>
            </a:r>
            <a:r>
              <a:rPr lang="en-GB" sz="1800">
                <a:solidFill>
                  <a:schemeClr val="dk1"/>
                </a:solidFill>
                <a:highlight>
                  <a:schemeClr val="lt1"/>
                </a:highlight>
                <a:latin typeface="Helvetica Neue Light"/>
                <a:ea typeface="Helvetica Neue Light"/>
                <a:cs typeface="Helvetica Neue Light"/>
                <a:sym typeface="Helvetica Neue Light"/>
              </a:rPr>
              <a:t> la fecha y hora actual.</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B) Lea nuestro propio archivo de programa y lo muestre por consola.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C) Incluya el manejo de errores con try catch (progresando las excepciones con throw new Error).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800">
                <a:solidFill>
                  <a:schemeClr val="dk1"/>
                </a:solidFill>
                <a:highlight>
                  <a:schemeClr val="lt1"/>
                </a:highlight>
                <a:latin typeface="Helvetica Neue"/>
                <a:ea typeface="Helvetica Neue"/>
                <a:cs typeface="Helvetica Neue"/>
                <a:sym typeface="Helvetica Neue"/>
              </a:rPr>
              <a:t>Aclaración</a:t>
            </a:r>
            <a:r>
              <a:rPr lang="en-GB" sz="1800">
                <a:solidFill>
                  <a:schemeClr val="dk1"/>
                </a:solidFill>
                <a:highlight>
                  <a:schemeClr val="lt1"/>
                </a:highlight>
                <a:latin typeface="Helvetica Neue Light"/>
                <a:ea typeface="Helvetica Neue Light"/>
                <a:cs typeface="Helvetica Neue Light"/>
                <a:sym typeface="Helvetica Neue Light"/>
              </a:rPr>
              <a:t>: utilizar las funciones sincrónicas de lectura y escritura de archivos del módulo fs de node.js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35" name="Google Shape;235;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6" name="Google Shape;236;p33"/>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4"/>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45" name="Shape 245"/>
        <p:cNvGrpSpPr/>
        <p:nvPr/>
      </p:nvGrpSpPr>
      <p:grpSpPr>
        <a:xfrm>
          <a:off x="0" y="0"/>
          <a:ext cx="0" cy="0"/>
          <a:chOff x="0" y="0"/>
          <a:chExt cx="0" cy="0"/>
        </a:xfrm>
      </p:grpSpPr>
      <p:sp>
        <p:nvSpPr>
          <p:cNvPr id="246" name="Google Shape;246;p35"/>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File System: modo asincrónico</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247" name="Google Shape;247;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nvSpPr>
        <p:spPr>
          <a:xfrm>
            <a:off x="222500" y="1277900"/>
            <a:ext cx="8679600" cy="361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a:t>
            </a:r>
            <a:r>
              <a:rPr lang="en-GB" sz="2000">
                <a:solidFill>
                  <a:schemeClr val="dk1"/>
                </a:solidFill>
                <a:highlight>
                  <a:srgbClr val="FFFFFF"/>
                </a:highlight>
                <a:latin typeface="Helvetica Neue Light"/>
                <a:ea typeface="Helvetica Neue Light"/>
                <a:cs typeface="Helvetica Neue Light"/>
                <a:sym typeface="Helvetica Neue Light"/>
              </a:rPr>
              <a:t> funciones asincrónicas tiene el </a:t>
            </a:r>
            <a:r>
              <a:rPr b="1" lang="en-GB" sz="2000">
                <a:solidFill>
                  <a:schemeClr val="dk1"/>
                </a:solidFill>
                <a:highlight>
                  <a:srgbClr val="FFFFFF"/>
                </a:highlight>
                <a:latin typeface="Helvetica Neue"/>
                <a:ea typeface="Helvetica Neue"/>
                <a:cs typeface="Helvetica Neue"/>
                <a:sym typeface="Helvetica Neue"/>
              </a:rPr>
              <a:t>mismo nombre</a:t>
            </a:r>
            <a:r>
              <a:rPr lang="en-GB" sz="2000">
                <a:solidFill>
                  <a:schemeClr val="dk1"/>
                </a:solidFill>
                <a:highlight>
                  <a:srgbClr val="FFFFFF"/>
                </a:highlight>
                <a:latin typeface="Helvetica Neue Light"/>
                <a:ea typeface="Helvetica Neue Light"/>
                <a:cs typeface="Helvetica Neue Light"/>
                <a:sym typeface="Helvetica Neue Light"/>
              </a:rPr>
              <a:t> que sus versiones sincrónicas, pero </a:t>
            </a:r>
            <a:r>
              <a:rPr b="1" lang="en-GB" sz="2000">
                <a:solidFill>
                  <a:schemeClr val="dk1"/>
                </a:solidFill>
                <a:highlight>
                  <a:srgbClr val="FFFFFF"/>
                </a:highlight>
                <a:latin typeface="Helvetica Neue"/>
                <a:ea typeface="Helvetica Neue"/>
                <a:cs typeface="Helvetica Neue"/>
                <a:sym typeface="Helvetica Neue"/>
              </a:rPr>
              <a:t>sin </a:t>
            </a:r>
            <a:r>
              <a:rPr lang="en-GB" sz="2000">
                <a:solidFill>
                  <a:schemeClr val="dk1"/>
                </a:solidFill>
                <a:highlight>
                  <a:srgbClr val="FFFFFF"/>
                </a:highlight>
                <a:latin typeface="Helvetica Neue Light"/>
                <a:ea typeface="Helvetica Neue Light"/>
                <a:cs typeface="Helvetica Neue Light"/>
                <a:sym typeface="Helvetica Neue Light"/>
              </a:rPr>
              <a:t>la palabra </a:t>
            </a:r>
            <a:r>
              <a:rPr b="1" lang="en-GB" sz="2000">
                <a:solidFill>
                  <a:schemeClr val="dk1"/>
                </a:solidFill>
                <a:highlight>
                  <a:srgbClr val="FFFFFF"/>
                </a:highlight>
                <a:latin typeface="Helvetica Neue"/>
                <a:ea typeface="Helvetica Neue"/>
                <a:cs typeface="Helvetica Neue"/>
                <a:sym typeface="Helvetica Neue"/>
              </a:rPr>
              <a:t>“Sync”</a:t>
            </a:r>
            <a:r>
              <a:rPr lang="en-GB" sz="2000">
                <a:solidFill>
                  <a:schemeClr val="dk1"/>
                </a:solidFill>
                <a:highlight>
                  <a:srgbClr val="FFFFFF"/>
                </a:highlight>
                <a:latin typeface="Helvetica Neue Light"/>
                <a:ea typeface="Helvetica Neue Light"/>
                <a:cs typeface="Helvetica Neue Light"/>
                <a:sym typeface="Helvetica Neue Light"/>
              </a:rPr>
              <a:t> al final</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Reciben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nuevo </a:t>
            </a:r>
            <a:r>
              <a:rPr lang="en-GB" sz="2000">
                <a:solidFill>
                  <a:schemeClr val="dk1"/>
                </a:solidFill>
                <a:highlight>
                  <a:srgbClr val="FFFFFF"/>
                </a:highlight>
                <a:latin typeface="Helvetica Neue Light"/>
                <a:ea typeface="Helvetica Neue Light"/>
                <a:cs typeface="Helvetica Neue Light"/>
                <a:sym typeface="Helvetica Neue Light"/>
              </a:rPr>
              <a:t>último </a:t>
            </a:r>
            <a:r>
              <a:rPr b="1" lang="en-GB" sz="2000">
                <a:solidFill>
                  <a:schemeClr val="dk1"/>
                </a:solidFill>
                <a:highlight>
                  <a:srgbClr val="FFFFFF"/>
                </a:highlight>
                <a:latin typeface="Helvetica Neue"/>
                <a:ea typeface="Helvetica Neue"/>
                <a:cs typeface="Helvetica Neue"/>
                <a:sym typeface="Helvetica Neue"/>
              </a:rPr>
              <a:t>parámetro</a:t>
            </a:r>
            <a:r>
              <a:rPr lang="en-GB" sz="2000">
                <a:solidFill>
                  <a:schemeClr val="dk1"/>
                </a:solidFill>
                <a:highlight>
                  <a:srgbClr val="FFFFFF"/>
                </a:highlight>
                <a:latin typeface="Helvetica Neue Light"/>
                <a:ea typeface="Helvetica Neue Light"/>
                <a:cs typeface="Helvetica Neue Light"/>
                <a:sym typeface="Helvetica Neue Light"/>
              </a:rPr>
              <a:t>: un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callbacks pueden recibir un primer parámetro destinado al error (si lo hubiere) para saber cómo manejarlo y un segundo parámetro, en caso de que la función en cuestión devuelva algún resultado, para indicar qué hacer con el mismo.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a:t>
            </a:r>
            <a:r>
              <a:rPr b="1" lang="en-GB" sz="2000">
                <a:solidFill>
                  <a:schemeClr val="dk1"/>
                </a:solidFill>
                <a:highlight>
                  <a:srgbClr val="FFFFFF"/>
                </a:highlight>
                <a:latin typeface="Helvetica Neue"/>
                <a:ea typeface="Helvetica Neue"/>
                <a:cs typeface="Helvetica Neue"/>
                <a:sym typeface="Helvetica Neue"/>
              </a:rPr>
              <a:t>manejar los errores </a:t>
            </a:r>
            <a:r>
              <a:rPr lang="en-GB" sz="2000">
                <a:solidFill>
                  <a:schemeClr val="dk1"/>
                </a:solidFill>
                <a:highlight>
                  <a:srgbClr val="FFFFFF"/>
                </a:highlight>
                <a:latin typeface="Helvetica Neue Light"/>
                <a:ea typeface="Helvetica Neue Light"/>
                <a:cs typeface="Helvetica Neue Light"/>
                <a:sym typeface="Helvetica Neue Light"/>
              </a:rPr>
              <a:t>que pueden surgir de su ejecución, </a:t>
            </a:r>
            <a:r>
              <a:rPr b="1" lang="en-GB" sz="2000">
                <a:solidFill>
                  <a:schemeClr val="dk1"/>
                </a:solidFill>
                <a:highlight>
                  <a:srgbClr val="FFFFFF"/>
                </a:highlight>
                <a:latin typeface="Helvetica Neue"/>
                <a:ea typeface="Helvetica Neue"/>
                <a:cs typeface="Helvetica Neue"/>
                <a:sym typeface="Helvetica Neue"/>
              </a:rPr>
              <a:t>no será necesario </a:t>
            </a:r>
            <a:r>
              <a:rPr lang="en-GB" sz="2000">
                <a:solidFill>
                  <a:schemeClr val="dk1"/>
                </a:solidFill>
                <a:highlight>
                  <a:srgbClr val="FFFFFF"/>
                </a:highlight>
                <a:latin typeface="Helvetica Neue Light"/>
                <a:ea typeface="Helvetica Neue Light"/>
                <a:cs typeface="Helvetica Neue Light"/>
                <a:sym typeface="Helvetica Neue Light"/>
              </a:rPr>
              <a:t>ejecutarlas utilizando </a:t>
            </a:r>
            <a:r>
              <a:rPr b="1" lang="en-GB" sz="2000">
                <a:solidFill>
                  <a:schemeClr val="dk1"/>
                </a:solidFill>
                <a:highlight>
                  <a:srgbClr val="FFFFFF"/>
                </a:highlight>
                <a:latin typeface="Helvetica Neue"/>
                <a:ea typeface="Helvetica Neue"/>
                <a:cs typeface="Helvetica Neue"/>
                <a:sym typeface="Helvetica Neue"/>
              </a:rPr>
              <a:t>try / catch</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53" name="Google Shape;253;p36"/>
          <p:cNvSpPr txBox="1"/>
          <p:nvPr/>
        </p:nvSpPr>
        <p:spPr>
          <a:xfrm>
            <a:off x="938250" y="470050"/>
            <a:ext cx="6275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Callbacks</a:t>
            </a:r>
            <a:endParaRPr i="1" sz="3600">
              <a:latin typeface="Anton"/>
              <a:ea typeface="Anton"/>
              <a:cs typeface="Anton"/>
              <a:sym typeface="Anton"/>
            </a:endParaRPr>
          </a:p>
        </p:txBody>
      </p:sp>
      <p:pic>
        <p:nvPicPr>
          <p:cNvPr id="254" name="Google Shape;254;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5" name="Google Shape;255;p3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261" name="Google Shape;261;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2" name="Google Shape;262;p37"/>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63" name="Google Shape;263;p37"/>
          <p:cNvSpPr txBox="1"/>
          <p:nvPr/>
        </p:nvSpPr>
        <p:spPr>
          <a:xfrm>
            <a:off x="871575" y="1235650"/>
            <a:ext cx="73842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fs.readFile(ruta, encoding,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Recibe los </a:t>
            </a:r>
            <a:r>
              <a:rPr b="1" lang="en-GB" sz="2000">
                <a:solidFill>
                  <a:schemeClr val="dk1"/>
                </a:solidFill>
                <a:highlight>
                  <a:srgbClr val="FFFFFF"/>
                </a:highlight>
                <a:latin typeface="Helvetica Neue"/>
                <a:ea typeface="Helvetica Neue"/>
                <a:cs typeface="Helvetica Neue"/>
                <a:sym typeface="Helvetica Neue"/>
              </a:rPr>
              <a:t>mismos parámetros </a:t>
            </a:r>
            <a:r>
              <a:rPr lang="en-GB" sz="2000">
                <a:solidFill>
                  <a:schemeClr val="dk1"/>
                </a:solidFill>
                <a:highlight>
                  <a:srgbClr val="FFFFFF"/>
                </a:highlight>
                <a:latin typeface="Helvetica Neue Light"/>
                <a:ea typeface="Helvetica Neue Light"/>
                <a:cs typeface="Helvetica Neue Light"/>
                <a:sym typeface="Helvetica Neue Light"/>
              </a:rPr>
              <a:t>que su versión sincrónica, </a:t>
            </a:r>
            <a:r>
              <a:rPr b="1" lang="en-GB" sz="2000">
                <a:solidFill>
                  <a:schemeClr val="dk1"/>
                </a:solidFill>
                <a:highlight>
                  <a:srgbClr val="FFFFFF"/>
                </a:highlight>
                <a:latin typeface="Helvetica Neue"/>
                <a:ea typeface="Helvetica Neue"/>
                <a:cs typeface="Helvetica Neue"/>
                <a:sym typeface="Helvetica Neue"/>
              </a:rPr>
              <a:t>más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función </a:t>
            </a:r>
            <a:r>
              <a:rPr lang="en-GB" sz="2000">
                <a:solidFill>
                  <a:schemeClr val="dk1"/>
                </a:solidFill>
                <a:highlight>
                  <a:srgbClr val="FFFFFF"/>
                </a:highlight>
                <a:latin typeface="Helvetica Neue Light"/>
                <a:ea typeface="Helvetica Neue Light"/>
                <a:cs typeface="Helvetica Neue Light"/>
                <a:sym typeface="Helvetica Neue Light"/>
              </a:rPr>
              <a:t>se encarga </a:t>
            </a:r>
            <a:r>
              <a:rPr b="1" lang="en-GB" sz="2000">
                <a:solidFill>
                  <a:schemeClr val="dk1"/>
                </a:solidFill>
                <a:highlight>
                  <a:srgbClr val="FFFFFF"/>
                </a:highlight>
                <a:latin typeface="Helvetica Neue"/>
                <a:ea typeface="Helvetica Neue"/>
                <a:cs typeface="Helvetica Neue"/>
                <a:sym typeface="Helvetica Neue"/>
              </a:rPr>
              <a:t>internamente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abrir y cerrar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una vez finalizado su uso.</a:t>
            </a:r>
            <a:endParaRPr sz="2000">
              <a:latin typeface="Helvetica Neue Light"/>
              <a:ea typeface="Helvetica Neue Light"/>
              <a:cs typeface="Helvetica Neue Light"/>
              <a:sym typeface="Helvetica Neue Light"/>
            </a:endParaRPr>
          </a:p>
        </p:txBody>
      </p:sp>
      <p:pic>
        <p:nvPicPr>
          <p:cNvPr id="264" name="Google Shape;264;p37"/>
          <p:cNvPicPr preferRelativeResize="0"/>
          <p:nvPr/>
        </p:nvPicPr>
        <p:blipFill>
          <a:blip r:embed="rId5">
            <a:alphaModFix/>
          </a:blip>
          <a:stretch>
            <a:fillRect/>
          </a:stretch>
        </p:blipFill>
        <p:spPr>
          <a:xfrm>
            <a:off x="956450" y="1701725"/>
            <a:ext cx="6502050" cy="2029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270" name="Google Shape;270;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1" name="Google Shape;271;p38"/>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72" name="Google Shape;272;p3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fs.writeFile(ruta, datos, callback)</a:t>
            </a:r>
            <a:r>
              <a:rPr i="1" lang="en-GB" sz="2000">
                <a:solidFill>
                  <a:schemeClr val="dk1"/>
                </a:solidFill>
                <a:highlight>
                  <a:schemeClr val="lt1"/>
                </a:highlight>
                <a:latin typeface="Helvetica Neue Light"/>
                <a:ea typeface="Helvetica Neue Light"/>
                <a:cs typeface="Helvetica Neue Light"/>
                <a:sym typeface="Helvetica Neue Light"/>
              </a:rPr>
              <a:t>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p:txBody>
      </p:sp>
      <p:pic>
        <p:nvPicPr>
          <p:cNvPr id="273" name="Google Shape;273;p38"/>
          <p:cNvPicPr preferRelativeResize="0"/>
          <p:nvPr/>
        </p:nvPicPr>
        <p:blipFill>
          <a:blip r:embed="rId5">
            <a:alphaModFix/>
          </a:blip>
          <a:stretch>
            <a:fillRect/>
          </a:stretch>
        </p:blipFill>
        <p:spPr>
          <a:xfrm>
            <a:off x="993275" y="1674151"/>
            <a:ext cx="6574649" cy="165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a:t>
            </a:r>
            <a:r>
              <a:rPr i="1" lang="en-GB" sz="3600">
                <a:latin typeface="Anton"/>
                <a:ea typeface="Anton"/>
                <a:cs typeface="Anton"/>
                <a:sym typeface="Anton"/>
              </a:rPr>
              <a:t>gregar contenidos a un archivo</a:t>
            </a:r>
            <a:endParaRPr i="1" sz="3600">
              <a:latin typeface="Anton"/>
              <a:ea typeface="Anton"/>
              <a:cs typeface="Anton"/>
              <a:sym typeface="Anton"/>
            </a:endParaRPr>
          </a:p>
        </p:txBody>
      </p:sp>
      <p:pic>
        <p:nvPicPr>
          <p:cNvPr id="279" name="Google Shape;279;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0" name="Google Shape;280;p3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81" name="Google Shape;281;p3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appendFile(ruta, datos</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82" name="Google Shape;282;p39"/>
          <p:cNvPicPr preferRelativeResize="0"/>
          <p:nvPr/>
        </p:nvPicPr>
        <p:blipFill>
          <a:blip r:embed="rId5">
            <a:alphaModFix/>
          </a:blip>
          <a:stretch>
            <a:fillRect/>
          </a:stretch>
        </p:blipFill>
        <p:spPr>
          <a:xfrm>
            <a:off x="981125" y="1690001"/>
            <a:ext cx="6586801" cy="1657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un archivo</a:t>
            </a:r>
            <a:endParaRPr i="1" sz="3600">
              <a:latin typeface="Anton"/>
              <a:ea typeface="Anton"/>
              <a:cs typeface="Anton"/>
              <a:sym typeface="Anton"/>
            </a:endParaRPr>
          </a:p>
        </p:txBody>
      </p:sp>
      <p:pic>
        <p:nvPicPr>
          <p:cNvPr id="288" name="Google Shape;288;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9" name="Google Shape;289;p4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90" name="Google Shape;290;p40"/>
          <p:cNvSpPr txBox="1"/>
          <p:nvPr/>
        </p:nvSpPr>
        <p:spPr>
          <a:xfrm>
            <a:off x="919700" y="1143625"/>
            <a:ext cx="71217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unlink(ruta</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291" name="Google Shape;291;p40"/>
          <p:cNvPicPr preferRelativeResize="0"/>
          <p:nvPr/>
        </p:nvPicPr>
        <p:blipFill>
          <a:blip r:embed="rId5">
            <a:alphaModFix/>
          </a:blip>
          <a:stretch>
            <a:fillRect/>
          </a:stretch>
        </p:blipFill>
        <p:spPr>
          <a:xfrm>
            <a:off x="1060000" y="1583550"/>
            <a:ext cx="6474551" cy="16295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95" name="Shape 295"/>
        <p:cNvGrpSpPr/>
        <p:nvPr/>
      </p:nvGrpSpPr>
      <p:grpSpPr>
        <a:xfrm>
          <a:off x="0" y="0"/>
          <a:ext cx="0" cy="0"/>
          <a:chOff x="0" y="0"/>
          <a:chExt cx="0" cy="0"/>
        </a:xfrm>
      </p:grpSpPr>
      <p:sp>
        <p:nvSpPr>
          <p:cNvPr id="296" name="Google Shape;296;p41"/>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Otras funciones útiles</a:t>
            </a:r>
            <a:endParaRPr i="1" sz="3600">
              <a:solidFill>
                <a:srgbClr val="121212"/>
              </a:solidFill>
              <a:latin typeface="Anton"/>
              <a:ea typeface="Anton"/>
              <a:cs typeface="Anton"/>
              <a:sym typeface="Anton"/>
            </a:endParaRPr>
          </a:p>
        </p:txBody>
      </p:sp>
      <p:pic>
        <p:nvPicPr>
          <p:cNvPr id="297" name="Google Shape;297;p4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6</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135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highlight>
                  <a:srgbClr val="FFFFFF"/>
                </a:highlight>
              </a:rPr>
              <a:t>Manejo de Archivos</a:t>
            </a:r>
            <a:endParaRPr b="1" sz="1200">
              <a:latin typeface="Helvetica Neue"/>
              <a:ea typeface="Helvetica Neue"/>
              <a:cs typeface="Helvetica Neue"/>
              <a:sym typeface="Helvetica Neue"/>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5</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Nuestro primer servidor web</a:t>
            </a:r>
            <a:r>
              <a:rPr b="1" lang="en-GB" sz="1200">
                <a:solidFill>
                  <a:schemeClr val="dk1"/>
                </a:solidFill>
                <a:highlight>
                  <a:srgbClr val="FFFFFF"/>
                </a:highlight>
              </a:rPr>
              <a:t>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7</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NPM e introducción a Express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una carpeta</a:t>
            </a:r>
            <a:endParaRPr i="1" sz="3600">
              <a:latin typeface="Anton"/>
              <a:ea typeface="Anton"/>
              <a:cs typeface="Anton"/>
              <a:sym typeface="Anton"/>
            </a:endParaRPr>
          </a:p>
        </p:txBody>
      </p:sp>
      <p:pic>
        <p:nvPicPr>
          <p:cNvPr id="303" name="Google Shape;303;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4" name="Google Shape;304;p4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05" name="Google Shape;305;p42"/>
          <p:cNvSpPr txBox="1"/>
          <p:nvPr/>
        </p:nvSpPr>
        <p:spPr>
          <a:xfrm>
            <a:off x="936350" y="11337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fs.mkdir(ruta,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a:t>
            </a:r>
            <a:r>
              <a:rPr lang="en-GB" sz="2000">
                <a:solidFill>
                  <a:schemeClr val="dk1"/>
                </a:solidFill>
                <a:highlight>
                  <a:schemeClr val="lt1"/>
                </a:highlight>
                <a:latin typeface="Helvetica Neue Light"/>
                <a:ea typeface="Helvetica Neue Light"/>
                <a:cs typeface="Helvetica Neue Light"/>
                <a:sym typeface="Helvetica Neue Light"/>
              </a:rPr>
              <a:t> 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se encuentra en su versión asincrónica.</a:t>
            </a:r>
            <a:endParaRPr b="1" i="1" sz="2000">
              <a:solidFill>
                <a:schemeClr val="dk1"/>
              </a:solidFill>
              <a:highlight>
                <a:schemeClr val="lt1"/>
              </a:highlight>
              <a:latin typeface="Helvetica Neue"/>
              <a:ea typeface="Helvetica Neue"/>
              <a:cs typeface="Helvetica Neue"/>
              <a:sym typeface="Helvetica Neue"/>
            </a:endParaRPr>
          </a:p>
        </p:txBody>
      </p:sp>
      <p:pic>
        <p:nvPicPr>
          <p:cNvPr id="306" name="Google Shape;306;p42"/>
          <p:cNvPicPr preferRelativeResize="0"/>
          <p:nvPr/>
        </p:nvPicPr>
        <p:blipFill>
          <a:blip r:embed="rId5">
            <a:alphaModFix/>
          </a:blip>
          <a:stretch>
            <a:fillRect/>
          </a:stretch>
        </p:blipFill>
        <p:spPr>
          <a:xfrm>
            <a:off x="1088700" y="1563050"/>
            <a:ext cx="6071976" cy="1703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el contenido de una carpeta</a:t>
            </a:r>
            <a:endParaRPr i="1" sz="3600">
              <a:latin typeface="Anton"/>
              <a:ea typeface="Anton"/>
              <a:cs typeface="Anton"/>
              <a:sym typeface="Anton"/>
            </a:endParaRPr>
          </a:p>
        </p:txBody>
      </p:sp>
      <p:pic>
        <p:nvPicPr>
          <p:cNvPr id="312" name="Google Shape;312;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4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14" name="Google Shape;314;p43"/>
          <p:cNvSpPr txBox="1"/>
          <p:nvPr/>
        </p:nvSpPr>
        <p:spPr>
          <a:xfrm>
            <a:off x="936350" y="11337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se encuentra en su versión asincrónica.</a:t>
            </a:r>
            <a:endParaRPr b="1" i="1" sz="2000">
              <a:solidFill>
                <a:schemeClr val="dk1"/>
              </a:solidFill>
              <a:highlight>
                <a:schemeClr val="lt1"/>
              </a:highlight>
              <a:latin typeface="Helvetica Neue"/>
              <a:ea typeface="Helvetica Neue"/>
              <a:cs typeface="Helvetica Neue"/>
              <a:sym typeface="Helvetica Neue"/>
            </a:endParaRPr>
          </a:p>
        </p:txBody>
      </p:sp>
      <p:pic>
        <p:nvPicPr>
          <p:cNvPr id="315" name="Google Shape;315;p43"/>
          <p:cNvPicPr preferRelativeResize="0"/>
          <p:nvPr/>
        </p:nvPicPr>
        <p:blipFill>
          <a:blip r:embed="rId5">
            <a:alphaModFix/>
          </a:blip>
          <a:stretch>
            <a:fillRect/>
          </a:stretch>
        </p:blipFill>
        <p:spPr>
          <a:xfrm>
            <a:off x="1047100" y="1587550"/>
            <a:ext cx="5998351" cy="1679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de archivos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Práctica del modo asincrónico</a:t>
            </a:r>
            <a:br>
              <a:rPr lang="en-GB" sz="2000">
                <a:latin typeface="Helvetica Neue Light"/>
                <a:ea typeface="Helvetica Neue Light"/>
                <a:cs typeface="Helvetica Neue Light"/>
                <a:sym typeface="Helvetica Neue Light"/>
              </a:rPr>
            </a:br>
            <a:r>
              <a:rPr i="1" lang="en-GB">
                <a:solidFill>
                  <a:schemeClr val="dk1"/>
                </a:solidFill>
                <a:highlight>
                  <a:schemeClr val="lt1"/>
                </a:highlight>
                <a:latin typeface="Helvetica Neue Light"/>
                <a:ea typeface="Helvetica Neue Light"/>
                <a:cs typeface="Helvetica Neue Light"/>
                <a:sym typeface="Helvetica Neue Light"/>
              </a:rPr>
              <a:t>Tiempo: 10/15 minutos</a:t>
            </a:r>
            <a:endParaRPr i="1" sz="1600">
              <a:latin typeface="Helvetica Neue Light"/>
              <a:ea typeface="Helvetica Neue Light"/>
              <a:cs typeface="Helvetica Neue Light"/>
              <a:sym typeface="Helvetica Neue Light"/>
            </a:endParaRPr>
          </a:p>
        </p:txBody>
      </p:sp>
      <p:pic>
        <p:nvPicPr>
          <p:cNvPr id="321" name="Google Shape;321;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22" name="Google Shape;322;p4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Escribir un programa ejecutable bajo node.js que realice las siguientes acciones: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Lea el archivo package.json y declare un objeto con el siguiente formato y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Muestre por consola el objeto info luego de leer el archivo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lang="en-GB" sz="1700">
                <a:solidFill>
                  <a:schemeClr val="dk1"/>
                </a:solidFill>
                <a:highlight>
                  <a:schemeClr val="lt1"/>
                </a:highlight>
                <a:latin typeface="Helvetica Neue Light"/>
                <a:ea typeface="Helvetica Neue Light"/>
                <a:cs typeface="Helvetica Neue Light"/>
                <a:sym typeface="Helvetica Neue Light"/>
              </a:rPr>
              <a:t> Guardar el objeto info en un archivo llamado info.txt dentro de la misma carpeta de package.json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Incluir el manejo de errores (con throw new Error)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28" name="Google Shape;328;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9" name="Google Shape;329;p45"/>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330" name="Google Shape;330;p45"/>
          <p:cNvSpPr txBox="1"/>
          <p:nvPr/>
        </p:nvSpPr>
        <p:spPr>
          <a:xfrm>
            <a:off x="1906200" y="1529475"/>
            <a:ext cx="5331600" cy="1745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info</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contenidoStr: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contenidoObj:</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objeto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size: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tamaño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bytes</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Utilizar la lectura y escritura de archivos en modo asincrónico con callbacks.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B): Para deserializar un string con contenido JSON utilizar JSON.parse (convierte string en object).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C): Para serializar un objeto (convertirlo a string) y guardarlo en un archivo utilizar JSON.stringify.</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 null,'\t') para preservar el formato de representación del objeto en el archivo.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6" name="Google Shape;336;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7" name="Google Shape;337;p4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41" name="Shape 341"/>
        <p:cNvGrpSpPr/>
        <p:nvPr/>
      </p:nvGrpSpPr>
      <p:grpSpPr>
        <a:xfrm>
          <a:off x="0" y="0"/>
          <a:ext cx="0" cy="0"/>
          <a:chOff x="0" y="0"/>
          <a:chExt cx="0" cy="0"/>
        </a:xfrm>
      </p:grpSpPr>
      <p:sp>
        <p:nvSpPr>
          <p:cNvPr id="342" name="Google Shape;342;p47"/>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File System: modo asincrónico</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Promises</a:t>
            </a:r>
            <a:endParaRPr i="1" sz="3600">
              <a:solidFill>
                <a:srgbClr val="121212"/>
              </a:solidFill>
              <a:latin typeface="Anton"/>
              <a:ea typeface="Anton"/>
              <a:cs typeface="Anton"/>
              <a:sym typeface="Anton"/>
            </a:endParaRPr>
          </a:p>
        </p:txBody>
      </p:sp>
      <p:pic>
        <p:nvPicPr>
          <p:cNvPr id="343" name="Google Shape;343;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nvSpPr>
        <p:spPr>
          <a:xfrm>
            <a:off x="222500" y="1277900"/>
            <a:ext cx="8679600" cy="3975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a:t>
            </a:r>
            <a:r>
              <a:rPr lang="en-GB" sz="2000">
                <a:solidFill>
                  <a:schemeClr val="dk1"/>
                </a:solidFill>
                <a:highlight>
                  <a:schemeClr val="lt1"/>
                </a:highlight>
                <a:latin typeface="Helvetica Neue Light"/>
                <a:ea typeface="Helvetica Neue Light"/>
                <a:cs typeface="Helvetica Neue Light"/>
                <a:sym typeface="Helvetica Neue Light"/>
              </a:rPr>
              <a:t>l módulo </a:t>
            </a: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nos permite operar tanto de forma </a:t>
            </a:r>
            <a:r>
              <a:rPr b="1" lang="en-GB" sz="2000">
                <a:solidFill>
                  <a:schemeClr val="dk1"/>
                </a:solidFill>
                <a:highlight>
                  <a:srgbClr val="FFFFFF"/>
                </a:highlight>
                <a:latin typeface="Helvetica Neue"/>
                <a:ea typeface="Helvetica Neue"/>
                <a:cs typeface="Helvetica Neue"/>
                <a:sym typeface="Helvetica Neue"/>
              </a:rPr>
              <a:t>sincrónica</a:t>
            </a:r>
            <a:r>
              <a:rPr lang="en-GB" sz="2000">
                <a:solidFill>
                  <a:schemeClr val="dk1"/>
                </a:solidFill>
                <a:highlight>
                  <a:srgbClr val="FFFFFF"/>
                </a:highlight>
                <a:latin typeface="Helvetica Neue Light"/>
                <a:ea typeface="Helvetica Neue Light"/>
                <a:cs typeface="Helvetica Neue Light"/>
                <a:sym typeface="Helvetica Neue Light"/>
              </a:rPr>
              <a:t> como </a:t>
            </a:r>
            <a:r>
              <a:rPr b="1" lang="en-GB" sz="2000">
                <a:solidFill>
                  <a:schemeClr val="dk1"/>
                </a:solidFill>
                <a:highlight>
                  <a:srgbClr val="FFFFFF"/>
                </a:highlight>
                <a:latin typeface="Helvetica Neue"/>
                <a:ea typeface="Helvetica Neue"/>
                <a:cs typeface="Helvetica Neue"/>
                <a:sym typeface="Helvetica Neue"/>
              </a:rPr>
              <a:t>asincrónica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inicialmente ofrecía funciones que reciben un callback para manejar el asincronismo.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una </a:t>
            </a:r>
            <a:r>
              <a:rPr b="1" lang="en-GB" sz="2000">
                <a:solidFill>
                  <a:schemeClr val="dk1"/>
                </a:solidFill>
                <a:highlight>
                  <a:srgbClr val="FFFFFF"/>
                </a:highlight>
                <a:latin typeface="Helvetica Neue"/>
                <a:ea typeface="Helvetica Neue"/>
                <a:cs typeface="Helvetica Neue"/>
                <a:sym typeface="Helvetica Neue"/>
              </a:rPr>
              <a:t>actualización </a:t>
            </a:r>
            <a:r>
              <a:rPr lang="en-GB" sz="2000">
                <a:solidFill>
                  <a:schemeClr val="dk1"/>
                </a:solidFill>
                <a:highlight>
                  <a:srgbClr val="FFFFFF"/>
                </a:highlight>
                <a:latin typeface="Helvetica Neue Light"/>
                <a:ea typeface="Helvetica Neue Light"/>
                <a:cs typeface="Helvetica Neue Light"/>
                <a:sym typeface="Helvetica Neue Light"/>
              </a:rPr>
              <a:t>de este módulo se agregaron</a:t>
            </a:r>
            <a:r>
              <a:rPr lang="en-GB" sz="2000">
                <a:solidFill>
                  <a:schemeClr val="dk1"/>
                </a:solidFill>
                <a:highlight>
                  <a:srgbClr val="FFFFFF"/>
                </a:highlight>
                <a:latin typeface="Helvetica Neue Light"/>
                <a:ea typeface="Helvetica Neue Light"/>
                <a:cs typeface="Helvetica Neue Light"/>
                <a:sym typeface="Helvetica Neue Light"/>
              </a:rPr>
              <a:t> versiones de </a:t>
            </a:r>
            <a:r>
              <a:rPr b="1" lang="en-GB" sz="2000">
                <a:solidFill>
                  <a:schemeClr val="dk1"/>
                </a:solidFill>
                <a:highlight>
                  <a:srgbClr val="FFFFFF"/>
                </a:highlight>
                <a:latin typeface="Helvetica Neue"/>
                <a:ea typeface="Helvetica Neue"/>
                <a:cs typeface="Helvetica Neue"/>
                <a:sym typeface="Helvetica Neue"/>
              </a:rPr>
              <a:t>funciones asincrónicas </a:t>
            </a:r>
            <a:r>
              <a:rPr lang="en-GB" sz="2000">
                <a:solidFill>
                  <a:schemeClr val="dk1"/>
                </a:solidFill>
                <a:highlight>
                  <a:srgbClr val="FFFFFF"/>
                </a:highlight>
                <a:latin typeface="Helvetica Neue Light"/>
                <a:ea typeface="Helvetica Neue Light"/>
                <a:cs typeface="Helvetica Neue Light"/>
                <a:sym typeface="Helvetica Neue Light"/>
              </a:rPr>
              <a:t>que en lugar de recibir callbacks, </a:t>
            </a:r>
            <a:r>
              <a:rPr b="1" lang="en-GB" sz="2000">
                <a:solidFill>
                  <a:schemeClr val="dk1"/>
                </a:solidFill>
                <a:highlight>
                  <a:srgbClr val="FFFFFF"/>
                </a:highlight>
                <a:latin typeface="Helvetica Neue"/>
                <a:ea typeface="Helvetica Neue"/>
                <a:cs typeface="Helvetica Neue"/>
                <a:sym typeface="Helvetica Neue"/>
              </a:rPr>
              <a:t>operan mediante promesas </a:t>
            </a:r>
            <a:r>
              <a:rPr lang="en-GB" sz="2000">
                <a:solidFill>
                  <a:schemeClr val="dk1"/>
                </a:solidFill>
                <a:highlight>
                  <a:srgbClr val="FFFFFF"/>
                </a:highlight>
                <a:latin typeface="Helvetica Neue Light"/>
                <a:ea typeface="Helvetica Neue Light"/>
                <a:cs typeface="Helvetica Neue Light"/>
                <a:sym typeface="Helvetica Neue Light"/>
              </a:rPr>
              <a:t>con then/catch</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osteriormente se incluyó una </a:t>
            </a:r>
            <a:r>
              <a:rPr b="1" lang="en-GB" sz="2000">
                <a:solidFill>
                  <a:schemeClr val="dk1"/>
                </a:solidFill>
                <a:highlight>
                  <a:srgbClr val="FFFFFF"/>
                </a:highlight>
                <a:latin typeface="Helvetica Neue"/>
                <a:ea typeface="Helvetica Neue"/>
                <a:cs typeface="Helvetica Neue"/>
                <a:sym typeface="Helvetica Neue"/>
              </a:rPr>
              <a:t>sintaxis simplificada </a:t>
            </a:r>
            <a:r>
              <a:rPr lang="en-GB" sz="2000">
                <a:solidFill>
                  <a:schemeClr val="dk1"/>
                </a:solidFill>
                <a:highlight>
                  <a:srgbClr val="FFFFFF"/>
                </a:highlight>
                <a:latin typeface="Helvetica Neue Light"/>
                <a:ea typeface="Helvetica Neue Light"/>
                <a:cs typeface="Helvetica Neue Light"/>
                <a:sym typeface="Helvetica Neue Light"/>
              </a:rPr>
              <a:t>utilizando las nuevas palabras reservadas </a:t>
            </a:r>
            <a:r>
              <a:rPr b="1" lang="en-GB" sz="2000">
                <a:solidFill>
                  <a:schemeClr val="dk1"/>
                </a:solidFill>
                <a:highlight>
                  <a:srgbClr val="FFFFFF"/>
                </a:highlight>
                <a:latin typeface="Helvetica Neue"/>
                <a:ea typeface="Helvetica Neue"/>
                <a:cs typeface="Helvetica Neue"/>
                <a:sym typeface="Helvetica Neue"/>
              </a:rPr>
              <a:t>“async” y “await”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49" name="Google Shape;349;p48"/>
          <p:cNvSpPr txBox="1"/>
          <p:nvPr/>
        </p:nvSpPr>
        <p:spPr>
          <a:xfrm>
            <a:off x="1132350" y="470050"/>
            <a:ext cx="609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Promises</a:t>
            </a:r>
            <a:endParaRPr i="1" sz="3600">
              <a:latin typeface="Anton"/>
              <a:ea typeface="Anton"/>
              <a:cs typeface="Anton"/>
              <a:sym typeface="Anton"/>
            </a:endParaRPr>
          </a:p>
        </p:txBody>
      </p:sp>
      <p:pic>
        <p:nvPicPr>
          <p:cNvPr id="350" name="Google Shape;350;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1" name="Google Shape;351;p48"/>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9"/>
          <p:cNvSpPr txBox="1"/>
          <p:nvPr/>
        </p:nvSpPr>
        <p:spPr>
          <a:xfrm>
            <a:off x="245975" y="288175"/>
            <a:ext cx="30732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357" name="Google Shape;357;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8" name="Google Shape;358;p49"/>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359" name="Google Shape;359;p49"/>
          <p:cNvSpPr txBox="1"/>
          <p:nvPr/>
        </p:nvSpPr>
        <p:spPr>
          <a:xfrm>
            <a:off x="3281625" y="388900"/>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fs.promises.readFile(ruta,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60" name="Google Shape;360;p49"/>
          <p:cNvPicPr preferRelativeResize="0"/>
          <p:nvPr/>
        </p:nvPicPr>
        <p:blipFill>
          <a:blip r:embed="rId5">
            <a:alphaModFix/>
          </a:blip>
          <a:stretch>
            <a:fillRect/>
          </a:stretch>
        </p:blipFill>
        <p:spPr>
          <a:xfrm>
            <a:off x="319175" y="1009350"/>
            <a:ext cx="6018513" cy="3899525"/>
          </a:xfrm>
          <a:prstGeom prst="rect">
            <a:avLst/>
          </a:prstGeom>
          <a:noFill/>
          <a:ln>
            <a:noFill/>
          </a:ln>
        </p:spPr>
      </p:pic>
      <p:sp>
        <p:nvSpPr>
          <p:cNvPr id="361" name="Google Shape;361;p49"/>
          <p:cNvSpPr txBox="1"/>
          <p:nvPr/>
        </p:nvSpPr>
        <p:spPr>
          <a:xfrm>
            <a:off x="6479275" y="1293375"/>
            <a:ext cx="2394300" cy="317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65" name="Shape 365"/>
        <p:cNvGrpSpPr/>
        <p:nvPr/>
      </p:nvGrpSpPr>
      <p:grpSpPr>
        <a:xfrm>
          <a:off x="0" y="0"/>
          <a:ext cx="0" cy="0"/>
          <a:chOff x="0" y="0"/>
          <a:chExt cx="0" cy="0"/>
        </a:xfrm>
      </p:grpSpPr>
      <p:sp>
        <p:nvSpPr>
          <p:cNvPr id="366" name="Google Shape;366;p50"/>
          <p:cNvSpPr txBox="1"/>
          <p:nvPr/>
        </p:nvSpPr>
        <p:spPr>
          <a:xfrm>
            <a:off x="355950" y="874125"/>
            <a:ext cx="8398500" cy="4116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el caso de querer hacer algo con la variable </a:t>
            </a:r>
            <a:r>
              <a:rPr b="1" lang="en-GB" sz="1800">
                <a:latin typeface="Helvetica Neue"/>
                <a:ea typeface="Helvetica Neue"/>
                <a:cs typeface="Helvetica Neue"/>
                <a:sym typeface="Helvetica Neue"/>
              </a:rPr>
              <a:t>fuera</a:t>
            </a:r>
            <a:r>
              <a:rPr lang="en-GB" sz="1800">
                <a:latin typeface="Helvetica Neue Light"/>
                <a:ea typeface="Helvetica Neue Light"/>
                <a:cs typeface="Helvetica Neue Light"/>
                <a:sym typeface="Helvetica Neue Light"/>
              </a:rPr>
              <a:t> del </a:t>
            </a:r>
            <a:r>
              <a:rPr b="1" lang="en-GB" sz="1800">
                <a:latin typeface="Helvetica Neue"/>
                <a:ea typeface="Helvetica Neue"/>
                <a:cs typeface="Helvetica Neue"/>
                <a:sym typeface="Helvetica Neue"/>
              </a:rPr>
              <a:t>bloque try/catch</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declaración </a:t>
            </a:r>
            <a:r>
              <a:rPr lang="en-GB" sz="1800">
                <a:latin typeface="Helvetica Neue Light"/>
                <a:ea typeface="Helvetica Neue Light"/>
                <a:cs typeface="Helvetica Neue Light"/>
                <a:sym typeface="Helvetica Neue Light"/>
              </a:rPr>
              <a:t>debería hacerse </a:t>
            </a:r>
            <a:r>
              <a:rPr b="1" lang="en-GB" sz="1800">
                <a:latin typeface="Helvetica Neue"/>
                <a:ea typeface="Helvetica Neue"/>
                <a:cs typeface="Helvetica Neue"/>
                <a:sym typeface="Helvetica Neue"/>
              </a:rPr>
              <a:t>fuera </a:t>
            </a:r>
            <a:r>
              <a:rPr lang="en-GB" sz="1800">
                <a:latin typeface="Helvetica Neue Light"/>
                <a:ea typeface="Helvetica Neue Light"/>
                <a:cs typeface="Helvetica Neue Light"/>
                <a:sym typeface="Helvetica Neue Light"/>
              </a:rPr>
              <a:t>del mismo.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que debemos anteponer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al llamado a la función para que ésta se comporte de manera bloqueante.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se omitiera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la instrucción </a:t>
            </a:r>
            <a:r>
              <a:rPr i="1" lang="en-GB" sz="1800">
                <a:latin typeface="Helvetica Neue Light"/>
                <a:ea typeface="Helvetica Neue Light"/>
                <a:cs typeface="Helvetica Neue Light"/>
                <a:sym typeface="Helvetica Neue Light"/>
              </a:rPr>
              <a:t>console.log(contenido)</a:t>
            </a:r>
            <a:r>
              <a:rPr lang="en-GB" sz="1800">
                <a:latin typeface="Helvetica Neue Light"/>
                <a:ea typeface="Helvetica Neue Light"/>
                <a:cs typeface="Helvetica Neue Light"/>
                <a:sym typeface="Helvetica Neue Light"/>
              </a:rPr>
              <a:t> se ejecutaría ANTES de que a la variable contenido se le asigne el resultado de la operación de lectura del archivo.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también que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puede usarse ÚNICAMENTE dentro de una función de tipo “async” Dado que estas funciones ya no poseen un parámetro que nos permite elegir cómo manejar los errores que pueden surgir de su ejecución, vuelve a ser necesario ejecutarlas utilizando </a:t>
            </a:r>
            <a:r>
              <a:rPr b="1" lang="en-GB" sz="1800">
                <a:latin typeface="Helvetica Neue"/>
                <a:ea typeface="Helvetica Neue"/>
                <a:cs typeface="Helvetica Neue"/>
                <a:sym typeface="Helvetica Neue"/>
              </a:rPr>
              <a:t>try / catch</a:t>
            </a:r>
            <a:endParaRPr b="1" sz="1800">
              <a:latin typeface="Helvetica Neue"/>
              <a:ea typeface="Helvetica Neue"/>
              <a:cs typeface="Helvetica Neue"/>
              <a:sym typeface="Helvetica Neue"/>
            </a:endParaRPr>
          </a:p>
        </p:txBody>
      </p:sp>
      <p:sp>
        <p:nvSpPr>
          <p:cNvPr id="367" name="Google Shape;367;p50"/>
          <p:cNvSpPr txBox="1"/>
          <p:nvPr/>
        </p:nvSpPr>
        <p:spPr>
          <a:xfrm>
            <a:off x="1181775" y="183300"/>
            <a:ext cx="6947100" cy="6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¡Aclaraciones!</a:t>
            </a:r>
            <a:endParaRPr i="1" sz="4000">
              <a:latin typeface="Anton"/>
              <a:ea typeface="Anton"/>
              <a:cs typeface="Anton"/>
              <a:sym typeface="Anton"/>
            </a:endParaRPr>
          </a:p>
        </p:txBody>
      </p:sp>
      <p:pic>
        <p:nvPicPr>
          <p:cNvPr id="368" name="Google Shape;368;p5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374" name="Google Shape;374;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5" name="Google Shape;375;p51"/>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376" name="Google Shape;376;p51"/>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fs.promises.writeFile(ruta,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77" name="Google Shape;377;p51"/>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78" name="Google Shape;378;p51"/>
          <p:cNvPicPr preferRelativeResize="0"/>
          <p:nvPr/>
        </p:nvPicPr>
        <p:blipFill>
          <a:blip r:embed="rId5">
            <a:alphaModFix/>
          </a:blip>
          <a:stretch>
            <a:fillRect/>
          </a:stretch>
        </p:blipFill>
        <p:spPr>
          <a:xfrm>
            <a:off x="734075" y="1477975"/>
            <a:ext cx="6079673" cy="191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1852500" y="41562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¿Qué son los Archivos?</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2445463" y="1282375"/>
            <a:ext cx="4253075" cy="2934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Agregar contenidos a un archivo</a:t>
            </a:r>
            <a:endParaRPr i="1" sz="3600">
              <a:latin typeface="Anton"/>
              <a:ea typeface="Anton"/>
              <a:cs typeface="Anton"/>
              <a:sym typeface="Anton"/>
            </a:endParaRPr>
          </a:p>
        </p:txBody>
      </p:sp>
      <p:pic>
        <p:nvPicPr>
          <p:cNvPr id="384" name="Google Shape;384;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5" name="Google Shape;385;p52"/>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386" name="Google Shape;386;p52"/>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fs.promises.appendFile(ruta,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87" name="Google Shape;387;p52"/>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88" name="Google Shape;388;p52"/>
          <p:cNvPicPr preferRelativeResize="0"/>
          <p:nvPr/>
        </p:nvPicPr>
        <p:blipFill>
          <a:blip r:embed="rId5">
            <a:alphaModFix/>
          </a:blip>
          <a:stretch>
            <a:fillRect/>
          </a:stretch>
        </p:blipFill>
        <p:spPr>
          <a:xfrm>
            <a:off x="734075" y="1496000"/>
            <a:ext cx="6023949" cy="1901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Renombrar un archivo</a:t>
            </a:r>
            <a:endParaRPr i="1" sz="3600">
              <a:latin typeface="Anton"/>
              <a:ea typeface="Anton"/>
              <a:cs typeface="Anton"/>
              <a:sym typeface="Anton"/>
            </a:endParaRPr>
          </a:p>
        </p:txBody>
      </p:sp>
      <p:pic>
        <p:nvPicPr>
          <p:cNvPr id="394" name="Google Shape;394;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5" name="Google Shape;395;p53"/>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396" name="Google Shape;396;p53"/>
          <p:cNvSpPr txBox="1"/>
          <p:nvPr/>
        </p:nvSpPr>
        <p:spPr>
          <a:xfrm>
            <a:off x="510375" y="1046675"/>
            <a:ext cx="61374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t>
            </a:r>
            <a:r>
              <a:rPr i="1" lang="en-GB" sz="2000">
                <a:solidFill>
                  <a:schemeClr val="dk1"/>
                </a:solidFill>
                <a:highlight>
                  <a:schemeClr val="lt1"/>
                </a:highlight>
                <a:latin typeface="Helvetica Neue Light"/>
                <a:ea typeface="Helvetica Neue Light"/>
                <a:cs typeface="Helvetica Neue Light"/>
                <a:sym typeface="Helvetica Neue Light"/>
              </a:rPr>
              <a:t>rename</a:t>
            </a:r>
            <a:r>
              <a:rPr i="1" lang="en-GB" sz="2000">
                <a:solidFill>
                  <a:schemeClr val="dk1"/>
                </a:solidFill>
                <a:highlight>
                  <a:schemeClr val="lt1"/>
                </a:highlight>
                <a:latin typeface="Helvetica Neue Light"/>
                <a:ea typeface="Helvetica Neue Light"/>
                <a:cs typeface="Helvetica Neue Light"/>
                <a:sym typeface="Helvetica Neue Light"/>
              </a:rPr>
              <a:t>(rutaVieja, rutaNueva)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97" name="Google Shape;397;p53"/>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98" name="Google Shape;398;p53"/>
          <p:cNvPicPr preferRelativeResize="0"/>
          <p:nvPr/>
        </p:nvPicPr>
        <p:blipFill>
          <a:blip r:embed="rId5">
            <a:alphaModFix/>
          </a:blip>
          <a:stretch>
            <a:fillRect/>
          </a:stretch>
        </p:blipFill>
        <p:spPr>
          <a:xfrm>
            <a:off x="768575" y="1507025"/>
            <a:ext cx="5963650" cy="1879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con promises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sz="1600">
              <a:latin typeface="Helvetica Neue Light"/>
              <a:ea typeface="Helvetica Neue Light"/>
              <a:cs typeface="Helvetica Neue Light"/>
              <a:sym typeface="Helvetica Neue Light"/>
            </a:endParaRPr>
          </a:p>
        </p:txBody>
      </p:sp>
      <p:pic>
        <p:nvPicPr>
          <p:cNvPr id="404" name="Google Shape;404;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5" name="Google Shape;405;p5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5"/>
          <p:cNvSpPr txBox="1"/>
          <p:nvPr/>
        </p:nvSpPr>
        <p:spPr>
          <a:xfrm>
            <a:off x="442500" y="9834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programa que ejecute las siguientes tareas: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Lea el archivo info.txt generado en el desafío anterior deserializándolo en un objeto llamado info.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Representar este objeto info en la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Modifique el author a "Coderhouse" y guarde el objeto serializado en otro archivo llamado package.json.coder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Mostrar los errores por consola.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11" name="Google Shape;411;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2" name="Google Shape;412;p55"/>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6"/>
          <p:cNvSpPr txBox="1"/>
          <p:nvPr/>
        </p:nvSpPr>
        <p:spPr>
          <a:xfrm>
            <a:off x="442500" y="9072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1) Usar import para acceder al módulo fs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2) Trabajar con fs.promises (then/catch).</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JSON.stringify(info.contenidoObj, null, '\t') para preservar el formato de representación del objeto en el archivo.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18" name="Google Shape;418;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9" name="Google Shape;419;p5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7"/>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ARCHIVOS</a:t>
            </a:r>
            <a:endParaRPr i="1" sz="4000">
              <a:latin typeface="Anton"/>
              <a:ea typeface="Anton"/>
              <a:cs typeface="Anton"/>
              <a:sym typeface="Anton"/>
            </a:endParaRPr>
          </a:p>
        </p:txBody>
      </p:sp>
      <p:pic>
        <p:nvPicPr>
          <p:cNvPr id="425" name="Google Shape;425;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6" name="Google Shape;426;p57"/>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27" name="Google Shape;427;p57"/>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6</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graphicFrame>
        <p:nvGraphicFramePr>
          <p:cNvPr id="432" name="Google Shape;432;p58"/>
          <p:cNvGraphicFramePr/>
          <p:nvPr/>
        </p:nvGraphicFramePr>
        <p:xfrm>
          <a:off x="153263" y="191700"/>
          <a:ext cx="3000000" cy="3000000"/>
        </p:xfrm>
        <a:graphic>
          <a:graphicData uri="http://schemas.openxmlformats.org/drawingml/2006/table">
            <a:tbl>
              <a:tblPr>
                <a:noFill/>
                <a:tableStyleId>{146E3A23-E93A-44A6-873F-5F2E3574D1E5}</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a:t>
                      </a:r>
                      <a:r>
                        <a:rPr lang="en-GB" sz="1600">
                          <a:solidFill>
                            <a:schemeClr val="dk1"/>
                          </a:solidFill>
                          <a:latin typeface="Helvetica Neue Light"/>
                          <a:ea typeface="Helvetica Neue Light"/>
                          <a:cs typeface="Helvetica Neue Light"/>
                          <a:sym typeface="Helvetica Neue Light"/>
                        </a:rPr>
                        <a:t>.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r>
                        <a:rPr lang="en-GB" sz="1700">
                          <a:solidFill>
                            <a:schemeClr val="dk1"/>
                          </a:solidFill>
                          <a:latin typeface="Helvetica Neue Light"/>
                          <a:ea typeface="Helvetica Neue Light"/>
                          <a:cs typeface="Helvetica Neue Light"/>
                          <a:sym typeface="Helvetica Neue Light"/>
                        </a:rPr>
                        <a:t>Implementar programa que contenga una clase llamada Archivo que reciba el nombre del archivo con el que va a trabajar e implemente los métodos leer, guardar, borrar.</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700">
                          <a:solidFill>
                            <a:schemeClr val="dk1"/>
                          </a:solidFill>
                          <a:latin typeface="Helvetica Neue Light"/>
                          <a:ea typeface="Helvetica Neue Light"/>
                          <a:cs typeface="Helvetica Neue Light"/>
                          <a:sym typeface="Helvetica Neue Light"/>
                        </a:rPr>
                        <a:t>Utilizar guardar para incorporar productos al archivo "productos.txt"</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700">
                          <a:solidFill>
                            <a:schemeClr val="dk1"/>
                          </a:solidFill>
                          <a:latin typeface="Helvetica Neue Light"/>
                          <a:ea typeface="Helvetica Neue Light"/>
                          <a:cs typeface="Helvetica Neue Light"/>
                          <a:sym typeface="Helvetica Neue Light"/>
                        </a:rPr>
                        <a:t>El formato de cada producto será :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7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19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19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19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3" name="Google Shape;433;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4" name="Google Shape;434;p58"/>
          <p:cNvPicPr preferRelativeResize="0"/>
          <p:nvPr/>
        </p:nvPicPr>
        <p:blipFill rotWithShape="1">
          <a:blip r:embed="rId4">
            <a:alphaModFix/>
          </a:blip>
          <a:srcRect b="0" l="0" r="0" t="0"/>
          <a:stretch/>
        </p:blipFill>
        <p:spPr>
          <a:xfrm>
            <a:off x="7173537" y="1106600"/>
            <a:ext cx="1634174" cy="639850"/>
          </a:xfrm>
          <a:prstGeom prst="rect">
            <a:avLst/>
          </a:prstGeom>
          <a:noFill/>
          <a:ln>
            <a:noFill/>
          </a:ln>
        </p:spPr>
      </p:pic>
      <p:sp>
        <p:nvSpPr>
          <p:cNvPr id="435" name="Google Shape;435;p58"/>
          <p:cNvSpPr txBox="1"/>
          <p:nvPr/>
        </p:nvSpPr>
        <p:spPr>
          <a:xfrm>
            <a:off x="287175" y="3356700"/>
            <a:ext cx="3647700" cy="14649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D4D4D4"/>
                </a:solidFill>
                <a:highlight>
                  <a:srgbClr val="1E1E1E"/>
                </a:highlight>
                <a:latin typeface="Courier New"/>
                <a:ea typeface="Courier New"/>
                <a:cs typeface="Courier New"/>
                <a:sym typeface="Courier New"/>
              </a:rPr>
              <a:t>    </a:t>
            </a:r>
            <a:r>
              <a:rPr lang="en-GB" sz="1250">
                <a:solidFill>
                  <a:srgbClr val="C8C8C8"/>
                </a:solidFill>
                <a:highlight>
                  <a:srgbClr val="1E1E1E"/>
                </a:highlight>
                <a:latin typeface="Courier New"/>
                <a:ea typeface="Courier New"/>
                <a:cs typeface="Courier New"/>
                <a:sym typeface="Courier New"/>
              </a:rPr>
              <a:t>title</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nombre</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del</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producto</a:t>
            </a: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D4D4D4"/>
                </a:solidFill>
                <a:highlight>
                  <a:srgbClr val="1E1E1E"/>
                </a:highlight>
                <a:latin typeface="Courier New"/>
                <a:ea typeface="Courier New"/>
                <a:cs typeface="Courier New"/>
                <a:sym typeface="Courier New"/>
              </a:rPr>
              <a:t>    </a:t>
            </a:r>
            <a:r>
              <a:rPr lang="en-GB" sz="1250">
                <a:solidFill>
                  <a:srgbClr val="C8C8C8"/>
                </a:solidFill>
                <a:highlight>
                  <a:srgbClr val="1E1E1E"/>
                </a:highlight>
                <a:latin typeface="Courier New"/>
                <a:ea typeface="Courier New"/>
                <a:cs typeface="Courier New"/>
                <a:sym typeface="Courier New"/>
              </a:rPr>
              <a:t>price</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precio</a:t>
            </a: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D4D4D4"/>
                </a:solidFill>
                <a:highlight>
                  <a:srgbClr val="1E1E1E"/>
                </a:highlight>
                <a:latin typeface="Courier New"/>
                <a:ea typeface="Courier New"/>
                <a:cs typeface="Courier New"/>
                <a:sym typeface="Courier New"/>
              </a:rPr>
              <a:t>    </a:t>
            </a:r>
            <a:r>
              <a:rPr lang="en-GB" sz="1250">
                <a:solidFill>
                  <a:srgbClr val="C8C8C8"/>
                </a:solidFill>
                <a:highlight>
                  <a:srgbClr val="1E1E1E"/>
                </a:highlight>
                <a:latin typeface="Courier New"/>
                <a:ea typeface="Courier New"/>
                <a:cs typeface="Courier New"/>
                <a:sym typeface="Courier New"/>
              </a:rPr>
              <a:t>thumbnail</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url</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de</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la</a:t>
            </a:r>
            <a:r>
              <a:rPr lang="en-GB" sz="1250">
                <a:solidFill>
                  <a:srgbClr val="D4D4D4"/>
                </a:solidFill>
                <a:highlight>
                  <a:srgbClr val="1E1E1E"/>
                </a:highlight>
                <a:latin typeface="Courier New"/>
                <a:ea typeface="Courier New"/>
                <a:cs typeface="Courier New"/>
                <a:sym typeface="Courier New"/>
              </a:rPr>
              <a:t> </a:t>
            </a:r>
            <a:r>
              <a:rPr lang="en-GB" sz="1250">
                <a:solidFill>
                  <a:srgbClr val="9CDCFE"/>
                </a:solidFill>
                <a:highlight>
                  <a:srgbClr val="1E1E1E"/>
                </a:highlight>
                <a:latin typeface="Courier New"/>
                <a:ea typeface="Courier New"/>
                <a:cs typeface="Courier New"/>
                <a:sym typeface="Courier New"/>
              </a:rPr>
              <a:t>foto</a:t>
            </a: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aphicFrame>
        <p:nvGraphicFramePr>
          <p:cNvPr id="440" name="Google Shape;440;p59"/>
          <p:cNvGraphicFramePr/>
          <p:nvPr/>
        </p:nvGraphicFramePr>
        <p:xfrm>
          <a:off x="153263" y="191700"/>
          <a:ext cx="3000000" cy="3000000"/>
        </p:xfrm>
        <a:graphic>
          <a:graphicData uri="http://schemas.openxmlformats.org/drawingml/2006/table">
            <a:tbl>
              <a:tblPr>
                <a:noFill/>
                <a:tableStyleId>{146E3A23-E93A-44A6-873F-5F2E3574D1E5}</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8275">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Aspectos a incluir en el entregable</a:t>
                      </a:r>
                      <a:r>
                        <a:rPr b="1" lang="en-GB" sz="1700">
                          <a:latin typeface="Helvetica Neue"/>
                          <a:ea typeface="Helvetica Neue"/>
                          <a:cs typeface="Helvetica Neue"/>
                          <a:sym typeface="Helvetica Neue"/>
                        </a:rPr>
                        <a:t>:</a:t>
                      </a:r>
                      <a:r>
                        <a:rPr lang="en-GB" sz="1700">
                          <a:latin typeface="Helvetica Neue Light"/>
                          <a:ea typeface="Helvetica Neue Light"/>
                          <a:cs typeface="Helvetica Neue Light"/>
                          <a:sym typeface="Helvetica Neue Light"/>
                        </a:rPr>
                        <a:t> </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 función guardar incorporará al producto un id, el cual se obtendrá de la longitud total del array actual más 1.</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Con el método leer se mostrará en consola el listado total (si el archivo existe) como un array de productos. Si el archivo no existe, se retornará un array vacío.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El método borrar elimina el archivo completo.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Implementar el manejo de archivos con el módulo fs de node.js, utilizando promesas con async await y manejo de errores.</a:t>
                      </a:r>
                      <a:endParaRPr sz="19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1" name="Google Shape;441;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2" name="Google Shape;442;p59"/>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graphicFrame>
        <p:nvGraphicFramePr>
          <p:cNvPr id="447" name="Google Shape;447;p60"/>
          <p:cNvGraphicFramePr/>
          <p:nvPr/>
        </p:nvGraphicFramePr>
        <p:xfrm>
          <a:off x="153263" y="191700"/>
          <a:ext cx="3000000" cy="3000000"/>
        </p:xfrm>
        <a:graphic>
          <a:graphicData uri="http://schemas.openxmlformats.org/drawingml/2006/table">
            <a:tbl>
              <a:tblPr>
                <a:noFill/>
                <a:tableStyleId>{146E3A23-E93A-44A6-873F-5F2E3574D1E5}</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658275">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Ejemplo</a:t>
                      </a:r>
                      <a:r>
                        <a:rPr b="1" lang="en-GB" sz="1700">
                          <a:latin typeface="Helvetica Neue"/>
                          <a:ea typeface="Helvetica Neue"/>
                          <a:cs typeface="Helvetica Neue"/>
                          <a:sym typeface="Helvetica Neue"/>
                        </a:rPr>
                        <a:t>:</a:t>
                      </a:r>
                      <a:endParaRPr b="1" sz="1700">
                        <a:latin typeface="Helvetica Neue"/>
                        <a:ea typeface="Helvetica Neue"/>
                        <a:cs typeface="Helvetica Neue"/>
                        <a:sym typeface="Helvetica Neue"/>
                      </a:endParaRPr>
                    </a:p>
                    <a:p>
                      <a:pPr indent="0" lvl="0" marL="0" rtl="0" algn="l">
                        <a:spcBef>
                          <a:spcPts val="0"/>
                        </a:spcBef>
                        <a:spcAft>
                          <a:spcPts val="0"/>
                        </a:spcAft>
                        <a:buNone/>
                      </a:pPr>
                      <a:r>
                        <a:rPr lang="en-GB" sz="1700">
                          <a:latin typeface="Helvetica Neue Light"/>
                          <a:ea typeface="Helvetica Neue Light"/>
                          <a:cs typeface="Helvetica Neue Light"/>
                          <a:sym typeface="Helvetica Neue Light"/>
                        </a:rPr>
                        <a:t>Contenido de "productos.txt" con 3 productos almacenados</a:t>
                      </a:r>
                      <a:r>
                        <a:rPr lang="en-GB"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
        <p:nvSpPr>
          <p:cNvPr id="448" name="Google Shape;448;p60"/>
          <p:cNvSpPr txBox="1"/>
          <p:nvPr/>
        </p:nvSpPr>
        <p:spPr>
          <a:xfrm>
            <a:off x="349175" y="2157775"/>
            <a:ext cx="8299200" cy="27888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'Escuadra'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123.45</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'https://cdn3.iconfinder.com/data/icons/education-209/64/ruler-triangle-stationary-school-256.png'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'Calculadora'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234.56</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'https://cdn3.iconfinder.com/data/icons/education-209/64/calculator-math-tool-school-256.png'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'Globo Terráqueo'</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345.67</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'https://cdn3.iconfinder.com/data/icons/education-209/64/globe-earth-geograhy-planet-school-256.png'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p:txBody>
      </p:sp>
      <p:pic>
        <p:nvPicPr>
          <p:cNvPr id="449" name="Google Shape;449;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0"/>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6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56" name="Google Shape;456;p61"/>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852150" y="1566313"/>
            <a:ext cx="7439700" cy="301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todo sistema, es posible que nos topemos con la necesidad de que algunos </a:t>
            </a:r>
            <a:r>
              <a:rPr b="1" lang="en-GB" sz="2000">
                <a:solidFill>
                  <a:schemeClr val="dk1"/>
                </a:solidFill>
                <a:highlight>
                  <a:schemeClr val="lt1"/>
                </a:highlight>
                <a:latin typeface="Helvetica Neue"/>
                <a:ea typeface="Helvetica Neue"/>
                <a:cs typeface="Helvetica Neue"/>
                <a:sym typeface="Helvetica Neue"/>
              </a:rPr>
              <a:t>datos persistan más allá de la ejecución del programa</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Una de las opciones con las que contamos es el uso de archivos.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Según el caso, existen ventajas y desventajas en utilizar el sistema de archivos como medio de almacenamiento de información.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04" name="Google Shape;104;p17"/>
          <p:cNvSpPr txBox="1"/>
          <p:nvPr/>
        </p:nvSpPr>
        <p:spPr>
          <a:xfrm>
            <a:off x="852150" y="511825"/>
            <a:ext cx="3448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105" name="Google Shape;105;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06" name="Google Shape;106;p17"/>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107" name="Google Shape;107;p17"/>
          <p:cNvPicPr preferRelativeResize="0"/>
          <p:nvPr/>
        </p:nvPicPr>
        <p:blipFill>
          <a:blip r:embed="rId5">
            <a:alphaModFix/>
          </a:blip>
          <a:stretch>
            <a:fillRect/>
          </a:stretch>
        </p:blipFill>
        <p:spPr>
          <a:xfrm>
            <a:off x="4414709" y="312625"/>
            <a:ext cx="2766466" cy="1048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62"/>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62" name="Google Shape;462;p62"/>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-Manejo de archivos en Node.js</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6" name="Shape 466"/>
        <p:cNvGrpSpPr/>
        <p:nvPr/>
      </p:nvGrpSpPr>
      <p:grpSpPr>
        <a:xfrm>
          <a:off x="0" y="0"/>
          <a:ext cx="0" cy="0"/>
          <a:chOff x="0" y="0"/>
          <a:chExt cx="0" cy="0"/>
        </a:xfrm>
      </p:grpSpPr>
      <p:sp>
        <p:nvSpPr>
          <p:cNvPr id="467" name="Google Shape;467;p63"/>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68" name="Google Shape;468;p63"/>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72" name="Shape 472"/>
        <p:cNvGrpSpPr/>
        <p:nvPr/>
      </p:nvGrpSpPr>
      <p:grpSpPr>
        <a:xfrm>
          <a:off x="0" y="0"/>
          <a:ext cx="0" cy="0"/>
          <a:chOff x="0" y="0"/>
          <a:chExt cx="0" cy="0"/>
        </a:xfrm>
      </p:grpSpPr>
      <p:sp>
        <p:nvSpPr>
          <p:cNvPr id="473" name="Google Shape;473;p6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74" name="Google Shape;474;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nvSpPr>
        <p:spPr>
          <a:xfrm>
            <a:off x="581125" y="1582700"/>
            <a:ext cx="7926900" cy="272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usar.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requieren el uso de programas externos para su creación, lectura o edición.</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ocasiones, pueden ser abiertos y editados desde programas de edición de texto simples como un </a:t>
            </a:r>
            <a:r>
              <a:rPr lang="en-GB" sz="2000">
                <a:solidFill>
                  <a:schemeClr val="dk1"/>
                </a:solidFill>
                <a:highlight>
                  <a:srgbClr val="FFFFFF"/>
                </a:highlight>
                <a:latin typeface="Helvetica Neue Light"/>
                <a:ea typeface="Helvetica Neue Light"/>
                <a:cs typeface="Helvetica Neue Light"/>
                <a:sym typeface="Helvetica Neue Light"/>
              </a:rPr>
              <a:t>bloc</a:t>
            </a:r>
            <a:r>
              <a:rPr lang="en-GB" sz="2000">
                <a:solidFill>
                  <a:schemeClr val="dk1"/>
                </a:solidFill>
                <a:highlight>
                  <a:srgbClr val="FFFFFF"/>
                </a:highlight>
                <a:latin typeface="Helvetica Neue Light"/>
                <a:ea typeface="Helvetica Neue Light"/>
                <a:cs typeface="Helvetica Neue Light"/>
                <a:sym typeface="Helvetica Neue Light"/>
              </a:rPr>
              <a:t> de notas (¡siempre que se trate de texto!).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compartir o enviar a otros usuarios/programas.</a:t>
            </a:r>
            <a:endParaRPr sz="2000">
              <a:latin typeface="Helvetica Neue Light"/>
              <a:ea typeface="Helvetica Neue Light"/>
              <a:cs typeface="Helvetica Neue Light"/>
              <a:sym typeface="Helvetica Neue Light"/>
            </a:endParaRPr>
          </a:p>
        </p:txBody>
      </p:sp>
      <p:sp>
        <p:nvSpPr>
          <p:cNvPr id="113" name="Google Shape;113;p18"/>
          <p:cNvSpPr txBox="1"/>
          <p:nvPr/>
        </p:nvSpPr>
        <p:spPr>
          <a:xfrm>
            <a:off x="1464125" y="470050"/>
            <a:ext cx="5994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Ventajas del uso de archivos</a:t>
            </a:r>
            <a:endParaRPr i="1" sz="3600">
              <a:latin typeface="Anton"/>
              <a:ea typeface="Anton"/>
              <a:cs typeface="Anton"/>
              <a:sym typeface="Anton"/>
            </a:endParaRPr>
          </a:p>
        </p:txBody>
      </p:sp>
      <p:pic>
        <p:nvPicPr>
          <p:cNvPr id="114" name="Google Shape;114;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5" name="Google Shape;115;p1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116" name="Google Shape;116;p18"/>
          <p:cNvPicPr preferRelativeResize="0"/>
          <p:nvPr/>
        </p:nvPicPr>
        <p:blipFill>
          <a:blip r:embed="rId5">
            <a:alphaModFix/>
          </a:blip>
          <a:stretch>
            <a:fillRect/>
          </a:stretch>
        </p:blipFill>
        <p:spPr>
          <a:xfrm>
            <a:off x="104575" y="91425"/>
            <a:ext cx="1256912" cy="118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584250" y="1371138"/>
            <a:ext cx="7975500" cy="315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Consultas sobre algún dato puntual entre todos los datos almacenados (y no podamos guardar todo el lote de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Ediciones de datos puntuales (que no requieren sobreescribir el archivo por completo)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Lecturas que combinen datos obtenidos de varios archivos (nuevamente, suponiendo que no podemos guardar todos los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robablemente sea mejor considerar el uso de un motor de base de datos.</a:t>
            </a:r>
            <a:endParaRPr sz="2000">
              <a:latin typeface="Helvetica Neue Light"/>
              <a:ea typeface="Helvetica Neue Light"/>
              <a:cs typeface="Helvetica Neue Light"/>
              <a:sym typeface="Helvetica Neue Light"/>
            </a:endParaRPr>
          </a:p>
        </p:txBody>
      </p:sp>
      <p:sp>
        <p:nvSpPr>
          <p:cNvPr id="122" name="Google Shape;122;p19"/>
          <p:cNvSpPr txBox="1"/>
          <p:nvPr/>
        </p:nvSpPr>
        <p:spPr>
          <a:xfrm>
            <a:off x="1149925" y="470050"/>
            <a:ext cx="6417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Desv</a:t>
            </a:r>
            <a:r>
              <a:rPr i="1" lang="en-GB" sz="3600">
                <a:latin typeface="Anton"/>
                <a:ea typeface="Anton"/>
                <a:cs typeface="Anton"/>
                <a:sym typeface="Anton"/>
              </a:rPr>
              <a:t>entajas del uso de archivos</a:t>
            </a:r>
            <a:endParaRPr i="1" sz="3600">
              <a:latin typeface="Anton"/>
              <a:ea typeface="Anton"/>
              <a:cs typeface="Anton"/>
              <a:sym typeface="Anton"/>
            </a:endParaRPr>
          </a:p>
        </p:txBody>
      </p:sp>
      <p:pic>
        <p:nvPicPr>
          <p:cNvPr id="123" name="Google Shape;123;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4" name="Google Shape;124;p19"/>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125" name="Google Shape;125;p19"/>
          <p:cNvPicPr preferRelativeResize="0"/>
          <p:nvPr/>
        </p:nvPicPr>
        <p:blipFill>
          <a:blip r:embed="rId5">
            <a:alphaModFix/>
          </a:blip>
          <a:stretch>
            <a:fillRect/>
          </a:stretch>
        </p:blipFill>
        <p:spPr>
          <a:xfrm>
            <a:off x="76200" y="76200"/>
            <a:ext cx="1256900" cy="117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0"/>
          <p:cNvSpPr txBox="1"/>
          <p:nvPr/>
        </p:nvSpPr>
        <p:spPr>
          <a:xfrm>
            <a:off x="1852500" y="41562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Manejo de Archivos en NodeJS</a:t>
            </a:r>
            <a:endParaRPr i="1" sz="3600">
              <a:solidFill>
                <a:srgbClr val="E0FF00"/>
              </a:solidFill>
              <a:latin typeface="Anton"/>
              <a:ea typeface="Anton"/>
              <a:cs typeface="Anton"/>
              <a:sym typeface="Anton"/>
            </a:endParaRPr>
          </a:p>
        </p:txBody>
      </p:sp>
      <p:pic>
        <p:nvPicPr>
          <p:cNvPr id="131" name="Google Shape;131;p20"/>
          <p:cNvPicPr preferRelativeResize="0"/>
          <p:nvPr/>
        </p:nvPicPr>
        <p:blipFill>
          <a:blip r:embed="rId4">
            <a:alphaModFix/>
          </a:blip>
          <a:stretch>
            <a:fillRect/>
          </a:stretch>
        </p:blipFill>
        <p:spPr>
          <a:xfrm>
            <a:off x="1997725" y="1598825"/>
            <a:ext cx="4159201" cy="2559500"/>
          </a:xfrm>
          <a:prstGeom prst="rect">
            <a:avLst/>
          </a:prstGeom>
          <a:noFill/>
          <a:ln>
            <a:noFill/>
          </a:ln>
        </p:spPr>
      </p:pic>
      <p:pic>
        <p:nvPicPr>
          <p:cNvPr id="132" name="Google Shape;132;p20"/>
          <p:cNvPicPr preferRelativeResize="0"/>
          <p:nvPr/>
        </p:nvPicPr>
        <p:blipFill>
          <a:blip r:embed="rId5">
            <a:alphaModFix/>
          </a:blip>
          <a:stretch>
            <a:fillRect/>
          </a:stretch>
        </p:blipFill>
        <p:spPr>
          <a:xfrm>
            <a:off x="5721250" y="1453588"/>
            <a:ext cx="1469524" cy="1469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6" name="Shape 136"/>
        <p:cNvGrpSpPr/>
        <p:nvPr/>
      </p:nvGrpSpPr>
      <p:grpSpPr>
        <a:xfrm>
          <a:off x="0" y="0"/>
          <a:ext cx="0" cy="0"/>
          <a:chOff x="0" y="0"/>
          <a:chExt cx="0" cy="0"/>
        </a:xfrm>
      </p:grpSpPr>
      <p:sp>
        <p:nvSpPr>
          <p:cNvPr id="137" name="Google Shape;137;p21"/>
          <p:cNvSpPr txBox="1"/>
          <p:nvPr/>
        </p:nvSpPr>
        <p:spPr>
          <a:xfrm>
            <a:off x="375375" y="1295300"/>
            <a:ext cx="8379000" cy="3337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b="1" lang="en-GB" sz="2000">
                <a:latin typeface="Helvetica Neue"/>
                <a:ea typeface="Helvetica Neue"/>
                <a:cs typeface="Helvetica Neue"/>
                <a:sym typeface="Helvetica Neue"/>
              </a:rPr>
              <a:t>fs</a:t>
            </a:r>
            <a:r>
              <a:rPr lang="en-GB" sz="2000">
                <a:latin typeface="Helvetica Neue Light"/>
                <a:ea typeface="Helvetica Neue Light"/>
                <a:cs typeface="Helvetica Neue Light"/>
                <a:sym typeface="Helvetica Neue Light"/>
              </a:rPr>
              <a:t> es la abreviatura en </a:t>
            </a:r>
            <a:r>
              <a:rPr lang="en-GB" sz="2000">
                <a:latin typeface="Helvetica Neue Light"/>
                <a:ea typeface="Helvetica Neue Light"/>
                <a:cs typeface="Helvetica Neue Light"/>
                <a:sym typeface="Helvetica Neue Light"/>
              </a:rPr>
              <a:t>inglés</a:t>
            </a:r>
            <a:r>
              <a:rPr lang="en-GB" sz="2000">
                <a:latin typeface="Helvetica Neue Light"/>
                <a:ea typeface="Helvetica Neue Light"/>
                <a:cs typeface="Helvetica Neue Light"/>
                <a:sym typeface="Helvetica Neue Light"/>
              </a:rPr>
              <a:t> para file system o sistema de archivos y es, </a:t>
            </a:r>
            <a:r>
              <a:rPr lang="en-GB" sz="2000">
                <a:latin typeface="Helvetica Neue Light"/>
                <a:ea typeface="Helvetica Neue Light"/>
                <a:cs typeface="Helvetica Neue Light"/>
                <a:sym typeface="Helvetica Neue Light"/>
              </a:rPr>
              <a:t>además</a:t>
            </a:r>
            <a:r>
              <a:rPr lang="en-GB" sz="2000">
                <a:latin typeface="Helvetica Neue Light"/>
                <a:ea typeface="Helvetica Neue Light"/>
                <a:cs typeface="Helvetica Neue Light"/>
                <a:sym typeface="Helvetica Neue Light"/>
              </a:rPr>
              <a:t>, uno de los módulos más básicos y útiles de Node.js.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En Node.js es posible manipular archivos a través de fs (crear, leer, modificar, etc.).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La mayoría de las funciones que contiene este módulo pueden usarse tanto de manera sincrónica como asincrónica.</a:t>
            </a:r>
            <a:endParaRPr sz="2000">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latin typeface="Helvetica Neue"/>
                <a:ea typeface="Helvetica Neue"/>
                <a:cs typeface="Helvetica Neue"/>
                <a:sym typeface="Helvetica Neue"/>
              </a:rPr>
              <a:t>Aclaración</a:t>
            </a:r>
            <a:r>
              <a:rPr lang="en-GB" sz="2000">
                <a:solidFill>
                  <a:schemeClr val="dk1"/>
                </a:solidFill>
                <a:latin typeface="Helvetica Neue Light"/>
                <a:ea typeface="Helvetica Neue Light"/>
                <a:cs typeface="Helvetica Neue Light"/>
                <a:sym typeface="Helvetica Neue Light"/>
              </a:rPr>
              <a:t>: Hay que tener en cuenta que esto sólo aplica a Node.js, desde el navegador no es posible manipular archivos dado que sería muy inseguro.</a:t>
            </a:r>
            <a:endParaRPr sz="2000">
              <a:latin typeface="Helvetica Neue Light"/>
              <a:ea typeface="Helvetica Neue Light"/>
              <a:cs typeface="Helvetica Neue Light"/>
              <a:sym typeface="Helvetica Neue Light"/>
            </a:endParaRPr>
          </a:p>
        </p:txBody>
      </p:sp>
      <p:sp>
        <p:nvSpPr>
          <p:cNvPr id="138" name="Google Shape;138;p21"/>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Módulo nativo file system: fs</a:t>
            </a:r>
            <a:endParaRPr i="1" sz="4000">
              <a:latin typeface="Anton"/>
              <a:ea typeface="Anton"/>
              <a:cs typeface="Anton"/>
              <a:sym typeface="Anton"/>
            </a:endParaRPr>
          </a:p>
        </p:txBody>
      </p:sp>
      <p:pic>
        <p:nvPicPr>
          <p:cNvPr id="139" name="Google Shape;139;p2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