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Anton"/>
      <p:regular r:id="rId54"/>
    </p:embeddedFont>
    <p:embeddedFont>
      <p:font typeface="Lato"/>
      <p:regular r:id="rId55"/>
      <p:bold r:id="rId56"/>
      <p:italic r:id="rId57"/>
      <p:boldItalic r:id="rId58"/>
    </p:embeddedFont>
    <p:embeddedFont>
      <p:font typeface="Lato Light"/>
      <p:regular r:id="rId59"/>
      <p:bold r:id="rId60"/>
      <p:italic r:id="rId61"/>
      <p:boldItalic r:id="rId62"/>
    </p:embeddedFont>
    <p:embeddedFont>
      <p:font typeface="Helvetica Neue"/>
      <p:regular r:id="rId63"/>
      <p:bold r:id="rId64"/>
      <p:italic r:id="rId65"/>
      <p:boldItalic r:id="rId66"/>
    </p:embeddedFont>
    <p:embeddedFont>
      <p:font typeface="Helvetica Neue Light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9FB397-C732-4DE1-95E2-F76A957C4599}">
  <a:tblStyle styleId="{569FB397-C732-4DE1-95E2-F76A957C45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HelveticaNeueLight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Light-boldItalic.fntdata"/><Relationship Id="rId61" Type="http://schemas.openxmlformats.org/officeDocument/2006/relationships/font" Target="fonts/LatoLight-italic.fntdata"/><Relationship Id="rId20" Type="http://schemas.openxmlformats.org/officeDocument/2006/relationships/slide" Target="slides/slide15.xml"/><Relationship Id="rId64" Type="http://schemas.openxmlformats.org/officeDocument/2006/relationships/font" Target="fonts/HelveticaNeue-bold.fntdata"/><Relationship Id="rId63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66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65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68" Type="http://schemas.openxmlformats.org/officeDocument/2006/relationships/font" Target="fonts/HelveticaNeueLight-bold.fntdata"/><Relationship Id="rId23" Type="http://schemas.openxmlformats.org/officeDocument/2006/relationships/slide" Target="slides/slide18.xml"/><Relationship Id="rId67" Type="http://schemas.openxmlformats.org/officeDocument/2006/relationships/font" Target="fonts/HelveticaNeueLight-regular.fntdata"/><Relationship Id="rId60" Type="http://schemas.openxmlformats.org/officeDocument/2006/relationships/font" Target="fonts/Lato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Lato-regular.fntdata"/><Relationship Id="rId10" Type="http://schemas.openxmlformats.org/officeDocument/2006/relationships/slide" Target="slides/slide5.xml"/><Relationship Id="rId54" Type="http://schemas.openxmlformats.org/officeDocument/2006/relationships/font" Target="fonts/Anton-regular.fntdata"/><Relationship Id="rId13" Type="http://schemas.openxmlformats.org/officeDocument/2006/relationships/slide" Target="slides/slide8.xml"/><Relationship Id="rId57" Type="http://schemas.openxmlformats.org/officeDocument/2006/relationships/font" Target="fonts/Lato-italic.fntdata"/><Relationship Id="rId12" Type="http://schemas.openxmlformats.org/officeDocument/2006/relationships/slide" Target="slides/slide7.xml"/><Relationship Id="rId56" Type="http://schemas.openxmlformats.org/officeDocument/2006/relationships/font" Target="fonts/Lato-bold.fntdata"/><Relationship Id="rId15" Type="http://schemas.openxmlformats.org/officeDocument/2006/relationships/slide" Target="slides/slide10.xml"/><Relationship Id="rId59" Type="http://schemas.openxmlformats.org/officeDocument/2006/relationships/font" Target="fonts/LatoLight-regular.fntdata"/><Relationship Id="rId14" Type="http://schemas.openxmlformats.org/officeDocument/2006/relationships/slide" Target="slides/slide9.xml"/><Relationship Id="rId58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dcd3f765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dcd3f76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dcd3f76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dcd3f76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cd3f765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dcd3f765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ed853df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ed853df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dcd3f765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dcd3f765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5126972a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512697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5126972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5126972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5126972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5126972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7d7cd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7d7cd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ed853df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ed853df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dcd3f765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dcd3f765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07d7cdd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07d7cdd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dcd3f765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dcd3f765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cd3f765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dcd3f765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dcd3f765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dcd3f765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dcd3f765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dcd3f765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5126972a1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b5126972a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5126972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5126972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743eaa5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743eaa5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dcd3f765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dcd3f76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dcd3f765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dcd3f765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dcd3f765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dcd3f765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dcd3f765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dcd3f765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dcd3f765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dcd3f765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ed853df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ed853df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dcd3f765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dcd3f765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4fd032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4fd032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dcd3f765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dcd3f765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5126972a1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5126972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5126972a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5126972a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7edb21d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7edb21d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5126972a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5126972a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90266a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90266a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90266a4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90266a4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90266a4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90266a4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90266a4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90266a4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1579fa7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81579fa7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17ac01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717ac01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1579fa7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1579fa7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9a49073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9a49073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cd3f76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cd3f76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dcd3f765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dcd3f765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cd3f76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cd3f76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fc0e1d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fc0e1d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dcd3f76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dcd3f76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5.png"/><Relationship Id="rId6" Type="http://schemas.openxmlformats.org/officeDocument/2006/relationships/image" Target="../media/image2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NPM e Introducción a express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7.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Por ejemplo...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544125" y="1044225"/>
            <a:ext cx="7903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➢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El programa A usa la librería “fecha” en su versión 1.0, que cuenta con el método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“dameFecha()”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➢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El programa B usa la librería “fecha” pero en su versión 2.0, que ya no cuenta con el método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“dameFecha()”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ya que éste fue reemplazado por el nuevo método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“dameFechaLocal()”.</a:t>
            </a:r>
            <a:endParaRPr i="1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➢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“fecha” en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al actualizar la librería fecha, romperemos el programa A, ya que intentará usar un método que ya no existe.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➢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Si realizamos dos instalaciones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locales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(fecha 1.0 para A, fecha 2.0 para B) al actualizar cada una por separado, cada programa seguirá contando con la versión correspondiente).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862650" y="853613"/>
            <a:ext cx="7418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dvertencia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: Es posible que al instalar dependencias en forma global se nos solicite tener permisos de administrador, ya que estaremos editando archivos de configuración y agregando contenidos en carpetas del sistema.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438" y="2557413"/>
            <a:ext cx="3309119" cy="17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El archivo ”package.json” 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5106850" y="840875"/>
            <a:ext cx="36633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archivo de configuración en formato </a:t>
            </a:r>
            <a:r>
              <a:rPr b="1"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JSON </a:t>
            </a: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es parte de un proyecto Node.js.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47800" y="317975"/>
            <a:ext cx="41433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Package.json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00" y="999350"/>
            <a:ext cx="4598776" cy="34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5091150" y="2296175"/>
            <a:ext cx="36633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especificar en este archivo la lista de dependencias, que son las librerías que usa el proyecto para funcionar o para realizar distintos tipos de testing.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0" y="62075"/>
            <a:ext cx="9144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Manejo automatizado de dependencias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26975" y="943350"/>
            <a:ext cx="8653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Siempre que hayamos especificado nuestras dependencias en el archivo de configuración (package.json) podremos actualizar y mantener de forma fácil y segura las dependencias del proyecto con el comando </a:t>
            </a:r>
            <a:r>
              <a:rPr b="1" i="1" lang="en-GB" sz="1800">
                <a:latin typeface="Helvetica Neue"/>
                <a:ea typeface="Helvetica Neue"/>
                <a:cs typeface="Helvetica Neue"/>
                <a:sym typeface="Helvetica Neue"/>
              </a:rPr>
              <a:t>npm install</a:t>
            </a:r>
            <a:endParaRPr b="1"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Además podemos hacer que npm agregue como dependencia al package.json un módulo que estamos instalando. Si lo queremos como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dependencia del proyecto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al comando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‘install’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le agregamos el nombre del módulo: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&lt;algún-módulo&gt;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Si sólo es una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dependencia del entorno de desarrollo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le agregamos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--save-dev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ó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-D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: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pm install --save-dev &lt;algún-módulo-dev&gt;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ó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 install -D &lt;algún-módulo-dev&gt;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Calculadora de edad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Vamos a practicar lo aprendido hasta ahora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5/10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un proyecto en node.js que permita calcular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cuantos años y días totales transcurrieron desde la fecha de tu nacimiento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Para ello utilizar la dependencia </a:t>
            </a: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moment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instalándola en forma local desde npm. Imprimir los resultados por consola.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ejemplo de salida: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Hoy es 11/01/2021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Nací el 29/11/1968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52 años.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19036 días.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442500" y="8310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Importar moment con require (CommonJS)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Ayuda: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Utilizar los métodos diff y format de moment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Versionado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458250" y="1905350"/>
            <a:ext cx="83802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Major Release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 primer número corresponde a actualizaciones grandes/significativas que incluyen muchas nuevas características, o que cambian de manera significativa el funcionamiento de las existentes.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Minor Release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 segundo número corresponde a actualizaciones pequeñas que agregan pocas cosas nuevas o actualizan algún detalle del funcionamiento de la librería.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Patches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tercer número corresponde a arreglos o parches que corrigen defectos en las funcionalidades de la librería.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Versionado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610675" y="934900"/>
            <a:ext cx="63318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librerías de NPM siguen un estándar de versionado de tres números, separados entre sí por un punto: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150" y="865875"/>
            <a:ext cx="2073401" cy="8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Comprender la función que cumple npm en Node.js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proceso de instalación de dependencias.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Creación de un servidor http basado en express.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Realizar el primer despliegue de nuestra aplicación backend en la nube.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/>
        </p:nvSpPr>
        <p:spPr>
          <a:xfrm>
            <a:off x="458250" y="42445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Manejo Avanzado del 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Versionado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334500" y="1973838"/>
            <a:ext cx="84750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Cada una de las versiones de las dependencias está precedida por un símbolo (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~ ^ *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) que indica la forma en la que deseamos que se actualice ese módulo cada vez que ejecutemos npm install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614850" y="1525113"/>
            <a:ext cx="79143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~0.13.0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no se actualizará, ya que es una Minor Release.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~ </a:t>
            </a:r>
            <a:r>
              <a:rPr lang="en-GB" sz="3600">
                <a:latin typeface="Anton"/>
                <a:ea typeface="Anton"/>
                <a:cs typeface="Anton"/>
                <a:sym typeface="Anton"/>
              </a:rPr>
              <a:t>(</a:t>
            </a:r>
            <a:r>
              <a:rPr lang="en-GB" sz="3600">
                <a:latin typeface="Anton"/>
                <a:ea typeface="Anton"/>
                <a:cs typeface="Anton"/>
                <a:sym typeface="Anton"/>
              </a:rPr>
              <a:t>solo patches)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^0.13.0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0.13.1 se actualizará en nuestro proyecto, ya que es un Patch.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no se actualizará, ya que es una Major Release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^ (patches y actualizaciones menores)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552900" y="1201150"/>
            <a:ext cx="80382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escribimos en nuestro package.json: *0.13.0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Cuando salga la versión 0.13.1 se actualizará en nuestro proyecto, ya que es un Patch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0.14.0 se actualizará, ya que es una Minor Release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➢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salga la versión 1.1.0 se actualizará, ya que es una Major Release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482150" y="169300"/>
            <a:ext cx="82275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Anton"/>
                <a:ea typeface="Anton"/>
                <a:cs typeface="Anton"/>
                <a:sym typeface="Anton"/>
              </a:rPr>
              <a:t>* (todas las actualizaciones)</a:t>
            </a:r>
            <a:endParaRPr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552900" y="1584525"/>
            <a:ext cx="82254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 	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posterior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&gt;= 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igual o posterior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&lt;= 	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anterior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 la dada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 	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descargar/actualizar a cualquier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igual o anterior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 la dada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484300" y="169300"/>
            <a:ext cx="8225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Más símbolos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/>
        </p:nvSpPr>
        <p:spPr>
          <a:xfrm>
            <a:off x="290675" y="1584525"/>
            <a:ext cx="85323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Finalmente, si no se pone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ningún símbolo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acepta únicamente la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especificada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en lugar de escribir una versión, se escribe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‘latest’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se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descargará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actualizará siempre a la última versión disponible.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Adicionalmente se pueden crear combinaciones con los criterios anteriores. Por ejemplo: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1.0.0 || &gt;=1.1.0 &lt;1.2.0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usará la versión 1.0.0 (si la encuentra) o alguna a partir de 1.1.0, pero anteriores a 1.2.0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84300" y="169300"/>
            <a:ext cx="82254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M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ás opciones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Calculadora de edad II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Modificar el proyecto anterior para importar moment con import (ES Modules)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/>
        </p:nvSpPr>
        <p:spPr>
          <a:xfrm>
            <a:off x="442500" y="602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Modificar el proyecto anterior para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 moment con import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(ES Modules)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Representar la fecha de nacimiento y la actual en formato americano MM/DD/YY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salida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Hoy es 01/11/21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Nací el 11/29/68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52 años.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mi nacimiento han pasado 19036 días.</a:t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Además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el proyecto deberá admitir sólo actualizaciones patches de su dependencia moment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/>
        </p:nvSpPr>
        <p:spPr>
          <a:xfrm>
            <a:off x="1398000" y="7464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Implementación de un servidor http en Express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728" y="1982925"/>
            <a:ext cx="3826544" cy="2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NPM e Introducción a express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377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rgbClr val="FFFFFF"/>
                </a:highlight>
              </a:rPr>
              <a:t>Manejo de archivos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446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Express Avanzado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496400" y="1151550"/>
            <a:ext cx="8157000" cy="3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módulos nativos para manejar el envío y recepción de peticiones de tipo http/s, sin embargo, usaremos para nuestra aplicación un módulo externo llamado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express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de sus principales </a:t>
            </a:r>
            <a:r>
              <a:rPr i="1"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características son:</a:t>
            </a:r>
            <a:endParaRPr i="1"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★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Es muy popular y fácil de usar.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★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Nos facilitará la tarea de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crear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los distintos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puntos de entrada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de nuestro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★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También permite personalizar la manera en que se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maneja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cada petición en forma más simple y rápida.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441750" y="1497787"/>
            <a:ext cx="81048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Express 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framework web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minimalista, con posibilidad de ser utilizado tanto para aplicaciones/páginas web como para aplicaciones de servicios. Como todo módulo, lo primero que debemos realizar es agregarlo como dependencia en nuestro proyecto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Instalación desde la consola: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express</a:t>
            </a:r>
            <a:endParaRPr b="1" i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26368" l="0" r="0" t="21384"/>
          <a:stretch/>
        </p:blipFill>
        <p:spPr>
          <a:xfrm>
            <a:off x="4131325" y="3155925"/>
            <a:ext cx="4623124" cy="10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2480950" y="454225"/>
            <a:ext cx="4442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Express.js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25" y="291400"/>
            <a:ext cx="2444450" cy="10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1398000" y="8952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Express como framework soporte para servidores REST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425" y="2189125"/>
            <a:ext cx="3715037" cy="24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/>
        </p:nvSpPr>
        <p:spPr>
          <a:xfrm>
            <a:off x="519650" y="1087575"/>
            <a:ext cx="8234700" cy="1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nos permite definir, para cada tipo de petición HTTP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llegue a una determinada URL, qué acciones debe tomar, mediante la definición de un callback para cada caso que consideremos necesario incluir en nuestra API.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26" y="2743625"/>
            <a:ext cx="4103150" cy="21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 txBox="1"/>
          <p:nvPr/>
        </p:nvSpPr>
        <p:spPr>
          <a:xfrm>
            <a:off x="800400" y="161475"/>
            <a:ext cx="67674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6350" y="2525955"/>
            <a:ext cx="3492475" cy="20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/>
        </p:nvSpPr>
        <p:spPr>
          <a:xfrm>
            <a:off x="686825" y="296650"/>
            <a:ext cx="7548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Uso del módulo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50" y="3651475"/>
            <a:ext cx="7622999" cy="65411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6"/>
          <p:cNvSpPr txBox="1"/>
          <p:nvPr/>
        </p:nvSpPr>
        <p:spPr>
          <a:xfrm>
            <a:off x="712500" y="819550"/>
            <a:ext cx="76230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poder usar el módulo, lo primero que debemos hacer es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importarlo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comienzo de nuestro archivo. El objeto obtenido luego del import es una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función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Al ejecutarla, nos devolverá 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configuraremos posteriormente con los detalles de nuestra aplicación.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inicialización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Conexión del servidor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712500" y="2365850"/>
            <a:ext cx="7623000" cy="24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jemplo de conexión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el puerto elegido es el cero (0), express elegirá un puerto al azar entre los disponibles del sistema operativo en ese momento.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950" y="2837450"/>
            <a:ext cx="7032801" cy="12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7"/>
          <p:cNvSpPr txBox="1"/>
          <p:nvPr/>
        </p:nvSpPr>
        <p:spPr>
          <a:xfrm>
            <a:off x="712500" y="795575"/>
            <a:ext cx="78411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Debemos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indicar en qué puerto de nuestra computadora queremos que nuestra aplicación comience a escuchar peticiones. Este puerto será de uso exclusivo de nuestro servidor, y no podrá ser compartido con otras aplicaciones.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/>
        </p:nvSpPr>
        <p:spPr>
          <a:xfrm>
            <a:off x="686825" y="296650"/>
            <a:ext cx="7648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Manejo de errores de conexión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 txBox="1"/>
          <p:nvPr/>
        </p:nvSpPr>
        <p:spPr>
          <a:xfrm>
            <a:off x="760500" y="1979450"/>
            <a:ext cx="7623000" cy="27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mplo de conexión (con evento de error)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El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argumento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error 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callback configurado para el 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evento error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nos da la descripción del error ocurrido.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712500" y="795575"/>
            <a:ext cx="78411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indicar una situación de error en la puesta en marcha del servidor, podemos configurar el evento ‘error’ a través del método ‘on’ sobre la salida de ‘listen’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50" y="2425862"/>
            <a:ext cx="6916201" cy="13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/>
        </p:nvSpPr>
        <p:spPr>
          <a:xfrm>
            <a:off x="610575" y="871775"/>
            <a:ext cx="7520400" cy="4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Algunas peticiones no requieren el envío de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ningún dato extra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particular para obtener el recurso buscado. Este es el caso de la </a:t>
            </a: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petición GET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Como respuesta a la petición, devolveré el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deseado en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de objeto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Ejemplo de petición GET</a:t>
            </a:r>
            <a:endParaRPr b="1" i="1"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686825" y="296650"/>
            <a:ext cx="73272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Configuración petición Get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25" y="3149175"/>
            <a:ext cx="6337700" cy="17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/>
        </p:nvSpPr>
        <p:spPr>
          <a:xfrm>
            <a:off x="809552" y="2556000"/>
            <a:ext cx="75249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Tiempo: 10/15 minutos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56" name="Google Shape;3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/>
        </p:nvSpPr>
        <p:spPr>
          <a:xfrm>
            <a:off x="442500" y="602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Crear un proyecto de servidor http en node.js que utilice la dependencia express, escuche en el puerto 8080 y tenga tres rutas get configuradas: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'/' en esta ruta raíz, el servidor enviará un elemento de título nivel 1 (un h1 en formato HTML) que contenga el mensaje: 'Bienvenidos al servidor express' en color azul.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B)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'/visitas' donde con cada request, el servidor devolverá un mensaje con la cantidad de visitas que se hayan realizado a este endpoint. Por ej. 'La cantidad de visitas es 10'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C)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'/fyh' donde se devolverá la fecha y hora actual en formato objeto: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{fyh: '11/1/2021 11:36:04'}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038150" y="436475"/>
            <a:ext cx="70677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Administradores de Paquetes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 (Package Managers)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175" y="1904075"/>
            <a:ext cx="3439650" cy="2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 txBox="1"/>
          <p:nvPr/>
        </p:nvSpPr>
        <p:spPr>
          <a:xfrm>
            <a:off x="442500" y="602475"/>
            <a:ext cx="8259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Mostrar por consola el puerto de escucha del servidor al momento de realizar el listen. En caso de error, representar el detalle.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Aclaración: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importar express con require (CommonJS)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SERVIDOR CON EXPRESS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7" name="Google Shape;3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3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54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{569FB397-C732-4DE1-95E2-F76A957C4599}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cargado..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 proyecto de servidor basado en node.js que utilice el middleware express e implemente tres endpoints en el puerto 8080: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'/items' que responda un objeto con todos los productos y su cantidad total en el siguiente formato: { items: [productos], cantidad: (cantidad productos) }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Ruta get '/item-random' que devuelva un producto elegido al azar desde un array de productos que se encuentran en el archivo 'productos.txt'. El formato de respuesta será: { item: {producto} }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AutoNum type="arabicParenR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La ruta get '/visitas' devuelve un objeto que indica cuantas veces se visitó la ruta del punto 1 y cuantas la ruta del punto 2. Contestar con el formato:  { visitas : { items: cantidad, item: cantidad } }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Usar 'productos.txt' del desafío anterior. Ej:</a:t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86" name="Google Shape;38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/>
        </p:nvSpPr>
        <p:spPr>
          <a:xfrm>
            <a:off x="375425" y="1406275"/>
            <a:ext cx="7922100" cy="3483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"Escuadra"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123.45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"https://cdn3.iconfinder.com/data/icons/education-209/64/ruler-triangle-stationary-school-256.png"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8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"Calculadora"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234.56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"https://cdn3.iconfinder.com/data/icons/education-209/64/calculator-math-tool-school-256.png"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8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"Globo Terráqueo"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345.67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"thumbnail"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"https://cdn3.iconfinder.com/data/icons/education-209/64/globe-earth-geograhy-planet-school-256.png"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8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800">
              <a:solidFill>
                <a:srgbClr val="B5CEA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8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/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3" name="Google Shape;393;p55"/>
          <p:cNvGraphicFramePr/>
          <p:nvPr/>
        </p:nvGraphicFramePr>
        <p:xfrm>
          <a:off x="153263" y="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{569FB397-C732-4DE1-95E2-F76A957C4599}</a:tableStyleId>
              </a:tblPr>
              <a:tblGrid>
                <a:gridCol w="2945825"/>
                <a:gridCol w="3822275"/>
                <a:gridCol w="2069375"/>
              </a:tblGrid>
              <a:tr h="573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6318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542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94" name="Google Shape;394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0387" y="65467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56"/>
          <p:cNvGraphicFramePr/>
          <p:nvPr/>
        </p:nvGraphicFramePr>
        <p:xfrm>
          <a:off x="153263" y="19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{569FB397-C732-4DE1-95E2-F76A957C4599}</a:tableStyleId>
              </a:tblPr>
              <a:tblGrid>
                <a:gridCol w="2945825"/>
                <a:gridCol w="3822275"/>
                <a:gridCol w="2069375"/>
              </a:tblGrid>
              <a:tr h="720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Servidor con express</a:t>
                      </a:r>
                      <a:endParaRPr sz="2400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091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link a un repositorio en Github con el proyecto cargado.. </a:t>
                      </a:r>
                      <a:b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</a:b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no incluir los node_modules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27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200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/>
                        <a:t>&gt;&gt;</a:t>
                      </a:r>
                      <a:r>
                        <a:rPr b="1" lang="en-GB" sz="1700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Aclaraciones:</a:t>
                      </a:r>
                      <a:r>
                        <a:rPr lang="en-GB" sz="17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Utilizar import para importar las dependencias necesarias.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Helvetica Neue Light"/>
                        <a:buChar char="-"/>
                      </a:pP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Representar por consola el puerto de conexión del servidor y mensajes de error si los hubiese.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00" name="Google Shape;40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3537" y="10304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07" name="Google Shape;40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3" name="Google Shape;413;p58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-NPM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-Package.json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-Versionado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-Introducción a Express para 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implementar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un servidor http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419" name="Google Shape;4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5" name="Google Shape;4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435900" y="1180500"/>
            <a:ext cx="8209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Package Managers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(o Administradores de paquetes) sirven para no tener que descargar, instalar y mantener las dependencias de un proyecto a mano.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Estas aplicaciones facilitan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descarga e instalación de las librerías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que utiliza el proyecto.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requiere que conozcamos el nombre exacto de la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(y versión deseada si es necesario) y contar con conexión a Internet.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Mediante un comando se descargará de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repositorio centralizado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versión correspondiente de la dependencia especificada y se agregará al proyecto.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Concepto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NPM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435900" y="1104300"/>
            <a:ext cx="70227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NodeJS cuenta con su propio Administrador de Paquetes: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(NodeJS Package Manager)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08500" y="317650"/>
            <a:ext cx="66219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¿Que es NPM?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813" y="2054700"/>
            <a:ext cx="4942874" cy="27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629525" y="470050"/>
            <a:ext cx="6500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Instalando dependencias con NPM 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852150" y="2156600"/>
            <a:ext cx="75816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dependencias pueden instalarse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 o local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instalamos una dependencia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global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todos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nuestros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programas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desarrollados en NodeJS contarán con esa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y con la versión que haya sido instalada.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cambio, si instalamos en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forma local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podremos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elegir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exactamente qué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librería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y con qué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versión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contará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cada proyecto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desarrollemos.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8500" y="243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1000" y="1235650"/>
            <a:ext cx="4610199" cy="8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4418" y="1213393"/>
            <a:ext cx="899025" cy="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181763" y="55125"/>
            <a:ext cx="687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¡A tener en cuenta!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44125" y="1044225"/>
            <a:ext cx="76296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La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instalación local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de dependencias es la opción es la más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recomendable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, para poder tener múltiples proyectos usando distintas versiones de una misma librería sin generar problemas de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compatibilidad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al actualizar a una nueva versión que no sea retrocompatible con las anteriores.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Sin embargo, muchas veces es útil instalar en forma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global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librerías utilitarias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(por ejemplo librerías de testing) que son usadas para facilitar las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tareas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de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programación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revisión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durante la etapa de </a:t>
            </a:r>
            <a:r>
              <a:rPr b="1" lang="en-GB" sz="1800">
                <a:latin typeface="Helvetica Neue"/>
                <a:ea typeface="Helvetica Neue"/>
                <a:cs typeface="Helvetica Neue"/>
                <a:sym typeface="Helvetica Neue"/>
              </a:rPr>
              <a:t>desarrollo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pero que no son necesarias para el uso de la aplicación.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