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5143500" cx="9144000"/>
  <p:notesSz cx="6858000" cy="9144000"/>
  <p:embeddedFontLst>
    <p:embeddedFont>
      <p:font typeface="Anton"/>
      <p:regular r:id="rId67"/>
    </p:embeddedFont>
    <p:embeddedFont>
      <p:font typeface="Lato"/>
      <p:regular r:id="rId68"/>
      <p:bold r:id="rId69"/>
      <p:italic r:id="rId70"/>
      <p:boldItalic r:id="rId71"/>
    </p:embeddedFont>
    <p:embeddedFont>
      <p:font typeface="Lato Light"/>
      <p:regular r:id="rId72"/>
      <p:bold r:id="rId73"/>
      <p:italic r:id="rId74"/>
      <p:boldItalic r:id="rId75"/>
    </p:embeddedFont>
    <p:embeddedFont>
      <p:font typeface="Helvetica Neue"/>
      <p:regular r:id="rId76"/>
      <p:bold r:id="rId77"/>
      <p:italic r:id="rId78"/>
      <p:boldItalic r:id="rId79"/>
    </p:embeddedFont>
    <p:embeddedFont>
      <p:font typeface="Helvetica Neue Light"/>
      <p:regular r:id="rId80"/>
      <p:bold r:id="rId81"/>
      <p:italic r:id="rId82"/>
      <p:boldItalic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5BF650-8650-4013-84C0-C6E216164F24}">
  <a:tblStyle styleId="{4E5BF650-8650-4013-84C0-C6E216164F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3" Type="http://schemas.openxmlformats.org/officeDocument/2006/relationships/font" Target="fonts/HelveticaNeueLight-boldItalic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HelveticaNeueLight-regular.fntdata"/><Relationship Id="rId82" Type="http://schemas.openxmlformats.org/officeDocument/2006/relationships/font" Target="fonts/HelveticaNeueLight-italic.fntdata"/><Relationship Id="rId81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LatoLight-bold.fntdata"/><Relationship Id="rId72" Type="http://schemas.openxmlformats.org/officeDocument/2006/relationships/font" Target="fonts/LatoLight-regular.fntdata"/><Relationship Id="rId31" Type="http://schemas.openxmlformats.org/officeDocument/2006/relationships/slide" Target="slides/slide26.xml"/><Relationship Id="rId75" Type="http://schemas.openxmlformats.org/officeDocument/2006/relationships/font" Target="fonts/LatoLight-boldItalic.fntdata"/><Relationship Id="rId30" Type="http://schemas.openxmlformats.org/officeDocument/2006/relationships/slide" Target="slides/slide25.xml"/><Relationship Id="rId74" Type="http://schemas.openxmlformats.org/officeDocument/2006/relationships/font" Target="fonts/LatoLight-italic.fntdata"/><Relationship Id="rId33" Type="http://schemas.openxmlformats.org/officeDocument/2006/relationships/slide" Target="slides/slide28.xml"/><Relationship Id="rId77" Type="http://schemas.openxmlformats.org/officeDocument/2006/relationships/font" Target="fonts/HelveticaNeue-bold.fntdata"/><Relationship Id="rId32" Type="http://schemas.openxmlformats.org/officeDocument/2006/relationships/slide" Target="slides/slide27.xml"/><Relationship Id="rId76" Type="http://schemas.openxmlformats.org/officeDocument/2006/relationships/font" Target="fonts/HelveticaNeue-regular.fntdata"/><Relationship Id="rId35" Type="http://schemas.openxmlformats.org/officeDocument/2006/relationships/slide" Target="slides/slide30.xml"/><Relationship Id="rId79" Type="http://schemas.openxmlformats.org/officeDocument/2006/relationships/font" Target="fonts/HelveticaNeue-boldItalic.fntdata"/><Relationship Id="rId34" Type="http://schemas.openxmlformats.org/officeDocument/2006/relationships/slide" Target="slides/slide29.xml"/><Relationship Id="rId78" Type="http://schemas.openxmlformats.org/officeDocument/2006/relationships/font" Target="fonts/HelveticaNeue-italic.fntdata"/><Relationship Id="rId71" Type="http://schemas.openxmlformats.org/officeDocument/2006/relationships/font" Target="fonts/Lato-boldItalic.fntdata"/><Relationship Id="rId70" Type="http://schemas.openxmlformats.org/officeDocument/2006/relationships/font" Target="fonts/Lato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Lato-regular.fntdata"/><Relationship Id="rId23" Type="http://schemas.openxmlformats.org/officeDocument/2006/relationships/slide" Target="slides/slide18.xml"/><Relationship Id="rId67" Type="http://schemas.openxmlformats.org/officeDocument/2006/relationships/font" Target="fonts/Anton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Lat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7edb21d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7edb21d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f661b21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f661b21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f661b214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f661b214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f661b214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f661b214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f661b214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f661b214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bde1d40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bde1d40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dcd3f765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dcd3f765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dcd3f765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dcd3f765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f661b214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f661b214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dcd3f765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dcd3f765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661b21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661b21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27a6452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f27a6452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f661b214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f661b214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f661b214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f661b214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f661b214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f661b214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f661b2143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f661b214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f661b2143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f661b214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f661b2143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f661b2143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2f2e784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2f2e784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f9c06516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f9c06516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f661b2143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f661b2143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ffc0e1d2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ffc0e1d2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f27a6452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f27a6452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f661b2143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f661b2143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dcd3f765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dcd3f765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f661b2143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f661b2143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f661b2143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f661b2143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f661b2143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f661b2143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f661b2143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f661b2143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f661b2143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f661b2143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f661b2143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f661b2143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f9c06516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af9c0651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f9c0651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f9c0651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7edb21d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87edb21d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f9c06516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f9c06516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f661b2143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f661b2143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f661b2143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f661b2143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f661b2143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f661b2143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dcd3f765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dcd3f765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dcd3f765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adcd3f765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af661b2143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af661b2143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ed853dfe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ed853dfe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f661b2143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f661b2143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af9c06516b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af9c06516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f661b214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f661b214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f9c06516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f9c06516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f9c06516b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af9c06516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f9c06516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f9c06516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f9c06516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af9c06516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f9c06516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f9c06516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af9c06516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af9c06516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af9c06516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af9c06516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f9c06516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f9c06516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81579fa7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81579fa7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717ac018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717ac018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f661b214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f661b214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81579fa7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81579fa7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a9a490738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a9a490738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cd3f765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dcd3f765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f661b21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f661b21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f661b214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f661b214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servicio/api/usuarios" TargetMode="External"/><Relationship Id="rId4" Type="http://schemas.openxmlformats.org/officeDocument/2006/relationships/hyperlink" Target="http://servicio/api/usuarios" TargetMode="External"/><Relationship Id="rId5" Type="http://schemas.openxmlformats.org/officeDocument/2006/relationships/hyperlink" Target="http://servicio/api/usuarios/1" TargetMode="External"/><Relationship Id="rId6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servicio/api/usuarios?domicilio=CABA" TargetMode="External"/><Relationship Id="rId4" Type="http://schemas.openxmlformats.org/officeDocument/2006/relationships/hyperlink" Target="http://servicio/api/usuarios?domicilio=CABA" TargetMode="External"/><Relationship Id="rId5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Relationship Id="rId4" Type="http://schemas.openxmlformats.org/officeDocument/2006/relationships/image" Target="../media/image4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7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4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5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4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6.png"/><Relationship Id="rId4" Type="http://schemas.openxmlformats.org/officeDocument/2006/relationships/image" Target="../media/image39.jpg"/><Relationship Id="rId5" Type="http://schemas.openxmlformats.org/officeDocument/2006/relationships/image" Target="../media/image10.png"/><Relationship Id="rId6" Type="http://schemas.openxmlformats.org/officeDocument/2006/relationships/image" Target="../media/image44.png"/><Relationship Id="rId7" Type="http://schemas.openxmlformats.org/officeDocument/2006/relationships/image" Target="../media/image5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postman.com/downloads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5.png"/><Relationship Id="rId4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Relationship Id="rId4" Type="http://schemas.openxmlformats.org/officeDocument/2006/relationships/image" Target="../media/image60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5.png"/><Relationship Id="rId4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jpg"/><Relationship Id="rId5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5.png"/><Relationship Id="rId4" Type="http://schemas.openxmlformats.org/officeDocument/2006/relationships/image" Target="../media/image4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2.png"/><Relationship Id="rId4" Type="http://schemas.openxmlformats.org/officeDocument/2006/relationships/image" Target="../media/image4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8.png"/><Relationship Id="rId4" Type="http://schemas.openxmlformats.org/officeDocument/2006/relationships/image" Target="../media/image5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8.png"/><Relationship Id="rId4" Type="http://schemas.openxmlformats.org/officeDocument/2006/relationships/image" Target="../media/image5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8.png"/><Relationship Id="rId4" Type="http://schemas.openxmlformats.org/officeDocument/2006/relationships/image" Target="../media/image5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7.png"/><Relationship Id="rId4" Type="http://schemas.openxmlformats.org/officeDocument/2006/relationships/image" Target="../media/image5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41400" y="1727025"/>
            <a:ext cx="6061200" cy="1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Express Avanzado 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(Parte 1)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8.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508500" y="317650"/>
            <a:ext cx="6621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Etapas de comunicación HTTP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5950" y="1132325"/>
            <a:ext cx="4244605" cy="37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508500" y="317650"/>
            <a:ext cx="6621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Etapas de comunicación HTTP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8850" y="1143800"/>
            <a:ext cx="4186011" cy="37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1922425" y="317650"/>
            <a:ext cx="55362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H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TTP: Códigos de estado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186300" y="1141300"/>
            <a:ext cx="8771400" cy="26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mensaje de respuesta de HTTP tiene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estado numérico de tres cifras que indica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resultado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la petición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1xx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(Informativo):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petición fue recibida, y continúa su procesamiento.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2xx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(Éxito):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petición fue recibida con éxito, comprendida y procesada.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3xx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(Redirección):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Más acciones son requeridas para completar la petición.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4xx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(Error del cliente):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petición tiene algún error, y no puede ser procesada.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5xx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(Error del servidor): El servidor falló al intentar procesar una petición aparentemente válida.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825" y="317648"/>
            <a:ext cx="1610600" cy="654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/>
        </p:nvSpPr>
        <p:spPr>
          <a:xfrm>
            <a:off x="544125" y="55125"/>
            <a:ext cx="7940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Códigos de Estado más comunes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625" y="1044225"/>
            <a:ext cx="6656675" cy="1417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9125" y="2837388"/>
            <a:ext cx="2763175" cy="15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5625" y="2675300"/>
            <a:ext cx="3642350" cy="190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2688" y="152400"/>
            <a:ext cx="51186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1129475" y="528875"/>
            <a:ext cx="68850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Conceptos de API, REST y API REST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464" y="1585200"/>
            <a:ext cx="6885073" cy="27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/>
        </p:nvSpPr>
        <p:spPr>
          <a:xfrm>
            <a:off x="287400" y="1409675"/>
            <a:ext cx="84426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API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conjunto de reglas y especificaciones que describen la manera en que un sistema puede comunicarse con otros.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Definir una API en forma clara y explícita habilita y facilita el intercambio de mensajes entre sistemas.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la colaboración e interoperabilidad entre los sistemas desarrollados en distintas plataformas e incluso en distintos lenguajes.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API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 tener interfaz gráfica o ser de uso interno.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tiene que estar acompañada con la documentación detallada que describa su operación y el formato de interacción con la misma.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2870450" y="470050"/>
            <a:ext cx="4412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una API?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00" y="109750"/>
            <a:ext cx="2259126" cy="127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/>
        </p:nvSpPr>
        <p:spPr>
          <a:xfrm>
            <a:off x="337825" y="1354100"/>
            <a:ext cx="84168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REST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viene del inglés “REpresentational State Transfer” (o en español: Transferencia de Estado Representacional).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Representación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nos referimos a un modelo o estructura con la que representamos algo.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Estado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una representación, hablamos de los datos que contiene ese modelo estructura.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Transferir un Estado de Representación implica el envío de datos (con una determinada estructura) entre dos partes.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dos formatos más utilizados para este tipo de transferencias de datos son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XML y JSON.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308750" y="470050"/>
            <a:ext cx="39741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REST?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925" y="243775"/>
            <a:ext cx="3568776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328825" y="283725"/>
            <a:ext cx="8425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Formatos XML y JSON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996350" y="1501425"/>
            <a:ext cx="31449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XML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50" y="2086341"/>
            <a:ext cx="3144900" cy="2122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7625" y="2106925"/>
            <a:ext cx="3144900" cy="208168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4877625" y="1501425"/>
            <a:ext cx="31449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JSON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/>
        </p:nvSpPr>
        <p:spPr>
          <a:xfrm>
            <a:off x="349650" y="1264801"/>
            <a:ext cx="84447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tipo de API que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dispone de interfaz gráfica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utiliza exclusivamente para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comunicación entre sistemas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mediante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protocolo HTTP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que una API se considere REST, debe cumplir con las siguientes características: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Arquitectura Cliente-Servidor sin estado 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Cacheable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Operaciones comunes 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Interfaz uniforme 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Utilización de hipermedios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3834850" y="393850"/>
            <a:ext cx="37329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API REST?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650" y="167575"/>
            <a:ext cx="3438975" cy="9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979775" y="1134750"/>
            <a:ext cx="46248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Repasar el funcionamiento del protocolo HTTP y su uso en una aplicación RESTful.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el concepto de API REST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los verbos get, post, put y delete en el servidor basado en Express.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Usar Postman para generar request.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Características API REST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677625" y="344525"/>
            <a:ext cx="766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Arquitectura Cliente-Servidor sin estado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486725" y="1545225"/>
            <a:ext cx="79035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Cada mensaje HTTP contiene toda la información necesaria para comprender la petición.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Como resultado, ni el cliente ni el servidor necesitan recordar ningún estado de las comunicaciones entre mensajes.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Esta restricción mantiene al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cliente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y al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servidor débilmente acoplados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: el cliente no necesita conocer los detalles de implementación del servidor y el servidor se “despreocupa” de cómo son usados los datos que envía al cliente.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677625" y="344525"/>
            <a:ext cx="766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Cacheable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486725" y="1545225"/>
            <a:ext cx="7903500" cy="19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Debe admitir un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sistema de almacenamiento en caché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La infraestructura de red debe soportar una caché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de varios niveles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Este almacenamiento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evita repetir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varias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conexiones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entre el servidor y el cliente, en casos en que peticiones idénticas fueran a generar la misma respuesta.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677625" y="344525"/>
            <a:ext cx="766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Operaciones comunes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486725" y="1545225"/>
            <a:ext cx="79035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Todos los recursos detrás de nuestra API deben poder ser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consumidos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mediante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peticiones HTTP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preferentemente sus principales (POST, GET, PUT y DELETE).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Con frecuencia estas operaciones se equiparan a las operaciones CRUD en bases de datos (en inglés: Create, Read, Update, Delete, en español: Alta, Lectura, Modificación, y Baja).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Al tratarse de peticiones HTTP, éstas deberán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devolver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con sus respuestas los correspondientes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códigos de estado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informando el resultado de las mismas.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677625" y="344525"/>
            <a:ext cx="766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Interfaz uniforme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486725" y="1545225"/>
            <a:ext cx="7903500" cy="20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En un sistema REST, cada acción (más correctamente, cada recurso) debe contar con una URI (Uniform Resource Identifier), un identificador único.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Ésta nos facilita el acceso a la información, tanto para consultarla, como para modificarla o eliminarla, pero también para compartir su ubicación exacta a terceros.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677625" y="344525"/>
            <a:ext cx="766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Utilización de hipermedios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486725" y="1545225"/>
            <a:ext cx="79035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Cada vez que se hace una petición al servidor y este devuelve una respuesta, parte de la información devuelta pueden ser también hipervínculos de navegación asociada a otros recursos del cliente.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Como resultado de esto, es posible navegar de un recurso REST a muchos otros, simplemente siguiendo enlaces sin requerir el uso de registros u otra infraestructura adicional.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713" y="984913"/>
            <a:ext cx="5662575" cy="31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/>
        </p:nvSpPr>
        <p:spPr>
          <a:xfrm>
            <a:off x="2680250" y="668350"/>
            <a:ext cx="3783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Aplicación RESTful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6" name="Google Shape;2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0363" y="1734750"/>
            <a:ext cx="3783275" cy="27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/>
        </p:nvSpPr>
        <p:spPr>
          <a:xfrm>
            <a:off x="480675" y="149425"/>
            <a:ext cx="39900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Principios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287225" y="930850"/>
            <a:ext cx="8565000" cy="3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Una aplicación RESTful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requiere un enfoque de diseño distinto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la forma típica de pensar en un sistema: lo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contrario a RPC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RPC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Remote Procedure Calls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llamadas a procedimientos remotos) basa su funcionamiento en las operaciones que puede realizar el sistema (acciones, usualmente verbos).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Ej: getUsuario()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por el contrario,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énfasis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pone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 los recursos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(usualmente sustantivos), especialmente en los nombres que se le asigna a cada tipo de recurso.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Ej. Usuarios.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funcionalidad relacionada con este recurso tendría sus propios identificadores y peticiones en HTTP.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4" name="Google Shape;2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-6102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0800" y="40835"/>
            <a:ext cx="2880875" cy="9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8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 Avanzado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(Parte 1)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7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NPM e Introducción a express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9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 Avanzado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(Parte 2)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2" name="Google Shape;302;p42"/>
          <p:cNvSpPr txBox="1"/>
          <p:nvPr/>
        </p:nvSpPr>
        <p:spPr>
          <a:xfrm>
            <a:off x="1181763" y="55125"/>
            <a:ext cx="687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Por ejemplo...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544125" y="930825"/>
            <a:ext cx="79035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b="1" lang="en-GB" sz="2000" u="sng">
                <a:latin typeface="Helvetica Neue"/>
                <a:ea typeface="Helvetica Neue"/>
                <a:cs typeface="Helvetica Neue"/>
                <a:sym typeface="Helvetica Neue"/>
              </a:rPr>
              <a:t>Listar usuarios: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Petición HTTP de tipo GET a la URL: </a:t>
            </a:r>
            <a:r>
              <a:rPr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http://servicio/api/usuarios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b="1" lang="en-GB" sz="2000" u="sng">
                <a:latin typeface="Helvetica Neue"/>
                <a:ea typeface="Helvetica Neue"/>
                <a:cs typeface="Helvetica Neue"/>
                <a:sym typeface="Helvetica Neue"/>
              </a:rPr>
              <a:t>Agregar usuario: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Petición HTTP de tipo POST a la URL: </a:t>
            </a:r>
            <a:r>
              <a:rPr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http://servicio/api/usuarios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(Agregando a la petición el registro correspondiente con los datos del nuevo usuario)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b="1" lang="en-GB" sz="2000" u="sng">
                <a:latin typeface="Helvetica Neue"/>
                <a:ea typeface="Helvetica Neue"/>
                <a:cs typeface="Helvetica Neue"/>
                <a:sym typeface="Helvetica Neue"/>
              </a:rPr>
              <a:t>Obtener al usuario 1: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En caso de querer acceder a un elemento en particular dentro de un recurso, se lo puede hacer fácilmente si se conoce su identificador (URI): Petición HTTP de tipo GET a la URL: </a:t>
            </a:r>
            <a:r>
              <a:rPr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http://servicio/api/usuarios/1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4" name="Google Shape;30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0" name="Google Shape;310;p43"/>
          <p:cNvSpPr txBox="1"/>
          <p:nvPr/>
        </p:nvSpPr>
        <p:spPr>
          <a:xfrm>
            <a:off x="1181763" y="55125"/>
            <a:ext cx="687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Por ejemplo...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1" name="Google Shape;311;p43"/>
          <p:cNvSpPr txBox="1"/>
          <p:nvPr/>
        </p:nvSpPr>
        <p:spPr>
          <a:xfrm>
            <a:off x="544125" y="930825"/>
            <a:ext cx="79035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b="1" lang="en-GB" sz="2000" u="sng">
                <a:latin typeface="Helvetica Neue"/>
                <a:ea typeface="Helvetica Neue"/>
                <a:cs typeface="Helvetica Neue"/>
                <a:sym typeface="Helvetica Neue"/>
              </a:rPr>
              <a:t>Modificar al usuario 1: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Para actualizar un dato del usuario, un cliente REST podría primero descargar el registro anterior usando GET. El cliente después modificaría el objeto para ese dato, y lo enviaría al servidor utilizando una petición HTTP de tipo PUT.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b="1" lang="en-GB" sz="2000" u="sng">
                <a:latin typeface="Helvetica Neue"/>
                <a:ea typeface="Helvetica Neue"/>
                <a:cs typeface="Helvetica Neue"/>
                <a:sym typeface="Helvetica Neue"/>
              </a:rPr>
              <a:t>Obtener usuarios con domicilio en CABA: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Si en cambio es necesario realizar una búsqueda por algún criterio, se pueden enviar parámetros en una petición HTTP. Éstos se pueden añadir al final de la misma con la siguiente sintaxis: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Petición HTTP de tipo GET a la URL: </a:t>
            </a:r>
            <a:r>
              <a:rPr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http://servicio/api/usuarios?domicilio=CAB</a:t>
            </a:r>
            <a:r>
              <a:rPr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A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2" name="Google Shape;31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/>
        </p:nvSpPr>
        <p:spPr>
          <a:xfrm>
            <a:off x="532650" y="178425"/>
            <a:ext cx="80007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Manejo de peticiones HTTP con Express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8" name="Google Shape;31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488" y="1168150"/>
            <a:ext cx="66770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/>
        </p:nvSpPr>
        <p:spPr>
          <a:xfrm>
            <a:off x="480675" y="378025"/>
            <a:ext cx="6870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Express: atención de peticiones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4" name="Google Shape;324;p45"/>
          <p:cNvSpPr txBox="1"/>
          <p:nvPr/>
        </p:nvSpPr>
        <p:spPr>
          <a:xfrm>
            <a:off x="287225" y="1235650"/>
            <a:ext cx="856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definir cómo se debe manejar cada tipo de petición usaremos los métodos nombrados de acuerdo al tipo de petición que manejan: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get(), post(), delete(), y put()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Todos reciben como primer argumento la ruta que van a estar escuchando, y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solo manejarán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peticiones que coincidan en ruta y en tipo. Luego, el segundo argumento será el callback con que se manejará la petición.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Está tendrá dos parámetros: el primero con la petición (request) en sí y el segundo con la respuesta (response) que espera devolver.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5" name="Google Shape;3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/>
        </p:nvSpPr>
        <p:spPr>
          <a:xfrm>
            <a:off x="480675" y="378025"/>
            <a:ext cx="6870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</a:t>
            </a: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jemplo de petición GET (Pedir)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2" name="Google Shape;332;p46"/>
          <p:cNvSpPr txBox="1"/>
          <p:nvPr/>
        </p:nvSpPr>
        <p:spPr>
          <a:xfrm>
            <a:off x="287225" y="1083250"/>
            <a:ext cx="8357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tipo de petición puede tener diferentes características. Por ejemplo, algunas peticiones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requieren el envío de ningún dato extra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particular para obtener el recurso buscado. Este es el caso de la petición GET. Como respuesta a la petición,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devolverá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resultado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deseado 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de objeto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3" name="Google Shape;3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75" y="2990125"/>
            <a:ext cx="6241500" cy="17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7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GET con parámetros de búsqueda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2" name="Google Shape;342;p47"/>
          <p:cNvSpPr txBox="1"/>
          <p:nvPr/>
        </p:nvSpPr>
        <p:spPr>
          <a:xfrm>
            <a:off x="267900" y="926050"/>
            <a:ext cx="7601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peticiones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incorporar detalles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sobre la búsqueda que se quiere realizar.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3" name="Google Shape;34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3400" y="1866899"/>
            <a:ext cx="3810225" cy="263425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7"/>
          <p:cNvSpPr txBox="1"/>
          <p:nvPr/>
        </p:nvSpPr>
        <p:spPr>
          <a:xfrm>
            <a:off x="267900" y="1748950"/>
            <a:ext cx="4719300" cy="29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stos parámetros se agregan al final de la URL, mediante un signo de interrogación ‘?’ y enumerando pares ‘clave=valor’ separados por un ampersand ‘&amp;’ si hay más de uno.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recibirlos, los mismos se encontrarán en el objeto ‘query’ dentro del objeto petición (req).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8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GET </a:t>
            </a: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con identificador 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2" name="Google Shape;352;p48"/>
          <p:cNvSpPr txBox="1"/>
          <p:nvPr/>
        </p:nvSpPr>
        <p:spPr>
          <a:xfrm>
            <a:off x="267900" y="926050"/>
            <a:ext cx="8486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caso de que se quiera acceder a un recurso en particular ya conocido, es necesario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enviar un identificador unívoco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URL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3" name="Google Shape;35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8"/>
          <p:cNvSpPr txBox="1"/>
          <p:nvPr/>
        </p:nvSpPr>
        <p:spPr>
          <a:xfrm>
            <a:off x="267900" y="2305500"/>
            <a:ext cx="84120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enviar este tipo de parámetros, el mismo se escribirá luego del nombre del recurso (en la URL), separado por una barra.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ejemplo: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http://miservidor.com/api/mensajes/1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ejemplo estamos queriendo acceder al mensaje nro 1 de nuestros recursos.)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9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GET con identificador 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1" name="Google Shape;36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9"/>
          <p:cNvSpPr txBox="1"/>
          <p:nvPr/>
        </p:nvSpPr>
        <p:spPr>
          <a:xfrm>
            <a:off x="256425" y="924150"/>
            <a:ext cx="8412000" cy="18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acceder al campo identificador desde el lado del servidor, Express utiliza una sintaxis que permite indicar anteponiendo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‘dos puntos’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antes del nombre del campo identificador, al especificar la ruta escuchada. Luego, para acceder al valor del mismo, se hará a través del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campo ‘params’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del objeto petición (req) recibido en el callback.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3" name="Google Shape;36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150" y="3174685"/>
            <a:ext cx="6863976" cy="1637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Get endpoints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practicar lo aprendido hasta ahora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9" name="Google Shape;36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1"/>
          <p:cNvSpPr txBox="1"/>
          <p:nvPr/>
        </p:nvSpPr>
        <p:spPr>
          <a:xfrm>
            <a:off x="442500" y="8310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Dada la siguiente constante: 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frase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'Hola mundo como están'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una aplicación de servidor node.js con express que contenga los siguientes endpoints get: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1) '/api/getFrase' -&gt; devuelve la frase en forma completa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2) '/api/getLetra/:num  -&gt; devuelve por número de orden la letra dentro de esa frase (1 es la primera letra)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3) '/api/getPalabra/:num  -&gt; devuelve por número de orden la palabra dentro de esa frase (1 es la primera palabra)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7" name="Google Shape;37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1504900" y="436475"/>
            <a:ext cx="61341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Aplicaciones RESTful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901" y="1667175"/>
            <a:ext cx="6134198" cy="245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2"/>
          <p:cNvSpPr txBox="1"/>
          <p:nvPr/>
        </p:nvSpPr>
        <p:spPr>
          <a:xfrm>
            <a:off x="236675" y="602475"/>
            <a:ext cx="84648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Aclaraciones: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caso de las consignas 2) y 3), si se ingresa un parámetro no numérico o que esté fuera del rango de la cantidad total de letras o palabras (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según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el caso), el servidor debe devolver un objeto con la descripción de dicho error. Por ejemplo: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 error: "El parámetro está fuera de rango" } cuando no está entre 1 y el total de letras/palabras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 error: "El parámetro está fuera de rango" } cuando el parámetro no es numérico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servidor escuchará peticiones en el puerto 8080 y mostrará en la consola un mensaje de conexión que muestre dicho puerto, junto a los mensajes de error si ocurriesen.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4" name="Google Shape;38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3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POST (Enviar)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1" name="Google Shape;39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3"/>
          <p:cNvSpPr txBox="1"/>
          <p:nvPr/>
        </p:nvSpPr>
        <p:spPr>
          <a:xfrm>
            <a:off x="256425" y="924150"/>
            <a:ext cx="84120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Algunas peticiones requieren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envío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algún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cliente hacia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servidor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Por ejemplo, al crear un nuevo registro. Este es el caso de la petición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POST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Para acceder al cuerpo del mensaje, incluído en la petición, lo haremos a través del campo ‘body’ del objeto petición recibido en el callback. En este caso, estamos devolviendo como respuesta el mismo registro que se envió en la petición.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3" name="Google Shape;39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875" y="3306800"/>
            <a:ext cx="7240587" cy="1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4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PUT (Actualizar)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0" name="Google Shape;40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4"/>
          <p:cNvSpPr txBox="1"/>
          <p:nvPr/>
        </p:nvSpPr>
        <p:spPr>
          <a:xfrm>
            <a:off x="256425" y="924150"/>
            <a:ext cx="79986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es posible mezclar varios mecanismos de pasaje de datos/parámetros, como es el caso de las peticiones de tipo PUT, en las que se desea actualizar un registro con uno nuevo.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2" name="Google Shape;40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4950" y="2219325"/>
            <a:ext cx="5103300" cy="24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4"/>
          <p:cNvSpPr txBox="1"/>
          <p:nvPr/>
        </p:nvSpPr>
        <p:spPr>
          <a:xfrm>
            <a:off x="405750" y="2219325"/>
            <a:ext cx="3034500" cy="22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debe proveer el identificador del registro a reemplazar y el dato con el que se lo quiere sobreescribir.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5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DELETE (Borrar)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0" name="Google Shape;41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5"/>
          <p:cNvSpPr txBox="1"/>
          <p:nvPr/>
        </p:nvSpPr>
        <p:spPr>
          <a:xfrm>
            <a:off x="256425" y="924150"/>
            <a:ext cx="84120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quisiéramos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eliminar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recurso, debemos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identificar unívocamente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sobre cuál de todos los disponibles se desea realizar la operación.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2" name="Google Shape;41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" y="1944150"/>
            <a:ext cx="7632627" cy="25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6"/>
          <p:cNvSpPr txBox="1"/>
          <p:nvPr/>
        </p:nvSpPr>
        <p:spPr>
          <a:xfrm>
            <a:off x="738450" y="55125"/>
            <a:ext cx="7332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¡Importante! C</a:t>
            </a: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onfiguración extra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8" name="Google Shape;418;p56"/>
          <p:cNvSpPr txBox="1"/>
          <p:nvPr/>
        </p:nvSpPr>
        <p:spPr>
          <a:xfrm>
            <a:off x="418500" y="880625"/>
            <a:ext cx="8215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Para que nuestro servidor express pueda interpretar en forma automática mensajes de tipo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en formato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urlencoded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al recibirlos, debemos indicarlo en forma explícita, agregando las siguiente líneas luego de crearlo.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9" name="Google Shape;41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00" y="2426063"/>
            <a:ext cx="7246299" cy="6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6"/>
          <p:cNvSpPr txBox="1"/>
          <p:nvPr/>
        </p:nvSpPr>
        <p:spPr>
          <a:xfrm>
            <a:off x="429450" y="3304225"/>
            <a:ext cx="80019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Aclaración: </a:t>
            </a:r>
            <a:r>
              <a:rPr i="1"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{extended:true} precisa que el objeto req.body contendrá valores de cualquier tipo en lugar de solo cadenas. 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¡Sin esta línea, el servidor no sabrá cómo interpretar los objetos recibidos!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00" y="1701486"/>
            <a:ext cx="7144965" cy="3060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975" y="705150"/>
            <a:ext cx="2565678" cy="13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7"/>
          <p:cNvSpPr txBox="1"/>
          <p:nvPr/>
        </p:nvSpPr>
        <p:spPr>
          <a:xfrm>
            <a:off x="2771275" y="379275"/>
            <a:ext cx="33555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Postman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0" name="Google Shape;430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6100" y="1872987"/>
            <a:ext cx="1186525" cy="940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1800" y="379275"/>
            <a:ext cx="2565675" cy="11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 txBox="1"/>
          <p:nvPr/>
        </p:nvSpPr>
        <p:spPr>
          <a:xfrm>
            <a:off x="519750" y="1141850"/>
            <a:ext cx="74022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Postman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nace como una herramienta que principalmente nos permite crear peticiones sobre APIs de una forma muy sencilla y de esta manera, probar las APIs.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usuario de Postman puede ser un desarrollador que esté comprobando el funcionamiento de una API para desarrollar sobre ella o un operador que esté realizando tareas de monitorización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sobre una API.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Instalación: </a:t>
            </a:r>
            <a:r>
              <a:rPr lang="en-GB" sz="2000" u="sng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https://www.postman.com/downloads/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7" name="Google Shape;43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8"/>
          <p:cNvSpPr txBox="1"/>
          <p:nvPr/>
        </p:nvSpPr>
        <p:spPr>
          <a:xfrm>
            <a:off x="1621925" y="161475"/>
            <a:ext cx="56640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¿Qué es Postman?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9" name="Google Shape;43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745" y="161470"/>
            <a:ext cx="1602444" cy="9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4000" cy="4914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28600"/>
            <a:ext cx="7263130" cy="474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1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Operaciones con el servidor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5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8" name="Google Shape;45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93675" y="174175"/>
            <a:ext cx="31848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Introducción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89975" y="2091700"/>
            <a:ext cx="8260800" cy="27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diversos tipos de aplicaciones: uno de los tipos más nombrados en la actualidad son las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Aplicaciones RESTFul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Cuando hablamos de aplicaciones RESTful, nos referimos a aplicaciones que operan en forma de servicios web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respondiendo consultas a otros sistemas a través de internet. Dichas aplicaciones lo hacen respetando algunas reglas y convenciones que detallaremos a lo largo de esta clase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8526" y="250375"/>
            <a:ext cx="4664005" cy="17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9676" y="945351"/>
            <a:ext cx="1452550" cy="9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2"/>
          <p:cNvSpPr txBox="1"/>
          <p:nvPr/>
        </p:nvSpPr>
        <p:spPr>
          <a:xfrm>
            <a:off x="442500" y="8310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Desarrollar un servidor que permita realizar la suma entre dos números utilizando tres rutas en estos formatos (Ejemplo con números 5 y 6)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a) Ruta get '/api/sumar/5/6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b) Ruta get '/api/sumar?num1=5&amp;:num2=62)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c) Ruta get '/api/operacion/5+6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hace falta validar los datos a sumar, asumimos que los ingresamos correctamente.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las rutas post, put y delete en la dirección '/api' respondiendo 'ok' + (post/put/delete) según corresponda. Probar estas rutas con Postman, verificando que el servidor responda con el mensaje correcto.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servidor escuchará en el puerto 8080 y mostrará todos los mensajes de conexión/error que correspondan.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6" name="Google Shape;466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3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S</a:t>
            </a: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ervidor con get, post, put y delete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10/15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2" name="Google Shape;47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4"/>
          <p:cNvSpPr txBox="1"/>
          <p:nvPr/>
        </p:nvSpPr>
        <p:spPr>
          <a:xfrm>
            <a:off x="442500" y="8310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Dada la siguiente constante: 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frase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'Frase inicial'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una aplicación de servidor node.js con express que incorpore las rutas get, post, put y delete necesarias para: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Listar la frase completa: ruta get '/api/leer'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Listar un palabra por su posición: ruta get '/api/leer/:pos' (considerar que la primera palabra tiene posición 1)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Incorporar una palabra al final: ruta post '/api/guardar' con formato de envío: {palabra: (nueva palabra)}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Actualizar una palabra por su posición: ruta put '/api/actualizar/:pos' (considerar que la primera palabra tiene posición 1) con formato de envío: {palabra: (palabra a actualizar)}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9" name="Google Shape;47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5"/>
          <p:cNvSpPr txBox="1"/>
          <p:nvPr/>
        </p:nvSpPr>
        <p:spPr>
          <a:xfrm>
            <a:off x="442500" y="8310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 startAt="5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Borrar una palabra por su posición: ruta delete '/api/borrar/:pos' (considerar que la primera palabra tiene posición 1)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Aclaraciones: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-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caso del post, put y delete, el servidor debe responder con la palabra incorporada, actualizada y eliminada respectivamente.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-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Postman para probar la funcionalidad.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-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servidor escuchará peticiones en el puerto 8080 y mostrará en la consola un mensaje de conexión que muestre dicho puerto, junto a los mensajes de error si ocurriesen.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6" name="Google Shape;48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6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ARRAY DE PRODUCTOS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3" name="Google Shape;49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6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0" name="Google Shape;500;p67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{4E5BF650-8650-4013-84C0-C6E216164F24}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Array de productos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el proyecto cargado.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b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los node_modules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GB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700"/>
                        <a:t>&gt;&gt;</a:t>
                      </a:r>
                      <a:r>
                        <a:rPr b="1" lang="en-GB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17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 un proyecto de servidor basado en node.js que permita listar e incorporar ítems dentro de un array de productos en memoria.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Cada producto estará representado por un objeto con el siguiente formato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01" name="Google Shape;50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7"/>
          <p:cNvSpPr txBox="1"/>
          <p:nvPr/>
        </p:nvSpPr>
        <p:spPr>
          <a:xfrm>
            <a:off x="287175" y="3356700"/>
            <a:ext cx="4896600" cy="14649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lang="en-GB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lang="en-GB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thumbnail</a:t>
            </a: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lang="en-GB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 al logo o foto</a:t>
            </a: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del producto</a:t>
            </a: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8" name="Google Shape;508;p68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{4E5BF650-8650-4013-84C0-C6E216164F24}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Array de productos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el proyecto cargado.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b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los node_modules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Char char="-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</a:t>
                      </a: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mplementar las rutas get y post en conjunto con las funciones necesarias (utilizar clases y un módulo propio).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Char char="-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Cada ítem almacenado dispondrá de un id proporcionado por el backend, que se irá incrementando a medida de que se incorporen productos. Ese id será utilizado para identificar un producto que ve a ser listado en forma individual.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Char char="-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Las rutas propuestas serían las siguientes:</a:t>
                      </a:r>
                      <a:b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A. Listar en forma total (get) : '/api/productos/listar' -&gt; devuelve array de productos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B. Listar en forma individual (get) (por id): '/api/productos/listar/:id' -&gt; devuelve producto listado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C. Almacenar un producto (post) : '/api/productos/guardar/' -&gt; devuelve producto incorporado</a:t>
                      </a:r>
                      <a:endParaRPr sz="19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09" name="Google Shape;50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5" name="Google Shape;515;p69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{4E5BF650-8650-4013-84C0-C6E216164F24}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Array de productos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el proyecto cargado.</a:t>
                      </a:r>
                      <a:b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los node_modules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Char char="-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Para el caso de que se liste en forma individual un producto que no exista, se devolverá el objeto: {error : 'producto no encontrado'}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Char char="-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caso de no haber productos en el listado total, se retornará el objeto: {error : 'no hay productos cargados'}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Char char="-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Las respuestas del servidor serán en formato JSON. La funcionalidad será probada a través de Postman.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7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Aclaración: </a:t>
                      </a:r>
                      <a:endParaRPr b="1" sz="17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servidor debe estar basado en express y debe implementar los mensajes de conexión al puerto 8080 y en caso de error, representar la descripción del mismo.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16" name="Google Shape;51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0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23" name="Google Shape;52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1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9" name="Google Shape;529;p71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-Aplicaciones Restful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-Manejo de peticiones HTTP con Express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-Postman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1333700" y="754100"/>
            <a:ext cx="6476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Protocolo HTTP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699" y="1733675"/>
            <a:ext cx="6476602" cy="24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2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35" name="Google Shape;53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3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1" name="Google Shape;54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1464125" y="317650"/>
            <a:ext cx="5666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Repasemos el protocolo HTTP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35900" y="1180500"/>
            <a:ext cx="8209200" cy="3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HTTP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(Hypertext Transfer Protocol o Protocolo de Transferencia de HiperTexto)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es, como su nombre lo dice, un protocolo (conjunto de reglas y especificaciones) que se utiliza a la hora de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intercambiar datos a través de internet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protocolo se basa en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esquema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petición-respuesta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clientes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realizan solicitudes de transmisión de datos, y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servidor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atiende la peticiones.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HTTP establece varios tipos de peticiones, siendo las principales: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POST, GET, PUT, y DELETE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508500" y="317650"/>
            <a:ext cx="6621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Etapas de comunicación HTTP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2175" y="1511875"/>
            <a:ext cx="50673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508500" y="317650"/>
            <a:ext cx="6621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Etapas de comunicación HTTP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2800" y="1143025"/>
            <a:ext cx="4276393" cy="375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