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Medium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0cd4a071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0cd4a071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0cd4a071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0cd4a071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0cd4a071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0cd4a071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0cd4a071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0cd4a071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0cd4a071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0cd4a071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0cd4a071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0cd4a071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0cd4a071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0cd4a071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0cd4a07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0cd4a07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0cd4a071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0cd4a071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8900" y="64525"/>
            <a:ext cx="4983300" cy="2955300"/>
          </a:xfrm>
          <a:prstGeom prst="rect">
            <a:avLst/>
          </a:prstGeom>
          <a:effectLst>
            <a:outerShdw blurRad="85725" rotWithShape="0" algn="bl" dir="1980000" dist="57150">
              <a:srgbClr val="5B0F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Jest</a:t>
            </a:r>
            <a:endParaRPr sz="180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05275" y="3619525"/>
            <a:ext cx="51912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 Medium"/>
                <a:ea typeface="Oswald Medium"/>
                <a:cs typeface="Oswald Medium"/>
                <a:sym typeface="Oswald Medium"/>
              </a:rPr>
              <a:t>Reduciendo el código en los tests.</a:t>
            </a:r>
            <a:endParaRPr sz="48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850" y="452438"/>
            <a:ext cx="11715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763" y="795350"/>
            <a:ext cx="1190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725" y="1504950"/>
            <a:ext cx="11430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/>
          <p:nvPr/>
        </p:nvSpPr>
        <p:spPr>
          <a:xfrm>
            <a:off x="5558000" y="1716863"/>
            <a:ext cx="2952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262963" y="1716863"/>
            <a:ext cx="2952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6589105" y="418675"/>
            <a:ext cx="7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✔</a:t>
            </a:r>
            <a:endParaRPr sz="4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8070225" y="1808950"/>
            <a:ext cx="75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❌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5019725" y="418675"/>
            <a:ext cx="4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🧪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925" y="3724675"/>
            <a:ext cx="837800" cy="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8425" y="3724675"/>
            <a:ext cx="837800" cy="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1628775" y="3805025"/>
            <a:ext cx="42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3950" y="300350"/>
            <a:ext cx="8638500" cy="27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solidFill>
                  <a:srgbClr val="FFE599"/>
                </a:solidFill>
                <a:latin typeface="Comic Sans MS"/>
                <a:ea typeface="Comic Sans MS"/>
                <a:cs typeface="Comic Sans MS"/>
                <a:sym typeface="Comic Sans MS"/>
              </a:rPr>
              <a:t>¡ Muchas gracias por participar !</a:t>
            </a:r>
            <a:endParaRPr sz="8400">
              <a:solidFill>
                <a:srgbClr val="FFE5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3724675"/>
            <a:ext cx="837800" cy="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25" y="3724675"/>
            <a:ext cx="837800" cy="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1628775" y="3805025"/>
            <a:ext cx="42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8490850" y="4743300"/>
            <a:ext cx="6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Caso real en el proyecto</a:t>
            </a:r>
            <a:endParaRPr b="1"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2343138"/>
            <a:ext cx="35433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832" y="2343150"/>
            <a:ext cx="3407117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>
            <a:off x="1297500" y="1333500"/>
            <a:ext cx="73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Convertir las claves a “camelCase” de un JSON que nos responde una API de un tercero.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4333850" y="3395663"/>
            <a:ext cx="457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297500" y="393750"/>
            <a:ext cx="7038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9CDCFE"/>
                </a:solidFill>
              </a:rPr>
              <a:t>test</a:t>
            </a:r>
            <a:r>
              <a:rPr b="1" lang="en" sz="3200">
                <a:solidFill>
                  <a:srgbClr val="DCDCAA"/>
                </a:solidFill>
              </a:rPr>
              <a:t>.each</a:t>
            </a:r>
            <a:r>
              <a:rPr b="1" lang="en" sz="3200">
                <a:solidFill>
                  <a:srgbClr val="F1C232"/>
                </a:solidFill>
              </a:rPr>
              <a:t>()()</a:t>
            </a:r>
            <a:r>
              <a:rPr b="1" lang="en" sz="3200"/>
              <a:t>;</a:t>
            </a:r>
            <a:endParaRPr b="1" sz="3200"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297500" y="2252675"/>
            <a:ext cx="70389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CDCFE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n" sz="1400">
                <a:solidFill>
                  <a:srgbClr val="DCDCAA"/>
                </a:solidFill>
                <a:latin typeface="Montserrat"/>
                <a:ea typeface="Montserrat"/>
                <a:cs typeface="Montserrat"/>
                <a:sym typeface="Montserrat"/>
              </a:rPr>
              <a:t>.each</a:t>
            </a:r>
            <a:r>
              <a:rPr lang="en" sz="1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4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r>
              <a:rPr lang="en" sz="1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)(</a:t>
            </a:r>
            <a:r>
              <a:rPr lang="en" sz="1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nombre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400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función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4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tiempo-de-espera</a:t>
            </a:r>
            <a:r>
              <a:rPr lang="en" sz="1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r>
              <a:rPr lang="en"/>
              <a:t> - Un array que será la fuente de datos para utilizar en los tests.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nombre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- El nombre del test (ver nomenclatura de PNT).</a:t>
            </a:r>
            <a:br>
              <a:rPr lang="en" sz="1400">
                <a:latin typeface="Montserrat"/>
                <a:ea typeface="Montserrat"/>
                <a:cs typeface="Montserrat"/>
                <a:sym typeface="Montserrat"/>
              </a:rPr>
            </a:b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función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- Función o “call back” que contendrá el código del tests.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rgbClr val="6D9EEB"/>
                </a:solidFill>
                <a:latin typeface="Montserrat"/>
                <a:ea typeface="Montserrat"/>
                <a:cs typeface="Montserrat"/>
                <a:sym typeface="Montserrat"/>
              </a:rPr>
              <a:t>tiempo-de-espera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- En caso de test asíncrono que deben resolver en un tiempo dado en milisegundos (parámetro opcional).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1297500" y="1385100"/>
            <a:ext cx="10791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CDCAA"/>
                </a:solidFill>
              </a:rPr>
              <a:t>test</a:t>
            </a:r>
            <a:r>
              <a:rPr lang="en" sz="2000">
                <a:solidFill>
                  <a:srgbClr val="F1C232"/>
                </a:solidFill>
              </a:rPr>
              <a:t>()</a:t>
            </a:r>
            <a:r>
              <a:rPr lang="en" sz="2000"/>
              <a:t>;</a:t>
            </a:r>
            <a:endParaRPr sz="2000"/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3031050" y="1385100"/>
            <a:ext cx="17934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9CDCFE"/>
                </a:solidFill>
              </a:rPr>
              <a:t>test</a:t>
            </a:r>
            <a:r>
              <a:rPr lang="en" sz="2000">
                <a:solidFill>
                  <a:srgbClr val="DCDCAA"/>
                </a:solidFill>
              </a:rPr>
              <a:t>.each</a:t>
            </a:r>
            <a:r>
              <a:rPr lang="en" sz="2000">
                <a:solidFill>
                  <a:srgbClr val="F1C232"/>
                </a:solidFill>
              </a:rPr>
              <a:t>()()</a:t>
            </a:r>
            <a:r>
              <a:rPr lang="en" sz="2000"/>
              <a:t>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>
              <a:solidFill>
                <a:srgbClr val="FFF2CC"/>
              </a:solidFill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2376600" y="1545450"/>
            <a:ext cx="457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1297500" y="1675775"/>
            <a:ext cx="10791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CDCAA"/>
                </a:solidFill>
              </a:rPr>
              <a:t>i</a:t>
            </a:r>
            <a:r>
              <a:rPr lang="en" sz="2000">
                <a:solidFill>
                  <a:srgbClr val="DCDCAA"/>
                </a:solidFill>
              </a:rPr>
              <a:t>t</a:t>
            </a:r>
            <a:r>
              <a:rPr lang="en" sz="2000">
                <a:solidFill>
                  <a:srgbClr val="F1C232"/>
                </a:solidFill>
              </a:rPr>
              <a:t>()</a:t>
            </a:r>
            <a:r>
              <a:rPr lang="en" sz="2000"/>
              <a:t>;</a:t>
            </a:r>
            <a:endParaRPr sz="2000"/>
          </a:p>
        </p:txBody>
      </p:sp>
      <p:sp>
        <p:nvSpPr>
          <p:cNvPr id="166" name="Google Shape;166;p15"/>
          <p:cNvSpPr txBox="1"/>
          <p:nvPr>
            <p:ph type="title"/>
          </p:nvPr>
        </p:nvSpPr>
        <p:spPr>
          <a:xfrm>
            <a:off x="3031050" y="1675775"/>
            <a:ext cx="17934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9CDCFE"/>
                </a:solidFill>
              </a:rPr>
              <a:t>i</a:t>
            </a:r>
            <a:r>
              <a:rPr lang="en" sz="2000">
                <a:solidFill>
                  <a:srgbClr val="9CDCFE"/>
                </a:solidFill>
              </a:rPr>
              <a:t>t</a:t>
            </a:r>
            <a:r>
              <a:rPr lang="en" sz="2000">
                <a:solidFill>
                  <a:srgbClr val="DCDCAA"/>
                </a:solidFill>
              </a:rPr>
              <a:t>.each</a:t>
            </a:r>
            <a:r>
              <a:rPr lang="en" sz="2000">
                <a:solidFill>
                  <a:srgbClr val="F1C232"/>
                </a:solidFill>
              </a:rPr>
              <a:t>()()</a:t>
            </a:r>
            <a:r>
              <a:rPr lang="en" sz="2000"/>
              <a:t>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>
              <a:solidFill>
                <a:srgbClr val="FFF2CC"/>
              </a:solidFill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2376600" y="1836125"/>
            <a:ext cx="4572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/>
        </p:nvSpPr>
        <p:spPr>
          <a:xfrm>
            <a:off x="1457350" y="238125"/>
            <a:ext cx="44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Tabla</a:t>
            </a: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Fuente de datos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219100" y="1028850"/>
            <a:ext cx="14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 de arrays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5353050" y="1028850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 de objetos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22575" y="1447525"/>
            <a:ext cx="3762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'sumar(%i, %i) = %i'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4419450" y="1392100"/>
            <a:ext cx="463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'sumar($a, $b) = $resultado'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3002725" y="3592750"/>
            <a:ext cx="591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    | b    | expected</a:t>
            </a:r>
            <a:endParaRPr b="1" sz="10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'returns $expected when $a is added to $b'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1914550" y="3992950"/>
            <a:ext cx="9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Template literal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914550" y="3654800"/>
            <a:ext cx="4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👀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1309550" y="257200"/>
            <a:ext cx="760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 sz="3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ombre </a:t>
            </a: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Detalla que se está testeando.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600" y="1411175"/>
            <a:ext cx="376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'sumar(%i, %i) = %i'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4414675" y="1411175"/>
            <a:ext cx="4695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%p</a:t>
            </a:r>
            <a:r>
              <a:rPr lang="en" sz="1000">
                <a:solidFill>
                  <a:srgbClr val="D4D4D4"/>
                </a:solidFill>
              </a:rPr>
              <a:t> - pretty-format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1000">
                <a:solidFill>
                  <a:srgbClr val="D4D4D4"/>
                </a:solidFill>
              </a:rPr>
              <a:t> </a:t>
            </a:r>
            <a:r>
              <a:rPr lang="en" sz="1000">
                <a:solidFill>
                  <a:srgbClr val="D4D4D4"/>
                </a:solidFill>
              </a:rPr>
              <a:t>- String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00">
                <a:solidFill>
                  <a:srgbClr val="D4D4D4"/>
                </a:solidFill>
              </a:rPr>
              <a:t> </a:t>
            </a:r>
            <a:r>
              <a:rPr lang="en" sz="1000">
                <a:solidFill>
                  <a:srgbClr val="D4D4D4"/>
                </a:solidFill>
              </a:rPr>
              <a:t>- Number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%i</a:t>
            </a:r>
            <a:r>
              <a:rPr lang="en" sz="1000">
                <a:solidFill>
                  <a:srgbClr val="D4D4D4"/>
                </a:solidFill>
              </a:rPr>
              <a:t> - Integer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lang="en" sz="1000">
                <a:solidFill>
                  <a:srgbClr val="D4D4D4"/>
                </a:solidFill>
              </a:rPr>
              <a:t> - Floating point value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%j</a:t>
            </a:r>
            <a:r>
              <a:rPr lang="en" sz="1000">
                <a:solidFill>
                  <a:srgbClr val="D4D4D4"/>
                </a:solidFill>
              </a:rPr>
              <a:t> - JSON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%o</a:t>
            </a:r>
            <a:r>
              <a:rPr lang="en" sz="1000">
                <a:solidFill>
                  <a:srgbClr val="D4D4D4"/>
                </a:solidFill>
              </a:rPr>
              <a:t> - Object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%#</a:t>
            </a:r>
            <a:r>
              <a:rPr lang="en" sz="1000">
                <a:solidFill>
                  <a:srgbClr val="D4D4D4"/>
                </a:solidFill>
              </a:rPr>
              <a:t> - Indice del test en ejecución</a:t>
            </a:r>
            <a:endParaRPr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%%</a:t>
            </a:r>
            <a:r>
              <a:rPr lang="en" sz="1000">
                <a:solidFill>
                  <a:srgbClr val="D4D4D4"/>
                </a:solidFill>
              </a:rPr>
              <a:t> - signo porcentaje ('%'). Muestra el signo y no usa datos del array</a:t>
            </a:r>
            <a:endParaRPr sz="1000">
              <a:solidFill>
                <a:srgbClr val="D4D4D4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9600" y="3218025"/>
            <a:ext cx="4834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'sumar($a, $b) = $resultado'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4414675" y="3461000"/>
            <a:ext cx="469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lang="en" sz="1000">
                <a:solidFill>
                  <a:srgbClr val="D4D4D4"/>
                </a:solidFill>
              </a:rPr>
              <a:t>Para objetos anidados, se puede escribir la ruta: </a:t>
            </a:r>
            <a:r>
              <a:rPr i="1" lang="en" sz="1000">
                <a:solidFill>
                  <a:srgbClr val="D4D4D4"/>
                </a:solidFill>
              </a:rPr>
              <a:t>$variable.path.to.value</a:t>
            </a:r>
            <a:endParaRPr i="1" sz="1000">
              <a:solidFill>
                <a:srgbClr val="D4D4D4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lang="en" sz="1000">
                <a:solidFill>
                  <a:srgbClr val="D4D4D4"/>
                </a:solidFill>
              </a:rPr>
              <a:t>Para agregar el índice del tests en ejecución, usar </a:t>
            </a: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$#</a:t>
            </a:r>
            <a:endParaRPr b="1" sz="1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"/>
              <a:buChar char="●"/>
            </a:pPr>
            <a:r>
              <a:rPr lang="en" sz="1000">
                <a:solidFill>
                  <a:srgbClr val="D4D4D4"/>
                </a:solidFill>
              </a:rPr>
              <a:t>No se puede usar </a:t>
            </a: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$variable</a:t>
            </a:r>
            <a:r>
              <a:rPr lang="en" sz="1000">
                <a:solidFill>
                  <a:srgbClr val="D4D4D4"/>
                </a:solidFill>
              </a:rPr>
              <a:t> en el </a:t>
            </a:r>
            <a:r>
              <a:rPr i="1" lang="en" sz="1000">
                <a:solidFill>
                  <a:srgbClr val="D4D4D4"/>
                </a:solidFill>
              </a:rPr>
              <a:t>formateo de printf</a:t>
            </a:r>
            <a:r>
              <a:rPr lang="en" sz="1000">
                <a:solidFill>
                  <a:srgbClr val="D4D4D4"/>
                </a:solidFill>
              </a:rPr>
              <a:t> excepto </a:t>
            </a:r>
            <a:r>
              <a:rPr b="1" lang="en" sz="1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%%</a:t>
            </a:r>
            <a:endParaRPr b="1" sz="10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5" y="1410600"/>
            <a:ext cx="4052124" cy="303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1839000" y="452925"/>
            <a:ext cx="54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Ejemplos (y anti-ejemplos)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925" y="1587113"/>
            <a:ext cx="11715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838" y="1930025"/>
            <a:ext cx="1190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9800" y="2639625"/>
            <a:ext cx="11430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/>
          <p:nvPr/>
        </p:nvSpPr>
        <p:spPr>
          <a:xfrm>
            <a:off x="5720075" y="2851538"/>
            <a:ext cx="2952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7425038" y="2851538"/>
            <a:ext cx="295200" cy="1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6751180" y="1553350"/>
            <a:ext cx="7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✔</a:t>
            </a:r>
            <a:endParaRPr sz="4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8232300" y="2943625"/>
            <a:ext cx="75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❌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94550" y="1393275"/>
            <a:ext cx="6069900" cy="3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newDate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'isObject() tests:'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'boolean'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'number'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'abc'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'empty Array'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'Array'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'empty Object'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{},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'Object'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newDate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'undefined'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];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'isObject($name) = $output'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isObject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725" y="2529363"/>
            <a:ext cx="2614850" cy="14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/>
        </p:nvSpPr>
        <p:spPr>
          <a:xfrm>
            <a:off x="1537050" y="371900"/>
            <a:ext cx="60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⚠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 mezclar escenarios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626150" y="3019000"/>
            <a:ext cx="3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❌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26150" y="2885350"/>
            <a:ext cx="3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❌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319050" y="1766900"/>
            <a:ext cx="85059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convertDataTest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'./dataSource'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'jsonKeyCase functions test:'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'isObject() tests:'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isObjectDataTest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[...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isObjectDataTest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= { ...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};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isObjectDataTest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isObjectDataTest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= { ...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}; 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isObjectDataTest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isObjectDataTest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'isObject($name) = $output'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isObject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'convert() tests:'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convertDataTest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'convert($name, $strategy) = $output'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319050" y="295700"/>
            <a:ext cx="71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⚠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Llevar las </a:t>
            </a:r>
            <a:r>
              <a:rPr i="1" lang="en" sz="3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tablas</a:t>
            </a: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otro archivo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4669525" y="1766900"/>
            <a:ext cx="3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❌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225" y="1209700"/>
            <a:ext cx="1631950" cy="12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4969550" y="3887325"/>
            <a:ext cx="4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❓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650000" y="3806375"/>
            <a:ext cx="41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❓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3959950" y="2362225"/>
            <a:ext cx="41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❓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181175" y="224075"/>
            <a:ext cx="380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Ejercicio integrador: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364600" y="224075"/>
            <a:ext cx="257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validar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entero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81175" y="1024475"/>
            <a:ext cx="787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 una función </a:t>
            </a:r>
            <a:r>
              <a:rPr lang="en">
                <a:solidFill>
                  <a:srgbClr val="DCDCAA"/>
                </a:solidFill>
                <a:latin typeface="Lato"/>
                <a:ea typeface="Lato"/>
                <a:cs typeface="Lato"/>
                <a:sym typeface="Lato"/>
              </a:rPr>
              <a:t>factorial</a:t>
            </a: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recibe como parámetro un número </a:t>
            </a:r>
            <a:r>
              <a:rPr lang="en">
                <a:solidFill>
                  <a:srgbClr val="9CDCFE"/>
                </a:solidFill>
                <a:latin typeface="Lato"/>
                <a:ea typeface="Lato"/>
                <a:cs typeface="Lato"/>
                <a:sym typeface="Lato"/>
              </a:rPr>
              <a:t>entero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retorna su factorial.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Además la función valida que el valor recibido: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 de tipo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sea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tenga decimales.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 positivo.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no pasar las validaciones, devuelve un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acorde a la validación fallida.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Existen tests para los distintos escenarios que presenta esta función.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81175" y="3370575"/>
            <a:ext cx="680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Identificar los tests con escenarios similares y respuestas iguales para reescribirlos utilizando </a:t>
            </a:r>
            <a:r>
              <a:rPr i="1" lang="en">
                <a:solidFill>
                  <a:srgbClr val="9CDCFE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r>
              <a:rPr i="1" lang="en">
                <a:solidFill>
                  <a:srgbClr val="DCDCAA"/>
                </a:solidFill>
                <a:latin typeface="Lato"/>
                <a:ea typeface="Lato"/>
                <a:cs typeface="Lato"/>
                <a:sym typeface="Lato"/>
              </a:rPr>
              <a:t>.each</a:t>
            </a: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aplicando la </a:t>
            </a:r>
            <a:r>
              <a:rPr i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tabla</a:t>
            </a: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de valores y la generación de nombres dinámicos descriptivos.</a:t>
            </a:r>
            <a:b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en un archivo nuevo o en el mismo.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i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tabla</a:t>
            </a:r>
            <a:r>
              <a:rPr lang="en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puede ser en cualquiera de las formas vistas.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