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9" r:id="rId6"/>
    <p:sldId id="258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A022A-2A05-4419-8C7D-C556A05B1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P@rking Solution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24D5D0-22D2-4A31-975C-E196BE54F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administración, monitoreo y flujo de trabajo de Parking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65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C74C-17F1-4410-9D5D-7F0012C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b="1" dirty="0" smtClean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Solución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FD2843-FB30-493B-A3FF-D9647793DD6D}"/>
              </a:ext>
            </a:extLst>
          </p:cNvPr>
          <p:cNvSpPr txBox="1"/>
          <p:nvPr/>
        </p:nvSpPr>
        <p:spPr>
          <a:xfrm>
            <a:off x="484095" y="2360590"/>
            <a:ext cx="112238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Control total de todas las cocheras desde la app según jerarquía y perfil de usuario.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Datos en nube seguros y encriptados.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Independencia entre cocheras.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Información disponible 24x7 – Según preferencias.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Flujo acondicionado a los dispositivos de E/S de cada cochera (Cámaras, lectores de huellas, barreras, semáforos para ubicación, etc…).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Tablero de control, semáforos, alertas.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Interfaz amigable.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Software pensado para optimizar tiempos y calidad de trabajo de todos sus usuarios.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Administración central o diversificada.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74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C74C-17F1-4410-9D5D-7F0012C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b="1" dirty="0" smtClean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Funciones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15AEEC-6134-41B9-A7D0-40DE3501A361}"/>
              </a:ext>
            </a:extLst>
          </p:cNvPr>
          <p:cNvSpPr txBox="1"/>
          <p:nvPr/>
        </p:nvSpPr>
        <p:spPr>
          <a:xfrm>
            <a:off x="457201" y="2537012"/>
            <a:ext cx="11352212" cy="389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Control/Registro de Asistencia a los empleados.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Ingreso de Vehículos.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Egreso de Vehículos.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Apertura y Cierre de Caja.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Informe de Caja.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Informe Ranking Ingreso.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Informe Asistencia.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Administradores (Sucursal, categoría, marcas, convenios, recargos, lista de precios, perfiles, permisos, usuarios, claves, seguridad).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Tablero de control.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s-E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Configuración de alertas por e-mail.</a:t>
            </a:r>
          </a:p>
        </p:txBody>
      </p:sp>
    </p:spTree>
    <p:extLst>
      <p:ext uri="{BB962C8B-B14F-4D97-AF65-F5344CB8AC3E}">
        <p14:creationId xmlns:p14="http://schemas.microsoft.com/office/powerpoint/2010/main" val="22339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F201-17F3-47DE-A3F4-43AAFD86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Login Empleados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1EEA9A-D069-4B36-B272-C2EDBA01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7" y="2190549"/>
            <a:ext cx="3364290" cy="2449807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D10D2CA-DD59-4D06-9640-9EED0F3D0BD6}"/>
              </a:ext>
            </a:extLst>
          </p:cNvPr>
          <p:cNvSpPr/>
          <p:nvPr/>
        </p:nvSpPr>
        <p:spPr>
          <a:xfrm>
            <a:off x="4758622" y="3030071"/>
            <a:ext cx="7413812" cy="31286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Bienvenido </a:t>
            </a:r>
            <a:r>
              <a:rPr lang="es-ES" dirty="0" smtClean="0"/>
              <a:t>Roberto!</a:t>
            </a:r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379BCCE-D80A-453D-90F0-5903A90C7457}"/>
              </a:ext>
            </a:extLst>
          </p:cNvPr>
          <p:cNvSpPr/>
          <p:nvPr/>
        </p:nvSpPr>
        <p:spPr>
          <a:xfrm>
            <a:off x="5213484" y="3085958"/>
            <a:ext cx="1554076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Configuraciones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8104D60-EA42-4C40-9515-7E10F5F8A124}"/>
              </a:ext>
            </a:extLst>
          </p:cNvPr>
          <p:cNvSpPr/>
          <p:nvPr/>
        </p:nvSpPr>
        <p:spPr>
          <a:xfrm>
            <a:off x="6824748" y="3085958"/>
            <a:ext cx="1289615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Movimientos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253FE7F-15D2-4CA9-A598-7B7435BB7219}"/>
              </a:ext>
            </a:extLst>
          </p:cNvPr>
          <p:cNvSpPr/>
          <p:nvPr/>
        </p:nvSpPr>
        <p:spPr>
          <a:xfrm>
            <a:off x="9518354" y="3081476"/>
            <a:ext cx="1107141" cy="23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1C9C9-4117-4A89-945E-ECDA7E6A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7" y="4640355"/>
            <a:ext cx="3364290" cy="21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DE69C03-CD03-4B58-8CED-44D2EF2D665E}"/>
              </a:ext>
            </a:extLst>
          </p:cNvPr>
          <p:cNvSpPr/>
          <p:nvPr/>
        </p:nvSpPr>
        <p:spPr>
          <a:xfrm>
            <a:off x="8171551" y="3088343"/>
            <a:ext cx="1289615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Panel Control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40265A6-6347-454B-885A-71740508D0A8}"/>
              </a:ext>
            </a:extLst>
          </p:cNvPr>
          <p:cNvSpPr/>
          <p:nvPr/>
        </p:nvSpPr>
        <p:spPr>
          <a:xfrm>
            <a:off x="10682683" y="3081475"/>
            <a:ext cx="1107141" cy="23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26156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C74C-17F1-4410-9D5D-7F0012C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Vehículo In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2273E3D-7190-4446-B7C3-E4608A6DB1BC}"/>
              </a:ext>
            </a:extLst>
          </p:cNvPr>
          <p:cNvSpPr/>
          <p:nvPr/>
        </p:nvSpPr>
        <p:spPr>
          <a:xfrm>
            <a:off x="4676588" y="3030071"/>
            <a:ext cx="7413812" cy="31286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CCDBA88-7C21-4C02-99EA-033B597EF20D}"/>
              </a:ext>
            </a:extLst>
          </p:cNvPr>
          <p:cNvSpPr/>
          <p:nvPr/>
        </p:nvSpPr>
        <p:spPr>
          <a:xfrm>
            <a:off x="5013511" y="3629305"/>
            <a:ext cx="6696635" cy="22053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AFD56D51-49D7-4740-A58E-F057FA6A4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98896"/>
              </p:ext>
            </p:extLst>
          </p:nvPr>
        </p:nvGraphicFramePr>
        <p:xfrm>
          <a:off x="5263030" y="3878916"/>
          <a:ext cx="6197598" cy="75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29">
                  <a:extLst>
                    <a:ext uri="{9D8B030D-6E8A-4147-A177-3AD203B41FA5}">
                      <a16:colId xmlns:a16="http://schemas.microsoft.com/office/drawing/2014/main" val="2060548152"/>
                    </a:ext>
                  </a:extLst>
                </a:gridCol>
                <a:gridCol w="854137">
                  <a:extLst>
                    <a:ext uri="{9D8B030D-6E8A-4147-A177-3AD203B41FA5}">
                      <a16:colId xmlns:a16="http://schemas.microsoft.com/office/drawing/2014/main" val="3680021350"/>
                    </a:ext>
                  </a:extLst>
                </a:gridCol>
                <a:gridCol w="777439">
                  <a:extLst>
                    <a:ext uri="{9D8B030D-6E8A-4147-A177-3AD203B41FA5}">
                      <a16:colId xmlns:a16="http://schemas.microsoft.com/office/drawing/2014/main" val="1331810849"/>
                    </a:ext>
                  </a:extLst>
                </a:gridCol>
                <a:gridCol w="1288427">
                  <a:extLst>
                    <a:ext uri="{9D8B030D-6E8A-4147-A177-3AD203B41FA5}">
                      <a16:colId xmlns:a16="http://schemas.microsoft.com/office/drawing/2014/main" val="364050942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505931816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1617880219"/>
                    </a:ext>
                  </a:extLst>
                </a:gridCol>
              </a:tblGrid>
              <a:tr h="34281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Patente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Fecha Ingreso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Hora Ingreso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90733"/>
                  </a:ext>
                </a:extLst>
              </a:tr>
              <a:tr h="342817">
                <a:tc>
                  <a:txBody>
                    <a:bodyPr/>
                    <a:lstStyle/>
                    <a:p>
                      <a:r>
                        <a:rPr lang="es-ES" sz="1050" dirty="0"/>
                        <a:t>02-Camioneta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Honda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AE454NY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05:39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Dia</a:t>
                      </a:r>
                    </a:p>
                    <a:p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40627"/>
                  </a:ext>
                </a:extLst>
              </a:tr>
            </a:tbl>
          </a:graphicData>
        </a:graphic>
      </p:graphicFrame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D1E06EC-4CBB-493A-A6BF-19536581803B}"/>
              </a:ext>
            </a:extLst>
          </p:cNvPr>
          <p:cNvSpPr/>
          <p:nvPr/>
        </p:nvSpPr>
        <p:spPr>
          <a:xfrm>
            <a:off x="7698439" y="5046213"/>
            <a:ext cx="1326777" cy="2958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Confirmar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A33BDBB-405F-42B6-A294-90989F9E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358" y="4819440"/>
            <a:ext cx="895817" cy="824863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6FBC23B-44C5-4A20-A45E-1F2FEEBEAA7C}"/>
              </a:ext>
            </a:extLst>
          </p:cNvPr>
          <p:cNvSpPr/>
          <p:nvPr/>
        </p:nvSpPr>
        <p:spPr>
          <a:xfrm>
            <a:off x="5061084" y="3085958"/>
            <a:ext cx="1554076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Configuraciones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10BE6AF-8754-40D0-92DC-B37282C11DE7}"/>
              </a:ext>
            </a:extLst>
          </p:cNvPr>
          <p:cNvSpPr/>
          <p:nvPr/>
        </p:nvSpPr>
        <p:spPr>
          <a:xfrm>
            <a:off x="6672348" y="3085958"/>
            <a:ext cx="1289615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Movimientos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3FD40FF-E4A1-4815-8095-B6155A336028}"/>
              </a:ext>
            </a:extLst>
          </p:cNvPr>
          <p:cNvSpPr/>
          <p:nvPr/>
        </p:nvSpPr>
        <p:spPr>
          <a:xfrm>
            <a:off x="9365954" y="3081476"/>
            <a:ext cx="1107141" cy="23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BA954A2-DDB2-4530-AB66-4F7CF964BB85}"/>
              </a:ext>
            </a:extLst>
          </p:cNvPr>
          <p:cNvSpPr/>
          <p:nvPr/>
        </p:nvSpPr>
        <p:spPr>
          <a:xfrm>
            <a:off x="8019151" y="3088343"/>
            <a:ext cx="1289615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Panel Control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95A6D67-55FB-46F7-9929-D6AC92A1F559}"/>
              </a:ext>
            </a:extLst>
          </p:cNvPr>
          <p:cNvSpPr/>
          <p:nvPr/>
        </p:nvSpPr>
        <p:spPr>
          <a:xfrm>
            <a:off x="10530283" y="3081475"/>
            <a:ext cx="1107141" cy="23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Salir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" y="3110848"/>
            <a:ext cx="4569058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C74C-17F1-4410-9D5D-7F0012C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Vehículo Out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2273E3D-7190-4446-B7C3-E4608A6DB1BC}"/>
              </a:ext>
            </a:extLst>
          </p:cNvPr>
          <p:cNvSpPr/>
          <p:nvPr/>
        </p:nvSpPr>
        <p:spPr>
          <a:xfrm>
            <a:off x="4851400" y="2895601"/>
            <a:ext cx="7150100" cy="32631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CCDBA88-7C21-4C02-99EA-033B597EF20D}"/>
              </a:ext>
            </a:extLst>
          </p:cNvPr>
          <p:cNvSpPr/>
          <p:nvPr/>
        </p:nvSpPr>
        <p:spPr>
          <a:xfrm>
            <a:off x="5064312" y="3603812"/>
            <a:ext cx="6696635" cy="22053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Tabla 17">
            <a:extLst>
              <a:ext uri="{FF2B5EF4-FFF2-40B4-BE49-F238E27FC236}">
                <a16:creationId xmlns:a16="http://schemas.microsoft.com/office/drawing/2014/main" id="{C0A515E8-0F93-4A3D-BB84-3E0A6597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72669"/>
              </p:ext>
            </p:extLst>
          </p:nvPr>
        </p:nvGraphicFramePr>
        <p:xfrm>
          <a:off x="5358652" y="3829751"/>
          <a:ext cx="6215528" cy="8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72">
                  <a:extLst>
                    <a:ext uri="{9D8B030D-6E8A-4147-A177-3AD203B41FA5}">
                      <a16:colId xmlns:a16="http://schemas.microsoft.com/office/drawing/2014/main" val="2139296536"/>
                    </a:ext>
                  </a:extLst>
                </a:gridCol>
                <a:gridCol w="744070">
                  <a:extLst>
                    <a:ext uri="{9D8B030D-6E8A-4147-A177-3AD203B41FA5}">
                      <a16:colId xmlns:a16="http://schemas.microsoft.com/office/drawing/2014/main" val="246809677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3582775537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1207229824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3533934746"/>
                    </a:ext>
                  </a:extLst>
                </a:gridCol>
                <a:gridCol w="708212">
                  <a:extLst>
                    <a:ext uri="{9D8B030D-6E8A-4147-A177-3AD203B41FA5}">
                      <a16:colId xmlns:a16="http://schemas.microsoft.com/office/drawing/2014/main" val="4107543055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4001149000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235877731"/>
                    </a:ext>
                  </a:extLst>
                </a:gridCol>
              </a:tblGrid>
              <a:tr h="398143">
                <a:tc>
                  <a:txBody>
                    <a:bodyPr/>
                    <a:lstStyle/>
                    <a:p>
                      <a:r>
                        <a:rPr lang="es-ES" sz="1100" dirty="0"/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Patente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Ingreso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Egreso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Hora ingreso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Hora Egreso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22393"/>
                  </a:ext>
                </a:extLst>
              </a:tr>
              <a:tr h="3981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02-Camioneta</a:t>
                      </a:r>
                    </a:p>
                    <a:p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Honda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AE454NY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05:39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15:33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b="1" dirty="0"/>
                        <a:t>$ 12,500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7958"/>
                  </a:ext>
                </a:extLst>
              </a:tr>
            </a:tbl>
          </a:graphicData>
        </a:graphic>
      </p:graphicFrame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2C5362A-E18F-4DB8-8A3C-B9FA39F57D8F}"/>
              </a:ext>
            </a:extLst>
          </p:cNvPr>
          <p:cNvSpPr/>
          <p:nvPr/>
        </p:nvSpPr>
        <p:spPr>
          <a:xfrm>
            <a:off x="6593539" y="5046213"/>
            <a:ext cx="1326777" cy="2958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Confirmar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6470D95-8451-4D14-B276-D784ABF9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458" y="4819440"/>
            <a:ext cx="895817" cy="824863"/>
          </a:xfrm>
          <a:prstGeom prst="rect">
            <a:avLst/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645B2E3-91C2-4B5E-B5A2-7F061B048B34}"/>
              </a:ext>
            </a:extLst>
          </p:cNvPr>
          <p:cNvSpPr/>
          <p:nvPr/>
        </p:nvSpPr>
        <p:spPr>
          <a:xfrm>
            <a:off x="5264284" y="3085958"/>
            <a:ext cx="1554076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Configuraciones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8FF8F9B-E058-45A6-ABBC-C0DF8010BAD7}"/>
              </a:ext>
            </a:extLst>
          </p:cNvPr>
          <p:cNvSpPr/>
          <p:nvPr/>
        </p:nvSpPr>
        <p:spPr>
          <a:xfrm>
            <a:off x="6875548" y="3085958"/>
            <a:ext cx="1289615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Movimientos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3EFEB57-DBDF-4035-AFE5-04911AC8C722}"/>
              </a:ext>
            </a:extLst>
          </p:cNvPr>
          <p:cNvSpPr/>
          <p:nvPr/>
        </p:nvSpPr>
        <p:spPr>
          <a:xfrm>
            <a:off x="9569154" y="3081476"/>
            <a:ext cx="1107141" cy="23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Informes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1F63A38-A562-4010-BA51-3C3E8D32DEDE}"/>
              </a:ext>
            </a:extLst>
          </p:cNvPr>
          <p:cNvSpPr/>
          <p:nvPr/>
        </p:nvSpPr>
        <p:spPr>
          <a:xfrm>
            <a:off x="8222351" y="3088343"/>
            <a:ext cx="1289615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Panel Control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F592385-D599-4F5E-ABFF-634B088794B0}"/>
              </a:ext>
            </a:extLst>
          </p:cNvPr>
          <p:cNvSpPr/>
          <p:nvPr/>
        </p:nvSpPr>
        <p:spPr>
          <a:xfrm>
            <a:off x="10733483" y="3081475"/>
            <a:ext cx="1107141" cy="23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Salir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5" y="3365475"/>
            <a:ext cx="4848000" cy="26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C74C-17F1-4410-9D5D-7F0012C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Cierre de Caja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2273E3D-7190-4446-B7C3-E4608A6DB1BC}"/>
              </a:ext>
            </a:extLst>
          </p:cNvPr>
          <p:cNvSpPr/>
          <p:nvPr/>
        </p:nvSpPr>
        <p:spPr>
          <a:xfrm>
            <a:off x="3558988" y="3030071"/>
            <a:ext cx="7413812" cy="31286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CCDBA88-7C21-4C02-99EA-033B597EF20D}"/>
              </a:ext>
            </a:extLst>
          </p:cNvPr>
          <p:cNvSpPr/>
          <p:nvPr/>
        </p:nvSpPr>
        <p:spPr>
          <a:xfrm>
            <a:off x="3908612" y="3603812"/>
            <a:ext cx="6696635" cy="22053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2C5362A-E18F-4DB8-8A3C-B9FA39F57D8F}"/>
              </a:ext>
            </a:extLst>
          </p:cNvPr>
          <p:cNvSpPr/>
          <p:nvPr/>
        </p:nvSpPr>
        <p:spPr>
          <a:xfrm>
            <a:off x="6593540" y="5348468"/>
            <a:ext cx="1326777" cy="2958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Cerrar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6470D95-8451-4D14-B276-D784ABF9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864" y="5206265"/>
            <a:ext cx="563048" cy="5184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F433F86-116D-414E-9131-BB973D5E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94977"/>
            <a:ext cx="2093258" cy="3658186"/>
          </a:xfrm>
          <a:prstGeom prst="rect">
            <a:avLst/>
          </a:prstGeom>
        </p:spPr>
      </p:pic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CB48520E-80FB-4D40-915D-AABB863A9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49744"/>
              </p:ext>
            </p:extLst>
          </p:nvPr>
        </p:nvGraphicFramePr>
        <p:xfrm>
          <a:off x="4141694" y="3957773"/>
          <a:ext cx="6122893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699">
                  <a:extLst>
                    <a:ext uri="{9D8B030D-6E8A-4147-A177-3AD203B41FA5}">
                      <a16:colId xmlns:a16="http://schemas.microsoft.com/office/drawing/2014/main" val="2802762940"/>
                    </a:ext>
                  </a:extLst>
                </a:gridCol>
                <a:gridCol w="874699">
                  <a:extLst>
                    <a:ext uri="{9D8B030D-6E8A-4147-A177-3AD203B41FA5}">
                      <a16:colId xmlns:a16="http://schemas.microsoft.com/office/drawing/2014/main" val="2106210726"/>
                    </a:ext>
                  </a:extLst>
                </a:gridCol>
                <a:gridCol w="874699">
                  <a:extLst>
                    <a:ext uri="{9D8B030D-6E8A-4147-A177-3AD203B41FA5}">
                      <a16:colId xmlns:a16="http://schemas.microsoft.com/office/drawing/2014/main" val="2035711621"/>
                    </a:ext>
                  </a:extLst>
                </a:gridCol>
                <a:gridCol w="874699">
                  <a:extLst>
                    <a:ext uri="{9D8B030D-6E8A-4147-A177-3AD203B41FA5}">
                      <a16:colId xmlns:a16="http://schemas.microsoft.com/office/drawing/2014/main" val="3785738797"/>
                    </a:ext>
                  </a:extLst>
                </a:gridCol>
                <a:gridCol w="874699">
                  <a:extLst>
                    <a:ext uri="{9D8B030D-6E8A-4147-A177-3AD203B41FA5}">
                      <a16:colId xmlns:a16="http://schemas.microsoft.com/office/drawing/2014/main" val="2280793400"/>
                    </a:ext>
                  </a:extLst>
                </a:gridCol>
                <a:gridCol w="874699">
                  <a:extLst>
                    <a:ext uri="{9D8B030D-6E8A-4147-A177-3AD203B41FA5}">
                      <a16:colId xmlns:a16="http://schemas.microsoft.com/office/drawing/2014/main" val="2604695157"/>
                    </a:ext>
                  </a:extLst>
                </a:gridCol>
                <a:gridCol w="874699">
                  <a:extLst>
                    <a:ext uri="{9D8B030D-6E8A-4147-A177-3AD203B41FA5}">
                      <a16:colId xmlns:a16="http://schemas.microsoft.com/office/drawing/2014/main" val="1095653"/>
                    </a:ext>
                  </a:extLst>
                </a:gridCol>
              </a:tblGrid>
              <a:tr h="237412">
                <a:tc>
                  <a:txBody>
                    <a:bodyPr/>
                    <a:lstStyle/>
                    <a:p>
                      <a:r>
                        <a:rPr lang="es-ES" sz="1100" dirty="0" err="1"/>
                        <a:t>Nro</a:t>
                      </a:r>
                      <a:r>
                        <a:rPr lang="es-ES" sz="1100" dirty="0"/>
                        <a:t> Cierre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Fecha Cierre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Total Efectivo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Total Cheque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Total </a:t>
                      </a:r>
                      <a:r>
                        <a:rPr lang="es-ES" sz="1100" dirty="0" err="1"/>
                        <a:t>Tarj</a:t>
                      </a:r>
                      <a:r>
                        <a:rPr lang="es-ES" sz="1100" dirty="0"/>
                        <a:t>. </a:t>
                      </a:r>
                      <a:r>
                        <a:rPr lang="es-ES" sz="1100" dirty="0" err="1"/>
                        <a:t>Cred</a:t>
                      </a:r>
                      <a:r>
                        <a:rPr lang="es-E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Total Deposito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19869"/>
                  </a:ext>
                </a:extLst>
              </a:tr>
              <a:tr h="237412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34951"/>
                  </a:ext>
                </a:extLst>
              </a:tr>
              <a:tr h="237412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42699"/>
                  </a:ext>
                </a:extLst>
              </a:tr>
              <a:tr h="237412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87955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32AA0E6C-53D0-480C-B62B-EAFE220D5AB8}"/>
              </a:ext>
            </a:extLst>
          </p:cNvPr>
          <p:cNvSpPr txBox="1"/>
          <p:nvPr/>
        </p:nvSpPr>
        <p:spPr>
          <a:xfrm>
            <a:off x="6094599" y="3596127"/>
            <a:ext cx="213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Empleado:</a:t>
            </a:r>
            <a:r>
              <a:rPr lang="es-ES" sz="1600" b="1" dirty="0"/>
              <a:t>  </a:t>
            </a:r>
            <a:r>
              <a:rPr lang="es-ES" sz="1600" b="1" dirty="0" smtClean="0"/>
              <a:t>Roberto</a:t>
            </a:r>
            <a:endParaRPr lang="es-ES" sz="1600" b="1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9757929-E7F5-4E87-A41D-E2F372C23122}"/>
              </a:ext>
            </a:extLst>
          </p:cNvPr>
          <p:cNvSpPr/>
          <p:nvPr/>
        </p:nvSpPr>
        <p:spPr>
          <a:xfrm>
            <a:off x="3981584" y="3085958"/>
            <a:ext cx="1554076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Configuraciones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5F52034-8B25-4E2E-9C80-D0961A69C09B}"/>
              </a:ext>
            </a:extLst>
          </p:cNvPr>
          <p:cNvSpPr/>
          <p:nvPr/>
        </p:nvSpPr>
        <p:spPr>
          <a:xfrm>
            <a:off x="5592848" y="3085958"/>
            <a:ext cx="1289615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Movimientos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02D1E5A-6A43-461B-BA5F-F3B7CB042F06}"/>
              </a:ext>
            </a:extLst>
          </p:cNvPr>
          <p:cNvSpPr/>
          <p:nvPr/>
        </p:nvSpPr>
        <p:spPr>
          <a:xfrm>
            <a:off x="8286454" y="3081476"/>
            <a:ext cx="1107141" cy="23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F2EFF68-44A8-4D30-95CE-56500C1F4675}"/>
              </a:ext>
            </a:extLst>
          </p:cNvPr>
          <p:cNvSpPr/>
          <p:nvPr/>
        </p:nvSpPr>
        <p:spPr>
          <a:xfrm>
            <a:off x="6939651" y="3088343"/>
            <a:ext cx="1289615" cy="23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Panel Control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54E6903-DACC-493D-9459-ABC3019E9A8F}"/>
              </a:ext>
            </a:extLst>
          </p:cNvPr>
          <p:cNvSpPr/>
          <p:nvPr/>
        </p:nvSpPr>
        <p:spPr>
          <a:xfrm>
            <a:off x="9450783" y="3081475"/>
            <a:ext cx="1107141" cy="23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34841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C74C-17F1-4410-9D5D-7F0012C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Tableros / Alertas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B5BA65A-AA28-4C36-8CB5-87196DCB977F}"/>
              </a:ext>
            </a:extLst>
          </p:cNvPr>
          <p:cNvGrpSpPr/>
          <p:nvPr/>
        </p:nvGrpSpPr>
        <p:grpSpPr>
          <a:xfrm>
            <a:off x="762000" y="2274205"/>
            <a:ext cx="10553700" cy="2958134"/>
            <a:chOff x="1154954" y="2769935"/>
            <a:chExt cx="7172045" cy="233723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D992FE4-BA27-4D79-8CE8-60C9CBFD0F67}"/>
                </a:ext>
              </a:extLst>
            </p:cNvPr>
            <p:cNvSpPr txBox="1"/>
            <p:nvPr/>
          </p:nvSpPr>
          <p:spPr>
            <a:xfrm>
              <a:off x="1630363" y="2869139"/>
              <a:ext cx="6696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Estado de los ingresos dentro del limite establecido, en General o Particular.</a:t>
              </a:r>
              <a:endParaRPr lang="es-ES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1FDA9DA-8D04-4D98-83E5-A3C05607A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954" y="2769935"/>
              <a:ext cx="475409" cy="475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18B5850-1C11-4DF6-8ED9-4D932877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954" y="3429000"/>
              <a:ext cx="2922495" cy="1363501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DF9587A-C27F-45C0-AD9A-510E6F5A8FD7}"/>
                </a:ext>
              </a:extLst>
            </p:cNvPr>
            <p:cNvSpPr txBox="1"/>
            <p:nvPr/>
          </p:nvSpPr>
          <p:spPr>
            <a:xfrm>
              <a:off x="1630363" y="4830173"/>
              <a:ext cx="2018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Gráficos comparativos.</a:t>
              </a:r>
              <a:endParaRPr lang="es-ES" dirty="0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8B16B5D-87D6-4D6E-A2F7-2F2280699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361" y="3361286"/>
              <a:ext cx="1141762" cy="146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0955979-787D-4680-BBFC-DDB091967E04}"/>
                </a:ext>
              </a:extLst>
            </p:cNvPr>
            <p:cNvSpPr txBox="1"/>
            <p:nvPr/>
          </p:nvSpPr>
          <p:spPr>
            <a:xfrm>
              <a:off x="5356242" y="4767415"/>
              <a:ext cx="2018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Alertas en cocheras.</a:t>
              </a:r>
              <a:endParaRPr lang="es-ES" dirty="0"/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BE43236-969D-48AC-A8AC-B9F25F342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517" y="3376760"/>
              <a:ext cx="1141762" cy="146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AEA3C7A9-5DDE-4AAF-B358-4A548A8CF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06550"/>
              </p:ext>
            </p:extLst>
          </p:nvPr>
        </p:nvGraphicFramePr>
        <p:xfrm>
          <a:off x="2032000" y="5232339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1412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01907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1515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Cochera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Florida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Raúl 11-3569-8842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8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Corrientes Plaza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Xavi 11-5879-8975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3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Santa FE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Sand 11-5578-8742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65674"/>
                  </a:ext>
                </a:extLst>
              </a:tr>
            </a:tbl>
          </a:graphicData>
        </a:graphic>
      </p:graphicFrame>
      <p:grpSp>
        <p:nvGrpSpPr>
          <p:cNvPr id="30" name="Grupo 29">
            <a:extLst>
              <a:ext uri="{FF2B5EF4-FFF2-40B4-BE49-F238E27FC236}">
                <a16:creationId xmlns:a16="http://schemas.microsoft.com/office/drawing/2014/main" id="{ADE4C31D-EEEB-4539-A45C-328714EE7141}"/>
              </a:ext>
            </a:extLst>
          </p:cNvPr>
          <p:cNvGrpSpPr/>
          <p:nvPr/>
        </p:nvGrpSpPr>
        <p:grpSpPr>
          <a:xfrm>
            <a:off x="8603222" y="5676549"/>
            <a:ext cx="396240" cy="1003315"/>
            <a:chOff x="8618462" y="5704037"/>
            <a:chExt cx="396240" cy="1039150"/>
          </a:xfrm>
        </p:grpSpPr>
        <p:sp>
          <p:nvSpPr>
            <p:cNvPr id="12" name="Flecha: hacia arriba 11">
              <a:extLst>
                <a:ext uri="{FF2B5EF4-FFF2-40B4-BE49-F238E27FC236}">
                  <a16:creationId xmlns:a16="http://schemas.microsoft.com/office/drawing/2014/main" id="{00DD896C-658B-45DF-9FD2-04F379852723}"/>
                </a:ext>
              </a:extLst>
            </p:cNvPr>
            <p:cNvSpPr/>
            <p:nvPr/>
          </p:nvSpPr>
          <p:spPr>
            <a:xfrm>
              <a:off x="8618462" y="5704037"/>
              <a:ext cx="396240" cy="222788"/>
            </a:xfrm>
            <a:prstGeom prst="up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1218DB0E-FA41-4686-9967-3001CB1CDF16}"/>
                </a:ext>
              </a:extLst>
            </p:cNvPr>
            <p:cNvSpPr/>
            <p:nvPr/>
          </p:nvSpPr>
          <p:spPr>
            <a:xfrm>
              <a:off x="8618462" y="6520398"/>
              <a:ext cx="396240" cy="22278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Flecha: a la derecha 21">
              <a:extLst>
                <a:ext uri="{FF2B5EF4-FFF2-40B4-BE49-F238E27FC236}">
                  <a16:creationId xmlns:a16="http://schemas.microsoft.com/office/drawing/2014/main" id="{F3AEA485-52A4-4D08-BEC3-B70457B310F4}"/>
                </a:ext>
              </a:extLst>
            </p:cNvPr>
            <p:cNvSpPr/>
            <p:nvPr/>
          </p:nvSpPr>
          <p:spPr>
            <a:xfrm>
              <a:off x="8649184" y="6085872"/>
              <a:ext cx="342900" cy="24899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3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Presupuesto Final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dirty="0"/>
              <a:t>Total del presupuesto Desarrollo </a:t>
            </a:r>
            <a:r>
              <a:rPr lang="es-ES" dirty="0" smtClean="0"/>
              <a:t>software P@rking Solution: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b="1" u="sng" dirty="0" smtClean="0"/>
              <a:t>Condiciones </a:t>
            </a:r>
            <a:r>
              <a:rPr lang="es-ES" b="1" u="sng" dirty="0"/>
              <a:t>de </a:t>
            </a:r>
            <a:r>
              <a:rPr lang="es-ES" b="1" u="sng" dirty="0" smtClean="0"/>
              <a:t>contratación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r>
              <a:rPr lang="es-ES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 smtClean="0"/>
              <a:t>FORMA </a:t>
            </a:r>
            <a:r>
              <a:rPr lang="es-ES" dirty="0"/>
              <a:t>DE PAGO</a:t>
            </a:r>
            <a:r>
              <a:rPr lang="es-ES" dirty="0" smtClean="0"/>
              <a:t>: 50 </a:t>
            </a:r>
            <a:r>
              <a:rPr lang="es-ES" dirty="0"/>
              <a:t>% a la aceptación del presupuesto </a:t>
            </a:r>
            <a:endParaRPr lang="es-E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dirty="0" smtClean="0"/>
              <a:t>(En </a:t>
            </a:r>
            <a:r>
              <a:rPr lang="es-ES" dirty="0"/>
              <a:t>concepto de adelanto </a:t>
            </a:r>
            <a:r>
              <a:rPr lang="es-ES" dirty="0" smtClean="0"/>
              <a:t>para el desarrollo de la Aplicación).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dirty="0" smtClean="0"/>
              <a:t>PLAZO </a:t>
            </a:r>
            <a:r>
              <a:rPr lang="es-ES" dirty="0"/>
              <a:t>DE </a:t>
            </a:r>
            <a:r>
              <a:rPr lang="es-ES" dirty="0" smtClean="0"/>
              <a:t>ENTREGA: 90 </a:t>
            </a:r>
            <a:r>
              <a:rPr lang="es-ES" dirty="0"/>
              <a:t>días corridos a partir del </a:t>
            </a:r>
            <a:r>
              <a:rPr lang="es-ES" dirty="0" smtClean="0"/>
              <a:t>arranque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dirty="0" smtClean="0"/>
              <a:t>VIGENCIA DEL </a:t>
            </a:r>
            <a:r>
              <a:rPr lang="es-ES" dirty="0"/>
              <a:t>PRESUPUESTO</a:t>
            </a:r>
            <a:r>
              <a:rPr lang="es-ES" dirty="0" smtClean="0"/>
              <a:t>: 5 </a:t>
            </a:r>
            <a:r>
              <a:rPr lang="es-ES" dirty="0"/>
              <a:t>días corridos A partir de la fecha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16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393</TotalTime>
  <Words>365</Words>
  <Application>Microsoft Office PowerPoint</Application>
  <PresentationFormat>Panorámica</PresentationFormat>
  <Paragraphs>120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Verdana</vt:lpstr>
      <vt:lpstr>Wingdings</vt:lpstr>
      <vt:lpstr>Wingdings 3</vt:lpstr>
      <vt:lpstr>Sala de reuniones Ion</vt:lpstr>
      <vt:lpstr>P@rking Solution</vt:lpstr>
      <vt:lpstr>Solución</vt:lpstr>
      <vt:lpstr>Funciones</vt:lpstr>
      <vt:lpstr>Login Empleados</vt:lpstr>
      <vt:lpstr>Vehículo In</vt:lpstr>
      <vt:lpstr>Vehículo Out</vt:lpstr>
      <vt:lpstr>Cierre de Caja</vt:lpstr>
      <vt:lpstr>Tableros / Alertas</vt:lpstr>
      <vt:lpstr>Presupuesto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GW_Solution</dc:title>
  <dc:creator>Martin Re</dc:creator>
  <cp:lastModifiedBy>Marcelo</cp:lastModifiedBy>
  <cp:revision>21</cp:revision>
  <dcterms:created xsi:type="dcterms:W3CDTF">2024-03-12T17:04:08Z</dcterms:created>
  <dcterms:modified xsi:type="dcterms:W3CDTF">2025-01-08T00:22:35Z</dcterms:modified>
</cp:coreProperties>
</file>