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83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43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87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088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343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97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55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0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288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2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689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09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59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48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968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5EDB-24A8-4778-A692-B990751030F4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619DD-59BB-43C3-9BAF-3F9382F6D6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5D06A-01C0-37DF-6AB1-5D909214F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798" y="140677"/>
            <a:ext cx="6705600" cy="95660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BASES DE DATOS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6A4802-F0A1-7013-4FE1-FA9E1A41B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323" y="1336431"/>
            <a:ext cx="9144000" cy="5219114"/>
          </a:xfrm>
        </p:spPr>
        <p:txBody>
          <a:bodyPr>
            <a:normAutofit/>
          </a:bodyPr>
          <a:lstStyle/>
          <a:p>
            <a:endParaRPr lang="es-ES" dirty="0"/>
          </a:p>
          <a:p>
            <a:pPr algn="ctr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Marcela Johana Fernandez Calambas </a:t>
            </a:r>
          </a:p>
          <a:p>
            <a:pPr algn="ctr"/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Modulo 2 </a:t>
            </a:r>
          </a:p>
          <a:p>
            <a:pPr algn="ctr"/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Politécnico Internacional de Occidente </a:t>
            </a:r>
          </a:p>
          <a:p>
            <a:pPr algn="ctr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Cali- valle del Cauca</a:t>
            </a:r>
          </a:p>
          <a:p>
            <a:pPr algn="ctr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04/noviembre/2024</a:t>
            </a:r>
          </a:p>
          <a:p>
            <a:pPr algn="ctr"/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60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802863D-2075-2DEA-4BBA-15E885D9FA09}"/>
              </a:ext>
            </a:extLst>
          </p:cNvPr>
          <p:cNvSpPr txBox="1"/>
          <p:nvPr/>
        </p:nvSpPr>
        <p:spPr>
          <a:xfrm>
            <a:off x="1223889" y="126609"/>
            <a:ext cx="77653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PROCESAMIENTO DE DATOS EN LA NUBE </a:t>
            </a:r>
            <a:endParaRPr lang="es-CO" sz="3200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40FE98-D48C-AD6B-20E5-531EDFC5FEDB}"/>
              </a:ext>
            </a:extLst>
          </p:cNvPr>
          <p:cNvSpPr txBox="1"/>
          <p:nvPr/>
        </p:nvSpPr>
        <p:spPr>
          <a:xfrm>
            <a:off x="407964" y="1697996"/>
            <a:ext cx="9115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Existen diferentes formas de procesar los datos en la nube y estos son : </a:t>
            </a:r>
          </a:p>
          <a:p>
            <a:endParaRPr lang="es-ES" dirty="0"/>
          </a:p>
          <a:p>
            <a:r>
              <a:rPr lang="es-ES" b="1" i="1" dirty="0"/>
              <a:t>Almacenamiento en la nube: </a:t>
            </a:r>
          </a:p>
          <a:p>
            <a:r>
              <a:rPr lang="es-ES" dirty="0"/>
              <a:t>Permite guardar datos en una ubicación externa, a la que se puede acceder a través  de internet o de una conexión privada. </a:t>
            </a:r>
          </a:p>
          <a:p>
            <a:endParaRPr lang="es-ES" dirty="0"/>
          </a:p>
          <a:p>
            <a:r>
              <a:rPr lang="es-ES" b="1" i="1" dirty="0"/>
              <a:t>Base de datos en la nube: </a:t>
            </a:r>
          </a:p>
          <a:p>
            <a:r>
              <a:rPr lang="es-ES" dirty="0"/>
              <a:t>Organiza y almacena los datos estructurados y no estructurados y semiestructurados . </a:t>
            </a:r>
          </a:p>
          <a:p>
            <a:endParaRPr lang="es-ES" dirty="0"/>
          </a:p>
          <a:p>
            <a:r>
              <a:rPr lang="es-ES" b="1" i="1" dirty="0"/>
              <a:t>Sistema de archivos en la nube: </a:t>
            </a:r>
          </a:p>
          <a:p>
            <a:r>
              <a:rPr lang="es-CO" dirty="0"/>
              <a:t>Permite crear, modificar, leer y escribir archivos </a:t>
            </a:r>
            <a:r>
              <a:rPr lang="es-CO" dirty="0" err="1"/>
              <a:t>archivos</a:t>
            </a:r>
            <a:r>
              <a:rPr lang="es-CO" dirty="0"/>
              <a:t>, y también organizarlos en arboles de directorios .</a:t>
            </a:r>
          </a:p>
          <a:p>
            <a:endParaRPr lang="es-CO" dirty="0"/>
          </a:p>
          <a:p>
            <a:r>
              <a:rPr lang="es-ES" b="1" i="1" dirty="0"/>
              <a:t>Herramientas de gestión el la nube: </a:t>
            </a:r>
          </a:p>
          <a:p>
            <a:r>
              <a:rPr lang="es-ES" dirty="0"/>
              <a:t>Permite capturar en actividad en la aplicaciones basadas en la nube como por ejemplo datos de rendimiento y otros eventos.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974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762A0BF-60F4-A8C2-2636-1ADEAF39C940}"/>
              </a:ext>
            </a:extLst>
          </p:cNvPr>
          <p:cNvSpPr txBox="1"/>
          <p:nvPr/>
        </p:nvSpPr>
        <p:spPr>
          <a:xfrm>
            <a:off x="-576776" y="184666"/>
            <a:ext cx="9748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DDBB EN INTELIGENCIA ARTIFICIAL</a:t>
            </a:r>
            <a:endParaRPr lang="es-CO" sz="40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FECD81-9E89-8A35-3770-300E626B9F54}"/>
              </a:ext>
            </a:extLst>
          </p:cNvPr>
          <p:cNvSpPr txBox="1"/>
          <p:nvPr/>
        </p:nvSpPr>
        <p:spPr>
          <a:xfrm>
            <a:off x="548641" y="1648782"/>
            <a:ext cx="83984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Para la IA es fundamental la recopilación de datos. Ya que debido a la recopilación de  estos datos le permite mejorar en sus procesos de aprendizaje automático, lo que hace es reunir estos datos y organizarlos, estos datos deben cumplir ciertos criterios para que la IA pueda lograr su objetivo . </a:t>
            </a:r>
          </a:p>
          <a:p>
            <a:endParaRPr lang="es-ES" sz="2400" dirty="0"/>
          </a:p>
          <a:p>
            <a:endParaRPr lang="es-ES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6E1A00-4550-73D7-A5A2-79A3FF66A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58" y="3960622"/>
            <a:ext cx="4348978" cy="26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2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6DEADD9-D887-F347-2F70-2357546E66EE}"/>
              </a:ext>
            </a:extLst>
          </p:cNvPr>
          <p:cNvSpPr txBox="1"/>
          <p:nvPr/>
        </p:nvSpPr>
        <p:spPr>
          <a:xfrm>
            <a:off x="998806" y="309489"/>
            <a:ext cx="7976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atin typeface="Arial Black" panose="020B0A04020102020204" pitchFamily="34" charset="0"/>
              </a:rPr>
              <a:t>RECOPILACION DE DATOS DE LA IA </a:t>
            </a:r>
            <a:endParaRPr lang="es-CO" sz="3200" dirty="0"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CF0535-56E1-97F2-197E-5AC19A5C00F4}"/>
              </a:ext>
            </a:extLst>
          </p:cNvPr>
          <p:cNvSpPr txBox="1"/>
          <p:nvPr/>
        </p:nvSpPr>
        <p:spPr>
          <a:xfrm>
            <a:off x="703385" y="1720840"/>
            <a:ext cx="9509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recopilación de por parte de IA vería según su propósito, estos datos disponibles públicamente en internet como libros, artículos, paginas web, y bases de datos públicos,  por ejemplo:</a:t>
            </a:r>
          </a:p>
          <a:p>
            <a:endParaRPr lang="es-ES" dirty="0"/>
          </a:p>
          <a:p>
            <a:pPr marL="342900" indent="-342900">
              <a:buAutoNum type="arabicParenR"/>
            </a:pPr>
            <a:r>
              <a:rPr lang="es-ES" dirty="0"/>
              <a:t>Entrenamiento  inicial del modelo: es el proceso en el que se le enseña al algoritmo a interpretar de manera correcta los datos y a tomar decisiones precisas en base a esos datos , con el objetivo de que solucione ciertas tareas </a:t>
            </a:r>
          </a:p>
          <a:p>
            <a:pPr marL="342900" indent="-342900">
              <a:buAutoNum type="arabicParenR"/>
            </a:pPr>
            <a:endParaRPr lang="es-ES" dirty="0"/>
          </a:p>
          <a:p>
            <a:pPr marL="342900" indent="-342900">
              <a:buAutoNum type="arabicParenR"/>
            </a:pPr>
            <a:endParaRPr lang="es-ES" dirty="0"/>
          </a:p>
          <a:p>
            <a:pPr marL="342900" indent="-342900">
              <a:buAutoNum type="arabicParenR"/>
            </a:pPr>
            <a:r>
              <a:rPr lang="es-ES" dirty="0"/>
              <a:t>Interacción con los usuarios : </a:t>
            </a:r>
          </a:p>
          <a:p>
            <a:r>
              <a:rPr lang="es-ES" dirty="0"/>
              <a:t>Entrada de usuario: por ejemplo durante una conversación </a:t>
            </a:r>
          </a:p>
          <a:p>
            <a:r>
              <a:rPr lang="es-ES" dirty="0"/>
              <a:t>Aprendizaje continuo : con interacciones resales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E0E752-4408-7693-7FD5-2B735FBF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31" y="3713871"/>
            <a:ext cx="3029558" cy="252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909599-55E8-953A-07EE-0ED40A0867E4}"/>
              </a:ext>
            </a:extLst>
          </p:cNvPr>
          <p:cNvSpPr txBox="1"/>
          <p:nvPr/>
        </p:nvSpPr>
        <p:spPr>
          <a:xfrm>
            <a:off x="1448972" y="478302"/>
            <a:ext cx="7230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ALMACENAMIENTO DE DATOS EN  LA IA </a:t>
            </a:r>
            <a:endParaRPr lang="es-CO" sz="28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13B775-D407-B210-57A4-BFD0AADD5088}"/>
              </a:ext>
            </a:extLst>
          </p:cNvPr>
          <p:cNvSpPr txBox="1"/>
          <p:nvPr/>
        </p:nvSpPr>
        <p:spPr>
          <a:xfrm>
            <a:off x="675247" y="1301385"/>
            <a:ext cx="976297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TIPOS DE ALMACENAMIENTO: </a:t>
            </a:r>
          </a:p>
          <a:p>
            <a:pPr marL="342900" indent="-342900">
              <a:buAutoNum type="alphaLcParenR"/>
            </a:pPr>
            <a:r>
              <a:rPr lang="es-ES" b="1" u="sng" dirty="0"/>
              <a:t>Entrenamiento de modelo </a:t>
            </a:r>
            <a:r>
              <a:rPr lang="es-ES" dirty="0"/>
              <a:t>: estos datos son usados para entrenar a la IA.</a:t>
            </a:r>
          </a:p>
          <a:p>
            <a:r>
              <a:rPr lang="es-ES" dirty="0"/>
              <a:t>Estos datos son almacenados en grandes bases de datos, estos datos son históricos y no incluyen información en tiempo real de los usuarios </a:t>
            </a:r>
          </a:p>
          <a:p>
            <a:r>
              <a:rPr lang="es-ES" dirty="0"/>
              <a:t>Posteriormente la IA aprende de estos patrones.</a:t>
            </a:r>
          </a:p>
          <a:p>
            <a:endParaRPr lang="es-ES" dirty="0"/>
          </a:p>
          <a:p>
            <a:r>
              <a:rPr lang="es-ES" b="1" dirty="0"/>
              <a:t>b) </a:t>
            </a:r>
            <a:r>
              <a:rPr lang="es-ES" b="1" u="sng" dirty="0"/>
              <a:t>Interacciones de usuarios: </a:t>
            </a:r>
            <a:r>
              <a:rPr lang="es-ES" dirty="0"/>
              <a:t>algunos sistemas pueden almacenar temporalmente las conversaciones o datos de uso para mejorar el modelo o analizar el rendimiento estos son anonimizadas para proteger la privacidad .</a:t>
            </a:r>
          </a:p>
          <a:p>
            <a:endParaRPr lang="es-ES" sz="2000" b="1" dirty="0"/>
          </a:p>
          <a:p>
            <a:r>
              <a:rPr lang="es-ES" sz="2000" b="1" dirty="0"/>
              <a:t>Los datos se almacenan en : </a:t>
            </a:r>
          </a:p>
          <a:p>
            <a:pPr marL="342900" indent="-342900">
              <a:buAutoNum type="arabicParenR"/>
            </a:pPr>
            <a:r>
              <a:rPr lang="es-ES" dirty="0"/>
              <a:t>Servidores en la nube </a:t>
            </a:r>
          </a:p>
          <a:p>
            <a:pPr marL="342900" indent="-342900">
              <a:buAutoNum type="arabicParenR"/>
            </a:pPr>
            <a:r>
              <a:rPr lang="es-ES" dirty="0"/>
              <a:t>Bases de datos locales (es menos común)</a:t>
            </a:r>
          </a:p>
          <a:p>
            <a:pPr marL="342900" indent="-342900">
              <a:buAutoNum type="arabicParenR"/>
            </a:pPr>
            <a:r>
              <a:rPr lang="es-ES" dirty="0"/>
              <a:t>Centros de datos protegidos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B70D8E-D511-347A-F35D-A06184375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13" y="3917790"/>
            <a:ext cx="3705384" cy="22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3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036CBE-F3A8-CF2C-CA18-66A49D909A28}"/>
              </a:ext>
            </a:extLst>
          </p:cNvPr>
          <p:cNvSpPr txBox="1"/>
          <p:nvPr/>
        </p:nvSpPr>
        <p:spPr>
          <a:xfrm>
            <a:off x="1997612" y="647114"/>
            <a:ext cx="6879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PROCESAMIENTO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DE DATOS EN LA IA </a:t>
            </a:r>
            <a:endParaRPr lang="es-CO" sz="28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68E011-4A7B-66D8-0891-566430FC023A}"/>
              </a:ext>
            </a:extLst>
          </p:cNvPr>
          <p:cNvSpPr txBox="1"/>
          <p:nvPr/>
        </p:nvSpPr>
        <p:spPr>
          <a:xfrm>
            <a:off x="1012874" y="2002150"/>
            <a:ext cx="77512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inteligencia artificial procesa los datos utilizando algoritmos y modelos matemáticos diseñados para reconocer patrones , realizar análisis y generar respuestas basadas en los datos obtenidos </a:t>
            </a:r>
          </a:p>
          <a:p>
            <a:endParaRPr lang="es-ES" dirty="0"/>
          </a:p>
          <a:p>
            <a:pPr marL="342900" indent="-342900">
              <a:buAutoNum type="alphaUcParenR"/>
            </a:pPr>
            <a:r>
              <a:rPr lang="es-ES" dirty="0"/>
              <a:t>Entrada de datos : estructurados , semiestructurados y no estructurados </a:t>
            </a:r>
          </a:p>
          <a:p>
            <a:pPr marL="342900" indent="-342900">
              <a:buAutoNum type="alphaUcParenR"/>
            </a:pPr>
            <a:endParaRPr lang="es-ES" dirty="0"/>
          </a:p>
          <a:p>
            <a:pPr marL="342900" indent="-342900">
              <a:buAutoNum type="alphaUcParenR"/>
            </a:pPr>
            <a:r>
              <a:rPr lang="es-ES" dirty="0"/>
              <a:t>Análisis de datos : reconocimiento de patrones, aprendizaje supervisado, aprendizaje no supervisado, Deep learning </a:t>
            </a:r>
          </a:p>
          <a:p>
            <a:pPr marL="342900" indent="-342900">
              <a:buAutoNum type="alphaUcParenR"/>
            </a:pPr>
            <a:endParaRPr lang="es-ES" dirty="0"/>
          </a:p>
          <a:p>
            <a:pPr marL="342900" indent="-342900">
              <a:buAutoNum type="alphaUcParenR"/>
            </a:pPr>
            <a:r>
              <a:rPr lang="es-ES" dirty="0"/>
              <a:t>Procesamiento: transforma los datos en vectores representaciones numéricas para que puedan ser procesados .</a:t>
            </a:r>
          </a:p>
          <a:p>
            <a:r>
              <a:rPr lang="es-ES" dirty="0"/>
              <a:t>En el caso de datos con texto se tokeniza (se divide en palabras o frases )y posteriormente se convierte en vectores con técnicas como TF-IDF, word2vec, embeddings</a:t>
            </a:r>
          </a:p>
        </p:txBody>
      </p:sp>
    </p:spTree>
    <p:extLst>
      <p:ext uri="{BB962C8B-B14F-4D97-AF65-F5344CB8AC3E}">
        <p14:creationId xmlns:p14="http://schemas.microsoft.com/office/powerpoint/2010/main" val="316656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1B33042-4E80-3976-0902-614D32AFCA23}"/>
              </a:ext>
            </a:extLst>
          </p:cNvPr>
          <p:cNvSpPr txBox="1"/>
          <p:nvPr/>
        </p:nvSpPr>
        <p:spPr>
          <a:xfrm>
            <a:off x="2363372" y="2236207"/>
            <a:ext cx="5430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Algerian" panose="04020705040A02060702" pitchFamily="82" charset="0"/>
              </a:rPr>
              <a:t>GRACIAS</a:t>
            </a:r>
            <a:r>
              <a:rPr lang="es-ES" dirty="0">
                <a:latin typeface="Algerian" panose="04020705040A02060702" pitchFamily="82" charset="0"/>
              </a:rPr>
              <a:t> </a:t>
            </a:r>
            <a:endParaRPr lang="es-CO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40F7D-72C4-7BB4-DE7A-127FCC0D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816"/>
            <a:ext cx="9085644" cy="895643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Bases de Datos en Big Data 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33F65-7FB5-8BD4-EAEE-5EC28432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64459"/>
            <a:ext cx="11322409" cy="4776903"/>
          </a:xfrm>
        </p:spPr>
        <p:txBody>
          <a:bodyPr>
            <a:norm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Bases de Datos o DDBB  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  una colección  organizada  de datos,              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Que se utiliza para almacenar, gestionar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datos recolectados y posteriormente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Analizarlos  para tomar decisiones  en la 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organización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s-ES" dirty="0"/>
              <a:t>                                                                    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BIG DATA:</a:t>
            </a:r>
          </a:p>
          <a:p>
            <a:pPr marL="0" indent="0">
              <a:buNone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 la recolección, almacenamiento y análisis da una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gran cantidad de datos estructurados  y no estructurados los </a:t>
            </a:r>
          </a:p>
          <a:p>
            <a:pPr marL="0" indent="0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cueles se caracterizan por su volumen, variedad y velocidad</a:t>
            </a:r>
          </a:p>
          <a:p>
            <a:pPr marL="0" indent="0">
              <a:buNone/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(las tres v)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CCB01E-10F0-6752-CACB-4CC27B721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70" y="1264459"/>
            <a:ext cx="3475460" cy="1852656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6374C66-2D13-2A4E-72D4-B0C010BBB345}"/>
              </a:ext>
            </a:extLst>
          </p:cNvPr>
          <p:cNvSpPr/>
          <p:nvPr/>
        </p:nvSpPr>
        <p:spPr>
          <a:xfrm>
            <a:off x="4459458" y="2160102"/>
            <a:ext cx="956604" cy="4002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0BBA509C-4C6F-192A-5E03-4CA0A79C91BD}"/>
              </a:ext>
            </a:extLst>
          </p:cNvPr>
          <p:cNvSpPr/>
          <p:nvPr/>
        </p:nvSpPr>
        <p:spPr>
          <a:xfrm rot="10800000">
            <a:off x="4656405" y="4494628"/>
            <a:ext cx="747365" cy="4002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46B6C6-427C-7777-FFA2-8A1568EDB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25" y="3878244"/>
            <a:ext cx="3585179" cy="20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5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AA821-BA82-926F-DC23-2A51EE47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75" y="175498"/>
            <a:ext cx="8948402" cy="754966"/>
          </a:xfrm>
        </p:spPr>
        <p:txBody>
          <a:bodyPr>
            <a:noAutofit/>
          </a:bodyPr>
          <a:lstStyle/>
          <a:p>
            <a:pPr algn="ctr"/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Recolección de datos del Big Data</a:t>
            </a:r>
            <a:endParaRPr lang="es-CO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41B121-92C3-50F4-921A-11A1729B0369}"/>
              </a:ext>
            </a:extLst>
          </p:cNvPr>
          <p:cNvSpPr txBox="1"/>
          <p:nvPr/>
        </p:nvSpPr>
        <p:spPr>
          <a:xfrm>
            <a:off x="4398501" y="5265816"/>
            <a:ext cx="2616591" cy="1323439"/>
          </a:xfrm>
          <a:prstGeom prst="rect">
            <a:avLst/>
          </a:prstGeom>
          <a:solidFill>
            <a:srgbClr val="FF0066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/>
              <a:t>BIG </a:t>
            </a:r>
          </a:p>
          <a:p>
            <a:pPr algn="ctr"/>
            <a:r>
              <a:rPr lang="es-ES" sz="4000" b="1" dirty="0"/>
              <a:t>DATA</a:t>
            </a:r>
            <a:endParaRPr lang="es-CO" sz="4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318EF8-FF99-24F1-D064-A68A207ABCA4}"/>
              </a:ext>
            </a:extLst>
          </p:cNvPr>
          <p:cNvSpPr txBox="1"/>
          <p:nvPr/>
        </p:nvSpPr>
        <p:spPr>
          <a:xfrm>
            <a:off x="380613" y="2930756"/>
            <a:ext cx="3015177" cy="1323439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Redes sociales y sitios web iks, compartidos, publicaciones, por el uso de las APIS, que permiten capturas estos datos en tiempo real</a:t>
            </a:r>
            <a:endParaRPr lang="es-CO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BD80BF-32DF-D8A8-55BD-D2DD33C05D2E}"/>
              </a:ext>
            </a:extLst>
          </p:cNvPr>
          <p:cNvSpPr txBox="1"/>
          <p:nvPr/>
        </p:nvSpPr>
        <p:spPr>
          <a:xfrm>
            <a:off x="487685" y="4956431"/>
            <a:ext cx="2801034" cy="1477328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Dispositivos y sensores: sensores de temperatura, cámaras, dispositivos de seguimiento de GPS: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1F170C-A042-322E-9E24-F8F59F37B02A}"/>
              </a:ext>
            </a:extLst>
          </p:cNvPr>
          <p:cNvSpPr txBox="1"/>
          <p:nvPr/>
        </p:nvSpPr>
        <p:spPr>
          <a:xfrm>
            <a:off x="2008295" y="1253133"/>
            <a:ext cx="3734712" cy="156966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Logs y registro de eventos :servidores, S.O  y otros dispositivos documentan las actividades  y transacciones.: numero de usuarios que iniciaron sesión en una app ,numero de mensajes </a:t>
            </a:r>
            <a:endParaRPr lang="es-CO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6E18C8-BEE4-2736-060D-8C82C167A23C}"/>
              </a:ext>
            </a:extLst>
          </p:cNvPr>
          <p:cNvSpPr txBox="1"/>
          <p:nvPr/>
        </p:nvSpPr>
        <p:spPr>
          <a:xfrm>
            <a:off x="8943452" y="2515258"/>
            <a:ext cx="2855741" cy="1077218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Dispositivos  móviles y aplicaciones: ubicación, datos de uso de la app, historial de navegación, etc.</a:t>
            </a:r>
            <a:endParaRPr lang="es-CO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A1DBEB-E5AD-42B0-6481-927967DBB80C}"/>
              </a:ext>
            </a:extLst>
          </p:cNvPr>
          <p:cNvSpPr txBox="1"/>
          <p:nvPr/>
        </p:nvSpPr>
        <p:spPr>
          <a:xfrm>
            <a:off x="9013438" y="5291820"/>
            <a:ext cx="2475914" cy="1200329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Datos abiertos y datos públicos : censos, estadísticas, datos climáticos, </a:t>
            </a:r>
            <a:r>
              <a:rPr lang="es-ES" dirty="0" err="1"/>
              <a:t>etc</a:t>
            </a:r>
            <a:r>
              <a:rPr lang="es-ES" dirty="0"/>
              <a:t> 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D2EAC5-D76C-554F-A4C5-224262D24C56}"/>
              </a:ext>
            </a:extLst>
          </p:cNvPr>
          <p:cNvSpPr txBox="1"/>
          <p:nvPr/>
        </p:nvSpPr>
        <p:spPr>
          <a:xfrm>
            <a:off x="5899340" y="1576691"/>
            <a:ext cx="2923989" cy="1323439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Transacciones financieras:: compra, venta, trasferencias, pagos, etc. se registran en tiempo real, y posterior análisis</a:t>
            </a:r>
            <a:endParaRPr lang="es-CO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06ED81-3DBA-B81F-D5CF-A60F27A11603}"/>
              </a:ext>
            </a:extLst>
          </p:cNvPr>
          <p:cNvSpPr txBox="1"/>
          <p:nvPr/>
        </p:nvSpPr>
        <p:spPr>
          <a:xfrm>
            <a:off x="8947444" y="4185266"/>
            <a:ext cx="2475914" cy="923330"/>
          </a:xfrm>
          <a:prstGeom prst="rect">
            <a:avLst/>
          </a:prstGeom>
          <a:solidFill>
            <a:srgbClr val="FF99FF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Datos de sensores industriales y maquinarias </a:t>
            </a:r>
            <a:endParaRPr lang="es-CO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E33F2C2-CBF6-2244-CD97-0ABF47BAF80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3288719" y="5695095"/>
            <a:ext cx="1109782" cy="232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A0FBC99-8E32-531E-3F9B-B9A790C4E43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395790" y="3592476"/>
            <a:ext cx="1002711" cy="2335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FD1F1E5-C347-A8C7-B42C-DD7719D1C905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3875651" y="2822793"/>
            <a:ext cx="1831146" cy="2443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DFAA9AF-E1D4-EF6F-32B7-6A06BF83E7D7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5706797" y="2900130"/>
            <a:ext cx="1654538" cy="23656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351449F-0270-7938-4290-8C43677290E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06797" y="3592476"/>
            <a:ext cx="4664526" cy="168883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0EEDFAA-B51C-A692-3666-F44A11DF5E8A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7015092" y="4646931"/>
            <a:ext cx="1932352" cy="128060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D27852D-AB9B-44C2-D33B-0213C77A4F09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flipH="1">
            <a:off x="7015092" y="5891985"/>
            <a:ext cx="1998346" cy="3555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3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2E981-977B-77CD-E8C5-E53E0AE7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Almacenamiento de Datos en Big Data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6AC7CE5-9E2A-ED44-DB08-C697053AC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79" y="1730326"/>
            <a:ext cx="2418591" cy="220991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90A3AD-CD13-41CF-F5E2-E19EA7A7482F}"/>
              </a:ext>
            </a:extLst>
          </p:cNvPr>
          <p:cNvSpPr txBox="1"/>
          <p:nvPr/>
        </p:nvSpPr>
        <p:spPr>
          <a:xfrm>
            <a:off x="281353" y="4065563"/>
            <a:ext cx="251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Ingresan los Datos</a:t>
            </a:r>
          </a:p>
          <a:p>
            <a:r>
              <a:rPr lang="es-ES" dirty="0"/>
              <a:t>En grandes cantidades</a:t>
            </a:r>
            <a:endParaRPr lang="es-CO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94EB36A-77C3-F9BF-932F-F8D58AF2AC69}"/>
              </a:ext>
            </a:extLst>
          </p:cNvPr>
          <p:cNvSpPr/>
          <p:nvPr/>
        </p:nvSpPr>
        <p:spPr>
          <a:xfrm>
            <a:off x="2874498" y="3027449"/>
            <a:ext cx="717452" cy="534572"/>
          </a:xfrm>
          <a:prstGeom prst="rightArrow">
            <a:avLst/>
          </a:prstGeom>
          <a:solidFill>
            <a:srgbClr val="00B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007180-608C-B78E-E06B-7ACFF72AF763}"/>
              </a:ext>
            </a:extLst>
          </p:cNvPr>
          <p:cNvSpPr txBox="1"/>
          <p:nvPr/>
        </p:nvSpPr>
        <p:spPr>
          <a:xfrm>
            <a:off x="3666978" y="1561171"/>
            <a:ext cx="2311791" cy="4247317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 Estos datos Se almacenan en forma  cruda, es decir sin procesar  en “lago de datos”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Pero en algunos casos, los estos datos se procesan y se almacenan en : Data warehouse , para consultas rápidas y estructuradas </a:t>
            </a:r>
            <a:endParaRPr lang="es-CO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8339B29C-34A2-BD3A-ECFA-518FEB56B6AA}"/>
              </a:ext>
            </a:extLst>
          </p:cNvPr>
          <p:cNvSpPr/>
          <p:nvPr/>
        </p:nvSpPr>
        <p:spPr>
          <a:xfrm>
            <a:off x="6096000" y="3067586"/>
            <a:ext cx="717452" cy="534572"/>
          </a:xfrm>
          <a:prstGeom prst="rightArrow">
            <a:avLst/>
          </a:prstGeom>
          <a:solidFill>
            <a:srgbClr val="00B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B2CA41-E57C-0071-03FA-91DC2C631BB6}"/>
              </a:ext>
            </a:extLst>
          </p:cNvPr>
          <p:cNvSpPr txBox="1"/>
          <p:nvPr/>
        </p:nvSpPr>
        <p:spPr>
          <a:xfrm>
            <a:off x="6930682" y="1406769"/>
            <a:ext cx="3210828" cy="412472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Se almacenan en</a:t>
            </a:r>
          </a:p>
          <a:p>
            <a:r>
              <a:rPr lang="es-ES" dirty="0"/>
              <a:t>Sistemas de gestión de bases de datos  : </a:t>
            </a:r>
          </a:p>
          <a:p>
            <a:endParaRPr lang="es-ES" dirty="0"/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Hadoop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MongoDB: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Cassandra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7659ECE-1782-0C01-9F58-0D5DCC7DA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13" y="2451645"/>
            <a:ext cx="1482409" cy="111037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2A1018F-99BF-8594-3931-2D80C7926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613" y="3684829"/>
            <a:ext cx="1619525" cy="74146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37C630E-6BAF-F3AC-30C5-EFF31BE64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72" y="4450088"/>
            <a:ext cx="1422158" cy="9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8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E45A1-CDB0-3B42-FA3A-91C8E9B1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95" y="348175"/>
            <a:ext cx="8596668" cy="678767"/>
          </a:xfrm>
        </p:spPr>
        <p:txBody>
          <a:bodyPr/>
          <a:lstStyle/>
          <a:p>
            <a:pPr algn="ctr"/>
            <a:r>
              <a:rPr lang="es-ES" dirty="0"/>
              <a:t>Procesamiento DDBB en Big data 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BCD7C6-D632-DE67-9DB9-16D39F25672A}"/>
              </a:ext>
            </a:extLst>
          </p:cNvPr>
          <p:cNvSpPr txBox="1"/>
          <p:nvPr/>
        </p:nvSpPr>
        <p:spPr>
          <a:xfrm>
            <a:off x="1906697" y="1784311"/>
            <a:ext cx="6878051" cy="120032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 usan herramientas como:</a:t>
            </a:r>
          </a:p>
          <a:p>
            <a:pPr algn="ctr"/>
            <a:r>
              <a:rPr lang="es-ES" dirty="0"/>
              <a:t>* sistemas de almacenamiento distribuido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/>
              <a:t>Frameworks de procesamiento en paralelo (Apache, Hadoop)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dirty="0"/>
              <a:t>Plataformas de análisis  y visualizaciones avanzadas </a:t>
            </a:r>
            <a:endParaRPr lang="es-CO" dirty="0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F1055909-A1B4-8BA4-767E-468CB83876E0}"/>
              </a:ext>
            </a:extLst>
          </p:cNvPr>
          <p:cNvSpPr/>
          <p:nvPr/>
        </p:nvSpPr>
        <p:spPr>
          <a:xfrm>
            <a:off x="5146626" y="962495"/>
            <a:ext cx="398191" cy="6787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F10A93-1ADB-5A32-0F23-E34A87111D7A}"/>
              </a:ext>
            </a:extLst>
          </p:cNvPr>
          <p:cNvSpPr txBox="1"/>
          <p:nvPr/>
        </p:nvSpPr>
        <p:spPr>
          <a:xfrm>
            <a:off x="4771389" y="3504029"/>
            <a:ext cx="11486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FASES</a:t>
            </a:r>
            <a:endParaRPr lang="es-CO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EC7F586-6E48-5C54-41D8-2D09D54F38D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345721" y="2984640"/>
            <a:ext cx="2" cy="51938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53CCF27-CFCD-6488-E541-2CAF500DE1C6}"/>
              </a:ext>
            </a:extLst>
          </p:cNvPr>
          <p:cNvSpPr txBox="1"/>
          <p:nvPr/>
        </p:nvSpPr>
        <p:spPr>
          <a:xfrm>
            <a:off x="733604" y="4184968"/>
            <a:ext cx="219247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Disputa de datos:</a:t>
            </a:r>
          </a:p>
          <a:p>
            <a:r>
              <a:rPr lang="es-ES" dirty="0"/>
              <a:t>Se limpia los datos para que sea mas utilizable 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420D4D-790C-8380-1FEE-AB2AF93EC212}"/>
              </a:ext>
            </a:extLst>
          </p:cNvPr>
          <p:cNvSpPr txBox="1"/>
          <p:nvPr/>
        </p:nvSpPr>
        <p:spPr>
          <a:xfrm>
            <a:off x="4135902" y="4184969"/>
            <a:ext cx="281353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Comprensión de datos:</a:t>
            </a:r>
          </a:p>
          <a:p>
            <a:r>
              <a:rPr lang="es-ES" dirty="0"/>
              <a:t>Los datos se transforman a un formato que se pueda almacenar de manera mas eficiente 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2DE5FB6-F3FD-655B-266E-3178DCC87DAA}"/>
              </a:ext>
            </a:extLst>
          </p:cNvPr>
          <p:cNvSpPr txBox="1"/>
          <p:nvPr/>
        </p:nvSpPr>
        <p:spPr>
          <a:xfrm>
            <a:off x="7498079" y="4184968"/>
            <a:ext cx="281353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Cifrado de datos:</a:t>
            </a:r>
          </a:p>
          <a:p>
            <a:r>
              <a:rPr lang="es-ES" dirty="0"/>
              <a:t>Los datos se traducen a un codigo para protegerlos  de problemas de privacidad </a:t>
            </a:r>
            <a:endParaRPr lang="es-CO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68A486A-B1F4-F916-BD10-6E10E3AC1D8C}"/>
              </a:ext>
            </a:extLst>
          </p:cNvPr>
          <p:cNvCxnSpPr>
            <a:stCxn id="8" idx="1"/>
            <a:endCxn id="15" idx="0"/>
          </p:cNvCxnSpPr>
          <p:nvPr/>
        </p:nvCxnSpPr>
        <p:spPr>
          <a:xfrm flipH="1">
            <a:off x="1829842" y="3688695"/>
            <a:ext cx="2941547" cy="49627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26F8BF0-DEF9-C568-FC18-1E04CFB3A969}"/>
              </a:ext>
            </a:extLst>
          </p:cNvPr>
          <p:cNvCxnSpPr>
            <a:stCxn id="8" idx="2"/>
          </p:cNvCxnSpPr>
          <p:nvPr/>
        </p:nvCxnSpPr>
        <p:spPr>
          <a:xfrm>
            <a:off x="5345721" y="3873361"/>
            <a:ext cx="422033" cy="31160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26DC7D4-1C6B-4505-71C7-D4D2CF56521C}"/>
              </a:ext>
            </a:extLst>
          </p:cNvPr>
          <p:cNvCxnSpPr>
            <a:stCxn id="8" idx="3"/>
            <a:endCxn id="17" idx="0"/>
          </p:cNvCxnSpPr>
          <p:nvPr/>
        </p:nvCxnSpPr>
        <p:spPr>
          <a:xfrm>
            <a:off x="5920053" y="3688695"/>
            <a:ext cx="2984795" cy="4962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55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55FF3-CB2A-A283-5168-8BCABA27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338" y="458820"/>
            <a:ext cx="5629856" cy="741908"/>
          </a:xfrm>
        </p:spPr>
        <p:txBody>
          <a:bodyPr>
            <a:noAutofit/>
          </a:bodyPr>
          <a:lstStyle/>
          <a:p>
            <a:pPr algn="ctr"/>
            <a:r>
              <a:rPr lang="es-ES" sz="44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DDBB EN CLOUD</a:t>
            </a:r>
            <a:endParaRPr lang="es-CO" sz="44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161BF8-6D4D-4715-23D4-1FD75577E102}"/>
              </a:ext>
            </a:extLst>
          </p:cNvPr>
          <p:cNvSpPr txBox="1"/>
          <p:nvPr/>
        </p:nvSpPr>
        <p:spPr>
          <a:xfrm>
            <a:off x="1960667" y="1384539"/>
            <a:ext cx="6921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Private Cloud : empresa de datos privadas</a:t>
            </a:r>
          </a:p>
          <a:p>
            <a:pPr algn="ctr"/>
            <a:r>
              <a:rPr lang="es-ES" dirty="0"/>
              <a:t>public Cloud : servicios a disposición del publico</a:t>
            </a:r>
          </a:p>
          <a:p>
            <a:pPr algn="ctr"/>
            <a:r>
              <a:rPr lang="es-CO" dirty="0"/>
              <a:t>Hybrid cloud : los datos confidenciales se almacenan</a:t>
            </a:r>
          </a:p>
          <a:p>
            <a:pPr algn="ctr"/>
            <a:r>
              <a:rPr lang="es-CO" dirty="0"/>
              <a:t>en empresa y el resto de datos se almacenan en la nube </a:t>
            </a:r>
            <a:r>
              <a:rPr lang="es-ES" dirty="0"/>
              <a:t>pública 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9EE535-0697-8ECC-F5E4-5033EC7A56DD}"/>
              </a:ext>
            </a:extLst>
          </p:cNvPr>
          <p:cNvSpPr txBox="1"/>
          <p:nvPr/>
        </p:nvSpPr>
        <p:spPr>
          <a:xfrm>
            <a:off x="2293034" y="5011796"/>
            <a:ext cx="585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la recolección de datos lo hace por un servidor remoto que esta conectado a los dispositivos de los usuarios mediante red publica  o privada de internet</a:t>
            </a:r>
            <a:endParaRPr lang="es-CO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92C8FB3-C124-A475-71D0-A1895ABC6E7D}"/>
              </a:ext>
            </a:extLst>
          </p:cNvPr>
          <p:cNvGrpSpPr/>
          <p:nvPr/>
        </p:nvGrpSpPr>
        <p:grpSpPr>
          <a:xfrm>
            <a:off x="3945988" y="2915882"/>
            <a:ext cx="2546252" cy="1997440"/>
            <a:chOff x="4025704" y="3014356"/>
            <a:chExt cx="2546252" cy="1997440"/>
          </a:xfrm>
        </p:grpSpPr>
        <p:sp>
          <p:nvSpPr>
            <p:cNvPr id="14" name="Bocadillo nube: nube 13">
              <a:extLst>
                <a:ext uri="{FF2B5EF4-FFF2-40B4-BE49-F238E27FC236}">
                  <a16:creationId xmlns:a16="http://schemas.microsoft.com/office/drawing/2014/main" id="{D8AC2B40-115F-723E-175D-2C727CDF37CC}"/>
                </a:ext>
              </a:extLst>
            </p:cNvPr>
            <p:cNvSpPr/>
            <p:nvPr/>
          </p:nvSpPr>
          <p:spPr>
            <a:xfrm>
              <a:off x="4025704" y="3014356"/>
              <a:ext cx="2546252" cy="1997440"/>
            </a:xfrm>
            <a:prstGeom prst="cloudCallout">
              <a:avLst>
                <a:gd name="adj1" fmla="val -283816"/>
                <a:gd name="adj2" fmla="val 273391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79EB303-76A3-FBCD-A570-53F12CBC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4" t="12190" r="20236" b="13517"/>
            <a:stretch/>
          </p:blipFill>
          <p:spPr>
            <a:xfrm>
              <a:off x="4595445" y="3381979"/>
              <a:ext cx="1406770" cy="1200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81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88DA75B-C872-44E6-3974-C8B0CF2A08F0}"/>
              </a:ext>
            </a:extLst>
          </p:cNvPr>
          <p:cNvSpPr txBox="1"/>
          <p:nvPr/>
        </p:nvSpPr>
        <p:spPr>
          <a:xfrm>
            <a:off x="253218" y="1710900"/>
            <a:ext cx="294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RECOLECCION DE DATOS: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F421D-D063-833A-D7A3-B106A9CDF310}"/>
              </a:ext>
            </a:extLst>
          </p:cNvPr>
          <p:cNvSpPr txBox="1"/>
          <p:nvPr/>
        </p:nvSpPr>
        <p:spPr>
          <a:xfrm>
            <a:off x="3193365" y="1710900"/>
            <a:ext cx="6105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tx1"/>
                </a:solidFill>
              </a:rPr>
              <a:t>Lo hace a través de un servidor remoto conectado a  conectado a los dispositivos de los usuarios mediante red pública de internet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972C3EE-F0FE-22CC-CCE4-EF14758C2079}"/>
              </a:ext>
            </a:extLst>
          </p:cNvPr>
          <p:cNvSpPr txBox="1"/>
          <p:nvPr/>
        </p:nvSpPr>
        <p:spPr>
          <a:xfrm>
            <a:off x="2672861" y="191201"/>
            <a:ext cx="5486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RECOLECCION DE DATOS EN CLOUD</a:t>
            </a:r>
            <a:endParaRPr lang="es-CO" sz="3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95C070-3069-B73C-71E1-561041BC34B7}"/>
              </a:ext>
            </a:extLst>
          </p:cNvPr>
          <p:cNvSpPr txBox="1"/>
          <p:nvPr/>
        </p:nvSpPr>
        <p:spPr>
          <a:xfrm>
            <a:off x="661181" y="2953600"/>
            <a:ext cx="8820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Los datos se almacenan mediante :</a:t>
            </a:r>
          </a:p>
          <a:p>
            <a:endParaRPr lang="es-ES" sz="1400" dirty="0"/>
          </a:p>
          <a:p>
            <a:r>
              <a:rPr lang="es-ES" sz="1400" dirty="0"/>
              <a:t> </a:t>
            </a:r>
            <a:r>
              <a:rPr lang="es-CO" sz="1400" dirty="0"/>
              <a:t>Transferencia de datos por redes : es decir a través de internet </a:t>
            </a:r>
          </a:p>
          <a:p>
            <a:r>
              <a:rPr lang="es-CO" sz="1400" dirty="0"/>
              <a:t>HTTP/HTTPS: transferencia de web tradicional </a:t>
            </a:r>
          </a:p>
          <a:p>
            <a:r>
              <a:rPr lang="es-CO" sz="1400" dirty="0"/>
              <a:t>FTP/SFTP: transferencia de archivos en lote </a:t>
            </a:r>
          </a:p>
          <a:p>
            <a:r>
              <a:rPr lang="es-CO" sz="1400" dirty="0"/>
              <a:t>APIs REST o SOAP : </a:t>
            </a:r>
            <a:r>
              <a:rPr lang="es-ES" sz="1400" dirty="0"/>
              <a:t>integraciones directas como aplicaciones  y servicios </a:t>
            </a:r>
          </a:p>
          <a:p>
            <a:endParaRPr lang="es-ES" sz="1400" dirty="0"/>
          </a:p>
          <a:p>
            <a:endParaRPr lang="es-ES" sz="1600" dirty="0"/>
          </a:p>
          <a:p>
            <a:r>
              <a:rPr lang="es-ES" sz="1600" b="1" dirty="0"/>
              <a:t>Servicios de ingesta en la nube : </a:t>
            </a:r>
          </a:p>
          <a:p>
            <a:endParaRPr lang="es-ES" sz="1400" b="1" dirty="0"/>
          </a:p>
          <a:p>
            <a:r>
              <a:rPr lang="es-ES" sz="1400" dirty="0"/>
              <a:t>En tiempo real :</a:t>
            </a:r>
          </a:p>
          <a:p>
            <a:r>
              <a:rPr lang="es-ES" sz="1400" dirty="0"/>
              <a:t> AWS Kinesis Azure events hubs, estos son datos de flujo continuo </a:t>
            </a:r>
          </a:p>
          <a:p>
            <a:r>
              <a:rPr lang="es-ES" sz="1400" dirty="0"/>
              <a:t>Por lote : </a:t>
            </a:r>
          </a:p>
          <a:p>
            <a:r>
              <a:rPr lang="es-ES" sz="1400" dirty="0"/>
              <a:t>se usa para recopilar datos específicos a diario  o cuando no se requiere tomar decisiones en tiempo real. </a:t>
            </a:r>
          </a:p>
          <a:p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67895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2D3062-79CA-CA79-FF29-B0A5E1A34B84}"/>
              </a:ext>
            </a:extLst>
          </p:cNvPr>
          <p:cNvSpPr txBox="1"/>
          <p:nvPr/>
        </p:nvSpPr>
        <p:spPr>
          <a:xfrm>
            <a:off x="450166" y="196946"/>
            <a:ext cx="932688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Dispositivos LoT y sensores:</a:t>
            </a:r>
          </a:p>
          <a:p>
            <a:r>
              <a:rPr lang="es-ES" dirty="0"/>
              <a:t>Para dispositivos conectados, estos datos son enviados mediane </a:t>
            </a:r>
          </a:p>
          <a:p>
            <a:r>
              <a:rPr lang="es-ES" dirty="0"/>
              <a:t>MQTT coAP: estos son protocolos livianos diseñados para Lot </a:t>
            </a:r>
          </a:p>
          <a:p>
            <a:r>
              <a:rPr lang="es-ES" dirty="0"/>
              <a:t>Gateways LoT : actúan como intermediarios entre dispositivos y la nube (por ejemplo: AWS </a:t>
            </a:r>
          </a:p>
          <a:p>
            <a:r>
              <a:rPr lang="es-ES" dirty="0"/>
              <a:t>Lot core)</a:t>
            </a:r>
          </a:p>
          <a:p>
            <a:endParaRPr lang="es-ES" sz="2000" dirty="0"/>
          </a:p>
          <a:p>
            <a:r>
              <a:rPr lang="es-ES" sz="2000" dirty="0"/>
              <a:t>Migración de bases de datos: </a:t>
            </a:r>
          </a:p>
          <a:p>
            <a:r>
              <a:rPr lang="es-ES" sz="2000" b="1" dirty="0"/>
              <a:t>L</a:t>
            </a:r>
            <a:r>
              <a:rPr lang="es-ES" dirty="0"/>
              <a:t>os datos almacenados en servidores locales o bases de datos pueden ser migrados a la nube mediante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/>
              <a:t>Servicios de recopilación :</a:t>
            </a:r>
            <a:r>
              <a:rPr lang="es-ES" dirty="0"/>
              <a:t> como AWS Database</a:t>
            </a:r>
            <a:r>
              <a:rPr lang="es-ES" sz="2000" dirty="0"/>
              <a:t> </a:t>
            </a:r>
            <a:r>
              <a:rPr lang="es-ES" dirty="0"/>
              <a:t>Migration Service (DMS)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dirty="0"/>
              <a:t>ETL(Etract, transform,Load) </a:t>
            </a:r>
          </a:p>
          <a:p>
            <a:endParaRPr lang="es-ES" dirty="0"/>
          </a:p>
          <a:p>
            <a:r>
              <a:rPr lang="es-ES" sz="2000" b="1" dirty="0"/>
              <a:t>Subida masiva o migración física :</a:t>
            </a:r>
          </a:p>
          <a:p>
            <a:r>
              <a:rPr lang="es-ES" dirty="0"/>
              <a:t>Esto se usa para grandes volúmenes de datos (terabytes o petabytes), los proveedores ofrecen soluciones especificas </a:t>
            </a:r>
          </a:p>
          <a:p>
            <a:r>
              <a:rPr lang="es-ES" dirty="0"/>
              <a:t>Transferencias física y cargas masivas </a:t>
            </a:r>
          </a:p>
          <a:p>
            <a:endParaRPr lang="es-ES" dirty="0"/>
          </a:p>
          <a:p>
            <a:r>
              <a:rPr lang="es-ES" sz="2000" b="1" dirty="0"/>
              <a:t>Redes P2P Y CDN:</a:t>
            </a:r>
          </a:p>
          <a:p>
            <a:r>
              <a:rPr lang="es-ES" dirty="0"/>
              <a:t>Cuando los datos deben ser distribuidos  o enviados desde varias ubicaciones se utilizan :</a:t>
            </a:r>
          </a:p>
          <a:p>
            <a:r>
              <a:rPr lang="es-ES" dirty="0"/>
              <a:t>Content Delivery Networks (CDN) : para transmisión  rápida de datos </a:t>
            </a:r>
          </a:p>
          <a:p>
            <a:r>
              <a:rPr lang="es-ES" dirty="0"/>
              <a:t>Redes P2P: en aplicaciones distribuidas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052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22D01B-1D0E-AFFE-B86F-B83D796074C7}"/>
              </a:ext>
            </a:extLst>
          </p:cNvPr>
          <p:cNvSpPr txBox="1"/>
          <p:nvPr/>
        </p:nvSpPr>
        <p:spPr>
          <a:xfrm>
            <a:off x="0" y="196948"/>
            <a:ext cx="10424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ALMACENAMIENTO DE DATOS </a:t>
            </a:r>
          </a:p>
          <a:p>
            <a:pPr algn="ctr"/>
            <a:r>
              <a:rPr lang="es-ES" sz="32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EN LA NUBE</a:t>
            </a:r>
            <a:endParaRPr lang="es-CO" sz="3200" b="1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95AE86-DAB4-7753-266E-AF8ABBED7CC7}"/>
              </a:ext>
            </a:extLst>
          </p:cNvPr>
          <p:cNvSpPr txBox="1"/>
          <p:nvPr/>
        </p:nvSpPr>
        <p:spPr>
          <a:xfrm>
            <a:off x="492369" y="1969477"/>
            <a:ext cx="8299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datos se almacenan en la nube en servidores de un proveedor de servicios de computación en la nube, al  cual se accede  mediante la red pública de internet o una conexión de res privada. </a:t>
            </a:r>
          </a:p>
          <a:p>
            <a:r>
              <a:rPr lang="es-ES" dirty="0"/>
              <a:t>Algunas de sus ventajas seria Flexibilidad , accesibilidad, seguridad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C74E9B-AE7A-6232-D2E6-3FC42C0AA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11" y="3665703"/>
            <a:ext cx="4103655" cy="277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966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439</TotalTime>
  <Words>1292</Words>
  <Application>Microsoft Office PowerPoint</Application>
  <PresentationFormat>Panorámica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Algerian</vt:lpstr>
      <vt:lpstr>Arial</vt:lpstr>
      <vt:lpstr>Arial Black</vt:lpstr>
      <vt:lpstr>Trebuchet MS</vt:lpstr>
      <vt:lpstr>Wingdings</vt:lpstr>
      <vt:lpstr>Wingdings 3</vt:lpstr>
      <vt:lpstr>Faceta</vt:lpstr>
      <vt:lpstr>BASES DE DATOS</vt:lpstr>
      <vt:lpstr>Bases de Datos en Big Data </vt:lpstr>
      <vt:lpstr>Recolección de datos del Big Data</vt:lpstr>
      <vt:lpstr>Almacenamiento de Datos en Big Data</vt:lpstr>
      <vt:lpstr>Procesamiento DDBB en Big data </vt:lpstr>
      <vt:lpstr>DDBB EN CLOUD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marcela fernandez</dc:creator>
  <cp:lastModifiedBy>marcela fernandez</cp:lastModifiedBy>
  <cp:revision>3</cp:revision>
  <dcterms:created xsi:type="dcterms:W3CDTF">2024-11-04T16:55:41Z</dcterms:created>
  <dcterms:modified xsi:type="dcterms:W3CDTF">2024-11-24T18:51:10Z</dcterms:modified>
</cp:coreProperties>
</file>