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52" r:id="rId2"/>
    <p:sldId id="455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5" r:id="rId11"/>
    <p:sldId id="524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2" r:id="rId28"/>
    <p:sldId id="543" r:id="rId29"/>
    <p:sldId id="544" r:id="rId30"/>
    <p:sldId id="545" r:id="rId31"/>
    <p:sldId id="515" r:id="rId32"/>
    <p:sldId id="516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1B90-5DD0-4B18-894D-49E4A6FA3E78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94B63-6092-45FE-9650-A4527F1F5D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1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3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281D2-B202-9D10-FAB5-07572063D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600FFA5-1841-8696-BF51-5D6817303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826920-E472-7046-B550-981E25363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9DCF02-C4F2-4AC1-78CC-D24254849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1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68B41-3770-45BD-7E79-A7BA5690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1857A8-E9DD-3C5A-7F3B-1C0BA1BF9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11DE32-3B1D-1536-7D03-4C19831A9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D1FC7A-6264-7A78-49D6-6403FFBE2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5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96B5-7F36-280D-68C4-1B5273703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AE6FB3-1F5C-14B1-1830-6820822AC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29105A-F2FA-0A7A-7804-7BD1E3DAD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5BF3C-FCDB-3F69-3A22-D65F6D20A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02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6D99-CF9E-888D-3BFF-01017D96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E90BB8-B939-31B7-A3FF-EC85C000C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138D64-CC83-986F-3332-940E61E0B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25283-4CEA-C0B3-CB51-19CF4013E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6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B30E5-9030-1336-6EE6-2F9A84DF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2D9908-117A-E7A4-1CC0-73156C724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F011B66-027C-D445-91BA-4808CBF77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E068D3-AE24-5448-58C2-290B53913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23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65FE-A8D1-225C-277A-52936740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6C33C43-FBF0-A3D1-E964-66EF1F518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EEBAEF-796A-85F0-E43E-BC729CCC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770049-4ABA-86BF-5A3E-B5C2148C2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EA876-3C55-49A4-98EE-8817BB2F4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5602F8-FFB3-CB20-B549-70E4C6106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A60B61-2E2C-82FE-52F2-CEFF6AEA5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9E4AD5-F428-9ECA-C314-C189A2211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627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31ECD-D61B-EDDA-1584-714EC99A6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EE94AAB-A1C4-1553-B486-CB1B91A14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09FAE3B-8C64-8115-9629-F4D84B79E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602C79-A6EB-5532-071F-1835F2535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122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BAD3-61B0-49EA-E110-5091D02B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80151A7-8341-4039-7F82-814796A3D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E9109A-7E06-FDC1-3B2D-CBABF9F0B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C955F-C2F5-1C43-6E4F-69F83A9E2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41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1AD38-4AC1-1A60-70B5-A6BBAF00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C83924-6F63-34AE-DF91-B2711D121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ABBED3-7742-584D-2F4D-3786805A1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788748-B18D-10BE-1B25-773391E07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1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87A48-3D3F-D56A-BA6A-7FFD26D26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35621A8-DAAA-D6EB-F71E-4AB43B2AE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880B3D-890C-B2FB-4128-70CF43D2C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0867FA-83CD-2DC9-135B-2632B5A60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49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81FD-F7EC-CEE7-07BD-524BCED1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2A4E63-BCCE-03DF-BE19-3AC7ADF61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CD59E42-9709-A718-116D-B85D5590C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3FB5D7-F3E6-55B4-A5FB-E32201AFC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790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F1579-4682-A912-1213-A6CD99107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90B7F8-BB40-3900-99AA-7580D987D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C590A00-E6EE-21D2-4BF6-F6A65363D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BE707-8672-C0DA-7F6B-85F700970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5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61503-7727-FF17-CE6C-B83FA53C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7490A92-9D77-5155-C817-6F16C6735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E08BF9-5814-D1A5-2F77-B7A7DABCA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0BCE25-7103-BBFC-8440-3762E29D4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429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CCCD4-DCB8-90AF-015F-DE6794524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4AA863-D1D7-E418-7EB1-4DB1E4202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ACC2A9E-C5F8-EC22-8818-26FCB60D4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202E9-E3BB-C46C-17F5-EACAF7E0C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747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BA78F-4C0D-2C02-4EA4-A719C37F3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82ACFB6-AFBC-D246-8C31-E2700ABB5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610D5E-257F-1A94-D63A-FBC46F2A8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D67AF4-1D13-5C9B-CB6F-0FA4DFB93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44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889E8-72F1-9955-8824-60BAB1CB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D41A18-96F5-482E-1067-DD2DD1576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8EEDBA-A3FE-D950-EFE1-BF9090A4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69509D-4966-4AC1-8F35-9A18FBA8E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639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34F2-6ABA-A2B0-DDA3-9EAC8A1AE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7ACE3B-0433-E2A0-7B55-FE503FAE8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37F4B4-0AD8-0B6D-9189-4D6FA89C8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91854D-F3D3-97CE-FD7E-EC12E281A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D192-4274-F2A5-F8F8-F3A70590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957E516-53B4-B209-55F9-60BC3CEA6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113887-7357-C1C4-3A67-BAC482F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50D9AA-C513-1135-8B45-0B9C3362B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244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8E3C-B319-B4ED-2E0F-552CE8AA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A0189F-EF8A-97DD-BBD9-0077D6356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FB14E-2D1D-5A4D-5700-6B455FD96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03A2B1-28C0-4F66-EAE6-253BE6305F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753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F22A2-87A5-EB19-D10A-F0C02CB6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4D73F1-CAD9-AF90-17E3-858D555BC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E70B23-C3DB-9DF4-A3A0-5626AF85D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74AEDC-4F47-1932-F556-7AA48ECA9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83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BEF1-962B-B96B-1E59-8E5C5F2E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E095CF-53AD-AB3F-B667-8F0FDCB9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26428C-0FDD-F966-82E8-372E5A9CB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6A1DCD-0050-C4E8-E71E-61B0CA334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162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83F29-66B9-A962-CE27-3364C6D6A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59E16E-A67F-40E6-88B7-E7DDFBC72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3905D0-CF36-F2B1-2F75-DCFFEDC90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4F050B-A8C5-20FD-DCB5-6DD252015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56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2B6B5-287B-7BE3-F600-B3DE0060D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58A117-D940-FEAE-7AF0-48E9E0890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A4C535F-E3FA-6521-E083-9EF437F54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90BFB9-B2D3-91C2-540E-5B29DFF79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335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72F88-9D61-2DEB-D3F7-DA935E1BD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CF7CBD-205B-7364-48D7-122F99AA7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4BAFAC-0E27-E7D4-28DE-7EAD10A1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C7E89E-C26E-1CC3-52A3-CAC155A6B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9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93301-AACA-7424-C56B-31F25257B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4AF4BC5-6D53-93A9-97B6-CC6A32055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3F4B62-1437-3DF2-FD82-243744DB9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85606-921F-6628-22B7-138C8D3F0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5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EBAFC-C3C2-3292-59F6-C65423493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B2DB47-AB4B-C49B-62FB-38088AAFE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BB6149-2406-8338-A208-F6D349E7C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7548A3-885A-F514-F00A-F8D8E8936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8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AE1C-DCAD-C19A-C927-AFC3B5A66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71096FE-4843-B93A-C34A-5A2F08650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F8EFB3-CE18-FBF4-88C9-39C4449BE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2FE99-F576-9042-4583-F239E1BE2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9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1BEB-5DA9-3401-C21F-FB2DBB98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70B15D-BAA4-43AE-C199-658C9B51F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851FF7-9358-82AE-F5F3-521EB2ABD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B5EF3A-33B1-09F8-48CA-62A5E4260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93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7FA45-9471-BADF-CDBF-8F2BE7E2E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838543B-FB98-746E-311F-7F619DBE4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EE953E-9BF3-C23F-2787-2EF668D60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BB2D97-C30F-A0D7-ED83-0DEBA49E5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66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4D12-872D-DBC0-81FF-088F00B1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11ECF8-22B4-CEC8-22E9-94336F91F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FFB6CD-F15E-A880-17A7-0CE8C578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58DF41-2BB6-48E3-6D77-B5867537A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12EB27-7E2D-4691-923C-19F864113E2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50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ED847-1B86-60AB-B641-980D044A2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7648A-A3E1-D057-4A91-C14F0B7DB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073C2-CC16-6D9A-965D-23F40BC3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0EC214-3CAE-DFB6-8725-A882BBBC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67744-5CB7-6DA8-EF9C-AF23E1E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78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4C51B-D4C4-7FC0-D30D-5A847DEE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242352-CD8E-4418-088A-39325118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01B9E-2BB3-5C25-1B71-EEA1C14B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1C667-857E-B739-82A0-259F025B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35207-320A-2B32-00DB-1519D773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D0676F-1F81-5362-EE42-7259AB4CD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8426E-DF13-28A3-0E40-1831280F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59465-EB5B-B674-B320-2C5295C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BD4C7-9E05-5303-B738-51DE984A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67849-3244-5629-7116-23BFC612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6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5A29E-884C-705F-D088-8963A7BA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686B6-C994-E7AD-CF12-E0C8B97D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840FD1-70B9-16C2-C774-A8C42C5B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302E2-76C1-2AFF-6977-C37EDD9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1EA88-FA32-17BE-3D7A-370DE490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57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B096E-3CEC-81B4-EE9A-4E125294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E9FE9D-9B83-0DA8-DD26-07D7B3DF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FA642-4D33-CED0-DA56-569C6975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930C60-6CB7-CD8D-60F1-B1D70ADD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281B0E-63F4-8713-0048-7E935A6C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37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A94C1-F440-9AE1-39AF-AB21BDD0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D8B5D-4C82-5672-E48E-4F2D444C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604C5D-49BE-174E-074B-74D672C79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8210CA-B1CD-C913-19D4-4171813E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AE112B-C5CC-AAA0-178F-59C3C499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1A1F84-3885-2E45-D8B7-4C07B9E0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2FAE6-51FB-831F-AE3B-8044EF0F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0553D0-F566-4FB0-BDDF-D0150C28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681FD7-5F2C-D95E-7E44-2CCB01D9E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C4DF91-29C8-2189-4801-5E9B552DA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9EF1E2-4711-874B-FAB7-885A37942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79D4EF-3749-3F97-8CEA-8CA36967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13D15C-255A-6985-8B99-B47BA8BA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A1392C-306B-4551-5384-D39912D9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44ACF-B0ED-591B-8FC6-6D14E479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3758FE-7D1D-784D-AC8E-CF30DD75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BB1B7D-1040-D537-ADE2-FCF3122C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35430F-C7E7-A10B-31F9-B683B76B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9326B6-97A6-3048-033E-1A9EEA11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E49AE3-7C00-733D-4B1D-66643D9D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4C281D-1163-4E87-46C6-8187AE73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12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B5E76-6694-3BAC-846A-1FAE72CF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88DF2-457C-D036-EF90-30415710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DF5939-D61F-A690-BAD0-2659CDA9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48B952-A309-2A79-83FB-1A3068E1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8E06F-9A18-FA23-2866-63C6CA2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48C91-8AF1-7432-4BDC-A4B39A72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95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A4DBF-9EE4-9BD0-C5FD-DB133C59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EADF33-B99E-2635-2B6F-831E8115E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A73B4-7851-C9CD-727C-40E6A364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BCEA6-90FD-4892-C088-07BB73C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EAF0C9-618C-229A-E9EB-B9C82B1D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AC243-FE28-F47C-1C9D-705733BD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8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6384C6-CD17-6B07-4101-8584F41D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C7610-2FAC-6F8D-D289-BC7AE378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1C9F9-4A74-D891-5FCB-173F044B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50873-E869-4861-87A8-C84BFAC9AC4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0358AB-A860-781A-14E5-ED5624F83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1314F-32D2-EAC4-C581-B0259133C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B84E8-8695-45D1-8DBB-B2EB71DE5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51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.mysql.com/doc/refman/8.0/en/data-type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C3592-C3D0-47BF-A117-D70CCFFC1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2CDB8230-8599-B283-BC4A-E70C5A622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80A32AA-FBCB-7D0E-139F-4C27C3F6FD1C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61A98DB-D1C3-3B2C-D420-7D838C4B6D13}"/>
              </a:ext>
            </a:extLst>
          </p:cNvPr>
          <p:cNvSpPr/>
          <p:nvPr/>
        </p:nvSpPr>
        <p:spPr>
          <a:xfrm>
            <a:off x="2842331" y="153847"/>
            <a:ext cx="7433783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5696"/>
                </a:solidFill>
              </a:rPr>
              <a:t>Introdução a Banco de dados</a:t>
            </a:r>
            <a:endParaRPr lang="pt-BR" sz="4000" b="0" strike="noStrike" spc="-1"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9066338-B2D1-8F2E-A9EF-04A0567D463A}"/>
              </a:ext>
            </a:extLst>
          </p:cNvPr>
          <p:cNvSpPr/>
          <p:nvPr/>
        </p:nvSpPr>
        <p:spPr>
          <a:xfrm>
            <a:off x="299357" y="1004746"/>
            <a:ext cx="11593285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Atributos:</a:t>
            </a:r>
          </a:p>
          <a:p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Os atributos são características ou opções adicionais que podem ser definidas ao criar colunas em uma tabela no MySQL. Eles permitem especificar regras, comportamentos e restrições para os dados armazenados nas colunas, garantindo integridade, validade e eficiência no banco de dados.</a:t>
            </a:r>
          </a:p>
          <a:p>
            <a:r>
              <a:rPr lang="pt-BR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Os atributos no MySQL influenciam como os dados são armazenados, manipulados e acessados, oferecendo controle sobre aspectos como o tipo de dado, a obrigatoriedade de preenchimento, os valores padrão, os limites de tamanho e muito mais.</a:t>
            </a:r>
          </a:p>
          <a:p>
            <a:endParaRPr lang="pt-BR" sz="2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69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9A071-C70F-FEBD-B92D-3929F8C54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D0F1CC8B-ECF9-344A-F364-972F14C5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5BE76656-F50F-5D17-6F04-6B5B90A3FFB9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BFD385B0-57DB-C28D-B308-9CCD8329C7C2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Restrições de Dados: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4FD6F96-5A4E-92CD-09F6-81FB4E0D3358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831F769-46F2-65BC-4AED-79550044329C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NOT NULL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Descrição: Garante que a coluna não poderá conter valores nulos.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Características: Usado para campos essenciais onde você precisa garantir que sempre haja um valor válido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7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BD22-2479-96CD-A036-B6017351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A5CB8DB-BB44-6534-36AA-A26B8BDA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93F7567-66B8-6B22-7DA4-5A47223D789D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2A05D088-4F7D-17E0-6089-A8C7930B2390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2A3E5F4-2889-2141-73ED-E6CB516A2D46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43FCC8C-1119-0CD2-BCA8-07F3836B88BC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NOT NULL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exemplo_not_null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AUTO_INCREMENT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nome VARCHAR(50) NOT NULL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42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E3FFF-3677-EB5F-3C33-B979771C2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288B5586-3C9A-0656-8A59-655B6DCE7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101BB31-EA68-5D51-E351-4A24EA7C762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358C525-D429-0DA7-C1FA-4170B3343AD2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Restrições de Dados: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42C7783-3D44-0F71-8E1A-8EF9318922D1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1A1A6FA-7E25-4DC9-89FC-793ACF6BEA7D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CHECK</a:t>
            </a:r>
          </a:p>
          <a:p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Descrição: Define condições para restringir os dados que podem ser armazenados em uma coluna.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Características: Garantir que os dados atendam a regras específicas.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45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2C46-6EBB-24B8-B4D1-6928FEEE2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9E40E233-FEB1-07A6-CD46-757DD85F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77EB0DBE-2423-FD0D-6D18-C6E94621101F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A74A368-01E8-9E46-8535-2AFB9C7B3643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Restrições de Dados: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A638360-D699-4AA1-4B78-02801EC9E777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F95E0B7-EEC4-7120-EFC5-9F0063A51119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CHECK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exemplo_check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AUTO_INCREMENT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idade INT,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CHECK (idade &gt;= 18)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71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19793-1D4A-0264-348E-E47EBE0DA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3A70B7F6-A97B-4679-5E9E-D6AD02CB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BC1F01C-BD34-2157-084A-CD909851844A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CE913CD-C972-DEC6-0C12-EED27E272AA9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Restrições de Dados: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0C4743D1-8B55-3B21-158E-FDFAFDE198CA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045B283-43BE-1D35-93F3-9A917C63DE45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DEFAULT</a:t>
            </a:r>
          </a:p>
          <a:p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Descrição: Define um valor padrão para uma coluna caso nenhum valor seja fornecido durante a inserção.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Características: Útil para fornecer valores padrão em casos onde a informação não for obrigatória.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824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B08C5-4DC2-9E78-8244-7E73E740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AF3B2B8-DCD6-3715-ED0E-FABF4542A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A4B2EFB-35BF-6184-0214-81F4CA7254DF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0D29026-2413-8CDE-F1A5-565A6F7D02AD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Restrições de Dados: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6421632-F05A-0A48-236F-14AB9CF87841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1361C2D-1A83-4E8E-9749-EB34E230A8F1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DEFAULT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exemplo_default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AUTO_INCREMENT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status VARCHAR(20) DEFAULT 'ativo'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15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5A7E-D3AE-148F-8756-563CD40B9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A1BEC66-2C7F-D520-6BF0-A9D30376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7B45603-C504-903E-80D8-8FE462EA0AE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204F397-6FCD-858E-9220-6D41D179A7A7}"/>
              </a:ext>
            </a:extLst>
          </p:cNvPr>
          <p:cNvSpPr/>
          <p:nvPr/>
        </p:nvSpPr>
        <p:spPr>
          <a:xfrm>
            <a:off x="3684127" y="310761"/>
            <a:ext cx="4823743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Atributos no MySQL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C8FED49E-2BA3-0F09-825C-2080AAFF9F29}"/>
              </a:ext>
            </a:extLst>
          </p:cNvPr>
          <p:cNvSpPr/>
          <p:nvPr/>
        </p:nvSpPr>
        <p:spPr>
          <a:xfrm>
            <a:off x="538800" y="2045640"/>
            <a:ext cx="11114399" cy="27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entre Tabelas: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Esses atributos facilitam a definição de chaves estrangeiras e relacionamentos entre tabelas.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31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F9B4B-4264-65C2-87D1-64F8F00A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5770AB7-6058-413D-A57D-CB11EA5E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A805F43-3AA9-068A-D273-0CA8F989FAA5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02AB85C1-823F-C2DA-218E-D817B7FD0A8A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entre Tabelas: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63243E96-392E-570A-9788-03DC18AE3701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7D8D861-EB4B-8DA6-1C91-A5161E48A7EB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FOREIGN KEY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Descrição: Define uma chave estrangeira para estabelecer um relacionamento entre tabelas.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Características: Usado para garantir a integridade referencial entre tabelas relacionadas.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2405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92E1-3EE2-7C06-E848-DDC9F5C08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FB8905E-14C4-AAB9-9617-C9F5AE10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BB2FDA1-7C29-BCA7-0901-7885C8D0D22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58E95ED-BA61-96EE-028D-867DBCD69D67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entre Tabelas: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DDC264BA-27AF-3AFE-1E92-FD556C85AE4D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62AA19B-2BC7-75CB-6115-C81E9D022721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FOREIGN KEY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tabela_pai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AUTO_INCREMENT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nome VARCHAR(50) NOT NULL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266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69271-7FA7-3230-3025-1ACF1A51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53CDDA89-92C9-B44E-9B4F-2D99D117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1905817-7EF9-DCF8-A524-87615905863A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2D2C7927-AB05-2E2E-CAEA-98BD44B37C71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entre Tabelas: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4592737C-9A3F-C709-CD1F-DA2051982468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A54DC0D9-D490-E160-FA14-FDD64885C518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FOREIGN KEY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 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tabela_filha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AUTO_INCREMENT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pai_id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INT,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FOREIGN KEY (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pai_id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REFERENCES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tabela_pai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(id)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2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A7E7-0138-029D-70AD-401346022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D144D3E-CE84-82F0-3D17-B4E9A9136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AEFE40B-52FB-C5C8-7F20-2597AA8CED02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22B1BE5-C99B-73C5-888D-62D4FA80F058}"/>
              </a:ext>
            </a:extLst>
          </p:cNvPr>
          <p:cNvSpPr/>
          <p:nvPr/>
        </p:nvSpPr>
        <p:spPr>
          <a:xfrm>
            <a:off x="3726657" y="175112"/>
            <a:ext cx="4738683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Atributos no MySQL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E8F8A10-75ED-7C83-A338-7C47F8077C26}"/>
              </a:ext>
            </a:extLst>
          </p:cNvPr>
          <p:cNvSpPr/>
          <p:nvPr/>
        </p:nvSpPr>
        <p:spPr>
          <a:xfrm>
            <a:off x="538800" y="1567175"/>
            <a:ext cx="11114399" cy="372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Esses atributos são usados para assegurar que cada registro tenha identificadores únicos e funcionem corretamente como chave primária ou em relacionamentos.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92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E896-814D-4E13-E64F-DCB539198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9926E6A8-BF9B-363C-9FF7-23F16EC4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7DF4ABA3-0047-7571-4C2E-76AA36AB4A53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0FD5C3CE-1857-F1D6-7A9A-2947A1F6FCEA}"/>
              </a:ext>
            </a:extLst>
          </p:cNvPr>
          <p:cNvSpPr/>
          <p:nvPr/>
        </p:nvSpPr>
        <p:spPr>
          <a:xfrm>
            <a:off x="3684127" y="310761"/>
            <a:ext cx="582138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Regras de Conversão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CB71784-D715-7DC6-894E-269EBAC321C0}"/>
              </a:ext>
            </a:extLst>
          </p:cNvPr>
          <p:cNvSpPr/>
          <p:nvPr/>
        </p:nvSpPr>
        <p:spPr>
          <a:xfrm>
            <a:off x="3132189" y="2683593"/>
            <a:ext cx="6925256" cy="9633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86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78320-6776-98CE-B1CB-094F4783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758AAE75-5F74-B51D-4FE4-035FB7B37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4C79900-E25E-392B-C53E-4E26051D2792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F184721-CEF0-7A65-2FBB-7B9DA81C4483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8467AEA-B92A-5841-690E-A91BF6532873}"/>
              </a:ext>
            </a:extLst>
          </p:cNvPr>
          <p:cNvSpPr/>
          <p:nvPr/>
        </p:nvSpPr>
        <p:spPr>
          <a:xfrm>
            <a:off x="202019" y="2137144"/>
            <a:ext cx="11792186" cy="25837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Entidades = Tabelas:</a:t>
            </a:r>
            <a:b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Cada entidade do Diagrama Entidade-Relacionamento (DER) é transformada em uma tabela no modelo relacional.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47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46F05-F929-4DAB-D246-DFAC11025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05CFC7E0-E1D2-15EF-2099-A24A51B2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299B5E07-0CC8-531A-6CF6-B1CC215E6AA3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1D01C74-9A91-85F8-3AC1-DD87DFD16D51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5ADDF3D-AA41-1FF9-0F7B-942A795E9C8F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= Colunas:</a:t>
            </a:r>
            <a:b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Os atributos de uma entidade no DER correspondem às colunas da tabela no modelo relacional. Por exemplo: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Se uma entidade "Cliente" possui atributos como Nome, CPF e Endereço, no modelo relacional esses atributos serão representados como colunas na tabela Cliente.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21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5F49-B5DE-BEE1-4D6D-3809AA670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4166FBAF-83F4-973E-AFB1-707A3EAD5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749B2C72-092C-8B68-FB7A-0FC7155ABE5F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51E8FD0C-6C87-8587-340B-2673737253DA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8B57892F-357D-BA78-297B-B5D30C5F6A10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entre entidades:</a:t>
            </a:r>
            <a:b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no DER podem ser representados de três maneiras no modelo relacional, dependendo da sua cardinalidade: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1:1 (um para um): Geralmente adicionando uma chave estrangeira em uma das tabelas.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1:N (um para muitos): Inserindo uma chave estrangeira na tabela que representa o lado da relação "muitos".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N:N (muitos para muitos): Criando uma tabela associativa (ou tabela de junção) que contém as chaves estrangeiras das tabelas envolvidas no relacionamento.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42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14566-205B-5DEC-A930-56375BF5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FDA4CBF5-5137-98D0-B740-750D9C98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63345E04-CC28-74E2-A579-814B0611B622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18CCA1C-E97E-C77A-7F3F-0E4ECD9A852E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D980818-64F0-5474-66B8-B993EA730525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entre entidades:</a:t>
            </a:r>
            <a:b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</a:b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Relacionamentos no DER podem ser representados de três maneiras no modelo relacional, dependendo da sua cardinalidade: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1:1 (um para um): Geralmente adicionando uma chave estrangeira em uma das tabelas.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1:N (um para muitos): Inserindo uma chave estrangeira na tabela que representa o lado da relação "muitos".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N:N (muitos para muitos): Criando uma tabela associativa (ou tabela de junção) que contém as chaves estrangeiras das tabelas envolvidas no relacionamento.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9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9DE3B-CF40-6D4C-ED55-EE1ACB04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8340F18-E0CD-D772-BF6D-13C30120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ED342A91-CDDE-2D3D-E04D-18E7434D82E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5599B37-D75F-D6D3-854E-02E67576A00E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8D6C209-3460-AB78-FCBB-6A94201B7681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1:1 (um para um):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Suponha que temos as entidades Pessoa e Passaporte. Cada pessoa possui apenas um passaporte, e cada passaporte pertence a apenas uma pessoa.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DER: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Pessoa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ID_Pessoa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Nome)  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Passaporte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ID_Passaporte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NumeroPassaporte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ID_Pessoa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 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 1:1 entre Pessoa e Passaporte.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83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49E1C-3A1F-8D4E-014F-C5B3E7E2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1CB9CC48-561F-898B-C419-DCB2DE17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D0D44F93-759D-3AF9-63B5-EBC820673CA9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AAD2FBF5-D150-3A9C-75E8-DDE979FCCC3D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1EF2A64-9E8E-4EDF-7E7E-31CB3A0FE998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1:1 (um para um):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Aqui,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ID_Pessoa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é a chave estrangeira em Passaporte, indicando o relacionamento entre as tabelas.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8244181-9F90-E8E2-9DC2-25A5E6AAC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82" y="1769545"/>
            <a:ext cx="6456635" cy="33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542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D6E27-B972-62C2-FE89-0DAEE6C2D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4566027F-5DE7-0E27-D8A4-8CE7A2547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6BE63602-C1C3-65A8-DB72-49F56D0BB056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415F1D4-5D21-716C-A684-311154FF13BC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71103B3-7E3F-6F13-CE8C-CC30FDB229A0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1:N (Um para Muitos):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Considere as entidades Autor e Livro. Um autor pode escrever vários livros, mas cada livro é associado a apenas um autor.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DER: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Autor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ID_Autor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Nome)  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Livro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ID_Livro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Titulo,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ID_Autor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 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 1:N entre Autor e Livro.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21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0C206-11F8-758C-B0FE-DE527C9A3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A708633-A415-3E45-FBAE-2E070256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03000BB7-1051-D26B-E3E0-0E3E0A3EDD0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3041D11-C0F8-CC20-E4AD-4C4789B33B6A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B5A283C-3665-71B3-CF0D-A4076179B360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1:N (Um para Muitos):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Aqui,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ID_Autor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em Livro é a chave estrangeira, relacionando múltiplos livros a um único autor.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19DFA3-C338-6C28-EA6E-28C5C4B90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8" y="1851051"/>
            <a:ext cx="5568164" cy="31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52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5DFF-DC07-9E36-4A90-B2C74EBA6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BE439E4-07A9-A8E3-3831-F9C340FB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39EA3D7D-7CB5-559A-BC2C-4190BA9CF39A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742C6CD-DF9F-12BA-17BF-67F1AC54166B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A6D31B69-C682-231B-5F6D-99E439BFD30A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N:N (Muitos para Muitos):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Suponha que temos as entidades Estudante e Curso. Um estudante pode estar matriculado em vários cursos, e um curso pode conter vários estudantes.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DER: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Estudante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ID_Estudante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Nome)  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Curso (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ID_Curso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NomeCurso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  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Relacionamento N:N entre Estudante e Curso.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70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C16EF-4946-6B61-0CC1-6D5FAF5BF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B5322CEC-B630-B0B3-AE2F-073B39FB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201CD55-CA20-5109-4A37-A5A09AB29A97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0C6634A-76EE-8371-846D-805102B2A173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2585CF2B-A410-00CE-1B05-60F652404E6A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164C35B-6F72-F3B3-B82F-F17040B51965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AUTO_INCREMENT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Descrição: Utilizado em campos numéricos para gerar automaticamente um número sequencial único a cada novo registro.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Característica: Geralmente usado em colunas de chave primária para garantir que cada linha tenha um identificador único sem precisar ser especificado manualmente.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98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0A48-9902-B5C0-498C-467CB1C5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B0376BEA-14A5-554D-6C0C-12F52883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0F32CC6B-BC2B-4C85-014E-5B9C9FC04182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F6CFB16-8B6D-0E9C-3FCA-675AF3BBDD15}"/>
              </a:ext>
            </a:extLst>
          </p:cNvPr>
          <p:cNvSpPr/>
          <p:nvPr/>
        </p:nvSpPr>
        <p:spPr>
          <a:xfrm>
            <a:off x="2897316" y="254955"/>
            <a:ext cx="7735241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DER para o Modelo Relacional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DFC57CFF-7980-C48C-E5F1-C38A9218D2EF}"/>
              </a:ext>
            </a:extLst>
          </p:cNvPr>
          <p:cNvSpPr/>
          <p:nvPr/>
        </p:nvSpPr>
        <p:spPr>
          <a:xfrm>
            <a:off x="202019" y="1105855"/>
            <a:ext cx="11792186" cy="5409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N:N (Muitos para Muitos):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 tabela Matrícula é a tabela associativa que contém as chaves estrangeiras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ID_Estudante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e </a:t>
            </a:r>
            <a:r>
              <a:rPr lang="pt-BR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ID_Curso</a:t>
            </a: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Isso permite mapear múltiplos estudantes a múltiplos cursos de maneira flexível.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208D79-4FA8-4BF0-B726-9EE2F9C80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15" y="960561"/>
            <a:ext cx="389626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1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EEB66-864E-8C00-77F1-63D466BC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E93FE04F-CABD-34D5-3216-BA9D58C5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48797ED-1C3D-E82B-A4F8-4BB9424B8C50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2E1A808A-E595-CDB1-E535-76F67364253F}"/>
              </a:ext>
            </a:extLst>
          </p:cNvPr>
          <p:cNvSpPr/>
          <p:nvPr/>
        </p:nvSpPr>
        <p:spPr>
          <a:xfrm>
            <a:off x="370114" y="1489998"/>
            <a:ext cx="11451771" cy="5025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Elmasri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R.;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Navathe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, S. B. Sistemas de Banco de Dados. 7. ed. São Paulo: Pearson, 2019.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NIELD, Thomas. Introdução à Linguagem SQL: Abordagem Prática Para Iniciantes. 1. ed. São Paulo: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Novatec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Editora, 26 abr. 2016.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KLINE, Kevin E.; KLINE, Daniel. SQL: O Guia Essencial - Manual de Referência Profissional. 3. ed. Rio de Janeiro: Alta Books, 15 set. 2010.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60E9C23B-286C-A223-4AB8-7B3415107A19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Referências Bibliográficas</a:t>
            </a:r>
          </a:p>
          <a:p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156063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B6509-6F1C-BB13-7BBA-277F822C5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9CC7A28F-09F9-9306-6504-8E911A24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ACB2DCE-B347-4A96-98F8-EE66E9DFCEC4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0256A8C-7B74-878C-25A5-EB197ED1CE1D}"/>
              </a:ext>
            </a:extLst>
          </p:cNvPr>
          <p:cNvSpPr/>
          <p:nvPr/>
        </p:nvSpPr>
        <p:spPr>
          <a:xfrm>
            <a:off x="370114" y="1489998"/>
            <a:ext cx="11451771" cy="50253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MYSQL. MySQL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Documentation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: Data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Types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. Disponível em: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refman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/8.0/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/data-types.html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06A5EDFE-AB38-33C2-2C52-AD0D24F3E03A}"/>
              </a:ext>
            </a:extLst>
          </p:cNvPr>
          <p:cNvSpPr/>
          <p:nvPr/>
        </p:nvSpPr>
        <p:spPr>
          <a:xfrm>
            <a:off x="2991719" y="116732"/>
            <a:ext cx="8830165" cy="78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Referências Bibliográficas</a:t>
            </a:r>
          </a:p>
          <a:p>
            <a:endParaRPr lang="pt-BR" sz="6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3194355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259F-A41F-CA1F-71B5-B5538638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4FAF7E81-2BD6-4FD1-CC29-51EFC5C44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27160FA-49D6-C955-0411-98A2842395D1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B39EB33-73DC-3E4A-FB91-23E5B46255AB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6A36F07-5853-E0F0-E704-D45355F7842F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A323A5F-4443-B63D-BF82-566A84F22D91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AUTO_INCREMENT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exemplo_auto_increment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AUTO_INCREMENT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nome VARCHAR(50) NOT NULL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5410D-39D4-FF6E-5A41-921506E16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C843AE23-85FE-C985-1815-7F0AF953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188F1391-28B0-B29D-2F11-879D6F2D0D9B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3C048CA-16C8-6A5C-7787-28F65C022C05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5E564E5-E4B3-87DF-9EE7-35392AEB24E4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99919C3-DC3C-C652-2EDC-F9329D00BE0A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PRIMARY KEY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Descrição: Define a chave primária da tabela, garantindo que cada linha seja identificável de forma única.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Características: Combina restrições de NOT NULL e UNIQUE.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02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53F0-B7D0-6308-94E5-26E45B23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EB466B4-90DB-41E8-17C0-EF8E5D49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7B87E9C-251D-263B-5B37-762E4CA5B230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745967D-3535-AC4A-5CF0-5F12A0397331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C672AB9-6271-3155-03AF-312D972DDB79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3277378-807D-1901-3AB6-B93E7FE0D6E2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PRIMARY KEY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exemplo_primary_key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nome VARCHAR(50) NOT NULL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91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B2B58-4D48-5CDF-CD90-BA7553A6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8A82894C-0D21-5AA7-F602-FA86D53A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778BF7F-2410-CDB1-793D-6825711A44B2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0E4638E-E785-FD57-E447-C0BFC71DD949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AC8B7945-53EA-3FCF-355B-9251503EAE6B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DCB5752-C3B7-5306-D64F-4D1F5EA5D7B9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UNIQUE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Descrição: Garante que todos os valores da coluna sejam únicos no banco de dados.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Características: Para campos como CPF, emails ou qualquer identificador que não pode se repetir.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38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E535-A9BA-7ABD-A69E-AE0C9900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27EF8777-EB31-1E0E-DB54-A0A03187E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ED26B43-8FF9-583F-2AFB-ECF1C3136776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38F6DB39-41B6-CB06-F34E-801706CF2B1C}"/>
              </a:ext>
            </a:extLst>
          </p:cNvPr>
          <p:cNvSpPr/>
          <p:nvPr/>
        </p:nvSpPr>
        <p:spPr>
          <a:xfrm>
            <a:off x="2732567" y="153847"/>
            <a:ext cx="8357191" cy="1387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Gerenciamento de Identificadores Únicos:</a:t>
            </a: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0DADE57-CA58-0823-C8C9-A42BF1009F61}"/>
              </a:ext>
            </a:extLst>
          </p:cNvPr>
          <p:cNvSpPr/>
          <p:nvPr/>
        </p:nvSpPr>
        <p:spPr>
          <a:xfrm>
            <a:off x="69175" y="1117709"/>
            <a:ext cx="12019410" cy="5510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BBF0C43-DC48-CA1B-C8DC-787EC4459D14}"/>
              </a:ext>
            </a:extLst>
          </p:cNvPr>
          <p:cNvSpPr/>
          <p:nvPr/>
        </p:nvSpPr>
        <p:spPr>
          <a:xfrm>
            <a:off x="299357" y="1658679"/>
            <a:ext cx="11593285" cy="4856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UNIQUE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CREATE TABLE </a:t>
            </a:r>
            <a:r>
              <a:rPr lang="pt-BR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exemplo_unique</a:t>
            </a: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id INT AUTO_INCREMENT PRIMARY KEY,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   email VARCHAR(100) UNIQUE NOT NULL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99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3EA17-F979-164B-B13B-6B66CEDD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SENAC\logo.png">
            <a:extLst>
              <a:ext uri="{FF2B5EF4-FFF2-40B4-BE49-F238E27FC236}">
                <a16:creationId xmlns:a16="http://schemas.microsoft.com/office/drawing/2014/main" id="{C068C61D-C3A7-BB18-EC6D-10A26D84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" y="0"/>
            <a:ext cx="25400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B9A3C5A2-AB2C-95E2-A1EC-4B8978CE21EA}"/>
              </a:ext>
            </a:extLst>
          </p:cNvPr>
          <p:cNvSpPr/>
          <p:nvPr/>
        </p:nvSpPr>
        <p:spPr>
          <a:xfrm>
            <a:off x="9886084" y="6515341"/>
            <a:ext cx="2108121" cy="2259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1200" b="1" strike="noStrike" spc="-1" dirty="0">
                <a:solidFill>
                  <a:srgbClr val="005696"/>
                </a:solidFill>
                <a:latin typeface="+mj-lt"/>
                <a:ea typeface="DejaVu Sans"/>
              </a:rPr>
              <a:t>Prof.: </a:t>
            </a:r>
            <a:r>
              <a:rPr lang="pt-BR" sz="1200" b="1" spc="-1" dirty="0">
                <a:solidFill>
                  <a:srgbClr val="005696"/>
                </a:solidFill>
                <a:latin typeface="+mj-lt"/>
                <a:ea typeface="DejaVu Sans"/>
              </a:rPr>
              <a:t>Lucas Matheus</a:t>
            </a:r>
            <a:endParaRPr lang="pt-BR" sz="1200" b="0" strike="noStrike" spc="-1" dirty="0">
              <a:latin typeface="+mj-lt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2CEE4251-F52A-38E2-3648-C7E5B6AD49B2}"/>
              </a:ext>
            </a:extLst>
          </p:cNvPr>
          <p:cNvSpPr/>
          <p:nvPr/>
        </p:nvSpPr>
        <p:spPr>
          <a:xfrm>
            <a:off x="3684127" y="310761"/>
            <a:ext cx="4823743" cy="850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4000" b="1" spc="-1" dirty="0">
                <a:solidFill>
                  <a:srgbClr val="005696"/>
                </a:solidFill>
              </a:rPr>
              <a:t>Atributos no MySQL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3F9267A9-4843-CD22-ABB1-CF80AB449F88}"/>
              </a:ext>
            </a:extLst>
          </p:cNvPr>
          <p:cNvSpPr/>
          <p:nvPr/>
        </p:nvSpPr>
        <p:spPr>
          <a:xfrm>
            <a:off x="538800" y="2045640"/>
            <a:ext cx="11114399" cy="27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Atributos para Restrições de Dados: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Esses atributos são usados para controlar as condições e limitações dos dados armazenados nas colunas.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49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3339AA651D4BB52978709CFEAC28" ma:contentTypeVersion="4" ma:contentTypeDescription="Create a new document." ma:contentTypeScope="" ma:versionID="473e4e88f115594505c941de7da126c0">
  <xsd:schema xmlns:xsd="http://www.w3.org/2001/XMLSchema" xmlns:xs="http://www.w3.org/2001/XMLSchema" xmlns:p="http://schemas.microsoft.com/office/2006/metadata/properties" xmlns:ns2="aa9a18a1-ff9b-4f8d-9bd2-e3b84bc6ec52" targetNamespace="http://schemas.microsoft.com/office/2006/metadata/properties" ma:root="true" ma:fieldsID="f433ede35ba243009a5f74827175534d" ns2:_="">
    <xsd:import namespace="aa9a18a1-ff9b-4f8d-9bd2-e3b84bc6e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a18a1-ff9b-4f8d-9bd2-e3b84bc6ec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14ED0-166F-4493-85FE-577EFE852DCE}"/>
</file>

<file path=customXml/itemProps2.xml><?xml version="1.0" encoding="utf-8"?>
<ds:datastoreItem xmlns:ds="http://schemas.openxmlformats.org/officeDocument/2006/customXml" ds:itemID="{E828D070-07B2-4021-8FD6-5A961F92F02A}"/>
</file>

<file path=customXml/itemProps3.xml><?xml version="1.0" encoding="utf-8"?>
<ds:datastoreItem xmlns:ds="http://schemas.openxmlformats.org/officeDocument/2006/customXml" ds:itemID="{F56A3F76-732B-4075-B738-000A1BC6D281}"/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1619</Words>
  <Application>Microsoft Office PowerPoint</Application>
  <PresentationFormat>Widescreen</PresentationFormat>
  <Paragraphs>284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Peres</dc:creator>
  <cp:lastModifiedBy>Lucas Matheus Peres Morais</cp:lastModifiedBy>
  <cp:revision>24</cp:revision>
  <dcterms:created xsi:type="dcterms:W3CDTF">2024-12-12T18:04:47Z</dcterms:created>
  <dcterms:modified xsi:type="dcterms:W3CDTF">2024-12-19T01:01:35Z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0x01010083583339AA651D4BB52978709CFEAC28</vt:lpwstr>
  </property>
</Properties>
</file>