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notesMasterIdLst>
    <p:notesMasterId r:id="rId68"/>
  </p:notesMasterIdLst>
  <p:sldIdLst>
    <p:sldId id="256" r:id="rId2"/>
    <p:sldId id="349" r:id="rId3"/>
    <p:sldId id="348" r:id="rId4"/>
    <p:sldId id="261" r:id="rId5"/>
    <p:sldId id="303" r:id="rId6"/>
    <p:sldId id="299" r:id="rId7"/>
    <p:sldId id="300" r:id="rId8"/>
    <p:sldId id="329" r:id="rId9"/>
    <p:sldId id="330" r:id="rId10"/>
    <p:sldId id="301" r:id="rId11"/>
    <p:sldId id="302" r:id="rId12"/>
    <p:sldId id="334" r:id="rId13"/>
    <p:sldId id="335" r:id="rId14"/>
    <p:sldId id="338" r:id="rId15"/>
    <p:sldId id="339" r:id="rId16"/>
    <p:sldId id="340" r:id="rId17"/>
    <p:sldId id="341" r:id="rId18"/>
    <p:sldId id="351" r:id="rId19"/>
    <p:sldId id="336" r:id="rId20"/>
    <p:sldId id="333" r:id="rId21"/>
    <p:sldId id="354" r:id="rId22"/>
    <p:sldId id="298" r:id="rId23"/>
    <p:sldId id="293" r:id="rId24"/>
    <p:sldId id="286" r:id="rId25"/>
    <p:sldId id="295" r:id="rId26"/>
    <p:sldId id="289" r:id="rId27"/>
    <p:sldId id="263" r:id="rId28"/>
    <p:sldId id="264" r:id="rId29"/>
    <p:sldId id="296" r:id="rId30"/>
    <p:sldId id="305" r:id="rId31"/>
    <p:sldId id="332" r:id="rId32"/>
    <p:sldId id="266" r:id="rId33"/>
    <p:sldId id="307" r:id="rId34"/>
    <p:sldId id="269" r:id="rId35"/>
    <p:sldId id="285" r:id="rId36"/>
    <p:sldId id="271" r:id="rId37"/>
    <p:sldId id="294" r:id="rId38"/>
    <p:sldId id="272" r:id="rId39"/>
    <p:sldId id="290" r:id="rId40"/>
    <p:sldId id="275" r:id="rId41"/>
    <p:sldId id="291" r:id="rId42"/>
    <p:sldId id="308" r:id="rId43"/>
    <p:sldId id="309" r:id="rId44"/>
    <p:sldId id="312" r:id="rId45"/>
    <p:sldId id="310" r:id="rId46"/>
    <p:sldId id="313" r:id="rId47"/>
    <p:sldId id="314" r:id="rId48"/>
    <p:sldId id="342" r:id="rId49"/>
    <p:sldId id="343" r:id="rId50"/>
    <p:sldId id="344" r:id="rId51"/>
    <p:sldId id="345" r:id="rId52"/>
    <p:sldId id="346" r:id="rId53"/>
    <p:sldId id="347" r:id="rId54"/>
    <p:sldId id="315" r:id="rId55"/>
    <p:sldId id="316" r:id="rId56"/>
    <p:sldId id="319" r:id="rId57"/>
    <p:sldId id="317" r:id="rId58"/>
    <p:sldId id="320" r:id="rId59"/>
    <p:sldId id="352" r:id="rId60"/>
    <p:sldId id="322" r:id="rId61"/>
    <p:sldId id="323" r:id="rId62"/>
    <p:sldId id="326" r:id="rId63"/>
    <p:sldId id="324" r:id="rId64"/>
    <p:sldId id="327" r:id="rId65"/>
    <p:sldId id="353" r:id="rId66"/>
    <p:sldId id="331" r:id="rId6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812"/>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3333" autoAdjust="0"/>
  </p:normalViewPr>
  <p:slideViewPr>
    <p:cSldViewPr snapToGrid="0">
      <p:cViewPr varScale="1">
        <p:scale>
          <a:sx n="72" d="100"/>
          <a:sy n="72" d="100"/>
        </p:scale>
        <p:origin x="416" y="52"/>
      </p:cViewPr>
      <p:guideLst/>
    </p:cSldViewPr>
  </p:slideViewPr>
  <p:outlineViewPr>
    <p:cViewPr>
      <p:scale>
        <a:sx n="33" d="100"/>
        <a:sy n="33" d="100"/>
      </p:scale>
      <p:origin x="0" y="-760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55" Type="http://schemas.openxmlformats.org/officeDocument/2006/relationships/slide" Target="slides/slide56.xml"/><Relationship Id="rId63" Type="http://schemas.openxmlformats.org/officeDocument/2006/relationships/slide" Target="slides/slide64.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54" Type="http://schemas.openxmlformats.org/officeDocument/2006/relationships/slide" Target="slides/slide55.xml"/><Relationship Id="rId62" Type="http://schemas.openxmlformats.org/officeDocument/2006/relationships/slide" Target="slides/slide6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4.xml"/><Relationship Id="rId58" Type="http://schemas.openxmlformats.org/officeDocument/2006/relationships/slide" Target="slides/slide59.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61" Type="http://schemas.openxmlformats.org/officeDocument/2006/relationships/slide" Target="slides/slide62.xml"/><Relationship Id="rId10" Type="http://schemas.openxmlformats.org/officeDocument/2006/relationships/slide" Target="slides/slide10.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60" Type="http://schemas.openxmlformats.org/officeDocument/2006/relationships/slide" Target="slides/slide61.xml"/><Relationship Id="rId65" Type="http://schemas.openxmlformats.org/officeDocument/2006/relationships/slide" Target="slides/slide66.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64" Type="http://schemas.openxmlformats.org/officeDocument/2006/relationships/slide" Target="slides/slide65.xml"/><Relationship Id="rId8" Type="http://schemas.openxmlformats.org/officeDocument/2006/relationships/slide" Target="slides/slide8.xml"/><Relationship Id="rId51" Type="http://schemas.openxmlformats.org/officeDocument/2006/relationships/slide" Target="slides/slide5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5CE35-E19B-42B1-B134-284D1462A656}" type="datetimeFigureOut">
              <a:rPr lang="de-CH" smtClean="0"/>
              <a:t>25.03.2014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4A33C-4826-4255-8F9A-61757C1899AF}" type="slidenum">
              <a:rPr lang="de-CH" smtClean="0"/>
              <a:t>‹Nr.›</a:t>
            </a:fld>
            <a:endParaRPr lang="de-CH"/>
          </a:p>
        </p:txBody>
      </p:sp>
    </p:spTree>
    <p:extLst>
      <p:ext uri="{BB962C8B-B14F-4D97-AF65-F5344CB8AC3E}">
        <p14:creationId xmlns:p14="http://schemas.microsoft.com/office/powerpoint/2010/main" val="237921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98B4A33C-4826-4255-8F9A-61757C1899AF}" type="slidenum">
              <a:rPr lang="de-CH" smtClean="0"/>
              <a:t>35</a:t>
            </a:fld>
            <a:endParaRPr lang="de-CH"/>
          </a:p>
        </p:txBody>
      </p:sp>
    </p:spTree>
    <p:extLst>
      <p:ext uri="{BB962C8B-B14F-4D97-AF65-F5344CB8AC3E}">
        <p14:creationId xmlns:p14="http://schemas.microsoft.com/office/powerpoint/2010/main" val="1845297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slide" Target="../slides/slide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slide" Target="../slides/slide2.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76973" y="678616"/>
            <a:ext cx="8915399" cy="1239521"/>
          </a:xfrm>
          <a:prstGeom prst="rect">
            <a:avLst/>
          </a:prstGeom>
        </p:spPr>
        <p:txBody>
          <a:bodyPr anchor="b">
            <a:normAutofit/>
          </a:bodyPr>
          <a:lstStyle>
            <a:lvl1pPr algn="l">
              <a:defRPr sz="8000" b="1">
                <a:solidFill>
                  <a:srgbClr val="85AA11"/>
                </a:solidFill>
                <a:latin typeface="Dax" pitchFamily="50" charset="0"/>
              </a:defRPr>
            </a:lvl1pPr>
          </a:lstStyle>
          <a:p>
            <a:r>
              <a:rPr lang="de-DE" dirty="0" smtClean="0"/>
              <a:t>Titel</a:t>
            </a:r>
            <a:endParaRPr lang="en-US" dirty="0"/>
          </a:p>
        </p:txBody>
      </p:sp>
      <p:sp>
        <p:nvSpPr>
          <p:cNvPr id="3" name="Subtitle 2"/>
          <p:cNvSpPr>
            <a:spLocks noGrp="1"/>
          </p:cNvSpPr>
          <p:nvPr>
            <p:ph type="subTitle" idx="1" hasCustomPrompt="1"/>
          </p:nvPr>
        </p:nvSpPr>
        <p:spPr>
          <a:xfrm>
            <a:off x="1176973" y="3004287"/>
            <a:ext cx="8915399" cy="729341"/>
          </a:xfrm>
          <a:prstGeom prst="rect">
            <a:avLst/>
          </a:prstGeom>
        </p:spPr>
        <p:txBody>
          <a:bodyPr anchor="t">
            <a:noAutofit/>
          </a:bodyPr>
          <a:lstStyle>
            <a:lvl1pPr marL="0" indent="0" algn="l">
              <a:buNone/>
              <a:defRPr sz="4400">
                <a:solidFill>
                  <a:srgbClr val="5A5A5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Untertitel</a:t>
            </a:r>
            <a:endParaRPr lang="en-US" dirty="0"/>
          </a:p>
        </p:txBody>
      </p:sp>
      <p:sp>
        <p:nvSpPr>
          <p:cNvPr id="20" name="Textplatzhalter 19"/>
          <p:cNvSpPr>
            <a:spLocks noGrp="1"/>
          </p:cNvSpPr>
          <p:nvPr>
            <p:ph type="body" sz="quarter" idx="10" hasCustomPrompt="1"/>
          </p:nvPr>
        </p:nvSpPr>
        <p:spPr>
          <a:xfrm>
            <a:off x="1166463" y="5218091"/>
            <a:ext cx="8915399" cy="402949"/>
          </a:xfrm>
          <a:prstGeom prst="rect">
            <a:avLst/>
          </a:prstGeom>
        </p:spPr>
        <p:txBody>
          <a:bodyPr>
            <a:normAutofit/>
          </a:bodyPr>
          <a:lstStyle>
            <a:lvl1pPr marL="0" indent="0" algn="l">
              <a:buNone/>
              <a:defRPr sz="2000"/>
            </a:lvl1pPr>
          </a:lstStyle>
          <a:p>
            <a:pPr lvl="0"/>
            <a:r>
              <a:rPr lang="de-CH" dirty="0" smtClean="0"/>
              <a:t>Name</a:t>
            </a:r>
            <a:endParaRPr lang="de-CH" dirty="0"/>
          </a:p>
        </p:txBody>
      </p:sp>
      <p:sp>
        <p:nvSpPr>
          <p:cNvPr id="4" name="Textfeld 3"/>
          <p:cNvSpPr txBox="1"/>
          <p:nvPr userDrawn="1"/>
        </p:nvSpPr>
        <p:spPr>
          <a:xfrm>
            <a:off x="9966960" y="6488668"/>
            <a:ext cx="1828800" cy="307777"/>
          </a:xfrm>
          <a:prstGeom prst="rect">
            <a:avLst/>
          </a:prstGeom>
          <a:noFill/>
        </p:spPr>
        <p:txBody>
          <a:bodyPr wrap="square" rtlCol="0">
            <a:spAutoFit/>
          </a:bodyPr>
          <a:lstStyle/>
          <a:p>
            <a:r>
              <a:rPr lang="de-DE" sz="1400" kern="1200" dirty="0" smtClean="0">
                <a:solidFill>
                  <a:srgbClr val="5A5A5A"/>
                </a:solidFill>
                <a:latin typeface="+mn-lt"/>
                <a:ea typeface="+mn-ea"/>
                <a:cs typeface="+mn-cs"/>
              </a:rPr>
              <a:t>COFIDENTIAL</a:t>
            </a:r>
            <a:endParaRPr lang="de-DE" sz="1400" kern="1200" dirty="0">
              <a:solidFill>
                <a:srgbClr val="5A5A5A"/>
              </a:solidFill>
              <a:latin typeface="+mn-lt"/>
              <a:ea typeface="+mn-ea"/>
              <a:cs typeface="+mn-cs"/>
            </a:endParaRPr>
          </a:p>
        </p:txBody>
      </p:sp>
      <p:sp>
        <p:nvSpPr>
          <p:cNvPr id="6" name="Interaktive Schaltfläche: Start 5">
            <a:hlinkClick r:id="rId2" action="ppaction://hlinksldjump" highlightClick="1"/>
          </p:cNvPr>
          <p:cNvSpPr/>
          <p:nvPr userDrawn="1"/>
        </p:nvSpPr>
        <p:spPr>
          <a:xfrm>
            <a:off x="11653520" y="101600"/>
            <a:ext cx="386080" cy="345440"/>
          </a:xfrm>
          <a:prstGeom prst="actionButtonHom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4501994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und Inhal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538480" y="260890"/>
            <a:ext cx="11155680" cy="729710"/>
          </a:xfrm>
          <a:prstGeom prst="rect">
            <a:avLst/>
          </a:prstGeom>
        </p:spPr>
        <p:txBody>
          <a:bodyPr vert="horz" lIns="91440" tIns="45720" rIns="91440" bIns="45720" rtlCol="0" anchor="ctr">
            <a:noAutofit/>
          </a:bodyPr>
          <a:lstStyle>
            <a:lvl1pPr algn="l">
              <a:defRPr>
                <a:solidFill>
                  <a:srgbClr val="85A812"/>
                </a:solidFill>
              </a:defRPr>
            </a:lvl1pPr>
          </a:lstStyle>
          <a:p>
            <a:r>
              <a:rPr lang="de-DE" dirty="0" smtClean="0"/>
              <a:t>Titelmasterformat durch Klicken bearbeiten</a:t>
            </a:r>
            <a:endParaRPr lang="en-US" dirty="0"/>
          </a:p>
        </p:txBody>
      </p:sp>
      <p:sp>
        <p:nvSpPr>
          <p:cNvPr id="9" name="Textplatzhalter 8"/>
          <p:cNvSpPr>
            <a:spLocks noGrp="1"/>
          </p:cNvSpPr>
          <p:nvPr>
            <p:ph type="body" sz="quarter" idx="10"/>
          </p:nvPr>
        </p:nvSpPr>
        <p:spPr>
          <a:xfrm>
            <a:off x="538480" y="1257300"/>
            <a:ext cx="11155680" cy="5177790"/>
          </a:xfrm>
          <a:prstGeom prst="rect">
            <a:avLst/>
          </a:prstGeom>
        </p:spPr>
        <p:txBody>
          <a:bodyPr/>
          <a:lstStyle>
            <a:lvl1pPr marL="565200" indent="-457200">
              <a:buSzPct val="60000"/>
              <a:buFontTx/>
              <a:buBlip>
                <a:blip r:embed="rId2"/>
              </a:buBlip>
              <a:defRPr sz="2800"/>
            </a:lvl1pPr>
            <a:lvl2pPr marL="800100" indent="-432000">
              <a:spcBef>
                <a:spcPts val="300"/>
              </a:spcBef>
              <a:buSzPct val="60000"/>
              <a:buFontTx/>
              <a:buBlip>
                <a:blip r:embed="rId3"/>
              </a:buBlip>
              <a:defRPr sz="2400"/>
            </a:lvl2pPr>
            <a:lvl3pPr marL="1257300" indent="-342900">
              <a:spcBef>
                <a:spcPts val="300"/>
              </a:spcBef>
              <a:buSzPct val="60000"/>
              <a:buFontTx/>
              <a:buBlip>
                <a:blip r:embed="rId3"/>
              </a:buBlip>
              <a:defRPr sz="2000"/>
            </a:lvl3pPr>
            <a:lvl4pPr marL="1657350" indent="-324000">
              <a:spcBef>
                <a:spcPts val="300"/>
              </a:spcBef>
              <a:buSzPct val="60000"/>
              <a:buFontTx/>
              <a:buBlip>
                <a:blip r:embed="rId3"/>
              </a:buBlip>
              <a:defRPr sz="1800"/>
            </a:lvl4pPr>
            <a:lvl5pPr marL="2114550" indent="-285750">
              <a:spcBef>
                <a:spcPts val="300"/>
              </a:spcBef>
              <a:buSzPct val="60000"/>
              <a:buFontTx/>
              <a:buBlip>
                <a:blip r:embed="rId3"/>
              </a:buBlip>
              <a:defRPr sz="16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5" name="Textfeld 4"/>
          <p:cNvSpPr txBox="1"/>
          <p:nvPr userDrawn="1"/>
        </p:nvSpPr>
        <p:spPr>
          <a:xfrm>
            <a:off x="9966960" y="6488668"/>
            <a:ext cx="1828800" cy="307777"/>
          </a:xfrm>
          <a:prstGeom prst="rect">
            <a:avLst/>
          </a:prstGeom>
          <a:noFill/>
        </p:spPr>
        <p:txBody>
          <a:bodyPr wrap="square" rtlCol="0">
            <a:spAutoFit/>
          </a:bodyPr>
          <a:lstStyle/>
          <a:p>
            <a:r>
              <a:rPr lang="de-DE" sz="1400" kern="1200" dirty="0" smtClean="0">
                <a:solidFill>
                  <a:srgbClr val="5A5A5A"/>
                </a:solidFill>
                <a:latin typeface="+mn-lt"/>
                <a:ea typeface="+mn-ea"/>
                <a:cs typeface="+mn-cs"/>
              </a:rPr>
              <a:t>COFIDENTIAL</a:t>
            </a:r>
            <a:endParaRPr lang="de-DE" sz="1400" kern="1200" dirty="0">
              <a:solidFill>
                <a:srgbClr val="5A5A5A"/>
              </a:solidFill>
              <a:latin typeface="+mn-lt"/>
              <a:ea typeface="+mn-ea"/>
              <a:cs typeface="+mn-cs"/>
            </a:endParaRPr>
          </a:p>
        </p:txBody>
      </p:sp>
      <p:sp>
        <p:nvSpPr>
          <p:cNvPr id="6" name="Interaktive Schaltfläche: Start 5">
            <a:hlinkClick r:id="rId4" action="ppaction://hlinksldjump" highlightClick="1"/>
          </p:cNvPr>
          <p:cNvSpPr/>
          <p:nvPr userDrawn="1"/>
        </p:nvSpPr>
        <p:spPr>
          <a:xfrm>
            <a:off x="11653520" y="101600"/>
            <a:ext cx="386080" cy="345440"/>
          </a:xfrm>
          <a:prstGeom prst="actionButtonHom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903951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el und Inhal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538480" y="260890"/>
            <a:ext cx="11155680" cy="729710"/>
          </a:xfrm>
          <a:prstGeom prst="rect">
            <a:avLst/>
          </a:prstGeom>
        </p:spPr>
        <p:txBody>
          <a:bodyPr vert="horz" lIns="91440" tIns="45720" rIns="91440" bIns="45720" rtlCol="0" anchor="ctr">
            <a:noAutofit/>
          </a:bodyPr>
          <a:lstStyle>
            <a:lvl1pPr algn="l">
              <a:defRPr>
                <a:solidFill>
                  <a:srgbClr val="85A812"/>
                </a:solidFill>
              </a:defRPr>
            </a:lvl1pPr>
          </a:lstStyle>
          <a:p>
            <a:r>
              <a:rPr lang="de-DE" dirty="0" smtClean="0"/>
              <a:t>Titelmasterformat durch Klicken bearbeiten</a:t>
            </a:r>
            <a:endParaRPr lang="en-US" dirty="0"/>
          </a:p>
        </p:txBody>
      </p:sp>
      <p:sp>
        <p:nvSpPr>
          <p:cNvPr id="9" name="Textplatzhalter 8"/>
          <p:cNvSpPr>
            <a:spLocks noGrp="1"/>
          </p:cNvSpPr>
          <p:nvPr>
            <p:ph type="body" sz="quarter" idx="10"/>
          </p:nvPr>
        </p:nvSpPr>
        <p:spPr>
          <a:xfrm>
            <a:off x="538479" y="1257300"/>
            <a:ext cx="5509895" cy="5177790"/>
          </a:xfrm>
          <a:prstGeom prst="rect">
            <a:avLst/>
          </a:prstGeom>
        </p:spPr>
        <p:txBody>
          <a:bodyPr/>
          <a:lstStyle>
            <a:lvl1pPr marL="565200" indent="-457200">
              <a:buSzPct val="60000"/>
              <a:buFontTx/>
              <a:buBlip>
                <a:blip r:embed="rId2"/>
              </a:buBlip>
              <a:defRPr sz="2800"/>
            </a:lvl1pPr>
            <a:lvl2pPr marL="800100" indent="-432000">
              <a:spcBef>
                <a:spcPts val="300"/>
              </a:spcBef>
              <a:buSzPct val="60000"/>
              <a:buFontTx/>
              <a:buBlip>
                <a:blip r:embed="rId3"/>
              </a:buBlip>
              <a:defRPr sz="2400"/>
            </a:lvl2pPr>
            <a:lvl3pPr marL="1257300" indent="-342900">
              <a:spcBef>
                <a:spcPts val="300"/>
              </a:spcBef>
              <a:buSzPct val="60000"/>
              <a:buFontTx/>
              <a:buBlip>
                <a:blip r:embed="rId3"/>
              </a:buBlip>
              <a:defRPr sz="2000"/>
            </a:lvl3pPr>
            <a:lvl4pPr marL="1657350" indent="-324000">
              <a:spcBef>
                <a:spcPts val="300"/>
              </a:spcBef>
              <a:buSzPct val="60000"/>
              <a:buFontTx/>
              <a:buBlip>
                <a:blip r:embed="rId3"/>
              </a:buBlip>
              <a:defRPr sz="1800"/>
            </a:lvl4pPr>
            <a:lvl5pPr marL="2114550" indent="-285750">
              <a:spcBef>
                <a:spcPts val="300"/>
              </a:spcBef>
              <a:buSzPct val="60000"/>
              <a:buFontTx/>
              <a:buBlip>
                <a:blip r:embed="rId3"/>
              </a:buBlip>
              <a:defRPr sz="16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10" name="Textplatzhalter 8"/>
          <p:cNvSpPr>
            <a:spLocks noGrp="1"/>
          </p:cNvSpPr>
          <p:nvPr>
            <p:ph type="body" sz="quarter" idx="11"/>
          </p:nvPr>
        </p:nvSpPr>
        <p:spPr>
          <a:xfrm>
            <a:off x="6184265" y="1257300"/>
            <a:ext cx="5509895" cy="5177790"/>
          </a:xfrm>
          <a:prstGeom prst="rect">
            <a:avLst/>
          </a:prstGeom>
        </p:spPr>
        <p:txBody>
          <a:bodyPr/>
          <a:lstStyle>
            <a:lvl1pPr marL="565200" indent="-457200">
              <a:buSzPct val="60000"/>
              <a:buFontTx/>
              <a:buBlip>
                <a:blip r:embed="rId2"/>
              </a:buBlip>
              <a:defRPr sz="2800"/>
            </a:lvl1pPr>
            <a:lvl2pPr marL="800100" indent="-432000">
              <a:spcBef>
                <a:spcPts val="300"/>
              </a:spcBef>
              <a:buSzPct val="60000"/>
              <a:buFontTx/>
              <a:buBlip>
                <a:blip r:embed="rId3"/>
              </a:buBlip>
              <a:defRPr sz="2400"/>
            </a:lvl2pPr>
            <a:lvl3pPr marL="1257300" indent="-342900">
              <a:spcBef>
                <a:spcPts val="300"/>
              </a:spcBef>
              <a:buSzPct val="60000"/>
              <a:buFontTx/>
              <a:buBlip>
                <a:blip r:embed="rId3"/>
              </a:buBlip>
              <a:defRPr sz="2000"/>
            </a:lvl3pPr>
            <a:lvl4pPr marL="1657350" indent="-324000">
              <a:spcBef>
                <a:spcPts val="300"/>
              </a:spcBef>
              <a:buSzPct val="60000"/>
              <a:buFontTx/>
              <a:buBlip>
                <a:blip r:embed="rId3"/>
              </a:buBlip>
              <a:defRPr sz="1800"/>
            </a:lvl4pPr>
            <a:lvl5pPr marL="2114550" indent="-285750">
              <a:spcBef>
                <a:spcPts val="300"/>
              </a:spcBef>
              <a:buSzPct val="60000"/>
              <a:buFontTx/>
              <a:buBlip>
                <a:blip r:embed="rId3"/>
              </a:buBlip>
              <a:defRPr sz="16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6" name="Textfeld 5"/>
          <p:cNvSpPr txBox="1"/>
          <p:nvPr userDrawn="1"/>
        </p:nvSpPr>
        <p:spPr>
          <a:xfrm>
            <a:off x="9966960" y="6488668"/>
            <a:ext cx="1828800" cy="307777"/>
          </a:xfrm>
          <a:prstGeom prst="rect">
            <a:avLst/>
          </a:prstGeom>
          <a:noFill/>
        </p:spPr>
        <p:txBody>
          <a:bodyPr wrap="square" rtlCol="0">
            <a:spAutoFit/>
          </a:bodyPr>
          <a:lstStyle/>
          <a:p>
            <a:r>
              <a:rPr lang="de-DE" sz="1400" kern="1200" dirty="0" smtClean="0">
                <a:solidFill>
                  <a:srgbClr val="5A5A5A"/>
                </a:solidFill>
                <a:latin typeface="+mn-lt"/>
                <a:ea typeface="+mn-ea"/>
                <a:cs typeface="+mn-cs"/>
              </a:rPr>
              <a:t>COFIDENTIAL</a:t>
            </a:r>
            <a:endParaRPr lang="de-DE" sz="1400" kern="1200" dirty="0">
              <a:solidFill>
                <a:srgbClr val="5A5A5A"/>
              </a:solidFill>
              <a:latin typeface="+mn-lt"/>
              <a:ea typeface="+mn-ea"/>
              <a:cs typeface="+mn-cs"/>
            </a:endParaRPr>
          </a:p>
        </p:txBody>
      </p:sp>
      <p:sp>
        <p:nvSpPr>
          <p:cNvPr id="7" name="Interaktive Schaltfläche: Start 6">
            <a:hlinkClick r:id="rId4" action="ppaction://hlinksldjump" highlightClick="1"/>
          </p:cNvPr>
          <p:cNvSpPr/>
          <p:nvPr userDrawn="1"/>
        </p:nvSpPr>
        <p:spPr>
          <a:xfrm>
            <a:off x="11653520" y="101600"/>
            <a:ext cx="386080" cy="345440"/>
          </a:xfrm>
          <a:prstGeom prst="actionButtonHom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0326534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38480" y="451390"/>
            <a:ext cx="11155680" cy="1031970"/>
          </a:xfrm>
          <a:prstGeom prst="rect">
            <a:avLst/>
          </a:prstGeom>
        </p:spPr>
        <p:txBody>
          <a:bodyPr vert="horz" lIns="91440" tIns="45720" rIns="91440" bIns="45720" rtlCol="0" anchor="ctr">
            <a:noAutofit/>
          </a:bodyPr>
          <a:lstStyle>
            <a:lvl1pPr>
              <a:defRPr>
                <a:solidFill>
                  <a:srgbClr val="85A812"/>
                </a:solidFill>
              </a:defRPr>
            </a:lvl1pPr>
          </a:lstStyle>
          <a:p>
            <a:r>
              <a:rPr lang="de-DE" smtClean="0"/>
              <a:t>Titelmasterformat durch Klicken bearbeiten</a:t>
            </a:r>
            <a:endParaRPr lang="en-US" dirty="0"/>
          </a:p>
        </p:txBody>
      </p:sp>
      <p:sp>
        <p:nvSpPr>
          <p:cNvPr id="4" name="Textfeld 3"/>
          <p:cNvSpPr txBox="1"/>
          <p:nvPr userDrawn="1"/>
        </p:nvSpPr>
        <p:spPr>
          <a:xfrm>
            <a:off x="9966960" y="6488668"/>
            <a:ext cx="1828800" cy="307777"/>
          </a:xfrm>
          <a:prstGeom prst="rect">
            <a:avLst/>
          </a:prstGeom>
          <a:noFill/>
        </p:spPr>
        <p:txBody>
          <a:bodyPr wrap="square" rtlCol="0">
            <a:spAutoFit/>
          </a:bodyPr>
          <a:lstStyle/>
          <a:p>
            <a:r>
              <a:rPr lang="de-DE" sz="1400" kern="1200" dirty="0" smtClean="0">
                <a:solidFill>
                  <a:srgbClr val="5A5A5A"/>
                </a:solidFill>
                <a:latin typeface="+mn-lt"/>
                <a:ea typeface="+mn-ea"/>
                <a:cs typeface="+mn-cs"/>
              </a:rPr>
              <a:t>COFIDENTIAL</a:t>
            </a:r>
            <a:endParaRPr lang="de-DE" sz="1400" kern="1200" dirty="0">
              <a:solidFill>
                <a:srgbClr val="5A5A5A"/>
              </a:solidFill>
              <a:latin typeface="+mn-lt"/>
              <a:ea typeface="+mn-ea"/>
              <a:cs typeface="+mn-cs"/>
            </a:endParaRPr>
          </a:p>
        </p:txBody>
      </p:sp>
      <p:sp>
        <p:nvSpPr>
          <p:cNvPr id="5" name="Interaktive Schaltfläche: Start 4">
            <a:hlinkClick r:id="rId2" action="ppaction://hlinksldjump" highlightClick="1"/>
          </p:cNvPr>
          <p:cNvSpPr/>
          <p:nvPr userDrawn="1"/>
        </p:nvSpPr>
        <p:spPr>
          <a:xfrm>
            <a:off x="11653520" y="101600"/>
            <a:ext cx="386080" cy="345440"/>
          </a:xfrm>
          <a:prstGeom prst="actionButtonHom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929043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 Target="../slides/slid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89000"/>
            <a:lum/>
          </a:blip>
          <a:srcRect/>
          <a:stretch>
            <a:fillRect/>
          </a:stretch>
        </a:blipFill>
        <a:effectLst/>
      </p:bgPr>
    </p:bg>
    <p:spTree>
      <p:nvGrpSpPr>
        <p:cNvPr id="1" name=""/>
        <p:cNvGrpSpPr/>
        <p:nvPr/>
      </p:nvGrpSpPr>
      <p:grpSpPr>
        <a:xfrm>
          <a:off x="0" y="0"/>
          <a:ext cx="0" cy="0"/>
          <a:chOff x="0" y="0"/>
          <a:chExt cx="0" cy="0"/>
        </a:xfrm>
      </p:grpSpPr>
      <p:sp>
        <p:nvSpPr>
          <p:cNvPr id="2" name="Interaktive Schaltfläche: Start 1">
            <a:hlinkClick r:id="rId7" action="ppaction://hlinksldjump" highlightClick="1"/>
          </p:cNvPr>
          <p:cNvSpPr/>
          <p:nvPr userDrawn="1"/>
        </p:nvSpPr>
        <p:spPr>
          <a:xfrm>
            <a:off x="11653520" y="101600"/>
            <a:ext cx="386080" cy="345440"/>
          </a:xfrm>
          <a:prstGeom prst="actionButtonHom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45316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2" r:id="rId3"/>
    <p:sldLayoutId id="2147483680" r:id="rId4"/>
  </p:sldLayoutIdLst>
  <p:timing>
    <p:tnLst>
      <p:par>
        <p:cTn id="1" dur="indefinite" restart="never" nodeType="tmRoot"/>
      </p:par>
    </p:tnLst>
  </p:timing>
  <p:txStyles>
    <p:titleStyle>
      <a:lvl1pPr algn="l" defTabSz="457200" rtl="0" eaLnBrk="1" latinLnBrk="0" hangingPunct="1">
        <a:spcBef>
          <a:spcPct val="0"/>
        </a:spcBef>
        <a:buNone/>
        <a:defRPr sz="4400" b="1" kern="1200">
          <a:solidFill>
            <a:schemeClr val="tx1">
              <a:lumMod val="85000"/>
              <a:lumOff val="15000"/>
            </a:schemeClr>
          </a:solidFill>
          <a:latin typeface="Dax Light" pitchFamily="50"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buClr>
        <a:buSzPct val="80000"/>
        <a:buFontTx/>
        <a:buBlip>
          <a:blip r:embed="rId8"/>
        </a:buBlip>
        <a:defRPr sz="2400" kern="1200" baseline="0">
          <a:solidFill>
            <a:schemeClr val="tx1">
              <a:lumMod val="75000"/>
              <a:lumOff val="25000"/>
            </a:schemeClr>
          </a:solidFill>
          <a:latin typeface="Dax Light" pitchFamily="50" charset="0"/>
          <a:ea typeface="+mn-ea"/>
          <a:cs typeface="+mn-cs"/>
        </a:defRPr>
      </a:lvl1pPr>
      <a:lvl2pPr marL="742950" indent="-285750" algn="l" defTabSz="457200" rtl="0" eaLnBrk="1" latinLnBrk="0" hangingPunct="1">
        <a:spcBef>
          <a:spcPts val="1000"/>
        </a:spcBef>
        <a:spcAft>
          <a:spcPts val="0"/>
        </a:spcAft>
        <a:buClr>
          <a:schemeClr val="tx1"/>
        </a:buClr>
        <a:buSzPct val="80000"/>
        <a:buFontTx/>
        <a:buBlip>
          <a:blip r:embed="rId8"/>
        </a:buBlip>
        <a:defRPr sz="2000" kern="1200">
          <a:solidFill>
            <a:schemeClr val="tx1">
              <a:lumMod val="75000"/>
              <a:lumOff val="25000"/>
            </a:schemeClr>
          </a:solidFill>
          <a:latin typeface="Dax Light" pitchFamily="50" charset="0"/>
          <a:ea typeface="+mn-ea"/>
          <a:cs typeface="+mn-cs"/>
        </a:defRPr>
      </a:lvl2pPr>
      <a:lvl3pPr marL="1143000" indent="-228600" algn="l" defTabSz="457200" rtl="0" eaLnBrk="1" latinLnBrk="0" hangingPunct="1">
        <a:spcBef>
          <a:spcPts val="1000"/>
        </a:spcBef>
        <a:spcAft>
          <a:spcPts val="0"/>
        </a:spcAft>
        <a:buClr>
          <a:schemeClr val="accent1"/>
        </a:buClr>
        <a:buSzPct val="80000"/>
        <a:buFontTx/>
        <a:buBlip>
          <a:blip r:embed="rId8"/>
        </a:buBlip>
        <a:defRPr sz="1800" kern="1200">
          <a:solidFill>
            <a:schemeClr val="tx1">
              <a:lumMod val="75000"/>
              <a:lumOff val="25000"/>
            </a:schemeClr>
          </a:solidFill>
          <a:latin typeface="Dax Light" pitchFamily="50" charset="0"/>
          <a:ea typeface="+mn-ea"/>
          <a:cs typeface="+mn-cs"/>
        </a:defRPr>
      </a:lvl3pPr>
      <a:lvl4pPr marL="1600200" indent="-228600" algn="l" defTabSz="457200" rtl="0" eaLnBrk="1" latinLnBrk="0" hangingPunct="1">
        <a:spcBef>
          <a:spcPts val="1000"/>
        </a:spcBef>
        <a:spcAft>
          <a:spcPts val="0"/>
        </a:spcAft>
        <a:buClr>
          <a:schemeClr val="accent1"/>
        </a:buClr>
        <a:buSzPct val="80000"/>
        <a:buFontTx/>
        <a:buBlip>
          <a:blip r:embed="rId8"/>
        </a:buBlip>
        <a:defRPr sz="1600" kern="1200">
          <a:solidFill>
            <a:schemeClr val="tx1">
              <a:lumMod val="75000"/>
              <a:lumOff val="25000"/>
            </a:schemeClr>
          </a:solidFill>
          <a:latin typeface="Dax Light" pitchFamily="50" charset="0"/>
          <a:ea typeface="+mn-ea"/>
          <a:cs typeface="+mn-cs"/>
        </a:defRPr>
      </a:lvl4pPr>
      <a:lvl5pPr marL="2057400" indent="-228600" algn="l" defTabSz="457200" rtl="0" eaLnBrk="1" latinLnBrk="0" hangingPunct="1">
        <a:spcBef>
          <a:spcPts val="1000"/>
        </a:spcBef>
        <a:spcAft>
          <a:spcPts val="0"/>
        </a:spcAft>
        <a:buClr>
          <a:schemeClr val="accent1"/>
        </a:buClr>
        <a:buSzPct val="80000"/>
        <a:buFontTx/>
        <a:buBlip>
          <a:blip r:embed="rId8"/>
        </a:buBlip>
        <a:defRPr sz="1400" kern="1200">
          <a:solidFill>
            <a:schemeClr val="tx1">
              <a:lumMod val="75000"/>
              <a:lumOff val="25000"/>
            </a:schemeClr>
          </a:solidFill>
          <a:latin typeface="Dax Light" pitchFamily="50"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42.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35.xml"/><Relationship Id="rId17" Type="http://schemas.openxmlformats.org/officeDocument/2006/relationships/slide" Target="slide66.xml"/><Relationship Id="rId2" Type="http://schemas.openxmlformats.org/officeDocument/2006/relationships/slide" Target="slide3.xml"/><Relationship Id="rId16" Type="http://schemas.openxmlformats.org/officeDocument/2006/relationships/slide" Target="slide60.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slide" Target="slide28.xml"/><Relationship Id="rId5" Type="http://schemas.openxmlformats.org/officeDocument/2006/relationships/slide" Target="slide6.xml"/><Relationship Id="rId15" Type="http://schemas.openxmlformats.org/officeDocument/2006/relationships/slide" Target="slide54.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1.xml"/><Relationship Id="rId14" Type="http://schemas.openxmlformats.org/officeDocument/2006/relationships/slide" Target="slide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limab.co.uk/products/ls4000/" TargetMode="External"/><Relationship Id="rId2" Type="http://schemas.openxmlformats.org/officeDocument/2006/relationships/hyperlink" Target="http://www.elovis.de/en/produkte/produkt_2/index.html" TargetMode="External"/><Relationship Id="rId1" Type="http://schemas.openxmlformats.org/officeDocument/2006/relationships/slideLayout" Target="../slideLayouts/slideLayout2.xml"/><Relationship Id="rId6" Type="http://schemas.openxmlformats.org/officeDocument/2006/relationships/hyperlink" Target="http://www.tekscan.com/flexible-force-sensors" TargetMode="External"/><Relationship Id="rId5" Type="http://schemas.openxmlformats.org/officeDocument/2006/relationships/hyperlink" Target="http://www.polytec.com/us/products/speed-and-length-sensors/" TargetMode="External"/><Relationship Id="rId4" Type="http://schemas.openxmlformats.org/officeDocument/2006/relationships/hyperlink" Target="http://www.protonproducts.com/products/sl-ser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dirty="0" smtClean="0"/>
              <a:t>Rapid</a:t>
            </a:r>
            <a:endParaRPr lang="de-CH" dirty="0"/>
          </a:p>
        </p:txBody>
      </p:sp>
      <p:sp>
        <p:nvSpPr>
          <p:cNvPr id="3" name="Untertitel 2"/>
          <p:cNvSpPr>
            <a:spLocks noGrp="1"/>
          </p:cNvSpPr>
          <p:nvPr>
            <p:ph type="subTitle" idx="1"/>
          </p:nvPr>
        </p:nvSpPr>
        <p:spPr>
          <a:xfrm>
            <a:off x="1176972" y="2981325"/>
            <a:ext cx="10348277" cy="723901"/>
          </a:xfrm>
        </p:spPr>
        <p:txBody>
          <a:bodyPr/>
          <a:lstStyle/>
          <a:p>
            <a:r>
              <a:rPr lang="de-CH" sz="4000" dirty="0" smtClean="0"/>
              <a:t>Top Level System Spezifikation</a:t>
            </a:r>
            <a:endParaRPr lang="de-CH" sz="4000" dirty="0"/>
          </a:p>
        </p:txBody>
      </p:sp>
      <p:sp>
        <p:nvSpPr>
          <p:cNvPr id="4" name="Textplatzhalter 3"/>
          <p:cNvSpPr>
            <a:spLocks noGrp="1"/>
          </p:cNvSpPr>
          <p:nvPr>
            <p:ph type="body" sz="quarter" idx="10"/>
          </p:nvPr>
        </p:nvSpPr>
        <p:spPr/>
        <p:txBody>
          <a:bodyPr/>
          <a:lstStyle/>
          <a:p>
            <a:r>
              <a:rPr lang="de-CH" dirty="0" smtClean="0"/>
              <a:t>November 2013</a:t>
            </a:r>
            <a:endParaRPr lang="de-CH" dirty="0"/>
          </a:p>
        </p:txBody>
      </p:sp>
    </p:spTree>
    <p:extLst>
      <p:ext uri="{BB962C8B-B14F-4D97-AF65-F5344CB8AC3E}">
        <p14:creationId xmlns:p14="http://schemas.microsoft.com/office/powerpoint/2010/main" val="196892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t>Blockdiagramm</a:t>
            </a:r>
            <a:r>
              <a:rPr lang="en-GB" dirty="0" smtClean="0"/>
              <a:t> </a:t>
            </a:r>
            <a:r>
              <a:rPr lang="de-CH" sz="2400" dirty="0" smtClean="0"/>
              <a:t>Tintenversorgung</a:t>
            </a:r>
            <a:endParaRPr lang="en-GB" sz="5400" dirty="0"/>
          </a:p>
        </p:txBody>
      </p:sp>
      <p:pic>
        <p:nvPicPr>
          <p:cNvPr id="78" name="Grafik 77"/>
          <p:cNvPicPr>
            <a:picLocks noChangeAspect="1"/>
          </p:cNvPicPr>
          <p:nvPr/>
        </p:nvPicPr>
        <p:blipFill>
          <a:blip r:embed="rId2"/>
          <a:stretch>
            <a:fillRect/>
          </a:stretch>
        </p:blipFill>
        <p:spPr>
          <a:xfrm rot="16200000" flipH="1">
            <a:off x="1139018" y="1747970"/>
            <a:ext cx="336000" cy="270000"/>
          </a:xfrm>
          <a:prstGeom prst="rect">
            <a:avLst/>
          </a:prstGeom>
        </p:spPr>
      </p:pic>
      <p:pic>
        <p:nvPicPr>
          <p:cNvPr id="79" name="Grafik 78"/>
          <p:cNvPicPr>
            <a:picLocks noChangeAspect="1"/>
          </p:cNvPicPr>
          <p:nvPr/>
        </p:nvPicPr>
        <p:blipFill>
          <a:blip r:embed="rId2"/>
          <a:stretch>
            <a:fillRect/>
          </a:stretch>
        </p:blipFill>
        <p:spPr>
          <a:xfrm rot="16200000" flipH="1">
            <a:off x="1705532" y="1557540"/>
            <a:ext cx="336000" cy="270000"/>
          </a:xfrm>
          <a:prstGeom prst="rect">
            <a:avLst/>
          </a:prstGeom>
        </p:spPr>
      </p:pic>
      <p:pic>
        <p:nvPicPr>
          <p:cNvPr id="80" name="Grafik 79"/>
          <p:cNvPicPr>
            <a:picLocks noChangeAspect="1"/>
          </p:cNvPicPr>
          <p:nvPr/>
        </p:nvPicPr>
        <p:blipFill>
          <a:blip r:embed="rId3"/>
          <a:stretch>
            <a:fillRect/>
          </a:stretch>
        </p:blipFill>
        <p:spPr>
          <a:xfrm>
            <a:off x="8018853" y="4919227"/>
            <a:ext cx="915404" cy="1440000"/>
          </a:xfrm>
          <a:prstGeom prst="rect">
            <a:avLst/>
          </a:prstGeom>
        </p:spPr>
      </p:pic>
      <p:pic>
        <p:nvPicPr>
          <p:cNvPr id="8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8155344" y="4486288"/>
            <a:ext cx="180000" cy="2783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2" name="Gerader Verbinder 81"/>
          <p:cNvCxnSpPr>
            <a:endCxn id="81" idx="0"/>
          </p:cNvCxnSpPr>
          <p:nvPr/>
        </p:nvCxnSpPr>
        <p:spPr>
          <a:xfrm flipH="1" flipV="1">
            <a:off x="8245344" y="4764621"/>
            <a:ext cx="2992" cy="161014"/>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83" name="Gerade Verbindung 104"/>
          <p:cNvCxnSpPr/>
          <p:nvPr/>
        </p:nvCxnSpPr>
        <p:spPr>
          <a:xfrm>
            <a:off x="8646026" y="4775227"/>
            <a:ext cx="0" cy="144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pic>
        <p:nvPicPr>
          <p:cNvPr id="84" name="Grafik 83"/>
          <p:cNvPicPr>
            <a:picLocks noChangeAspect="1"/>
          </p:cNvPicPr>
          <p:nvPr/>
        </p:nvPicPr>
        <p:blipFill>
          <a:blip r:embed="rId3"/>
          <a:stretch>
            <a:fillRect/>
          </a:stretch>
        </p:blipFill>
        <p:spPr>
          <a:xfrm>
            <a:off x="6719234" y="4919227"/>
            <a:ext cx="915404" cy="1440000"/>
          </a:xfrm>
          <a:prstGeom prst="rect">
            <a:avLst/>
          </a:prstGeom>
        </p:spPr>
      </p:pic>
      <p:pic>
        <p:nvPicPr>
          <p:cNvPr id="8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3422" y="3327652"/>
            <a:ext cx="385714"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flipV="1">
            <a:off x="2890073" y="2001107"/>
            <a:ext cx="540000" cy="671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2645377" y="3539801"/>
            <a:ext cx="889714"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feld 87"/>
          <p:cNvSpPr txBox="1"/>
          <p:nvPr/>
        </p:nvSpPr>
        <p:spPr>
          <a:xfrm>
            <a:off x="2897126" y="3627240"/>
            <a:ext cx="385042" cy="338554"/>
          </a:xfrm>
          <a:prstGeom prst="rect">
            <a:avLst/>
          </a:prstGeom>
          <a:noFill/>
        </p:spPr>
        <p:txBody>
          <a:bodyPr wrap="none" rtlCol="0">
            <a:spAutoFit/>
          </a:bodyPr>
          <a:lstStyle/>
          <a:p>
            <a:pPr algn="ctr"/>
            <a:r>
              <a:rPr lang="de-CH" sz="800" dirty="0" smtClean="0">
                <a:latin typeface="Dax Light" pitchFamily="50" charset="0"/>
              </a:rPr>
              <a:t>Ink</a:t>
            </a:r>
          </a:p>
          <a:p>
            <a:pPr algn="ctr"/>
            <a:r>
              <a:rPr lang="de-CH" sz="800" dirty="0" smtClean="0">
                <a:latin typeface="Dax Light" pitchFamily="50" charset="0"/>
              </a:rPr>
              <a:t>Filter</a:t>
            </a:r>
            <a:endParaRPr lang="en-GB" sz="800" dirty="0">
              <a:latin typeface="Dax Light" pitchFamily="50" charset="0"/>
            </a:endParaRPr>
          </a:p>
        </p:txBody>
      </p:sp>
      <p:sp>
        <p:nvSpPr>
          <p:cNvPr id="89" name="Zylinder 88"/>
          <p:cNvSpPr/>
          <p:nvPr/>
        </p:nvSpPr>
        <p:spPr>
          <a:xfrm>
            <a:off x="1873215" y="2417102"/>
            <a:ext cx="540000" cy="5400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Dax Light" pitchFamily="50" charset="0"/>
            </a:endParaRPr>
          </a:p>
        </p:txBody>
      </p:sp>
      <p:sp>
        <p:nvSpPr>
          <p:cNvPr id="90" name="Zylinder 89"/>
          <p:cNvSpPr/>
          <p:nvPr/>
        </p:nvSpPr>
        <p:spPr>
          <a:xfrm>
            <a:off x="1873215" y="2489102"/>
            <a:ext cx="540000" cy="142345"/>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Dax Light" pitchFamily="50" charset="0"/>
            </a:endParaRPr>
          </a:p>
        </p:txBody>
      </p:sp>
      <p:pic>
        <p:nvPicPr>
          <p:cNvPr id="9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flipV="1">
            <a:off x="6996717" y="2980084"/>
            <a:ext cx="289411" cy="360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Titel 3"/>
          <p:cNvSpPr txBox="1">
            <a:spLocks/>
          </p:cNvSpPr>
          <p:nvPr/>
        </p:nvSpPr>
        <p:spPr>
          <a:xfrm>
            <a:off x="884980" y="5731409"/>
            <a:ext cx="3240359" cy="6703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CH" sz="2000" i="1" dirty="0" smtClean="0">
                <a:latin typeface="Dax Light" pitchFamily="50" charset="0"/>
              </a:rPr>
              <a:t>Ink Supply </a:t>
            </a:r>
            <a:r>
              <a:rPr lang="de-CH" sz="2000" i="1" dirty="0" err="1" smtClean="0">
                <a:latin typeface="Dax Light" pitchFamily="50" charset="0"/>
              </a:rPr>
              <a:t>for</a:t>
            </a:r>
            <a:r>
              <a:rPr lang="de-CH" sz="2000" i="1" dirty="0" smtClean="0">
                <a:latin typeface="Dax Light" pitchFamily="50" charset="0"/>
              </a:rPr>
              <a:t> 1 </a:t>
            </a:r>
            <a:r>
              <a:rPr lang="de-CH" sz="2000" i="1" dirty="0" err="1" smtClean="0">
                <a:latin typeface="Dax Light" pitchFamily="50" charset="0"/>
              </a:rPr>
              <a:t>color</a:t>
            </a:r>
            <a:endParaRPr lang="en-GB" sz="2000" i="1" dirty="0">
              <a:latin typeface="Dax Light" pitchFamily="50" charset="0"/>
            </a:endParaRPr>
          </a:p>
        </p:txBody>
      </p:sp>
      <p:pic>
        <p:nvPicPr>
          <p:cNvPr id="9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855725" y="4486288"/>
            <a:ext cx="180000" cy="2783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4" name="Zylinder 93"/>
          <p:cNvSpPr/>
          <p:nvPr/>
        </p:nvSpPr>
        <p:spPr>
          <a:xfrm>
            <a:off x="1873334" y="2937916"/>
            <a:ext cx="540000" cy="540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Dax Light" pitchFamily="50" charset="0"/>
            </a:endParaRPr>
          </a:p>
        </p:txBody>
      </p:sp>
      <p:sp>
        <p:nvSpPr>
          <p:cNvPr id="95" name="Textfeld 94"/>
          <p:cNvSpPr txBox="1"/>
          <p:nvPr/>
        </p:nvSpPr>
        <p:spPr>
          <a:xfrm rot="16200000">
            <a:off x="6744207" y="4521289"/>
            <a:ext cx="381836" cy="215444"/>
          </a:xfrm>
          <a:prstGeom prst="rect">
            <a:avLst/>
          </a:prstGeom>
          <a:noFill/>
        </p:spPr>
        <p:txBody>
          <a:bodyPr wrap="none" rtlCol="0">
            <a:spAutoFit/>
          </a:bodyPr>
          <a:lstStyle/>
          <a:p>
            <a:r>
              <a:rPr lang="de-CH" sz="800" dirty="0" smtClean="0">
                <a:latin typeface="Dax Light" pitchFamily="50" charset="0"/>
              </a:rPr>
              <a:t>Lung</a:t>
            </a:r>
            <a:endParaRPr lang="en-GB" sz="800" dirty="0">
              <a:latin typeface="Dax Light" pitchFamily="50" charset="0"/>
            </a:endParaRPr>
          </a:p>
        </p:txBody>
      </p:sp>
      <p:pic>
        <p:nvPicPr>
          <p:cNvPr id="96"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flipV="1">
            <a:off x="7954339" y="3136998"/>
            <a:ext cx="180000" cy="2877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eck 96"/>
          <p:cNvSpPr/>
          <p:nvPr/>
        </p:nvSpPr>
        <p:spPr>
          <a:xfrm>
            <a:off x="7511292" y="3200573"/>
            <a:ext cx="627095" cy="338554"/>
          </a:xfrm>
          <a:prstGeom prst="rect">
            <a:avLst/>
          </a:prstGeom>
        </p:spPr>
        <p:txBody>
          <a:bodyPr wrap="none">
            <a:spAutoFit/>
          </a:bodyPr>
          <a:lstStyle/>
          <a:p>
            <a:pPr algn="ctr"/>
            <a:r>
              <a:rPr lang="en-GB" sz="800" dirty="0">
                <a:latin typeface="Dax Light" pitchFamily="50" charset="0"/>
              </a:rPr>
              <a:t>Δ</a:t>
            </a:r>
            <a:r>
              <a:rPr lang="de-CH" sz="800" dirty="0" smtClean="0">
                <a:latin typeface="Dax Light" pitchFamily="50" charset="0"/>
              </a:rPr>
              <a:t>P </a:t>
            </a:r>
          </a:p>
          <a:p>
            <a:pPr algn="ctr"/>
            <a:r>
              <a:rPr lang="de-CH" sz="800" dirty="0" smtClean="0">
                <a:latin typeface="Dax Light" pitchFamily="50" charset="0"/>
              </a:rPr>
              <a:t>0-50mBar </a:t>
            </a:r>
            <a:endParaRPr lang="en-GB" sz="800" dirty="0">
              <a:latin typeface="Dax Light" pitchFamily="50" charset="0"/>
            </a:endParaRPr>
          </a:p>
        </p:txBody>
      </p:sp>
      <p:pic>
        <p:nvPicPr>
          <p:cNvPr id="98"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flipH="1" flipV="1">
            <a:off x="7511065" y="3550178"/>
            <a:ext cx="180000" cy="2877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Rechteck 98"/>
          <p:cNvSpPr/>
          <p:nvPr/>
        </p:nvSpPr>
        <p:spPr>
          <a:xfrm>
            <a:off x="2135500" y="4655867"/>
            <a:ext cx="788999" cy="215444"/>
          </a:xfrm>
          <a:prstGeom prst="rect">
            <a:avLst/>
          </a:prstGeom>
        </p:spPr>
        <p:txBody>
          <a:bodyPr wrap="none">
            <a:spAutoFit/>
          </a:bodyPr>
          <a:lstStyle/>
          <a:p>
            <a:pPr algn="ctr"/>
            <a:r>
              <a:rPr lang="de-CH" sz="800" dirty="0" smtClean="0">
                <a:latin typeface="Dax Light" pitchFamily="50" charset="0"/>
              </a:rPr>
              <a:t>P = -800mBar </a:t>
            </a:r>
            <a:endParaRPr lang="en-GB" sz="800" dirty="0">
              <a:latin typeface="Dax Light" pitchFamily="50" charset="0"/>
            </a:endParaRPr>
          </a:p>
        </p:txBody>
      </p:sp>
      <p:cxnSp>
        <p:nvCxnSpPr>
          <p:cNvPr id="100" name="Gerade Verbindung 94"/>
          <p:cNvCxnSpPr/>
          <p:nvPr/>
        </p:nvCxnSpPr>
        <p:spPr>
          <a:xfrm flipH="1" flipV="1">
            <a:off x="7905822" y="3149036"/>
            <a:ext cx="248" cy="103074"/>
          </a:xfrm>
          <a:prstGeom prst="line">
            <a:avLst/>
          </a:prstGeom>
          <a:ln>
            <a:solidFill>
              <a:srgbClr val="00B0F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1" name="Textfeld 100"/>
          <p:cNvSpPr txBox="1"/>
          <p:nvPr/>
        </p:nvSpPr>
        <p:spPr>
          <a:xfrm>
            <a:off x="1800395" y="3081993"/>
            <a:ext cx="713658" cy="338554"/>
          </a:xfrm>
          <a:prstGeom prst="rect">
            <a:avLst/>
          </a:prstGeom>
          <a:noFill/>
        </p:spPr>
        <p:txBody>
          <a:bodyPr wrap="none" rtlCol="0">
            <a:spAutoFit/>
          </a:bodyPr>
          <a:lstStyle/>
          <a:p>
            <a:pPr algn="ctr"/>
            <a:r>
              <a:rPr lang="de-CH" sz="800" dirty="0" smtClean="0">
                <a:latin typeface="Dax Light" pitchFamily="50" charset="0"/>
              </a:rPr>
              <a:t>Intermediate</a:t>
            </a:r>
          </a:p>
          <a:p>
            <a:pPr algn="ctr"/>
            <a:r>
              <a:rPr lang="de-CH" sz="800" dirty="0" smtClean="0">
                <a:latin typeface="Dax Light" pitchFamily="50" charset="0"/>
              </a:rPr>
              <a:t>Tank</a:t>
            </a:r>
            <a:endParaRPr lang="en-GB" sz="800" dirty="0">
              <a:latin typeface="Dax Light" pitchFamily="50" charset="0"/>
            </a:endParaRPr>
          </a:p>
        </p:txBody>
      </p:sp>
      <p:grpSp>
        <p:nvGrpSpPr>
          <p:cNvPr id="102" name="Gruppieren 101"/>
          <p:cNvGrpSpPr/>
          <p:nvPr/>
        </p:nvGrpSpPr>
        <p:grpSpPr>
          <a:xfrm>
            <a:off x="3759137" y="2926598"/>
            <a:ext cx="540000" cy="540000"/>
            <a:chOff x="1455098" y="5421544"/>
            <a:chExt cx="540000" cy="540000"/>
          </a:xfrm>
        </p:grpSpPr>
        <p:sp>
          <p:nvSpPr>
            <p:cNvPr id="103" name="Zylinder 102"/>
            <p:cNvSpPr/>
            <p:nvPr/>
          </p:nvSpPr>
          <p:spPr>
            <a:xfrm>
              <a:off x="1455098" y="5421544"/>
              <a:ext cx="540000" cy="540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Dax Light" pitchFamily="50" charset="0"/>
              </a:endParaRPr>
            </a:p>
          </p:txBody>
        </p:sp>
        <p:sp>
          <p:nvSpPr>
            <p:cNvPr id="104" name="Textfeld 103"/>
            <p:cNvSpPr txBox="1"/>
            <p:nvPr/>
          </p:nvSpPr>
          <p:spPr>
            <a:xfrm>
              <a:off x="1544863" y="5565621"/>
              <a:ext cx="388248" cy="338554"/>
            </a:xfrm>
            <a:prstGeom prst="rect">
              <a:avLst/>
            </a:prstGeom>
            <a:noFill/>
          </p:spPr>
          <p:txBody>
            <a:bodyPr wrap="none" rtlCol="0">
              <a:spAutoFit/>
            </a:bodyPr>
            <a:lstStyle/>
            <a:p>
              <a:pPr algn="ctr"/>
              <a:r>
                <a:rPr lang="de-CH" sz="800" dirty="0" err="1" smtClean="0">
                  <a:latin typeface="Dax Light" pitchFamily="50" charset="0"/>
                </a:rPr>
                <a:t>fresh</a:t>
              </a:r>
              <a:endParaRPr lang="de-CH" sz="800" dirty="0" smtClean="0">
                <a:latin typeface="Dax Light" pitchFamily="50" charset="0"/>
              </a:endParaRPr>
            </a:p>
            <a:p>
              <a:pPr algn="ctr"/>
              <a:r>
                <a:rPr lang="de-CH" sz="800" dirty="0" err="1" smtClean="0">
                  <a:latin typeface="Dax Light" pitchFamily="50" charset="0"/>
                </a:rPr>
                <a:t>ink</a:t>
              </a:r>
              <a:endParaRPr lang="en-GB" sz="800" dirty="0">
                <a:latin typeface="Dax Light" pitchFamily="50" charset="0"/>
              </a:endParaRPr>
            </a:p>
          </p:txBody>
        </p:sp>
      </p:grpSp>
      <p:sp>
        <p:nvSpPr>
          <p:cNvPr id="105" name="Textfeld 104"/>
          <p:cNvSpPr txBox="1"/>
          <p:nvPr/>
        </p:nvSpPr>
        <p:spPr>
          <a:xfrm>
            <a:off x="3090234" y="3113208"/>
            <a:ext cx="700833" cy="215444"/>
          </a:xfrm>
          <a:prstGeom prst="rect">
            <a:avLst/>
          </a:prstGeom>
          <a:noFill/>
        </p:spPr>
        <p:txBody>
          <a:bodyPr wrap="none" rtlCol="0">
            <a:spAutoFit/>
          </a:bodyPr>
          <a:lstStyle/>
          <a:p>
            <a:r>
              <a:rPr lang="de-CH" sz="800" dirty="0" smtClean="0">
                <a:latin typeface="Dax Light" pitchFamily="50" charset="0"/>
              </a:rPr>
              <a:t>Level Sensor</a:t>
            </a:r>
            <a:endParaRPr lang="en-GB" sz="800" dirty="0">
              <a:latin typeface="Dax Light" pitchFamily="50" charset="0"/>
            </a:endParaRPr>
          </a:p>
        </p:txBody>
      </p:sp>
      <p:sp>
        <p:nvSpPr>
          <p:cNvPr id="106" name="Rechteck 105"/>
          <p:cNvSpPr/>
          <p:nvPr/>
        </p:nvSpPr>
        <p:spPr>
          <a:xfrm>
            <a:off x="6336457" y="3203080"/>
            <a:ext cx="873957" cy="338554"/>
          </a:xfrm>
          <a:prstGeom prst="rect">
            <a:avLst/>
          </a:prstGeom>
        </p:spPr>
        <p:txBody>
          <a:bodyPr wrap="none">
            <a:spAutoFit/>
          </a:bodyPr>
          <a:lstStyle/>
          <a:p>
            <a:pPr algn="ctr"/>
            <a:r>
              <a:rPr lang="en-GB" sz="800" dirty="0" smtClean="0">
                <a:latin typeface="Dax Light" pitchFamily="50" charset="0"/>
              </a:rPr>
              <a:t>Circulation </a:t>
            </a:r>
            <a:r>
              <a:rPr lang="en-GB" sz="800" dirty="0">
                <a:latin typeface="Dax Light" pitchFamily="50" charset="0"/>
              </a:rPr>
              <a:t>Pump</a:t>
            </a:r>
            <a:endParaRPr lang="en-GB" sz="800" dirty="0" smtClean="0">
              <a:latin typeface="Dax Light" pitchFamily="50" charset="0"/>
            </a:endParaRPr>
          </a:p>
          <a:p>
            <a:pPr algn="ctr"/>
            <a:r>
              <a:rPr lang="de-CH" sz="800" dirty="0" smtClean="0">
                <a:latin typeface="Dax Light" pitchFamily="50" charset="0"/>
              </a:rPr>
              <a:t>0-250ml/min</a:t>
            </a:r>
            <a:endParaRPr lang="en-GB" sz="800" dirty="0">
              <a:latin typeface="Dax Light" pitchFamily="50" charset="0"/>
            </a:endParaRPr>
          </a:p>
        </p:txBody>
      </p:sp>
      <p:grpSp>
        <p:nvGrpSpPr>
          <p:cNvPr id="107" name="Gruppieren 106"/>
          <p:cNvGrpSpPr/>
          <p:nvPr/>
        </p:nvGrpSpPr>
        <p:grpSpPr>
          <a:xfrm>
            <a:off x="1887223" y="4908205"/>
            <a:ext cx="540032" cy="671707"/>
            <a:chOff x="2113319" y="4713163"/>
            <a:chExt cx="540032" cy="671707"/>
          </a:xfrm>
        </p:grpSpPr>
        <p:pic>
          <p:nvPicPr>
            <p:cNvPr id="10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2113319" y="4713163"/>
              <a:ext cx="540000" cy="671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Rechteck 108"/>
            <p:cNvSpPr/>
            <p:nvPr/>
          </p:nvSpPr>
          <p:spPr>
            <a:xfrm>
              <a:off x="2152893" y="4898475"/>
              <a:ext cx="500458" cy="276999"/>
            </a:xfrm>
            <a:prstGeom prst="rect">
              <a:avLst/>
            </a:prstGeom>
          </p:spPr>
          <p:txBody>
            <a:bodyPr wrap="none">
              <a:spAutoFit/>
            </a:bodyPr>
            <a:lstStyle/>
            <a:p>
              <a:r>
                <a:rPr lang="en-GB" sz="600" dirty="0" smtClean="0">
                  <a:latin typeface="Dax Light" pitchFamily="50" charset="0"/>
                </a:rPr>
                <a:t>Degassing</a:t>
              </a:r>
            </a:p>
            <a:p>
              <a:r>
                <a:rPr lang="en-GB" sz="600" dirty="0" smtClean="0">
                  <a:latin typeface="Dax Light" pitchFamily="50" charset="0"/>
                </a:rPr>
                <a:t>Pump</a:t>
              </a:r>
              <a:endParaRPr lang="en-GB" sz="600" dirty="0">
                <a:latin typeface="Dax Light" pitchFamily="50" charset="0"/>
              </a:endParaRPr>
            </a:p>
          </p:txBody>
        </p:sp>
      </p:grpSp>
      <p:cxnSp>
        <p:nvCxnSpPr>
          <p:cNvPr id="110" name="Gerade Verbindung 93"/>
          <p:cNvCxnSpPr>
            <a:endCxn id="98" idx="2"/>
          </p:cNvCxnSpPr>
          <p:nvPr/>
        </p:nvCxnSpPr>
        <p:spPr>
          <a:xfrm>
            <a:off x="7744943" y="3561023"/>
            <a:ext cx="0" cy="133033"/>
          </a:xfrm>
          <a:prstGeom prst="line">
            <a:avLst/>
          </a:prstGeom>
          <a:ln>
            <a:solidFill>
              <a:srgbClr val="00B0F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7587108" y="3521554"/>
            <a:ext cx="784189" cy="338554"/>
          </a:xfrm>
          <a:prstGeom prst="rect">
            <a:avLst/>
          </a:prstGeom>
        </p:spPr>
        <p:txBody>
          <a:bodyPr wrap="none">
            <a:spAutoFit/>
          </a:bodyPr>
          <a:lstStyle/>
          <a:p>
            <a:pPr algn="ctr"/>
            <a:r>
              <a:rPr lang="de-CH" sz="800" dirty="0" smtClean="0">
                <a:latin typeface="Dax Light" pitchFamily="50" charset="0"/>
              </a:rPr>
              <a:t>P-</a:t>
            </a:r>
            <a:r>
              <a:rPr lang="de-CH" sz="800" dirty="0" err="1" smtClean="0">
                <a:latin typeface="Dax Light" pitchFamily="50" charset="0"/>
              </a:rPr>
              <a:t>Inlet</a:t>
            </a:r>
            <a:endParaRPr lang="de-CH" sz="800" dirty="0" smtClean="0">
              <a:latin typeface="Dax Light" pitchFamily="50" charset="0"/>
            </a:endParaRPr>
          </a:p>
          <a:p>
            <a:pPr algn="ctr"/>
            <a:r>
              <a:rPr lang="de-CH" sz="800" dirty="0" smtClean="0">
                <a:latin typeface="Dax Light" pitchFamily="50" charset="0"/>
              </a:rPr>
              <a:t>0 </a:t>
            </a:r>
            <a:r>
              <a:rPr lang="de-CH" sz="800" dirty="0" err="1" smtClean="0">
                <a:latin typeface="Dax Light" pitchFamily="50" charset="0"/>
              </a:rPr>
              <a:t>to</a:t>
            </a:r>
            <a:r>
              <a:rPr lang="de-CH" sz="800" dirty="0" smtClean="0">
                <a:latin typeface="Dax Light" pitchFamily="50" charset="0"/>
              </a:rPr>
              <a:t> 500mBar </a:t>
            </a:r>
            <a:endParaRPr lang="en-GB" sz="800" dirty="0">
              <a:latin typeface="Dax Light" pitchFamily="50" charset="0"/>
            </a:endParaRPr>
          </a:p>
        </p:txBody>
      </p:sp>
      <p:sp>
        <p:nvSpPr>
          <p:cNvPr id="112" name="Zylinder 111"/>
          <p:cNvSpPr/>
          <p:nvPr/>
        </p:nvSpPr>
        <p:spPr>
          <a:xfrm>
            <a:off x="1873334" y="2873696"/>
            <a:ext cx="540000" cy="142345"/>
          </a:xfrm>
          <a:prstGeom prst="ca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Dax Light" pitchFamily="50" charset="0"/>
            </a:endParaRPr>
          </a:p>
        </p:txBody>
      </p:sp>
      <p:cxnSp>
        <p:nvCxnSpPr>
          <p:cNvPr id="113" name="Gerader Verbinder 112"/>
          <p:cNvCxnSpPr/>
          <p:nvPr/>
        </p:nvCxnSpPr>
        <p:spPr>
          <a:xfrm flipV="1">
            <a:off x="2040093" y="1773487"/>
            <a:ext cx="7723" cy="1286904"/>
          </a:xfrm>
          <a:prstGeom prst="line">
            <a:avLst/>
          </a:prstGeom>
          <a:ln>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1930329" y="1372829"/>
            <a:ext cx="445956" cy="215444"/>
          </a:xfrm>
          <a:prstGeom prst="rect">
            <a:avLst/>
          </a:prstGeom>
        </p:spPr>
        <p:txBody>
          <a:bodyPr wrap="none">
            <a:spAutoFit/>
          </a:bodyPr>
          <a:lstStyle/>
          <a:p>
            <a:pPr algn="ctr"/>
            <a:r>
              <a:rPr lang="de-CH" sz="800" dirty="0" err="1" smtClean="0">
                <a:latin typeface="Dax Light" pitchFamily="50" charset="0"/>
              </a:rPr>
              <a:t>Bleed</a:t>
            </a:r>
            <a:r>
              <a:rPr lang="de-CH" sz="800" dirty="0" smtClean="0">
                <a:latin typeface="Dax Light" pitchFamily="50" charset="0"/>
              </a:rPr>
              <a:t> </a:t>
            </a:r>
          </a:p>
        </p:txBody>
      </p:sp>
      <p:cxnSp>
        <p:nvCxnSpPr>
          <p:cNvPr id="115" name="Gerader Verbinder 114"/>
          <p:cNvCxnSpPr/>
          <p:nvPr/>
        </p:nvCxnSpPr>
        <p:spPr>
          <a:xfrm flipV="1">
            <a:off x="2295113" y="2334544"/>
            <a:ext cx="0" cy="726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Gerader Verbinder 115"/>
          <p:cNvCxnSpPr>
            <a:endCxn id="86" idx="2"/>
          </p:cNvCxnSpPr>
          <p:nvPr/>
        </p:nvCxnSpPr>
        <p:spPr>
          <a:xfrm flipV="1">
            <a:off x="2295113" y="2336961"/>
            <a:ext cx="529107" cy="19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Gewinkelte Verbindung 116"/>
          <p:cNvCxnSpPr>
            <a:stCxn id="94" idx="0"/>
            <a:endCxn id="91" idx="2"/>
          </p:cNvCxnSpPr>
          <p:nvPr/>
        </p:nvCxnSpPr>
        <p:spPr>
          <a:xfrm rot="16200000" flipH="1">
            <a:off x="4508794" y="707456"/>
            <a:ext cx="87168" cy="4818089"/>
          </a:xfrm>
          <a:prstGeom prst="bentConnector4">
            <a:avLst>
              <a:gd name="adj1" fmla="val -262252"/>
              <a:gd name="adj2" fmla="val 53168"/>
            </a:avLst>
          </a:prstGeom>
          <a:ln w="22225">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8" name="Textfeld 117"/>
          <p:cNvSpPr txBox="1"/>
          <p:nvPr/>
        </p:nvSpPr>
        <p:spPr>
          <a:xfrm>
            <a:off x="1841528" y="2583295"/>
            <a:ext cx="623889" cy="338554"/>
          </a:xfrm>
          <a:prstGeom prst="rect">
            <a:avLst/>
          </a:prstGeom>
          <a:noFill/>
        </p:spPr>
        <p:txBody>
          <a:bodyPr wrap="none" rtlCol="0">
            <a:spAutoFit/>
          </a:bodyPr>
          <a:lstStyle/>
          <a:p>
            <a:pPr algn="ctr"/>
            <a:r>
              <a:rPr lang="de-CH" sz="800" dirty="0" smtClean="0">
                <a:latin typeface="Dax Light" pitchFamily="50" charset="0"/>
              </a:rPr>
              <a:t>Air </a:t>
            </a:r>
          </a:p>
          <a:p>
            <a:pPr algn="ctr"/>
            <a:r>
              <a:rPr lang="de-CH" sz="800" dirty="0" err="1" smtClean="0">
                <a:latin typeface="Dax Light" pitchFamily="50" charset="0"/>
              </a:rPr>
              <a:t>cushioning</a:t>
            </a:r>
            <a:endParaRPr lang="en-GB" sz="800" dirty="0">
              <a:latin typeface="Dax Light" pitchFamily="50" charset="0"/>
            </a:endParaRPr>
          </a:p>
        </p:txBody>
      </p:sp>
      <p:sp>
        <p:nvSpPr>
          <p:cNvPr id="119" name="Rechteck 118"/>
          <p:cNvSpPr/>
          <p:nvPr/>
        </p:nvSpPr>
        <p:spPr>
          <a:xfrm>
            <a:off x="696001" y="2006186"/>
            <a:ext cx="841897" cy="215444"/>
          </a:xfrm>
          <a:prstGeom prst="rect">
            <a:avLst/>
          </a:prstGeom>
        </p:spPr>
        <p:txBody>
          <a:bodyPr wrap="none">
            <a:spAutoFit/>
          </a:bodyPr>
          <a:lstStyle/>
          <a:p>
            <a:pPr algn="ctr"/>
            <a:r>
              <a:rPr lang="de-CH" sz="800" dirty="0" smtClean="0">
                <a:latin typeface="Dax Light" pitchFamily="50" charset="0"/>
              </a:rPr>
              <a:t>Air </a:t>
            </a:r>
            <a:r>
              <a:rPr lang="de-CH" sz="800" dirty="0" err="1" smtClean="0">
                <a:latin typeface="Dax Light" pitchFamily="50" charset="0"/>
              </a:rPr>
              <a:t>cushion</a:t>
            </a:r>
            <a:r>
              <a:rPr lang="de-CH" sz="800" dirty="0" smtClean="0">
                <a:latin typeface="Dax Light" pitchFamily="50" charset="0"/>
              </a:rPr>
              <a:t> </a:t>
            </a:r>
            <a:r>
              <a:rPr lang="de-CH" sz="800" dirty="0" err="1" smtClean="0">
                <a:latin typeface="Dax Light" pitchFamily="50" charset="0"/>
              </a:rPr>
              <a:t>load</a:t>
            </a:r>
            <a:endParaRPr lang="de-CH" sz="800" dirty="0" smtClean="0">
              <a:latin typeface="Dax Light" pitchFamily="50" charset="0"/>
            </a:endParaRPr>
          </a:p>
        </p:txBody>
      </p:sp>
      <p:sp>
        <p:nvSpPr>
          <p:cNvPr id="120" name="Rechteck 119"/>
          <p:cNvSpPr/>
          <p:nvPr/>
        </p:nvSpPr>
        <p:spPr>
          <a:xfrm>
            <a:off x="3306375" y="1747410"/>
            <a:ext cx="797782" cy="707886"/>
          </a:xfrm>
          <a:prstGeom prst="rect">
            <a:avLst/>
          </a:prstGeom>
        </p:spPr>
        <p:txBody>
          <a:bodyPr wrap="none">
            <a:spAutoFit/>
          </a:bodyPr>
          <a:lstStyle/>
          <a:p>
            <a:pPr algn="ctr"/>
            <a:r>
              <a:rPr lang="en-GB" sz="800" dirty="0">
                <a:latin typeface="Dax Light" pitchFamily="50" charset="0"/>
              </a:rPr>
              <a:t>C</a:t>
            </a:r>
            <a:r>
              <a:rPr lang="en-GB" sz="800" dirty="0" smtClean="0">
                <a:latin typeface="Dax Light" pitchFamily="50" charset="0"/>
              </a:rPr>
              <a:t>onsumption</a:t>
            </a:r>
          </a:p>
          <a:p>
            <a:pPr algn="ctr"/>
            <a:r>
              <a:rPr lang="en-GB" sz="800" dirty="0" smtClean="0">
                <a:latin typeface="Dax Light" pitchFamily="50" charset="0"/>
              </a:rPr>
              <a:t>Pump</a:t>
            </a:r>
          </a:p>
          <a:p>
            <a:r>
              <a:rPr lang="de-CH" sz="800" dirty="0" smtClean="0">
                <a:latin typeface="Dax Light" pitchFamily="50" charset="0"/>
              </a:rPr>
              <a:t>0-250 </a:t>
            </a:r>
            <a:r>
              <a:rPr lang="de-CH" sz="800" dirty="0">
                <a:latin typeface="Dax Light" pitchFamily="50" charset="0"/>
              </a:rPr>
              <a:t>ml/min</a:t>
            </a:r>
          </a:p>
          <a:p>
            <a:r>
              <a:rPr lang="de-CH" sz="800" dirty="0">
                <a:latin typeface="Dax Light" pitchFamily="50" charset="0"/>
              </a:rPr>
              <a:t>@</a:t>
            </a:r>
            <a:r>
              <a:rPr lang="de-CH" sz="800" dirty="0" err="1">
                <a:latin typeface="Dax Light" pitchFamily="50" charset="0"/>
              </a:rPr>
              <a:t>module</a:t>
            </a:r>
            <a:endParaRPr lang="en-GB" sz="800" dirty="0">
              <a:latin typeface="Dax Light" pitchFamily="50" charset="0"/>
            </a:endParaRPr>
          </a:p>
          <a:p>
            <a:pPr algn="ctr"/>
            <a:endParaRPr lang="en-GB" sz="800" dirty="0">
              <a:latin typeface="Dax Light" pitchFamily="50" charset="0"/>
            </a:endParaRPr>
          </a:p>
        </p:txBody>
      </p:sp>
      <p:cxnSp>
        <p:nvCxnSpPr>
          <p:cNvPr id="121" name="Gerader Verbinder 120"/>
          <p:cNvCxnSpPr>
            <a:stCxn id="86" idx="0"/>
          </p:cNvCxnSpPr>
          <p:nvPr/>
        </p:nvCxnSpPr>
        <p:spPr>
          <a:xfrm>
            <a:off x="3495927" y="2336961"/>
            <a:ext cx="529105" cy="1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r Verbinder 121"/>
          <p:cNvCxnSpPr>
            <a:endCxn id="104" idx="2"/>
          </p:cNvCxnSpPr>
          <p:nvPr/>
        </p:nvCxnSpPr>
        <p:spPr>
          <a:xfrm>
            <a:off x="4023827" y="2334544"/>
            <a:ext cx="19199" cy="10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Gerade Verbindung mit Pfeil 122"/>
          <p:cNvCxnSpPr/>
          <p:nvPr/>
        </p:nvCxnSpPr>
        <p:spPr>
          <a:xfrm flipH="1" flipV="1">
            <a:off x="1954288" y="1963552"/>
            <a:ext cx="8842" cy="69869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4" name="Gerader Verbinder 123"/>
          <p:cNvCxnSpPr/>
          <p:nvPr/>
        </p:nvCxnSpPr>
        <p:spPr>
          <a:xfrm flipH="1">
            <a:off x="1478878" y="1964473"/>
            <a:ext cx="479160" cy="3399"/>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25" name="Abgerundetes Rechteck 124"/>
          <p:cNvSpPr/>
          <p:nvPr/>
        </p:nvSpPr>
        <p:spPr>
          <a:xfrm>
            <a:off x="725655" y="1343498"/>
            <a:ext cx="3912890" cy="4176463"/>
          </a:xfrm>
          <a:prstGeom prst="roundRect">
            <a:avLst/>
          </a:prstGeom>
          <a:noFill/>
          <a:ln>
            <a:prstDash val="lg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Dax Light" pitchFamily="50" charset="0"/>
            </a:endParaRPr>
          </a:p>
        </p:txBody>
      </p:sp>
      <p:cxnSp>
        <p:nvCxnSpPr>
          <p:cNvPr id="126" name="Gewinkelte Verbindung 125"/>
          <p:cNvCxnSpPr>
            <a:stCxn id="87" idx="3"/>
            <a:endCxn id="94" idx="3"/>
          </p:cNvCxnSpPr>
          <p:nvPr/>
        </p:nvCxnSpPr>
        <p:spPr>
          <a:xfrm rot="10800000">
            <a:off x="2143335" y="3477917"/>
            <a:ext cx="502043" cy="331885"/>
          </a:xfrm>
          <a:prstGeom prst="bentConnector2">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2367916" y="4439843"/>
            <a:ext cx="310500" cy="1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8" name="Gewinkelte Verbindung 127"/>
          <p:cNvCxnSpPr>
            <a:stCxn id="127" idx="3"/>
            <a:endCxn id="108" idx="2"/>
          </p:cNvCxnSpPr>
          <p:nvPr/>
        </p:nvCxnSpPr>
        <p:spPr>
          <a:xfrm rot="10800000" flipV="1">
            <a:off x="2157224" y="4529843"/>
            <a:ext cx="210693" cy="378362"/>
          </a:xfrm>
          <a:prstGeom prst="bentConnector2">
            <a:avLst/>
          </a:prstGeom>
          <a:ln>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9" name="Gewinkelte Verbindung 128"/>
          <p:cNvCxnSpPr/>
          <p:nvPr/>
        </p:nvCxnSpPr>
        <p:spPr>
          <a:xfrm rot="16200000" flipH="1">
            <a:off x="7848344" y="3982600"/>
            <a:ext cx="1607619" cy="1667"/>
          </a:xfrm>
          <a:prstGeom prst="bentConnector3">
            <a:avLst>
              <a:gd name="adj1" fmla="val 50000"/>
            </a:avLst>
          </a:prstGeom>
          <a:ln>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0" name="Gewinkelte Verbindung 129"/>
          <p:cNvCxnSpPr>
            <a:stCxn id="127" idx="1"/>
            <a:endCxn id="93" idx="3"/>
          </p:cNvCxnSpPr>
          <p:nvPr/>
        </p:nvCxnSpPr>
        <p:spPr>
          <a:xfrm>
            <a:off x="2678416" y="4529843"/>
            <a:ext cx="4177309" cy="95611"/>
          </a:xfrm>
          <a:prstGeom prst="bentConnector3">
            <a:avLst>
              <a:gd name="adj1" fmla="val 50000"/>
            </a:avLst>
          </a:prstGeom>
          <a:ln>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31"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483742" y="3521013"/>
            <a:ext cx="180000" cy="287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2" name="Gerader Verbinder 131"/>
          <p:cNvCxnSpPr/>
          <p:nvPr/>
        </p:nvCxnSpPr>
        <p:spPr>
          <a:xfrm flipH="1">
            <a:off x="1584438" y="3805613"/>
            <a:ext cx="556549" cy="212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hteck 132"/>
          <p:cNvSpPr/>
          <p:nvPr/>
        </p:nvSpPr>
        <p:spPr>
          <a:xfrm>
            <a:off x="979509" y="3763238"/>
            <a:ext cx="1277915" cy="338554"/>
          </a:xfrm>
          <a:prstGeom prst="rect">
            <a:avLst/>
          </a:prstGeom>
        </p:spPr>
        <p:txBody>
          <a:bodyPr wrap="none">
            <a:spAutoFit/>
          </a:bodyPr>
          <a:lstStyle/>
          <a:p>
            <a:pPr algn="ctr"/>
            <a:r>
              <a:rPr lang="de-CH" sz="800" dirty="0" err="1" smtClean="0">
                <a:latin typeface="Dax Light" pitchFamily="50" charset="0"/>
              </a:rPr>
              <a:t>Consuption</a:t>
            </a:r>
            <a:r>
              <a:rPr lang="de-CH" sz="800" dirty="0" smtClean="0">
                <a:latin typeface="Dax Light" pitchFamily="50" charset="0"/>
              </a:rPr>
              <a:t> pump </a:t>
            </a:r>
            <a:r>
              <a:rPr lang="de-CH" sz="800" dirty="0" err="1" smtClean="0">
                <a:latin typeface="Dax Light" pitchFamily="50" charset="0"/>
              </a:rPr>
              <a:t>pressure</a:t>
            </a:r>
            <a:endParaRPr lang="de-CH" sz="800" dirty="0" smtClean="0">
              <a:latin typeface="Dax Light" pitchFamily="50" charset="0"/>
            </a:endParaRPr>
          </a:p>
          <a:p>
            <a:pPr algn="ctr"/>
            <a:r>
              <a:rPr lang="de-CH" sz="800" dirty="0" smtClean="0">
                <a:latin typeface="Dax Light" pitchFamily="50" charset="0"/>
              </a:rPr>
              <a:t>0 </a:t>
            </a:r>
            <a:r>
              <a:rPr lang="de-CH" sz="800" dirty="0" err="1" smtClean="0">
                <a:latin typeface="Dax Light" pitchFamily="50" charset="0"/>
              </a:rPr>
              <a:t>to</a:t>
            </a:r>
            <a:r>
              <a:rPr lang="de-CH" sz="800" dirty="0" smtClean="0">
                <a:latin typeface="Dax Light" pitchFamily="50" charset="0"/>
              </a:rPr>
              <a:t> 500mBar </a:t>
            </a:r>
            <a:endParaRPr lang="en-GB" sz="800" dirty="0">
              <a:latin typeface="Dax Light" pitchFamily="50" charset="0"/>
            </a:endParaRPr>
          </a:p>
        </p:txBody>
      </p:sp>
      <p:sp>
        <p:nvSpPr>
          <p:cNvPr id="134" name="Abgerundetes Rechteck 133"/>
          <p:cNvSpPr/>
          <p:nvPr/>
        </p:nvSpPr>
        <p:spPr>
          <a:xfrm>
            <a:off x="6423646" y="2819651"/>
            <a:ext cx="2726635" cy="3827608"/>
          </a:xfrm>
          <a:prstGeom prst="roundRect">
            <a:avLst/>
          </a:prstGeom>
          <a:noFill/>
          <a:ln>
            <a:prstDash val="lg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Dax Light" pitchFamily="50" charset="0"/>
            </a:endParaRPr>
          </a:p>
        </p:txBody>
      </p:sp>
      <p:sp>
        <p:nvSpPr>
          <p:cNvPr id="135" name="Titel 3"/>
          <p:cNvSpPr txBox="1">
            <a:spLocks/>
          </p:cNvSpPr>
          <p:nvPr/>
        </p:nvSpPr>
        <p:spPr>
          <a:xfrm>
            <a:off x="6198264" y="2398787"/>
            <a:ext cx="3240359" cy="6703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CH" sz="2000" i="1" dirty="0" err="1" smtClean="0">
                <a:latin typeface="Dax Light" pitchFamily="50" charset="0"/>
              </a:rPr>
              <a:t>Printbar</a:t>
            </a:r>
            <a:r>
              <a:rPr lang="de-CH" sz="2000" i="1" dirty="0" smtClean="0">
                <a:latin typeface="Dax Light" pitchFamily="50" charset="0"/>
              </a:rPr>
              <a:t> 1 </a:t>
            </a:r>
            <a:r>
              <a:rPr lang="de-CH" sz="2000" i="1" dirty="0" err="1" smtClean="0">
                <a:latin typeface="Dax Light" pitchFamily="50" charset="0"/>
              </a:rPr>
              <a:t>to</a:t>
            </a:r>
            <a:r>
              <a:rPr lang="de-CH" sz="2000" i="1" dirty="0" smtClean="0">
                <a:latin typeface="Dax Light" pitchFamily="50" charset="0"/>
              </a:rPr>
              <a:t> n Modules</a:t>
            </a:r>
            <a:endParaRPr lang="en-GB" sz="2000" i="1" dirty="0">
              <a:latin typeface="Dax Light" pitchFamily="50" charset="0"/>
            </a:endParaRPr>
          </a:p>
        </p:txBody>
      </p:sp>
      <p:cxnSp>
        <p:nvCxnSpPr>
          <p:cNvPr id="136" name="Gerader Verbinder 135"/>
          <p:cNvCxnSpPr>
            <a:endCxn id="93" idx="0"/>
          </p:cNvCxnSpPr>
          <p:nvPr/>
        </p:nvCxnSpPr>
        <p:spPr>
          <a:xfrm flipH="1" flipV="1">
            <a:off x="6945725" y="4764621"/>
            <a:ext cx="2992" cy="161014"/>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137" name="Gerade Verbindung 104"/>
          <p:cNvCxnSpPr/>
          <p:nvPr/>
        </p:nvCxnSpPr>
        <p:spPr>
          <a:xfrm>
            <a:off x="7346407" y="4775227"/>
            <a:ext cx="0" cy="144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38" name="Gewinkelte Verbindung 137"/>
          <p:cNvCxnSpPr>
            <a:stCxn id="87" idx="1"/>
          </p:cNvCxnSpPr>
          <p:nvPr/>
        </p:nvCxnSpPr>
        <p:spPr>
          <a:xfrm flipV="1">
            <a:off x="3535091" y="3807734"/>
            <a:ext cx="3400033" cy="2067"/>
          </a:xfrm>
          <a:prstGeom prst="bentConnector3">
            <a:avLst>
              <a:gd name="adj1" fmla="val 50000"/>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endCxn id="95" idx="3"/>
          </p:cNvCxnSpPr>
          <p:nvPr/>
        </p:nvCxnSpPr>
        <p:spPr>
          <a:xfrm>
            <a:off x="6935125" y="3544897"/>
            <a:ext cx="0" cy="893196"/>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40" name="Gewinkelte Verbindung 139"/>
          <p:cNvCxnSpPr>
            <a:endCxn id="81" idx="2"/>
          </p:cNvCxnSpPr>
          <p:nvPr/>
        </p:nvCxnSpPr>
        <p:spPr>
          <a:xfrm>
            <a:off x="6935125" y="3548009"/>
            <a:ext cx="1310219" cy="938279"/>
          </a:xfrm>
          <a:prstGeom prst="bentConnector2">
            <a:avLst/>
          </a:prstGeom>
          <a:ln>
            <a:tailEnd type="oval"/>
          </a:ln>
        </p:spPr>
        <p:style>
          <a:lnRef idx="1">
            <a:schemeClr val="accent1"/>
          </a:lnRef>
          <a:fillRef idx="0">
            <a:schemeClr val="accent1"/>
          </a:fillRef>
          <a:effectRef idx="0">
            <a:schemeClr val="accent1"/>
          </a:effectRef>
          <a:fontRef idx="minor">
            <a:schemeClr val="tx1"/>
          </a:fontRef>
        </p:style>
      </p:cxnSp>
      <p:cxnSp>
        <p:nvCxnSpPr>
          <p:cNvPr id="141" name="Gewinkelte Verbindung 140"/>
          <p:cNvCxnSpPr>
            <a:endCxn id="81" idx="3"/>
          </p:cNvCxnSpPr>
          <p:nvPr/>
        </p:nvCxnSpPr>
        <p:spPr>
          <a:xfrm rot="16200000" flipH="1">
            <a:off x="7723829" y="4193938"/>
            <a:ext cx="665461" cy="197569"/>
          </a:xfrm>
          <a:prstGeom prst="bentConnector2">
            <a:avLst/>
          </a:prstGeom>
          <a:ln>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2" name="Gerader Verbinder 141"/>
          <p:cNvCxnSpPr/>
          <p:nvPr/>
        </p:nvCxnSpPr>
        <p:spPr>
          <a:xfrm>
            <a:off x="7345694" y="3157617"/>
            <a:ext cx="6724" cy="1616430"/>
          </a:xfrm>
          <a:prstGeom prst="line">
            <a:avLst/>
          </a:prstGeom>
          <a:ln>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3" name="Gerader Verbinder 142"/>
          <p:cNvCxnSpPr/>
          <p:nvPr/>
        </p:nvCxnSpPr>
        <p:spPr>
          <a:xfrm>
            <a:off x="7345788" y="3157617"/>
            <a:ext cx="1300237" cy="6917"/>
          </a:xfrm>
          <a:prstGeom prst="line">
            <a:avLst/>
          </a:prstGeom>
          <a:ln w="25400">
            <a:solidFill>
              <a:srgbClr val="00B050"/>
            </a:solidFill>
            <a:tailEnd type="oval"/>
          </a:ln>
        </p:spPr>
        <p:style>
          <a:lnRef idx="1">
            <a:schemeClr val="accent1"/>
          </a:lnRef>
          <a:fillRef idx="0">
            <a:schemeClr val="accent1"/>
          </a:fillRef>
          <a:effectRef idx="0">
            <a:schemeClr val="accent1"/>
          </a:effectRef>
          <a:fontRef idx="minor">
            <a:schemeClr val="tx1"/>
          </a:fontRef>
        </p:style>
      </p:cxnSp>
      <p:cxnSp>
        <p:nvCxnSpPr>
          <p:cNvPr id="144" name="Gerader Verbinder 143"/>
          <p:cNvCxnSpPr/>
          <p:nvPr/>
        </p:nvCxnSpPr>
        <p:spPr>
          <a:xfrm>
            <a:off x="6945725" y="3544898"/>
            <a:ext cx="1299619" cy="8354"/>
          </a:xfrm>
          <a:prstGeom prst="line">
            <a:avLst/>
          </a:prstGeom>
          <a:ln w="25400">
            <a:tailEnd type="oval"/>
          </a:ln>
        </p:spPr>
        <p:style>
          <a:lnRef idx="1">
            <a:schemeClr val="accent1"/>
          </a:lnRef>
          <a:fillRef idx="0">
            <a:schemeClr val="accent1"/>
          </a:fillRef>
          <a:effectRef idx="0">
            <a:schemeClr val="accent1"/>
          </a:effectRef>
          <a:fontRef idx="minor">
            <a:schemeClr val="tx1"/>
          </a:fontRef>
        </p:style>
      </p:cxnSp>
      <p:cxnSp>
        <p:nvCxnSpPr>
          <p:cNvPr id="145" name="Gerader Verbinder 144"/>
          <p:cNvCxnSpPr/>
          <p:nvPr/>
        </p:nvCxnSpPr>
        <p:spPr>
          <a:xfrm>
            <a:off x="5934964" y="3944866"/>
            <a:ext cx="2008203" cy="9140"/>
          </a:xfrm>
          <a:prstGeom prst="line">
            <a:avLst/>
          </a:prstGeom>
          <a:ln>
            <a:solidFill>
              <a:srgbClr val="FFFF00"/>
            </a:solidFill>
            <a:headEnd type="oval"/>
          </a:ln>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7795963" y="2870702"/>
            <a:ext cx="766557" cy="338554"/>
          </a:xfrm>
          <a:prstGeom prst="rect">
            <a:avLst/>
          </a:prstGeom>
        </p:spPr>
        <p:txBody>
          <a:bodyPr wrap="none">
            <a:spAutoFit/>
          </a:bodyPr>
          <a:lstStyle/>
          <a:p>
            <a:pPr algn="ctr"/>
            <a:r>
              <a:rPr lang="de-CH" sz="800" dirty="0" smtClean="0">
                <a:latin typeface="Dax Light" pitchFamily="50" charset="0"/>
              </a:rPr>
              <a:t>P-Outlet</a:t>
            </a:r>
          </a:p>
          <a:p>
            <a:pPr algn="ctr"/>
            <a:r>
              <a:rPr lang="de-CH" sz="800" dirty="0" smtClean="0">
                <a:latin typeface="Dax Light" pitchFamily="50" charset="0"/>
              </a:rPr>
              <a:t>-50 </a:t>
            </a:r>
            <a:r>
              <a:rPr lang="de-CH" sz="800" dirty="0" err="1" smtClean="0">
                <a:latin typeface="Dax Light" pitchFamily="50" charset="0"/>
              </a:rPr>
              <a:t>to</a:t>
            </a:r>
            <a:r>
              <a:rPr lang="de-CH" sz="800" dirty="0" smtClean="0">
                <a:latin typeface="Dax Light" pitchFamily="50" charset="0"/>
              </a:rPr>
              <a:t> 0mBar </a:t>
            </a:r>
            <a:endParaRPr lang="en-GB" sz="800" dirty="0">
              <a:latin typeface="Dax Light" pitchFamily="50" charset="0"/>
            </a:endParaRPr>
          </a:p>
        </p:txBody>
      </p:sp>
      <p:pic>
        <p:nvPicPr>
          <p:cNvPr id="147"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flipH="1">
            <a:off x="2693185" y="4223206"/>
            <a:ext cx="180000" cy="287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8" name="Gerader Verbinder 147"/>
          <p:cNvCxnSpPr>
            <a:stCxn id="147" idx="2"/>
          </p:cNvCxnSpPr>
          <p:nvPr/>
        </p:nvCxnSpPr>
        <p:spPr>
          <a:xfrm flipH="1">
            <a:off x="2923164" y="4367084"/>
            <a:ext cx="3899" cy="162759"/>
          </a:xfrm>
          <a:prstGeom prst="line">
            <a:avLst/>
          </a:prstGeom>
          <a:ln>
            <a:solidFill>
              <a:srgbClr val="FFFF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9" name="Rechteck 148"/>
          <p:cNvSpPr/>
          <p:nvPr/>
        </p:nvSpPr>
        <p:spPr>
          <a:xfrm>
            <a:off x="2861058" y="4215675"/>
            <a:ext cx="872355" cy="338554"/>
          </a:xfrm>
          <a:prstGeom prst="rect">
            <a:avLst/>
          </a:prstGeom>
        </p:spPr>
        <p:txBody>
          <a:bodyPr wrap="none">
            <a:spAutoFit/>
          </a:bodyPr>
          <a:lstStyle/>
          <a:p>
            <a:pPr algn="ctr"/>
            <a:r>
              <a:rPr lang="de-CH" sz="800" dirty="0" smtClean="0">
                <a:latin typeface="Dax Light" pitchFamily="50" charset="0"/>
              </a:rPr>
              <a:t>Lung </a:t>
            </a:r>
            <a:r>
              <a:rPr lang="de-CH" sz="800" dirty="0" err="1" smtClean="0">
                <a:latin typeface="Dax Light" pitchFamily="50" charset="0"/>
              </a:rPr>
              <a:t>pressure</a:t>
            </a:r>
            <a:endParaRPr lang="de-CH" sz="800" dirty="0" smtClean="0">
              <a:latin typeface="Dax Light" pitchFamily="50" charset="0"/>
            </a:endParaRPr>
          </a:p>
          <a:p>
            <a:pPr algn="ctr"/>
            <a:r>
              <a:rPr lang="de-CH" sz="800" dirty="0" smtClean="0">
                <a:latin typeface="Dax Light" pitchFamily="50" charset="0"/>
              </a:rPr>
              <a:t>0 </a:t>
            </a:r>
            <a:r>
              <a:rPr lang="de-CH" sz="800" dirty="0" err="1" smtClean="0">
                <a:latin typeface="Dax Light" pitchFamily="50" charset="0"/>
              </a:rPr>
              <a:t>to</a:t>
            </a:r>
            <a:r>
              <a:rPr lang="de-CH" sz="800" dirty="0" smtClean="0">
                <a:latin typeface="Dax Light" pitchFamily="50" charset="0"/>
              </a:rPr>
              <a:t> -1000mBar </a:t>
            </a:r>
            <a:endParaRPr lang="en-GB" sz="800" dirty="0">
              <a:latin typeface="Dax Light" pitchFamily="50" charset="0"/>
            </a:endParaRPr>
          </a:p>
        </p:txBody>
      </p:sp>
      <p:cxnSp>
        <p:nvCxnSpPr>
          <p:cNvPr id="150" name="Gewinkelte Verbindung 149"/>
          <p:cNvCxnSpPr/>
          <p:nvPr/>
        </p:nvCxnSpPr>
        <p:spPr>
          <a:xfrm flipV="1">
            <a:off x="1708866" y="1414688"/>
            <a:ext cx="2416742" cy="344831"/>
          </a:xfrm>
          <a:prstGeom prst="bentConnector3">
            <a:avLst>
              <a:gd name="adj1" fmla="val 114"/>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flipV="1">
            <a:off x="4118943" y="1417132"/>
            <a:ext cx="12792" cy="15479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Gewinkelte Verbindung 185"/>
          <p:cNvCxnSpPr/>
          <p:nvPr/>
        </p:nvCxnSpPr>
        <p:spPr>
          <a:xfrm rot="5400000" flipH="1" flipV="1">
            <a:off x="5594037" y="4283289"/>
            <a:ext cx="681857" cy="2"/>
          </a:xfrm>
          <a:prstGeom prst="bentConnector3">
            <a:avLst>
              <a:gd name="adj1" fmla="val 50000"/>
            </a:avLst>
          </a:prstGeom>
          <a:ln>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5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flipV="1">
            <a:off x="1002182" y="2178790"/>
            <a:ext cx="304762" cy="379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 name="Rechteck 152"/>
          <p:cNvSpPr/>
          <p:nvPr/>
        </p:nvSpPr>
        <p:spPr>
          <a:xfrm>
            <a:off x="764908" y="2543384"/>
            <a:ext cx="762892" cy="338554"/>
          </a:xfrm>
          <a:prstGeom prst="rect">
            <a:avLst/>
          </a:prstGeom>
        </p:spPr>
        <p:txBody>
          <a:bodyPr wrap="square">
            <a:spAutoFit/>
          </a:bodyPr>
          <a:lstStyle/>
          <a:p>
            <a:pPr algn="ctr"/>
            <a:r>
              <a:rPr lang="en-GB" sz="800" dirty="0" smtClean="0">
                <a:latin typeface="Dax Light" pitchFamily="50" charset="0"/>
              </a:rPr>
              <a:t>Air cushion Pump</a:t>
            </a:r>
            <a:endParaRPr lang="en-GB" sz="800" dirty="0">
              <a:latin typeface="Dax Light" pitchFamily="50" charset="0"/>
            </a:endParaRPr>
          </a:p>
        </p:txBody>
      </p:sp>
      <p:cxnSp>
        <p:nvCxnSpPr>
          <p:cNvPr id="154" name="Gerader Verbinder 153"/>
          <p:cNvCxnSpPr/>
          <p:nvPr/>
        </p:nvCxnSpPr>
        <p:spPr>
          <a:xfrm flipH="1">
            <a:off x="1368480" y="2365236"/>
            <a:ext cx="536818" cy="4329"/>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55" name="Gerade Verbindung mit Pfeil 154"/>
          <p:cNvCxnSpPr/>
          <p:nvPr/>
        </p:nvCxnSpPr>
        <p:spPr>
          <a:xfrm flipH="1" flipV="1">
            <a:off x="1902985" y="2369565"/>
            <a:ext cx="5285" cy="29104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658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9768"/>
            <a:ext cx="11155680" cy="729710"/>
          </a:xfrm>
        </p:spPr>
        <p:txBody>
          <a:bodyPr/>
          <a:lstStyle/>
          <a:p>
            <a:r>
              <a:rPr lang="en-GB" dirty="0" err="1" smtClean="0"/>
              <a:t>Elemente</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1184640"/>
            <a:ext cx="11155680" cy="5177790"/>
          </a:xfrm>
        </p:spPr>
        <p:txBody>
          <a:bodyPr/>
          <a:lstStyle/>
          <a:p>
            <a:r>
              <a:rPr lang="en-GB" sz="1400" dirty="0"/>
              <a:t>Fresh Ink </a:t>
            </a:r>
            <a:r>
              <a:rPr lang="en-GB" sz="1400" dirty="0" err="1" smtClean="0"/>
              <a:t>Behälter</a:t>
            </a:r>
            <a:endParaRPr lang="en-GB" sz="1400" dirty="0" smtClean="0"/>
          </a:p>
          <a:p>
            <a:pPr lvl="1">
              <a:spcBef>
                <a:spcPts val="0"/>
              </a:spcBef>
            </a:pPr>
            <a:r>
              <a:rPr lang="de-CH" sz="1100" dirty="0" smtClean="0"/>
              <a:t>Es </a:t>
            </a:r>
            <a:r>
              <a:rPr lang="de-CH" sz="1100" dirty="0"/>
              <a:t>kann sowohl eine Flasche, Kanister oder aber auch ein Vakuumbeutel der leergesaugt  </a:t>
            </a:r>
            <a:r>
              <a:rPr lang="de-CH" sz="1100" dirty="0" smtClean="0"/>
              <a:t>wird verwendet werden</a:t>
            </a:r>
          </a:p>
          <a:p>
            <a:pPr>
              <a:spcBef>
                <a:spcPts val="600"/>
              </a:spcBef>
            </a:pPr>
            <a:r>
              <a:rPr lang="de-CH" sz="1400" dirty="0"/>
              <a:t>Level </a:t>
            </a:r>
            <a:r>
              <a:rPr lang="de-CH" sz="1400" dirty="0" smtClean="0"/>
              <a:t>Sensor</a:t>
            </a:r>
          </a:p>
          <a:p>
            <a:pPr lvl="1">
              <a:spcBef>
                <a:spcPts val="0"/>
              </a:spcBef>
            </a:pPr>
            <a:r>
              <a:rPr lang="de-CH" sz="1100" dirty="0" smtClean="0"/>
              <a:t>Es soll ein </a:t>
            </a:r>
            <a:r>
              <a:rPr lang="de-CH" sz="1100" dirty="0" err="1" smtClean="0"/>
              <a:t>Piezo</a:t>
            </a:r>
            <a:r>
              <a:rPr lang="de-CH" sz="1100" dirty="0" smtClean="0"/>
              <a:t> Wagen System verwendet werden welche im Bereich 0-25kG funktioniert.</a:t>
            </a:r>
            <a:endParaRPr lang="de-CH" sz="1100" dirty="0"/>
          </a:p>
          <a:p>
            <a:pPr>
              <a:spcBef>
                <a:spcPts val="600"/>
              </a:spcBef>
            </a:pPr>
            <a:r>
              <a:rPr lang="de-CH" sz="1400" dirty="0" err="1"/>
              <a:t>Consumption</a:t>
            </a:r>
            <a:r>
              <a:rPr lang="de-CH" sz="1400" dirty="0"/>
              <a:t> </a:t>
            </a:r>
            <a:r>
              <a:rPr lang="de-CH" sz="1400" dirty="0" smtClean="0"/>
              <a:t>Pump</a:t>
            </a:r>
          </a:p>
          <a:p>
            <a:pPr lvl="1"/>
            <a:r>
              <a:rPr lang="de-CH" sz="1100" dirty="0" smtClean="0"/>
              <a:t>KNF </a:t>
            </a:r>
            <a:r>
              <a:rPr lang="de-CH" sz="1100" dirty="0"/>
              <a:t>Membranpumpen alle selbstansaugend, Förderdruck bis zu 10bar, Ansaughöhe bis zu 3 Meter. Bürstenloser Gleichstrommotor mit vier Litzen (Regelbarkeit Drehzahl und Drehzahlsignalausgang). Steuerspannung = 0-5V.</a:t>
            </a:r>
          </a:p>
          <a:p>
            <a:pPr lvl="1">
              <a:spcBef>
                <a:spcPts val="0"/>
              </a:spcBef>
            </a:pPr>
            <a:r>
              <a:rPr lang="de-CH" sz="1100" dirty="0"/>
              <a:t>Für ein Modul das Modell NF1.5 KPDCB-4 	</a:t>
            </a:r>
            <a:r>
              <a:rPr lang="de-CH" sz="1100" dirty="0" smtClean="0"/>
              <a:t>	0-50ml/min</a:t>
            </a:r>
            <a:br>
              <a:rPr lang="de-CH" sz="1100" dirty="0" smtClean="0"/>
            </a:br>
            <a:r>
              <a:rPr lang="de-CH" sz="1100" dirty="0" smtClean="0"/>
              <a:t>Für </a:t>
            </a:r>
            <a:r>
              <a:rPr lang="de-CH" sz="1100" dirty="0"/>
              <a:t>vier Module das Modell NF 10 TTDCB	</a:t>
            </a:r>
            <a:r>
              <a:rPr lang="de-CH" sz="1100" dirty="0" smtClean="0"/>
              <a:t>	0-120ml/min</a:t>
            </a:r>
            <a:br>
              <a:rPr lang="de-CH" sz="1100" dirty="0" smtClean="0"/>
            </a:br>
            <a:r>
              <a:rPr lang="de-CH" sz="1100" dirty="0" smtClean="0"/>
              <a:t>Für </a:t>
            </a:r>
            <a:r>
              <a:rPr lang="de-CH" sz="1100" dirty="0"/>
              <a:t>acht Module das Modell NF 25 KPDCB-4	</a:t>
            </a:r>
            <a:r>
              <a:rPr lang="de-CH" sz="1100" dirty="0" smtClean="0"/>
              <a:t>0-250ml/min</a:t>
            </a:r>
          </a:p>
          <a:p>
            <a:pPr>
              <a:spcBef>
                <a:spcPts val="600"/>
              </a:spcBef>
            </a:pPr>
            <a:r>
              <a:rPr lang="de-CH" sz="1400" dirty="0" err="1"/>
              <a:t>Bleed</a:t>
            </a:r>
            <a:r>
              <a:rPr lang="de-CH" sz="1400" dirty="0"/>
              <a:t> Ventil</a:t>
            </a:r>
            <a:endParaRPr lang="de-CH" sz="1200" dirty="0"/>
          </a:p>
          <a:p>
            <a:pPr lvl="1">
              <a:spcBef>
                <a:spcPts val="0"/>
              </a:spcBef>
            </a:pPr>
            <a:r>
              <a:rPr lang="de-CH" sz="1100" dirty="0" smtClean="0"/>
              <a:t>Solenoid </a:t>
            </a:r>
            <a:r>
              <a:rPr lang="de-CH" sz="1100" dirty="0"/>
              <a:t>Ventil. Der Ausgang geht zurück in den </a:t>
            </a:r>
            <a:r>
              <a:rPr lang="de-CH" sz="1100" dirty="0" err="1"/>
              <a:t>fresh</a:t>
            </a:r>
            <a:r>
              <a:rPr lang="de-CH" sz="1100" dirty="0"/>
              <a:t> </a:t>
            </a:r>
            <a:r>
              <a:rPr lang="de-CH" sz="1100" dirty="0" err="1"/>
              <a:t>ink</a:t>
            </a:r>
            <a:r>
              <a:rPr lang="de-CH" sz="1100" dirty="0"/>
              <a:t> Behälter.</a:t>
            </a:r>
            <a:endParaRPr lang="de-CH" sz="1050" dirty="0"/>
          </a:p>
          <a:p>
            <a:pPr>
              <a:spcBef>
                <a:spcPts val="600"/>
              </a:spcBef>
            </a:pPr>
            <a:r>
              <a:rPr lang="de-CH" sz="1400" dirty="0"/>
              <a:t>Air </a:t>
            </a:r>
            <a:r>
              <a:rPr lang="de-CH" sz="1400" dirty="0" err="1"/>
              <a:t>cushion</a:t>
            </a:r>
            <a:r>
              <a:rPr lang="de-CH" sz="1400" dirty="0"/>
              <a:t> </a:t>
            </a:r>
            <a:r>
              <a:rPr lang="de-CH" sz="1400" dirty="0" smtClean="0"/>
              <a:t>Ventil / Air </a:t>
            </a:r>
            <a:r>
              <a:rPr lang="de-CH" sz="1400" dirty="0" err="1" smtClean="0"/>
              <a:t>cushion</a:t>
            </a:r>
            <a:r>
              <a:rPr lang="de-CH" sz="1400" dirty="0" smtClean="0"/>
              <a:t> Pump</a:t>
            </a:r>
            <a:endParaRPr lang="de-CH" sz="1400" dirty="0"/>
          </a:p>
          <a:p>
            <a:pPr lvl="1">
              <a:spcBef>
                <a:spcPts val="0"/>
              </a:spcBef>
            </a:pPr>
            <a:r>
              <a:rPr lang="de-CH" sz="1100" dirty="0" smtClean="0"/>
              <a:t>Solenoid Ventil, </a:t>
            </a:r>
            <a:r>
              <a:rPr lang="de-CH" sz="1100" dirty="0"/>
              <a:t>der Ausgang geht ins Freie.</a:t>
            </a:r>
          </a:p>
          <a:p>
            <a:pPr lvl="1">
              <a:spcBef>
                <a:spcPts val="0"/>
              </a:spcBef>
            </a:pPr>
            <a:r>
              <a:rPr lang="de-CH" sz="1100" dirty="0" smtClean="0"/>
              <a:t>DC-Motor Pumpe um den Druck aufrecht zu erhalten</a:t>
            </a:r>
          </a:p>
          <a:p>
            <a:pPr>
              <a:spcBef>
                <a:spcPts val="600"/>
              </a:spcBef>
            </a:pPr>
            <a:r>
              <a:rPr lang="de-CH" sz="1400" dirty="0" err="1"/>
              <a:t>Consumption</a:t>
            </a:r>
            <a:r>
              <a:rPr lang="de-CH" sz="1400" dirty="0"/>
              <a:t> </a:t>
            </a:r>
            <a:r>
              <a:rPr lang="de-CH" sz="1400" dirty="0" err="1"/>
              <a:t>pressure</a:t>
            </a:r>
            <a:r>
              <a:rPr lang="de-CH" sz="1400" dirty="0"/>
              <a:t> Sensor</a:t>
            </a:r>
          </a:p>
          <a:p>
            <a:pPr lvl="1">
              <a:spcBef>
                <a:spcPts val="0"/>
              </a:spcBef>
            </a:pPr>
            <a:r>
              <a:rPr lang="de-CH" sz="1100" dirty="0"/>
              <a:t>0 …+500mBar relativ (</a:t>
            </a:r>
            <a:r>
              <a:rPr lang="de-CH" sz="1100" dirty="0" err="1"/>
              <a:t>gage</a:t>
            </a:r>
            <a:r>
              <a:rPr lang="de-CH" sz="1100" dirty="0"/>
              <a:t>); Gesamtgenauigkeit inkl. Temperatureffekte (max.) </a:t>
            </a:r>
            <a:r>
              <a:rPr lang="en-GB" sz="1100" dirty="0"/>
              <a:t>±1.5 %</a:t>
            </a:r>
            <a:r>
              <a:rPr lang="en-GB" sz="1100" dirty="0" smtClean="0"/>
              <a:t>FSS, proof </a:t>
            </a:r>
            <a:r>
              <a:rPr lang="en-GB" sz="1100" dirty="0"/>
              <a:t>pressure </a:t>
            </a:r>
            <a:r>
              <a:rPr lang="en-GB" sz="1100" dirty="0" smtClean="0"/>
              <a:t>1‘000mbar, Anschluss </a:t>
            </a:r>
            <a:r>
              <a:rPr lang="en-GB" sz="1100" dirty="0" err="1" smtClean="0"/>
              <a:t>ohne</a:t>
            </a:r>
            <a:r>
              <a:rPr lang="en-GB" sz="1100" dirty="0" smtClean="0"/>
              <a:t> Barb</a:t>
            </a:r>
            <a:endParaRPr lang="de-CH" sz="1100" dirty="0"/>
          </a:p>
          <a:p>
            <a:pPr>
              <a:spcBef>
                <a:spcPts val="600"/>
              </a:spcBef>
            </a:pPr>
            <a:r>
              <a:rPr lang="en-GB" sz="1400" dirty="0"/>
              <a:t>Ink Filter</a:t>
            </a:r>
          </a:p>
          <a:p>
            <a:pPr lvl="1">
              <a:spcBef>
                <a:spcPts val="0"/>
              </a:spcBef>
            </a:pPr>
            <a:r>
              <a:rPr lang="en-GB" sz="1100" dirty="0"/>
              <a:t>M A C W A015 8 J capsule Filter von Pall</a:t>
            </a:r>
            <a:endParaRPr lang="de-CH" sz="1100" dirty="0"/>
          </a:p>
          <a:p>
            <a:pPr>
              <a:spcBef>
                <a:spcPts val="600"/>
              </a:spcBef>
            </a:pPr>
            <a:r>
              <a:rPr lang="en-GB" sz="1400" dirty="0" err="1"/>
              <a:t>Vakuum</a:t>
            </a:r>
            <a:r>
              <a:rPr lang="en-GB" sz="1400" dirty="0"/>
              <a:t> Pump</a:t>
            </a:r>
          </a:p>
          <a:p>
            <a:pPr lvl="1">
              <a:spcBef>
                <a:spcPts val="0"/>
              </a:spcBef>
            </a:pPr>
            <a:r>
              <a:rPr lang="en-GB" sz="1100" dirty="0"/>
              <a:t>KNF </a:t>
            </a:r>
            <a:r>
              <a:rPr lang="en-GB" sz="1100" dirty="0" err="1"/>
              <a:t>Membranpumpe</a:t>
            </a:r>
            <a:r>
              <a:rPr lang="en-GB" sz="1100" dirty="0"/>
              <a:t> </a:t>
            </a:r>
            <a:r>
              <a:rPr lang="en-GB" sz="1100" dirty="0" err="1"/>
              <a:t>Typ</a:t>
            </a:r>
            <a:r>
              <a:rPr lang="en-GB" sz="1100" dirty="0"/>
              <a:t> NF 85.3 KNDC </a:t>
            </a:r>
            <a:r>
              <a:rPr lang="en-GB" sz="1100" dirty="0" err="1"/>
              <a:t>bis</a:t>
            </a:r>
            <a:r>
              <a:rPr lang="en-GB" sz="1100" dirty="0"/>
              <a:t> </a:t>
            </a:r>
            <a:r>
              <a:rPr lang="en-GB" sz="1100" dirty="0" err="1"/>
              <a:t>zu</a:t>
            </a:r>
            <a:r>
              <a:rPr lang="en-GB" sz="1100" dirty="0"/>
              <a:t> 960mBar relatives </a:t>
            </a:r>
            <a:r>
              <a:rPr lang="en-GB" sz="1100" dirty="0" err="1"/>
              <a:t>Vakuum</a:t>
            </a:r>
            <a:r>
              <a:rPr lang="en-GB" sz="1100" dirty="0"/>
              <a:t>. </a:t>
            </a:r>
            <a:r>
              <a:rPr lang="de-CH" sz="1100" dirty="0"/>
              <a:t>Gleichstrommotor mit zwei Litzen +</a:t>
            </a:r>
            <a:r>
              <a:rPr lang="de-CH" sz="1100" dirty="0" smtClean="0"/>
              <a:t>24V/1A</a:t>
            </a:r>
            <a:r>
              <a:rPr lang="de-CH" sz="1100" dirty="0"/>
              <a:t>.</a:t>
            </a:r>
          </a:p>
          <a:p>
            <a:r>
              <a:rPr lang="de-CH" sz="1400" dirty="0"/>
              <a:t>Lung </a:t>
            </a:r>
            <a:r>
              <a:rPr lang="de-CH" sz="1400" dirty="0" err="1"/>
              <a:t>pressure</a:t>
            </a:r>
            <a:r>
              <a:rPr lang="de-CH" sz="1400" dirty="0"/>
              <a:t> </a:t>
            </a:r>
            <a:r>
              <a:rPr lang="de-CH" sz="1400" dirty="0" err="1"/>
              <a:t>sensor</a:t>
            </a:r>
            <a:endParaRPr lang="de-CH" sz="1400" dirty="0"/>
          </a:p>
          <a:p>
            <a:pPr lvl="1">
              <a:spcBef>
                <a:spcPts val="0"/>
              </a:spcBef>
            </a:pPr>
            <a:r>
              <a:rPr lang="de-CH" sz="1100" dirty="0"/>
              <a:t>0 …-1‘000mBar relativ (</a:t>
            </a:r>
            <a:r>
              <a:rPr lang="de-CH" sz="1100" dirty="0" err="1"/>
              <a:t>gage</a:t>
            </a:r>
            <a:r>
              <a:rPr lang="de-CH" sz="1100" dirty="0"/>
              <a:t>); Gesamtgenauigkeit inkl. Temperatureffekte (max.) ±1.5 %</a:t>
            </a:r>
            <a:r>
              <a:rPr lang="de-CH" sz="1100" dirty="0" smtClean="0"/>
              <a:t>FSS, </a:t>
            </a:r>
            <a:r>
              <a:rPr lang="de-CH" sz="1100" dirty="0" err="1" smtClean="0"/>
              <a:t>proof</a:t>
            </a:r>
            <a:r>
              <a:rPr lang="de-CH" sz="1100" dirty="0" smtClean="0"/>
              <a:t> </a:t>
            </a:r>
            <a:r>
              <a:rPr lang="de-CH" sz="1100" dirty="0" err="1"/>
              <a:t>pressure</a:t>
            </a:r>
            <a:r>
              <a:rPr lang="de-CH" sz="1100" dirty="0"/>
              <a:t> </a:t>
            </a:r>
            <a:r>
              <a:rPr lang="de-CH" sz="1100" dirty="0" smtClean="0"/>
              <a:t>2‘000mbar, </a:t>
            </a:r>
            <a:r>
              <a:rPr lang="en-GB" sz="1100" dirty="0" smtClean="0"/>
              <a:t>Anschluss </a:t>
            </a:r>
            <a:r>
              <a:rPr lang="en-GB" sz="1100" dirty="0" err="1"/>
              <a:t>ohne</a:t>
            </a:r>
            <a:r>
              <a:rPr lang="en-GB" sz="1100" dirty="0"/>
              <a:t> Barb</a:t>
            </a:r>
            <a:endParaRPr lang="de-CH" sz="1100" dirty="0"/>
          </a:p>
          <a:p>
            <a:pPr lvl="1"/>
            <a:endParaRPr lang="de-CH" sz="1100" dirty="0"/>
          </a:p>
        </p:txBody>
      </p:sp>
    </p:spTree>
    <p:extLst>
      <p:ext uri="{BB962C8B-B14F-4D97-AF65-F5344CB8AC3E}">
        <p14:creationId xmlns:p14="http://schemas.microsoft.com/office/powerpoint/2010/main" val="2637188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err="1" smtClean="0"/>
              <a:t>Elemente</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1025681"/>
            <a:ext cx="4788122" cy="5177790"/>
          </a:xfrm>
        </p:spPr>
        <p:txBody>
          <a:bodyPr/>
          <a:lstStyle/>
          <a:p>
            <a:r>
              <a:rPr lang="de-CH" sz="1800" dirty="0" smtClean="0"/>
              <a:t>Intermediate Tank</a:t>
            </a:r>
          </a:p>
          <a:p>
            <a:pPr lvl="1"/>
            <a:r>
              <a:rPr lang="de-CH" sz="1400" dirty="0" smtClean="0"/>
              <a:t>Die </a:t>
            </a:r>
            <a:r>
              <a:rPr lang="de-CH" sz="1400" dirty="0"/>
              <a:t>Hauptaufgabe des Intermediate Tanks ist das Verhindern, dass Luft in das Modul gelangen kann. Weitere Funktionen sind:</a:t>
            </a:r>
          </a:p>
          <a:p>
            <a:pPr lvl="2"/>
            <a:r>
              <a:rPr lang="de-CH" sz="1200" dirty="0" smtClean="0"/>
              <a:t>Pulsationsdämpfen</a:t>
            </a:r>
            <a:br>
              <a:rPr lang="de-CH" sz="1200" dirty="0" smtClean="0"/>
            </a:br>
            <a:r>
              <a:rPr lang="de-CH" sz="1200" dirty="0" smtClean="0"/>
              <a:t>Förderdruckpuffer</a:t>
            </a:r>
            <a:br>
              <a:rPr lang="de-CH" sz="1200" dirty="0" smtClean="0"/>
            </a:br>
            <a:r>
              <a:rPr lang="de-CH" sz="1200" dirty="0" smtClean="0"/>
              <a:t>Entlüftung</a:t>
            </a:r>
            <a:br>
              <a:rPr lang="de-CH" sz="1200" dirty="0" smtClean="0"/>
            </a:br>
            <a:r>
              <a:rPr lang="de-CH" sz="1200" dirty="0" smtClean="0"/>
              <a:t>Speicher </a:t>
            </a:r>
            <a:r>
              <a:rPr lang="de-CH" sz="1200" dirty="0"/>
              <a:t>bei </a:t>
            </a:r>
            <a:r>
              <a:rPr lang="de-CH" sz="1200" dirty="0" err="1"/>
              <a:t>fresh</a:t>
            </a:r>
            <a:r>
              <a:rPr lang="de-CH" sz="1200" dirty="0"/>
              <a:t> </a:t>
            </a:r>
            <a:r>
              <a:rPr lang="de-CH" sz="1200" dirty="0" err="1"/>
              <a:t>ink</a:t>
            </a:r>
            <a:r>
              <a:rPr lang="de-CH" sz="1200" dirty="0"/>
              <a:t> </a:t>
            </a:r>
            <a:r>
              <a:rPr lang="de-CH" sz="1200" dirty="0" smtClean="0"/>
              <a:t>Behälterwechsel</a:t>
            </a:r>
            <a:endParaRPr lang="de-CH" sz="1400" dirty="0" smtClean="0"/>
          </a:p>
          <a:p>
            <a:pPr lvl="1"/>
            <a:r>
              <a:rPr lang="de-CH" sz="1400" dirty="0" smtClean="0"/>
              <a:t>Die </a:t>
            </a:r>
            <a:r>
              <a:rPr lang="de-CH" sz="1400" dirty="0"/>
              <a:t>Entlüftung </a:t>
            </a:r>
            <a:r>
              <a:rPr lang="de-CH" sz="1400" dirty="0" smtClean="0"/>
              <a:t>erfolgt über </a:t>
            </a:r>
            <a:r>
              <a:rPr lang="de-CH" sz="1400" dirty="0"/>
              <a:t>ein Solenoid Ventil zurück in den </a:t>
            </a:r>
            <a:r>
              <a:rPr lang="de-CH" sz="1400" dirty="0" err="1"/>
              <a:t>fresh</a:t>
            </a:r>
            <a:r>
              <a:rPr lang="de-CH" sz="1400" dirty="0"/>
              <a:t> </a:t>
            </a:r>
            <a:r>
              <a:rPr lang="de-CH" sz="1400" dirty="0" err="1"/>
              <a:t>ink</a:t>
            </a:r>
            <a:r>
              <a:rPr lang="de-CH" sz="1400" dirty="0"/>
              <a:t> </a:t>
            </a:r>
            <a:r>
              <a:rPr lang="de-CH" sz="1400" dirty="0" smtClean="0"/>
              <a:t>Behälter. </a:t>
            </a:r>
            <a:r>
              <a:rPr lang="de-CH" sz="1400" dirty="0"/>
              <a:t>Das Luftkissen kann optional aktiv  gespeist werden, sodass bei </a:t>
            </a:r>
            <a:r>
              <a:rPr lang="de-CH" sz="1400" dirty="0" smtClean="0"/>
              <a:t>abgehängtem </a:t>
            </a:r>
            <a:r>
              <a:rPr lang="de-CH" sz="1400" dirty="0" err="1"/>
              <a:t>fresh</a:t>
            </a:r>
            <a:r>
              <a:rPr lang="de-CH" sz="1400" dirty="0"/>
              <a:t> </a:t>
            </a:r>
            <a:r>
              <a:rPr lang="de-CH" sz="1400" dirty="0" err="1"/>
              <a:t>ink</a:t>
            </a:r>
            <a:r>
              <a:rPr lang="de-CH" sz="1400" dirty="0"/>
              <a:t> Behälter weitergedruckt werden kann, bis der intermediate Tank </a:t>
            </a:r>
            <a:r>
              <a:rPr lang="de-CH" sz="1400" dirty="0" smtClean="0"/>
              <a:t>leer </a:t>
            </a:r>
            <a:r>
              <a:rPr lang="de-CH" sz="1400" dirty="0"/>
              <a:t>ist. </a:t>
            </a:r>
          </a:p>
          <a:p>
            <a:pPr lvl="1"/>
            <a:r>
              <a:rPr lang="de-CH" sz="1400" dirty="0"/>
              <a:t>Der benötigte Druck im Intermediate Tank ist abhängig von Schlauchdurchmesser, Schlauchlänge bis zu den Modulen, Viskosität und Filterwiderstand. Bei 5 Meter ID2.5mm Schlauch sind dies ca. 80mbar mehr als am Eingang der Module ansteht. Der Soll Druck wird durch den IST Druck am Tinteneingang im Print bar plus den Strömungswiderstand ermittelt. Durch die Schlauchlänge wir die Regelung sehr träge, die entstehenden Schwankungen des Modul- Eingangsdruck, werden durch die Regelung der ∆Pumpe kompensiert. Der Strömungswiderstand </a:t>
            </a:r>
            <a:r>
              <a:rPr lang="de-CH" sz="1400" dirty="0" smtClean="0"/>
              <a:t>wird laufend gemessen.</a:t>
            </a:r>
          </a:p>
        </p:txBody>
      </p:sp>
      <p:pic>
        <p:nvPicPr>
          <p:cNvPr id="4" name="Grafik 3"/>
          <p:cNvPicPr>
            <a:picLocks noChangeAspect="1"/>
          </p:cNvPicPr>
          <p:nvPr/>
        </p:nvPicPr>
        <p:blipFill rotWithShape="1">
          <a:blip r:embed="rId2"/>
          <a:srcRect l="51327" t="16839" r="11973" b="12999"/>
          <a:stretch/>
        </p:blipFill>
        <p:spPr>
          <a:xfrm>
            <a:off x="6815307" y="544975"/>
            <a:ext cx="4878853" cy="5246702"/>
          </a:xfrm>
          <a:prstGeom prst="rect">
            <a:avLst/>
          </a:prstGeom>
        </p:spPr>
      </p:pic>
    </p:spTree>
    <p:extLst>
      <p:ext uri="{BB962C8B-B14F-4D97-AF65-F5344CB8AC3E}">
        <p14:creationId xmlns:p14="http://schemas.microsoft.com/office/powerpoint/2010/main" val="62247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err="1" smtClean="0"/>
              <a:t>Elemente</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1234689"/>
            <a:ext cx="11155680" cy="5177790"/>
          </a:xfrm>
        </p:spPr>
        <p:txBody>
          <a:bodyPr/>
          <a:lstStyle/>
          <a:p>
            <a:r>
              <a:rPr lang="de-CH" sz="2400" dirty="0" smtClean="0"/>
              <a:t>Lunge</a:t>
            </a:r>
          </a:p>
          <a:p>
            <a:pPr lvl="1"/>
            <a:r>
              <a:rPr lang="de-CH" sz="1800" dirty="0" err="1" smtClean="0"/>
              <a:t>Pall</a:t>
            </a:r>
            <a:r>
              <a:rPr lang="de-CH" sz="1800" dirty="0" smtClean="0"/>
              <a:t> </a:t>
            </a:r>
            <a:r>
              <a:rPr lang="de-CH" sz="1800" dirty="0" err="1" smtClean="0"/>
              <a:t>Ulti</a:t>
            </a:r>
            <a:r>
              <a:rPr lang="de-CH" sz="1800" dirty="0" smtClean="0"/>
              <a:t> </a:t>
            </a:r>
            <a:r>
              <a:rPr lang="de-CH" sz="1800" dirty="0" err="1" smtClean="0"/>
              <a:t>Fuzor</a:t>
            </a:r>
            <a:r>
              <a:rPr lang="de-CH" sz="1800" dirty="0" smtClean="0"/>
              <a:t>, </a:t>
            </a:r>
            <a:r>
              <a:rPr lang="de-CH" sz="1800" dirty="0"/>
              <a:t>später eigene in das Modul integrierte Membrane.</a:t>
            </a:r>
          </a:p>
          <a:p>
            <a:r>
              <a:rPr lang="de-CH" sz="2400" dirty="0" err="1"/>
              <a:t>Inlet</a:t>
            </a:r>
            <a:r>
              <a:rPr lang="de-CH" sz="2400" dirty="0"/>
              <a:t> </a:t>
            </a:r>
            <a:r>
              <a:rPr lang="de-CH" sz="2400" dirty="0" err="1"/>
              <a:t>pressure</a:t>
            </a:r>
            <a:r>
              <a:rPr lang="de-CH" sz="2400" dirty="0"/>
              <a:t> </a:t>
            </a:r>
            <a:r>
              <a:rPr lang="de-CH" sz="2400" dirty="0" smtClean="0"/>
              <a:t>Sensor</a:t>
            </a:r>
            <a:endParaRPr lang="de-CH" sz="2400" dirty="0"/>
          </a:p>
          <a:p>
            <a:pPr lvl="1"/>
            <a:r>
              <a:rPr lang="de-CH" sz="1800" dirty="0"/>
              <a:t>0 …+50mBar relativ (</a:t>
            </a:r>
            <a:r>
              <a:rPr lang="de-CH" sz="1800" dirty="0" err="1"/>
              <a:t>gage</a:t>
            </a:r>
            <a:r>
              <a:rPr lang="de-CH" sz="1800" dirty="0"/>
              <a:t>); Gesamtgenauigkeit inkl. Temperatureffekte (max.) ±1.5 %</a:t>
            </a:r>
            <a:r>
              <a:rPr lang="de-CH" sz="1800" dirty="0" smtClean="0"/>
              <a:t>FSS, </a:t>
            </a:r>
            <a:r>
              <a:rPr lang="de-CH" sz="1800" dirty="0" err="1" smtClean="0"/>
              <a:t>proof</a:t>
            </a:r>
            <a:r>
              <a:rPr lang="de-CH" sz="1800" dirty="0" smtClean="0"/>
              <a:t> </a:t>
            </a:r>
            <a:r>
              <a:rPr lang="de-CH" sz="1800" dirty="0" err="1"/>
              <a:t>pressure</a:t>
            </a:r>
            <a:r>
              <a:rPr lang="de-CH" sz="1800" dirty="0"/>
              <a:t> </a:t>
            </a:r>
            <a:r>
              <a:rPr lang="de-CH" sz="1800" dirty="0" smtClean="0"/>
              <a:t>500mbar, Anschluss ohne Barb</a:t>
            </a:r>
            <a:endParaRPr lang="de-CH" sz="1800" dirty="0"/>
          </a:p>
          <a:p>
            <a:r>
              <a:rPr lang="de-CH" sz="2400" dirty="0"/>
              <a:t>Outlet </a:t>
            </a:r>
            <a:r>
              <a:rPr lang="de-CH" sz="2400" dirty="0" err="1"/>
              <a:t>pressure</a:t>
            </a:r>
            <a:r>
              <a:rPr lang="de-CH" sz="2400" dirty="0"/>
              <a:t> </a:t>
            </a:r>
            <a:r>
              <a:rPr lang="de-CH" sz="2400" dirty="0" smtClean="0"/>
              <a:t>Sensor</a:t>
            </a:r>
            <a:endParaRPr lang="de-CH" sz="2400" dirty="0"/>
          </a:p>
          <a:p>
            <a:pPr lvl="1"/>
            <a:r>
              <a:rPr lang="de-CH" sz="1800" dirty="0"/>
              <a:t>0 …-50mBar relativ (</a:t>
            </a:r>
            <a:r>
              <a:rPr lang="de-CH" sz="1800" dirty="0" err="1"/>
              <a:t>gage</a:t>
            </a:r>
            <a:r>
              <a:rPr lang="de-CH" sz="1800" dirty="0"/>
              <a:t>); Gesamtgenauigkeit inkl. Temperatureffekte (max.) ±1.5 %</a:t>
            </a:r>
            <a:r>
              <a:rPr lang="de-CH" sz="1800" dirty="0" smtClean="0"/>
              <a:t>FSS, </a:t>
            </a:r>
            <a:r>
              <a:rPr lang="de-CH" sz="1800" dirty="0" err="1" smtClean="0"/>
              <a:t>proof</a:t>
            </a:r>
            <a:r>
              <a:rPr lang="de-CH" sz="1800" dirty="0" smtClean="0"/>
              <a:t> </a:t>
            </a:r>
            <a:r>
              <a:rPr lang="de-CH" sz="1800" dirty="0" err="1"/>
              <a:t>pressure</a:t>
            </a:r>
            <a:r>
              <a:rPr lang="de-CH" sz="1800" dirty="0"/>
              <a:t> </a:t>
            </a:r>
            <a:r>
              <a:rPr lang="de-CH" sz="1800" dirty="0" smtClean="0"/>
              <a:t>500mbar, </a:t>
            </a:r>
            <a:r>
              <a:rPr lang="de-CH" sz="1800" dirty="0"/>
              <a:t>Anschluss ohne Barb</a:t>
            </a:r>
          </a:p>
          <a:p>
            <a:r>
              <a:rPr lang="de-CH" sz="2400" dirty="0" err="1" smtClean="0"/>
              <a:t>Circulation</a:t>
            </a:r>
            <a:r>
              <a:rPr lang="de-CH" sz="2400" dirty="0" smtClean="0"/>
              <a:t> Pump</a:t>
            </a:r>
          </a:p>
          <a:p>
            <a:pPr lvl="1"/>
            <a:r>
              <a:rPr lang="de-CH" sz="1800" dirty="0" smtClean="0"/>
              <a:t>KNF </a:t>
            </a:r>
            <a:r>
              <a:rPr lang="de-CH" sz="1800" dirty="0"/>
              <a:t>Membranpumpen alle selbstansaugend, Förderdruck bis zu 10bar, Ansaughöhe bis zu 3 Meter:</a:t>
            </a:r>
          </a:p>
          <a:p>
            <a:pPr lvl="2"/>
            <a:r>
              <a:rPr lang="de-CH" sz="1600" dirty="0"/>
              <a:t>Für ein Modul das Modell NF1.5 KPDCB-4 	</a:t>
            </a:r>
            <a:r>
              <a:rPr lang="de-CH" sz="1600" dirty="0" smtClean="0"/>
              <a:t>0-50ml/min</a:t>
            </a:r>
            <a:br>
              <a:rPr lang="de-CH" sz="1600" dirty="0" smtClean="0"/>
            </a:br>
            <a:r>
              <a:rPr lang="de-CH" sz="1600" dirty="0" smtClean="0"/>
              <a:t>Für </a:t>
            </a:r>
            <a:r>
              <a:rPr lang="de-CH" sz="1600" dirty="0"/>
              <a:t>vier Module das Modell NF 10 TTDCB	</a:t>
            </a:r>
            <a:r>
              <a:rPr lang="de-CH" sz="1600" dirty="0" smtClean="0"/>
              <a:t>0-120ml/min</a:t>
            </a:r>
            <a:br>
              <a:rPr lang="de-CH" sz="1600" dirty="0" smtClean="0"/>
            </a:br>
            <a:r>
              <a:rPr lang="de-CH" sz="1600" dirty="0" smtClean="0"/>
              <a:t>Für </a:t>
            </a:r>
            <a:r>
              <a:rPr lang="de-CH" sz="1600" dirty="0"/>
              <a:t>acht Module das Modell NF 25 KPDCB-4	0-250ml/min</a:t>
            </a:r>
            <a:endParaRPr lang="de-CH" dirty="0"/>
          </a:p>
        </p:txBody>
      </p:sp>
    </p:spTree>
    <p:extLst>
      <p:ext uri="{BB962C8B-B14F-4D97-AF65-F5344CB8AC3E}">
        <p14:creationId xmlns:p14="http://schemas.microsoft.com/office/powerpoint/2010/main" val="2623202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smtClean="0">
                <a:solidFill>
                  <a:srgbClr val="FF0000"/>
                </a:solidFill>
              </a:rPr>
              <a:t>Status und Events????</a:t>
            </a:r>
            <a:r>
              <a:rPr lang="en-GB" dirty="0" err="1" smtClean="0">
                <a:solidFill>
                  <a:srgbClr val="FF0000"/>
                </a:solidFill>
              </a:rPr>
              <a:t>Walti</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1261323"/>
            <a:ext cx="11155680" cy="5177790"/>
          </a:xfrm>
        </p:spPr>
        <p:txBody>
          <a:bodyPr/>
          <a:lstStyle/>
          <a:p>
            <a:pPr>
              <a:spcBef>
                <a:spcPts val="600"/>
              </a:spcBef>
            </a:pPr>
            <a:r>
              <a:rPr lang="de-DE" sz="1600" dirty="0" err="1" smtClean="0">
                <a:solidFill>
                  <a:srgbClr val="5A5A5A"/>
                </a:solidFill>
              </a:rPr>
              <a:t>Make</a:t>
            </a:r>
            <a:r>
              <a:rPr lang="de-DE" sz="1600" dirty="0" smtClean="0">
                <a:solidFill>
                  <a:srgbClr val="5A5A5A"/>
                </a:solidFill>
              </a:rPr>
              <a:t> </a:t>
            </a:r>
            <a:r>
              <a:rPr lang="de-DE" sz="1600" dirty="0" err="1" smtClean="0">
                <a:solidFill>
                  <a:srgbClr val="5A5A5A"/>
                </a:solidFill>
              </a:rPr>
              <a:t>Ready</a:t>
            </a:r>
            <a:r>
              <a:rPr lang="de-DE" sz="1600" dirty="0" smtClean="0">
                <a:solidFill>
                  <a:srgbClr val="5A5A5A"/>
                </a:solidFill>
              </a:rPr>
              <a:t>????</a:t>
            </a:r>
            <a:r>
              <a:rPr lang="de-DE" sz="1600" dirty="0" err="1" smtClean="0">
                <a:solidFill>
                  <a:srgbClr val="5A5A5A"/>
                </a:solidFill>
              </a:rPr>
              <a:t>Walti</a:t>
            </a:r>
            <a:endParaRPr lang="de-DE" sz="1600" dirty="0" smtClean="0">
              <a:solidFill>
                <a:srgbClr val="5A5A5A"/>
              </a:solidFill>
            </a:endParaRPr>
          </a:p>
          <a:p>
            <a:pPr lvl="1">
              <a:spcBef>
                <a:spcPts val="600"/>
              </a:spcBef>
            </a:pPr>
            <a:r>
              <a:rPr lang="de-DE" sz="1200" dirty="0" smtClean="0">
                <a:solidFill>
                  <a:srgbClr val="5A5A5A"/>
                </a:solidFill>
              </a:rPr>
              <a:t>????Aufheizen</a:t>
            </a:r>
            <a:r>
              <a:rPr lang="de-DE" sz="1200" dirty="0">
                <a:solidFill>
                  <a:srgbClr val="5A5A5A"/>
                </a:solidFill>
              </a:rPr>
              <a:t>, Nullpositionen anfahren, </a:t>
            </a:r>
            <a:r>
              <a:rPr lang="de-DE" sz="1200" dirty="0" err="1">
                <a:solidFill>
                  <a:srgbClr val="5A5A5A"/>
                </a:solidFill>
              </a:rPr>
              <a:t>Meniscus</a:t>
            </a:r>
            <a:r>
              <a:rPr lang="de-DE" sz="1200" dirty="0">
                <a:solidFill>
                  <a:srgbClr val="5A5A5A"/>
                </a:solidFill>
              </a:rPr>
              <a:t>- Tintenumlauf- und Lungenvakuum aufbauen, wenn alles </a:t>
            </a:r>
            <a:r>
              <a:rPr lang="de-DE" sz="1200" dirty="0" smtClean="0">
                <a:solidFill>
                  <a:srgbClr val="5A5A5A"/>
                </a:solidFill>
              </a:rPr>
              <a:t>bereit </a:t>
            </a:r>
            <a:r>
              <a:rPr lang="de-DE" sz="1200" dirty="0">
                <a:solidFill>
                  <a:srgbClr val="5A5A5A"/>
                </a:solidFill>
              </a:rPr>
              <a:t>in </a:t>
            </a:r>
            <a:r>
              <a:rPr lang="de-DE" sz="1200" dirty="0" err="1">
                <a:solidFill>
                  <a:srgbClr val="5A5A5A"/>
                </a:solidFill>
              </a:rPr>
              <a:t>Ready</a:t>
            </a:r>
            <a:r>
              <a:rPr lang="de-DE" sz="1200" dirty="0">
                <a:solidFill>
                  <a:srgbClr val="5A5A5A"/>
                </a:solidFill>
              </a:rPr>
              <a:t> wechseln, auf Anfrage in </a:t>
            </a:r>
            <a:r>
              <a:rPr lang="de-DE" sz="1200" dirty="0" err="1">
                <a:solidFill>
                  <a:srgbClr val="5A5A5A"/>
                </a:solidFill>
              </a:rPr>
              <a:t>Idle</a:t>
            </a:r>
            <a:r>
              <a:rPr lang="de-DE" sz="1200" dirty="0">
                <a:solidFill>
                  <a:srgbClr val="5A5A5A"/>
                </a:solidFill>
              </a:rPr>
              <a:t> wechseln</a:t>
            </a:r>
          </a:p>
          <a:p>
            <a:pPr>
              <a:spcBef>
                <a:spcPts val="600"/>
              </a:spcBef>
            </a:pPr>
            <a:r>
              <a:rPr lang="de-DE" sz="1600" dirty="0">
                <a:solidFill>
                  <a:srgbClr val="5A5A5A"/>
                </a:solidFill>
              </a:rPr>
              <a:t>Stand </a:t>
            </a:r>
            <a:r>
              <a:rPr lang="de-DE" sz="1600" dirty="0" err="1" smtClean="0">
                <a:solidFill>
                  <a:srgbClr val="5A5A5A"/>
                </a:solidFill>
              </a:rPr>
              <a:t>by</a:t>
            </a:r>
            <a:r>
              <a:rPr lang="de-DE" sz="1600" dirty="0" smtClean="0">
                <a:solidFill>
                  <a:srgbClr val="5A5A5A"/>
                </a:solidFill>
              </a:rPr>
              <a:t> </a:t>
            </a:r>
          </a:p>
          <a:p>
            <a:pPr lvl="1"/>
            <a:r>
              <a:rPr lang="de-CH" sz="1200" dirty="0" smtClean="0"/>
              <a:t>- </a:t>
            </a:r>
            <a:r>
              <a:rPr lang="de-CH" sz="1200" dirty="0" err="1" smtClean="0"/>
              <a:t>Consumption</a:t>
            </a:r>
            <a:r>
              <a:rPr lang="de-CH" sz="1200" dirty="0" smtClean="0"/>
              <a:t> </a:t>
            </a:r>
            <a:r>
              <a:rPr lang="de-CH" sz="1200" dirty="0"/>
              <a:t>pump regeln, sodass an den Moduleingängen durchschnittlich konstant 16 </a:t>
            </a:r>
            <a:r>
              <a:rPr lang="de-CH" sz="1200" dirty="0" err="1"/>
              <a:t>mbar</a:t>
            </a:r>
            <a:r>
              <a:rPr lang="de-CH" sz="1200" dirty="0"/>
              <a:t> anstehen (einstellbar 0-20mBar). </a:t>
            </a:r>
          </a:p>
          <a:p>
            <a:pPr lvl="1"/>
            <a:r>
              <a:rPr lang="de-CH" sz="1200" dirty="0" smtClean="0"/>
              <a:t>- </a:t>
            </a:r>
            <a:r>
              <a:rPr lang="de-CH" sz="1200" dirty="0" err="1" smtClean="0"/>
              <a:t>Circulating</a:t>
            </a:r>
            <a:r>
              <a:rPr lang="de-CH" sz="1200" dirty="0" smtClean="0"/>
              <a:t> Pump </a:t>
            </a:r>
            <a:r>
              <a:rPr lang="de-CH" sz="1200" dirty="0"/>
              <a:t>aller Module regeln, sodass das ∆P von Modul Ein- zum Ausgang konstant bei 34mBar liegt (einstellbar von 10 bis  50mBar). Der Durchfluss durch das Modul liegt somit bei ca. 31ml/min und das Meniskus Vakuum bei -5mbar</a:t>
            </a:r>
            <a:r>
              <a:rPr lang="de-CH" sz="1200" dirty="0" smtClean="0"/>
              <a:t>.</a:t>
            </a:r>
            <a:endParaRPr lang="de-DE" sz="1200" dirty="0">
              <a:solidFill>
                <a:srgbClr val="5A5A5A"/>
              </a:solidFill>
            </a:endParaRPr>
          </a:p>
          <a:p>
            <a:pPr>
              <a:spcBef>
                <a:spcPts val="600"/>
              </a:spcBef>
            </a:pPr>
            <a:r>
              <a:rPr lang="de-DE" sz="1600" dirty="0" smtClean="0">
                <a:solidFill>
                  <a:srgbClr val="5A5A5A"/>
                </a:solidFill>
              </a:rPr>
              <a:t>Test????</a:t>
            </a:r>
            <a:r>
              <a:rPr lang="de-DE" sz="1600" dirty="0" err="1" smtClean="0">
                <a:solidFill>
                  <a:srgbClr val="5A5A5A"/>
                </a:solidFill>
              </a:rPr>
              <a:t>Walti</a:t>
            </a:r>
            <a:endParaRPr lang="de-DE" sz="1600" dirty="0" smtClean="0">
              <a:solidFill>
                <a:srgbClr val="5A5A5A"/>
              </a:solidFill>
            </a:endParaRPr>
          </a:p>
          <a:p>
            <a:pPr lvl="1">
              <a:spcBef>
                <a:spcPts val="600"/>
              </a:spcBef>
            </a:pPr>
            <a:r>
              <a:rPr lang="de-DE" sz="1200" dirty="0" smtClean="0">
                <a:solidFill>
                  <a:srgbClr val="5A5A5A"/>
                </a:solidFill>
              </a:rPr>
              <a:t>????Setzen </a:t>
            </a:r>
            <a:r>
              <a:rPr lang="de-DE" sz="1200" dirty="0">
                <a:solidFill>
                  <a:srgbClr val="5A5A5A"/>
                </a:solidFill>
              </a:rPr>
              <a:t>von einzelnen Ventilen, Ausgängen, Pumpen etc., auf Anfrage in </a:t>
            </a:r>
            <a:r>
              <a:rPr lang="de-DE" sz="1200" dirty="0" err="1">
                <a:solidFill>
                  <a:srgbClr val="5A5A5A"/>
                </a:solidFill>
              </a:rPr>
              <a:t>Idle</a:t>
            </a:r>
            <a:r>
              <a:rPr lang="de-DE" sz="1200" dirty="0">
                <a:solidFill>
                  <a:srgbClr val="5A5A5A"/>
                </a:solidFill>
              </a:rPr>
              <a:t> wechseln</a:t>
            </a:r>
          </a:p>
          <a:p>
            <a:pPr>
              <a:spcBef>
                <a:spcPts val="600"/>
              </a:spcBef>
            </a:pPr>
            <a:r>
              <a:rPr lang="de-DE" sz="1600" dirty="0" err="1" smtClean="0">
                <a:solidFill>
                  <a:srgbClr val="5A5A5A"/>
                </a:solidFill>
              </a:rPr>
              <a:t>Ready</a:t>
            </a:r>
            <a:r>
              <a:rPr lang="de-DE" sz="1600" dirty="0" smtClean="0">
                <a:solidFill>
                  <a:srgbClr val="5A5A5A"/>
                </a:solidFill>
              </a:rPr>
              <a:t>????</a:t>
            </a:r>
          </a:p>
          <a:p>
            <a:pPr lvl="1">
              <a:spcBef>
                <a:spcPts val="600"/>
              </a:spcBef>
            </a:pPr>
            <a:r>
              <a:rPr lang="de-DE" sz="1200" dirty="0" smtClean="0">
                <a:solidFill>
                  <a:srgbClr val="5A5A5A"/>
                </a:solidFill>
              </a:rPr>
              <a:t>????Regelungen </a:t>
            </a:r>
            <a:r>
              <a:rPr lang="de-DE" sz="1200" dirty="0">
                <a:solidFill>
                  <a:srgbClr val="5A5A5A"/>
                </a:solidFill>
              </a:rPr>
              <a:t>sind alle aktiv, mechanische Systeme sind auf den Standby Positionen, Warten auf MMI </a:t>
            </a:r>
            <a:r>
              <a:rPr lang="de-DE" sz="1200" dirty="0" smtClean="0">
                <a:solidFill>
                  <a:srgbClr val="5A5A5A"/>
                </a:solidFill>
              </a:rPr>
              <a:t>Anfragen </a:t>
            </a:r>
            <a:r>
              <a:rPr lang="de-DE" sz="1200" dirty="0">
                <a:solidFill>
                  <a:srgbClr val="5A5A5A"/>
                </a:solidFill>
              </a:rPr>
              <a:t>wie Reinigen/Position anfahren/</a:t>
            </a:r>
            <a:r>
              <a:rPr lang="de-DE" sz="1200" dirty="0" err="1">
                <a:solidFill>
                  <a:srgbClr val="5A5A5A"/>
                </a:solidFill>
              </a:rPr>
              <a:t>Cappen</a:t>
            </a:r>
            <a:r>
              <a:rPr lang="de-DE" sz="1200" dirty="0">
                <a:solidFill>
                  <a:srgbClr val="5A5A5A"/>
                </a:solidFill>
              </a:rPr>
              <a:t>/etc., auf Anfrage in </a:t>
            </a:r>
            <a:r>
              <a:rPr lang="de-DE" sz="1200" dirty="0" err="1">
                <a:solidFill>
                  <a:srgbClr val="5A5A5A"/>
                </a:solidFill>
              </a:rPr>
              <a:t>Starting</a:t>
            </a:r>
            <a:r>
              <a:rPr lang="de-DE" sz="1200" dirty="0">
                <a:solidFill>
                  <a:srgbClr val="5A5A5A"/>
                </a:solidFill>
              </a:rPr>
              <a:t> oder </a:t>
            </a:r>
            <a:r>
              <a:rPr lang="de-DE" sz="1200" dirty="0" err="1">
                <a:solidFill>
                  <a:srgbClr val="5A5A5A"/>
                </a:solidFill>
              </a:rPr>
              <a:t>Idle</a:t>
            </a:r>
            <a:r>
              <a:rPr lang="de-DE" sz="1200" dirty="0">
                <a:solidFill>
                  <a:srgbClr val="5A5A5A"/>
                </a:solidFill>
              </a:rPr>
              <a:t> </a:t>
            </a:r>
            <a:r>
              <a:rPr lang="de-DE" sz="1200" dirty="0" smtClean="0">
                <a:solidFill>
                  <a:srgbClr val="5A5A5A"/>
                </a:solidFill>
              </a:rPr>
              <a:t>wechseln</a:t>
            </a:r>
          </a:p>
          <a:p>
            <a:pPr lvl="1"/>
            <a:r>
              <a:rPr lang="de-CH" sz="1200" dirty="0" smtClean="0"/>
              <a:t>- </a:t>
            </a:r>
            <a:r>
              <a:rPr lang="de-CH" sz="1200" dirty="0" err="1" smtClean="0"/>
              <a:t>Calibrate</a:t>
            </a:r>
            <a:r>
              <a:rPr lang="de-CH" sz="1200" dirty="0" smtClean="0"/>
              <a:t> </a:t>
            </a:r>
            <a:r>
              <a:rPr lang="de-CH" sz="1200" dirty="0" err="1" smtClean="0"/>
              <a:t>balance</a:t>
            </a:r>
            <a:r>
              <a:rPr lang="de-CH" sz="1200" dirty="0" smtClean="0"/>
              <a:t> / </a:t>
            </a:r>
            <a:r>
              <a:rPr lang="en-GB" sz="1200" dirty="0" smtClean="0"/>
              <a:t>Air </a:t>
            </a:r>
            <a:r>
              <a:rPr lang="en-GB" sz="1200" dirty="0"/>
              <a:t>cushion </a:t>
            </a:r>
            <a:r>
              <a:rPr lang="en-GB" sz="1200" dirty="0" smtClean="0"/>
              <a:t>de-aerate / Bleed / Calibrate </a:t>
            </a:r>
            <a:r>
              <a:rPr lang="en-GB" sz="1200" dirty="0"/>
              <a:t>consumption </a:t>
            </a:r>
            <a:r>
              <a:rPr lang="en-GB" sz="1200" dirty="0" smtClean="0"/>
              <a:t>pump / Drain</a:t>
            </a:r>
          </a:p>
        </p:txBody>
      </p:sp>
    </p:spTree>
    <p:extLst>
      <p:ext uri="{BB962C8B-B14F-4D97-AF65-F5344CB8AC3E}">
        <p14:creationId xmlns:p14="http://schemas.microsoft.com/office/powerpoint/2010/main" val="3074431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smtClean="0">
                <a:solidFill>
                  <a:srgbClr val="FF0000"/>
                </a:solidFill>
              </a:rPr>
              <a:t>Status und Events????</a:t>
            </a:r>
            <a:r>
              <a:rPr lang="en-GB" dirty="0" err="1" smtClean="0">
                <a:solidFill>
                  <a:srgbClr val="FF0000"/>
                </a:solidFill>
              </a:rPr>
              <a:t>Walti</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990169"/>
            <a:ext cx="11155680" cy="5177790"/>
          </a:xfrm>
        </p:spPr>
        <p:txBody>
          <a:bodyPr/>
          <a:lstStyle/>
          <a:p>
            <a:pPr lvl="1"/>
            <a:r>
              <a:rPr lang="en-GB" sz="1200" dirty="0" smtClean="0">
                <a:solidFill>
                  <a:srgbClr val="5A5A5A"/>
                </a:solidFill>
              </a:rPr>
              <a:t>- Fill</a:t>
            </a:r>
          </a:p>
          <a:p>
            <a:pPr lvl="2"/>
            <a:r>
              <a:rPr lang="de-CH" sz="1000" dirty="0" smtClean="0"/>
              <a:t>- Den </a:t>
            </a:r>
            <a:r>
              <a:rPr lang="de-CH" sz="1000" dirty="0" err="1"/>
              <a:t>air</a:t>
            </a:r>
            <a:r>
              <a:rPr lang="de-CH" sz="1000" dirty="0"/>
              <a:t> </a:t>
            </a:r>
            <a:r>
              <a:rPr lang="de-CH" sz="1000" dirty="0" err="1"/>
              <a:t>cushion</a:t>
            </a:r>
            <a:r>
              <a:rPr lang="de-CH" sz="1000" dirty="0"/>
              <a:t> </a:t>
            </a:r>
            <a:r>
              <a:rPr lang="de-CH" sz="1000" dirty="0" err="1"/>
              <a:t>load</a:t>
            </a:r>
            <a:r>
              <a:rPr lang="de-CH" sz="1000" dirty="0"/>
              <a:t> Anschluss öffnen, der Kolben im leeren intermediate Tank sinkt durch sein Eigengewicht in den unteren Anschlag. Den Anschluss anschliessend schliessen.</a:t>
            </a:r>
          </a:p>
          <a:p>
            <a:pPr lvl="2"/>
            <a:r>
              <a:rPr lang="de-CH" sz="1000" dirty="0" smtClean="0"/>
              <a:t>- </a:t>
            </a:r>
            <a:r>
              <a:rPr lang="de-CH" sz="1000" dirty="0" err="1" smtClean="0"/>
              <a:t>Bleed</a:t>
            </a:r>
            <a:r>
              <a:rPr lang="de-CH" sz="1000" dirty="0" smtClean="0"/>
              <a:t> </a:t>
            </a:r>
            <a:r>
              <a:rPr lang="de-CH" sz="1000" dirty="0"/>
              <a:t>Ventil öffnen.</a:t>
            </a:r>
          </a:p>
          <a:p>
            <a:pPr lvl="2"/>
            <a:r>
              <a:rPr lang="de-CH" sz="1000" dirty="0" smtClean="0"/>
              <a:t>- </a:t>
            </a:r>
            <a:r>
              <a:rPr lang="de-CH" sz="1000" dirty="0" err="1" smtClean="0"/>
              <a:t>Consumption</a:t>
            </a:r>
            <a:r>
              <a:rPr lang="de-CH" sz="1000" dirty="0" smtClean="0"/>
              <a:t> </a:t>
            </a:r>
            <a:r>
              <a:rPr lang="de-CH" sz="1000" dirty="0"/>
              <a:t>pump starten und regeln, sodass an den Moduleingängen durchschnittlich konstant 30 </a:t>
            </a:r>
            <a:r>
              <a:rPr lang="de-CH" sz="1000" dirty="0" err="1"/>
              <a:t>mBar</a:t>
            </a:r>
            <a:r>
              <a:rPr lang="de-CH" sz="1000" dirty="0"/>
              <a:t> anstehen (einstellbar 0-50mBar). Die </a:t>
            </a:r>
            <a:r>
              <a:rPr lang="de-CH" sz="1000" dirty="0" err="1"/>
              <a:t>consumption</a:t>
            </a:r>
            <a:r>
              <a:rPr lang="de-CH" sz="1000" dirty="0"/>
              <a:t> pump fördert Tinte aus dem </a:t>
            </a:r>
            <a:r>
              <a:rPr lang="de-CH" sz="1000" dirty="0" err="1"/>
              <a:t>fresh</a:t>
            </a:r>
            <a:r>
              <a:rPr lang="de-CH" sz="1000" dirty="0"/>
              <a:t> </a:t>
            </a:r>
            <a:r>
              <a:rPr lang="de-CH" sz="1000" dirty="0" err="1"/>
              <a:t>ink</a:t>
            </a:r>
            <a:r>
              <a:rPr lang="de-CH" sz="1000" dirty="0"/>
              <a:t> Behälter in den intermediate Tank, die Luft entweicht über den </a:t>
            </a:r>
            <a:r>
              <a:rPr lang="de-CH" sz="1000" dirty="0" err="1"/>
              <a:t>bleed</a:t>
            </a:r>
            <a:r>
              <a:rPr lang="de-CH" sz="1000" dirty="0"/>
              <a:t> Ausgang. Die Tinte fliesst vom Boden des Intermediate Tank durch den </a:t>
            </a:r>
            <a:r>
              <a:rPr lang="de-CH" sz="1000" dirty="0" err="1"/>
              <a:t>ink</a:t>
            </a:r>
            <a:r>
              <a:rPr lang="de-CH" sz="1000" dirty="0"/>
              <a:t> </a:t>
            </a:r>
            <a:r>
              <a:rPr lang="de-CH" sz="1000" dirty="0" err="1"/>
              <a:t>filter</a:t>
            </a:r>
            <a:r>
              <a:rPr lang="de-CH" sz="1000" dirty="0"/>
              <a:t> und die Lunge in das Modul.</a:t>
            </a:r>
          </a:p>
          <a:p>
            <a:pPr lvl="2"/>
            <a:r>
              <a:rPr lang="de-CH" sz="1000" dirty="0" smtClean="0"/>
              <a:t>- </a:t>
            </a:r>
            <a:r>
              <a:rPr lang="de-CH" sz="1000" dirty="0" err="1" smtClean="0"/>
              <a:t>Consumption</a:t>
            </a:r>
            <a:r>
              <a:rPr lang="de-CH" sz="1000" dirty="0" smtClean="0"/>
              <a:t> Pump </a:t>
            </a:r>
            <a:r>
              <a:rPr lang="de-CH" sz="1000" dirty="0"/>
              <a:t>starten und regeln, sodass am Modulausgang höchstens  -40mBar anstehen (einstellbar 0-50mBar). Die Luft und anschliessend die Tinte im Modul wird zurück in den intermediate Tank gepumpt und die Luft entweicht über das </a:t>
            </a:r>
            <a:r>
              <a:rPr lang="de-CH" sz="1000" dirty="0" err="1"/>
              <a:t>bleed</a:t>
            </a:r>
            <a:r>
              <a:rPr lang="de-CH" sz="1000" dirty="0"/>
              <a:t> Ventil.</a:t>
            </a:r>
          </a:p>
          <a:p>
            <a:pPr lvl="2"/>
            <a:r>
              <a:rPr lang="de-CH" sz="1000" dirty="0" smtClean="0"/>
              <a:t>- Sobald </a:t>
            </a:r>
            <a:r>
              <a:rPr lang="de-CH" sz="1000" dirty="0"/>
              <a:t>keine Luft mehr aus dem </a:t>
            </a:r>
            <a:r>
              <a:rPr lang="de-CH" sz="1000" dirty="0" err="1"/>
              <a:t>bleed</a:t>
            </a:r>
            <a:r>
              <a:rPr lang="de-CH" sz="1000" dirty="0"/>
              <a:t> Ausgang strömt, wird er geschlossen. Der </a:t>
            </a:r>
            <a:r>
              <a:rPr lang="de-CH" sz="1000" dirty="0" err="1"/>
              <a:t>Befüllungs</a:t>
            </a:r>
            <a:r>
              <a:rPr lang="de-CH" sz="1000" dirty="0"/>
              <a:t>-  Vorgang ist abgeschlossen und es wird in den Stand-by Mode gewechselt.</a:t>
            </a:r>
          </a:p>
          <a:p>
            <a:pPr lvl="3"/>
            <a:endParaRPr lang="en-GB" sz="1000" dirty="0" smtClean="0">
              <a:solidFill>
                <a:srgbClr val="5A5A5A"/>
              </a:solidFill>
            </a:endParaRPr>
          </a:p>
          <a:p>
            <a:pPr lvl="1"/>
            <a:r>
              <a:rPr lang="en-GB" sz="1200" dirty="0" smtClean="0">
                <a:solidFill>
                  <a:srgbClr val="5A5A5A"/>
                </a:solidFill>
              </a:rPr>
              <a:t>- Soft Purge / Hard Purge</a:t>
            </a:r>
          </a:p>
          <a:p>
            <a:pPr lvl="2"/>
            <a:r>
              <a:rPr lang="de-CH" sz="1000" dirty="0" err="1"/>
              <a:t>Consumption</a:t>
            </a:r>
            <a:r>
              <a:rPr lang="de-CH" sz="1000" dirty="0"/>
              <a:t> pump für eine Zeit (0-10sec.) hochfahren, sodass an den Moduleingängen durchschnittlich konstant 200 </a:t>
            </a:r>
            <a:r>
              <a:rPr lang="de-CH" sz="1000" dirty="0" err="1"/>
              <a:t>mbar</a:t>
            </a:r>
            <a:r>
              <a:rPr lang="de-CH" sz="1000" dirty="0"/>
              <a:t> anstehen (einstellbar 0-500mBar</a:t>
            </a:r>
            <a:r>
              <a:rPr lang="de-CH" sz="1000" dirty="0" smtClean="0"/>
              <a:t>)</a:t>
            </a:r>
          </a:p>
          <a:p>
            <a:pPr lvl="1"/>
            <a:r>
              <a:rPr lang="de-CH" sz="1200" dirty="0" smtClean="0">
                <a:solidFill>
                  <a:srgbClr val="5A5A5A"/>
                </a:solidFill>
              </a:rPr>
              <a:t>- Drain</a:t>
            </a:r>
          </a:p>
          <a:p>
            <a:pPr lvl="2"/>
            <a:r>
              <a:rPr lang="de-CH" sz="1000" dirty="0" smtClean="0"/>
              <a:t>- </a:t>
            </a:r>
            <a:r>
              <a:rPr lang="de-CH" sz="1000" dirty="0" err="1" smtClean="0"/>
              <a:t>Fresh</a:t>
            </a:r>
            <a:r>
              <a:rPr lang="de-CH" sz="1000" dirty="0" smtClean="0"/>
              <a:t> </a:t>
            </a:r>
            <a:r>
              <a:rPr lang="de-CH" sz="1000" dirty="0" err="1"/>
              <a:t>ink</a:t>
            </a:r>
            <a:r>
              <a:rPr lang="de-CH" sz="1000" dirty="0"/>
              <a:t> Behälter entfernen und </a:t>
            </a:r>
            <a:r>
              <a:rPr lang="de-CH" sz="1000" dirty="0" err="1"/>
              <a:t>Ansaug</a:t>
            </a:r>
            <a:r>
              <a:rPr lang="de-CH" sz="1000" dirty="0"/>
              <a:t> frei lassen.</a:t>
            </a:r>
          </a:p>
          <a:p>
            <a:pPr lvl="2"/>
            <a:r>
              <a:rPr lang="de-CH" sz="1000" dirty="0" smtClean="0"/>
              <a:t>- </a:t>
            </a:r>
            <a:r>
              <a:rPr lang="de-CH" sz="1000" dirty="0" err="1" smtClean="0"/>
              <a:t>Bleed</a:t>
            </a:r>
            <a:r>
              <a:rPr lang="de-CH" sz="1000" dirty="0" smtClean="0"/>
              <a:t> </a:t>
            </a:r>
            <a:r>
              <a:rPr lang="de-CH" sz="1000" dirty="0"/>
              <a:t>Ventil öffnen.</a:t>
            </a:r>
          </a:p>
          <a:p>
            <a:pPr lvl="2"/>
            <a:r>
              <a:rPr lang="de-CH" sz="1000" dirty="0" smtClean="0"/>
              <a:t>- </a:t>
            </a:r>
            <a:r>
              <a:rPr lang="de-CH" sz="1000" dirty="0" err="1" smtClean="0"/>
              <a:t>Consumption</a:t>
            </a:r>
            <a:r>
              <a:rPr lang="de-CH" sz="1000" dirty="0" smtClean="0"/>
              <a:t> </a:t>
            </a:r>
            <a:r>
              <a:rPr lang="de-CH" sz="1000" dirty="0"/>
              <a:t>pump starten und regeln, sodass an den Moduleingängen durchschnittlich konstant 30 </a:t>
            </a:r>
            <a:r>
              <a:rPr lang="de-CH" sz="1000" dirty="0" err="1"/>
              <a:t>mBar</a:t>
            </a:r>
            <a:r>
              <a:rPr lang="de-CH" sz="1000" dirty="0"/>
              <a:t> anstehen (einstellbar 0-50mBar). Die </a:t>
            </a:r>
            <a:r>
              <a:rPr lang="de-CH" sz="1000" dirty="0" err="1"/>
              <a:t>consumption</a:t>
            </a:r>
            <a:r>
              <a:rPr lang="de-CH" sz="1000" dirty="0"/>
              <a:t> pump fördert die restliche Tinte und anschliessend Luft vom </a:t>
            </a:r>
            <a:r>
              <a:rPr lang="de-CH" sz="1000" dirty="0" err="1"/>
              <a:t>fresh</a:t>
            </a:r>
            <a:r>
              <a:rPr lang="de-CH" sz="1000" dirty="0"/>
              <a:t> </a:t>
            </a:r>
            <a:r>
              <a:rPr lang="de-CH" sz="1000" dirty="0" err="1"/>
              <a:t>ink</a:t>
            </a:r>
            <a:r>
              <a:rPr lang="de-CH" sz="1000" dirty="0"/>
              <a:t> </a:t>
            </a:r>
            <a:r>
              <a:rPr lang="de-CH" sz="1000" dirty="0" err="1"/>
              <a:t>Behälteransaug</a:t>
            </a:r>
            <a:r>
              <a:rPr lang="de-CH" sz="1000" dirty="0"/>
              <a:t> in den intermediate Tank und über den </a:t>
            </a:r>
            <a:r>
              <a:rPr lang="de-CH" sz="1000" dirty="0" err="1"/>
              <a:t>bleed</a:t>
            </a:r>
            <a:r>
              <a:rPr lang="de-CH" sz="1000" dirty="0"/>
              <a:t> Ausgang ins Freie.</a:t>
            </a:r>
          </a:p>
          <a:p>
            <a:pPr lvl="2"/>
            <a:r>
              <a:rPr lang="de-CH" sz="1000" dirty="0" smtClean="0"/>
              <a:t>- </a:t>
            </a:r>
            <a:r>
              <a:rPr lang="de-CH" sz="1000" dirty="0" err="1" smtClean="0"/>
              <a:t>Consumption</a:t>
            </a:r>
            <a:r>
              <a:rPr lang="de-CH" sz="1000" dirty="0" smtClean="0"/>
              <a:t> Pump </a:t>
            </a:r>
            <a:r>
              <a:rPr lang="de-CH" sz="1000" dirty="0"/>
              <a:t>starten und auf </a:t>
            </a:r>
            <a:r>
              <a:rPr lang="de-CH" sz="1000" dirty="0" err="1"/>
              <a:t>full</a:t>
            </a:r>
            <a:r>
              <a:rPr lang="de-CH" sz="1000" dirty="0"/>
              <a:t> </a:t>
            </a:r>
            <a:r>
              <a:rPr lang="de-CH" sz="1000" dirty="0" err="1"/>
              <a:t>speed</a:t>
            </a:r>
            <a:r>
              <a:rPr lang="de-CH" sz="1000" dirty="0"/>
              <a:t> laufen lassen. Die Tinte im Modul wird zurück in den intermediate Tank und über den </a:t>
            </a:r>
            <a:r>
              <a:rPr lang="de-CH" sz="1000" dirty="0" err="1"/>
              <a:t>bleed</a:t>
            </a:r>
            <a:r>
              <a:rPr lang="de-CH" sz="1000" dirty="0"/>
              <a:t> Ausgang ins Freie gepumpt.</a:t>
            </a:r>
          </a:p>
          <a:p>
            <a:pPr lvl="2"/>
            <a:r>
              <a:rPr lang="de-CH" sz="1000" dirty="0" smtClean="0"/>
              <a:t>- Sobald </a:t>
            </a:r>
            <a:r>
              <a:rPr lang="de-CH" sz="1000" dirty="0"/>
              <a:t>keine Tinte mehr aus dem </a:t>
            </a:r>
            <a:r>
              <a:rPr lang="de-CH" sz="1000" dirty="0" err="1"/>
              <a:t>bleed</a:t>
            </a:r>
            <a:r>
              <a:rPr lang="de-CH" sz="1000" dirty="0"/>
              <a:t> Ausgang strömt, ist das System entleert</a:t>
            </a:r>
            <a:r>
              <a:rPr lang="de-CH" sz="1000" dirty="0" smtClean="0"/>
              <a:t>.</a:t>
            </a:r>
            <a:endParaRPr lang="de-DE" sz="900" dirty="0">
              <a:solidFill>
                <a:srgbClr val="5A5A5A"/>
              </a:solidFill>
            </a:endParaRPr>
          </a:p>
          <a:p>
            <a:pPr>
              <a:spcBef>
                <a:spcPts val="600"/>
              </a:spcBef>
            </a:pPr>
            <a:r>
              <a:rPr lang="de-DE" sz="1600" dirty="0" err="1" smtClean="0">
                <a:solidFill>
                  <a:srgbClr val="5A5A5A"/>
                </a:solidFill>
              </a:rPr>
              <a:t>Starting</a:t>
            </a:r>
            <a:r>
              <a:rPr lang="de-DE" sz="1600" dirty="0" smtClean="0">
                <a:solidFill>
                  <a:srgbClr val="5A5A5A"/>
                </a:solidFill>
              </a:rPr>
              <a:t>????</a:t>
            </a:r>
          </a:p>
          <a:p>
            <a:pPr lvl="1">
              <a:spcBef>
                <a:spcPts val="600"/>
              </a:spcBef>
            </a:pPr>
            <a:r>
              <a:rPr lang="de-DE" sz="1200" dirty="0" smtClean="0">
                <a:solidFill>
                  <a:srgbClr val="5A5A5A"/>
                </a:solidFill>
              </a:rPr>
              <a:t>????Mechanische </a:t>
            </a:r>
            <a:r>
              <a:rPr lang="de-DE" sz="1200" dirty="0">
                <a:solidFill>
                  <a:srgbClr val="5A5A5A"/>
                </a:solidFill>
              </a:rPr>
              <a:t>Systeme in Position fahren, Datenpfad und Print </a:t>
            </a:r>
            <a:r>
              <a:rPr lang="de-DE" sz="1200" dirty="0" err="1">
                <a:solidFill>
                  <a:srgbClr val="5A5A5A"/>
                </a:solidFill>
              </a:rPr>
              <a:t>queue</a:t>
            </a:r>
            <a:r>
              <a:rPr lang="de-DE" sz="1200" dirty="0">
                <a:solidFill>
                  <a:srgbClr val="5A5A5A"/>
                </a:solidFill>
              </a:rPr>
              <a:t> starten, Encoder Regelung starten, </a:t>
            </a:r>
            <a:r>
              <a:rPr lang="de-DE" sz="1200" dirty="0" smtClean="0">
                <a:solidFill>
                  <a:srgbClr val="5A5A5A"/>
                </a:solidFill>
              </a:rPr>
              <a:t>wenn </a:t>
            </a:r>
            <a:r>
              <a:rPr lang="de-DE" sz="1200" dirty="0">
                <a:solidFill>
                  <a:srgbClr val="5A5A5A"/>
                </a:solidFill>
              </a:rPr>
              <a:t>alles bereit in </a:t>
            </a:r>
            <a:r>
              <a:rPr lang="de-DE" sz="1200" dirty="0" err="1">
                <a:solidFill>
                  <a:srgbClr val="5A5A5A"/>
                </a:solidFill>
              </a:rPr>
              <a:t>Running</a:t>
            </a:r>
            <a:r>
              <a:rPr lang="de-DE" sz="1200" dirty="0">
                <a:solidFill>
                  <a:srgbClr val="5A5A5A"/>
                </a:solidFill>
              </a:rPr>
              <a:t> wechseln, auf Anfrage in </a:t>
            </a:r>
            <a:r>
              <a:rPr lang="de-DE" sz="1200" dirty="0" err="1">
                <a:solidFill>
                  <a:srgbClr val="5A5A5A"/>
                </a:solidFill>
              </a:rPr>
              <a:t>Idle</a:t>
            </a:r>
            <a:r>
              <a:rPr lang="de-DE" sz="1200" dirty="0">
                <a:solidFill>
                  <a:srgbClr val="5A5A5A"/>
                </a:solidFill>
              </a:rPr>
              <a:t> </a:t>
            </a:r>
            <a:r>
              <a:rPr lang="de-DE" sz="1200" dirty="0" smtClean="0">
                <a:solidFill>
                  <a:srgbClr val="5A5A5A"/>
                </a:solidFill>
              </a:rPr>
              <a:t>wechseln</a:t>
            </a:r>
            <a:endParaRPr lang="de-DE" sz="1200" dirty="0">
              <a:solidFill>
                <a:srgbClr val="5A5A5A"/>
              </a:solidFill>
            </a:endParaRPr>
          </a:p>
        </p:txBody>
      </p:sp>
    </p:spTree>
    <p:extLst>
      <p:ext uri="{BB962C8B-B14F-4D97-AF65-F5344CB8AC3E}">
        <p14:creationId xmlns:p14="http://schemas.microsoft.com/office/powerpoint/2010/main" val="2883585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smtClean="0">
                <a:solidFill>
                  <a:srgbClr val="FF0000"/>
                </a:solidFill>
              </a:rPr>
              <a:t>Status und Events????</a:t>
            </a:r>
            <a:r>
              <a:rPr lang="en-GB" dirty="0" err="1" smtClean="0">
                <a:solidFill>
                  <a:srgbClr val="FF0000"/>
                </a:solidFill>
              </a:rPr>
              <a:t>Walti</a:t>
            </a:r>
            <a:r>
              <a:rPr lang="en-GB" dirty="0" smtClean="0"/>
              <a:t> </a:t>
            </a:r>
            <a:r>
              <a:rPr lang="de-CH" sz="2400" dirty="0" smtClean="0"/>
              <a:t>Tintenversorgung</a:t>
            </a:r>
            <a:endParaRPr lang="en-GB" sz="5400" dirty="0"/>
          </a:p>
        </p:txBody>
      </p:sp>
      <p:sp>
        <p:nvSpPr>
          <p:cNvPr id="3" name="Textplatzhalter 2"/>
          <p:cNvSpPr>
            <a:spLocks noGrp="1"/>
          </p:cNvSpPr>
          <p:nvPr>
            <p:ph type="body" sz="quarter" idx="10"/>
          </p:nvPr>
        </p:nvSpPr>
        <p:spPr>
          <a:xfrm>
            <a:off x="538480" y="990169"/>
            <a:ext cx="11155680" cy="5177790"/>
          </a:xfrm>
        </p:spPr>
        <p:txBody>
          <a:bodyPr/>
          <a:lstStyle/>
          <a:p>
            <a:pPr>
              <a:spcBef>
                <a:spcPts val="600"/>
              </a:spcBef>
            </a:pPr>
            <a:r>
              <a:rPr lang="de-DE" sz="1600" dirty="0" err="1" smtClean="0">
                <a:solidFill>
                  <a:srgbClr val="5A5A5A"/>
                </a:solidFill>
              </a:rPr>
              <a:t>Running</a:t>
            </a:r>
            <a:endParaRPr lang="de-DE" sz="1600" dirty="0" smtClean="0">
              <a:solidFill>
                <a:srgbClr val="5A5A5A"/>
              </a:solidFill>
            </a:endParaRPr>
          </a:p>
          <a:p>
            <a:pPr lvl="1"/>
            <a:r>
              <a:rPr lang="de-CH" sz="1200" dirty="0" smtClean="0"/>
              <a:t>- </a:t>
            </a:r>
            <a:r>
              <a:rPr lang="de-CH" sz="1200" dirty="0" err="1" smtClean="0"/>
              <a:t>Consumption</a:t>
            </a:r>
            <a:r>
              <a:rPr lang="de-CH" sz="1200" dirty="0" smtClean="0"/>
              <a:t> </a:t>
            </a:r>
            <a:r>
              <a:rPr lang="de-CH" sz="1200" dirty="0"/>
              <a:t>pump regeln, sodass an den Moduleingängen durchschnittlich konstant 6 </a:t>
            </a:r>
            <a:r>
              <a:rPr lang="de-CH" sz="1200" dirty="0" err="1"/>
              <a:t>mbar</a:t>
            </a:r>
            <a:r>
              <a:rPr lang="de-CH" sz="1200" dirty="0"/>
              <a:t> anstehen (einstellbar 0-20mBar). </a:t>
            </a:r>
          </a:p>
          <a:p>
            <a:pPr lvl="1"/>
            <a:r>
              <a:rPr lang="de-CH" sz="1200" dirty="0" smtClean="0"/>
              <a:t>- </a:t>
            </a:r>
            <a:r>
              <a:rPr lang="de-CH" sz="1200" dirty="0" err="1" smtClean="0"/>
              <a:t>Circulating</a:t>
            </a:r>
            <a:r>
              <a:rPr lang="de-CH" sz="1200" dirty="0" smtClean="0"/>
              <a:t> Pump </a:t>
            </a:r>
            <a:r>
              <a:rPr lang="de-CH" sz="1200" dirty="0"/>
              <a:t>aller Module regeln, sodass das ∆P von Modul Ein- zum Ausgang konstant bei 34mBar liegt. Sobald die Pumpe in den Bereich kommt, in dem sie beinahe ausgeschaltet ist, muss der Druck der </a:t>
            </a:r>
            <a:r>
              <a:rPr lang="de-CH" sz="1200" dirty="0" err="1"/>
              <a:t>Consumption</a:t>
            </a:r>
            <a:r>
              <a:rPr lang="de-CH" sz="1200" dirty="0"/>
              <a:t> pump erhöht werden, sodass an den Moduleingängen durchschnittlich konstant bis zu 20 </a:t>
            </a:r>
            <a:r>
              <a:rPr lang="de-CH" sz="1200" dirty="0" err="1"/>
              <a:t>mbar</a:t>
            </a:r>
            <a:r>
              <a:rPr lang="de-CH" sz="1200" dirty="0"/>
              <a:t> anstehen (einstellbar von 5 bis  50mBar). Der Durchfluss in das Modul liegt somit bei max. 44ml/min.</a:t>
            </a:r>
            <a:r>
              <a:rPr lang="de-DE" sz="1200" dirty="0" smtClean="0">
                <a:solidFill>
                  <a:srgbClr val="5A5A5A"/>
                </a:solidFill>
              </a:rPr>
              <a:t>Print </a:t>
            </a:r>
            <a:r>
              <a:rPr lang="de-DE" sz="1200" dirty="0" err="1">
                <a:solidFill>
                  <a:srgbClr val="5A5A5A"/>
                </a:solidFill>
              </a:rPr>
              <a:t>queue</a:t>
            </a:r>
            <a:r>
              <a:rPr lang="de-DE" sz="1200" dirty="0">
                <a:solidFill>
                  <a:srgbClr val="5A5A5A"/>
                </a:solidFill>
              </a:rPr>
              <a:t> abarbeiten, Produktionsstatistiken nachführen, auf Anfrage in </a:t>
            </a:r>
            <a:r>
              <a:rPr lang="de-DE" sz="1200" dirty="0" err="1">
                <a:solidFill>
                  <a:srgbClr val="5A5A5A"/>
                </a:solidFill>
              </a:rPr>
              <a:t>Idle</a:t>
            </a:r>
            <a:r>
              <a:rPr lang="de-DE" sz="1200" dirty="0">
                <a:solidFill>
                  <a:srgbClr val="5A5A5A"/>
                </a:solidFill>
              </a:rPr>
              <a:t> oder </a:t>
            </a:r>
            <a:r>
              <a:rPr lang="de-DE" sz="1200" dirty="0" err="1">
                <a:solidFill>
                  <a:srgbClr val="5A5A5A"/>
                </a:solidFill>
              </a:rPr>
              <a:t>Stopping</a:t>
            </a:r>
            <a:r>
              <a:rPr lang="de-DE" sz="1200" dirty="0">
                <a:solidFill>
                  <a:srgbClr val="5A5A5A"/>
                </a:solidFill>
              </a:rPr>
              <a:t> wechseln</a:t>
            </a:r>
          </a:p>
          <a:p>
            <a:pPr>
              <a:spcBef>
                <a:spcPts val="600"/>
              </a:spcBef>
            </a:pPr>
            <a:r>
              <a:rPr lang="de-DE" sz="1600" dirty="0" err="1" smtClean="0">
                <a:solidFill>
                  <a:srgbClr val="5A5A5A"/>
                </a:solidFill>
              </a:rPr>
              <a:t>Stopping</a:t>
            </a:r>
            <a:r>
              <a:rPr lang="de-DE" sz="1600" dirty="0" smtClean="0">
                <a:solidFill>
                  <a:srgbClr val="5A5A5A"/>
                </a:solidFill>
              </a:rPr>
              <a:t>????</a:t>
            </a:r>
          </a:p>
          <a:p>
            <a:pPr lvl="1">
              <a:spcBef>
                <a:spcPts val="600"/>
              </a:spcBef>
            </a:pPr>
            <a:r>
              <a:rPr lang="de-DE" sz="1200" dirty="0" smtClean="0">
                <a:solidFill>
                  <a:srgbClr val="5A5A5A"/>
                </a:solidFill>
              </a:rPr>
              <a:t>????Print </a:t>
            </a:r>
            <a:r>
              <a:rPr lang="de-DE" sz="1200" dirty="0" err="1">
                <a:solidFill>
                  <a:srgbClr val="5A5A5A"/>
                </a:solidFill>
              </a:rPr>
              <a:t>queue</a:t>
            </a:r>
            <a:r>
              <a:rPr lang="de-DE" sz="1200" dirty="0">
                <a:solidFill>
                  <a:srgbClr val="5A5A5A"/>
                </a:solidFill>
              </a:rPr>
              <a:t> löschen, Encoder Regelung stoppen, Mechanische Systeme auf Standby Positionen fahren, auf </a:t>
            </a:r>
            <a:r>
              <a:rPr lang="de-DE" sz="1200" dirty="0" smtClean="0">
                <a:solidFill>
                  <a:srgbClr val="5A5A5A"/>
                </a:solidFill>
              </a:rPr>
              <a:t>Anfrage </a:t>
            </a:r>
            <a:r>
              <a:rPr lang="de-DE" sz="1200" dirty="0">
                <a:solidFill>
                  <a:srgbClr val="5A5A5A"/>
                </a:solidFill>
              </a:rPr>
              <a:t>in </a:t>
            </a:r>
            <a:r>
              <a:rPr lang="de-DE" sz="1200" dirty="0" err="1">
                <a:solidFill>
                  <a:srgbClr val="5A5A5A"/>
                </a:solidFill>
              </a:rPr>
              <a:t>Idle</a:t>
            </a:r>
            <a:r>
              <a:rPr lang="de-DE" sz="1200" dirty="0">
                <a:solidFill>
                  <a:srgbClr val="5A5A5A"/>
                </a:solidFill>
              </a:rPr>
              <a:t> </a:t>
            </a:r>
            <a:r>
              <a:rPr lang="de-DE" sz="1200" dirty="0" smtClean="0">
                <a:solidFill>
                  <a:srgbClr val="5A5A5A"/>
                </a:solidFill>
              </a:rPr>
              <a:t>wechseln</a:t>
            </a:r>
          </a:p>
          <a:p>
            <a:pPr lvl="1"/>
            <a:endParaRPr lang="de-CH" sz="1200" dirty="0" smtClean="0"/>
          </a:p>
        </p:txBody>
      </p:sp>
    </p:spTree>
    <p:extLst>
      <p:ext uri="{BB962C8B-B14F-4D97-AF65-F5344CB8AC3E}">
        <p14:creationId xmlns:p14="http://schemas.microsoft.com/office/powerpoint/2010/main" val="2684664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p:nvPr/>
        </p:nvPicPr>
        <p:blipFill>
          <a:blip r:embed="rId2"/>
          <a:stretch>
            <a:fillRect/>
          </a:stretch>
        </p:blipFill>
        <p:spPr>
          <a:xfrm rot="6416881">
            <a:off x="5764241" y="3011411"/>
            <a:ext cx="2586146" cy="3979047"/>
          </a:xfrm>
          <a:prstGeom prst="rect">
            <a:avLst/>
          </a:prstGeom>
        </p:spPr>
      </p:pic>
      <p:sp>
        <p:nvSpPr>
          <p:cNvPr id="2" name="Titel 1"/>
          <p:cNvSpPr>
            <a:spLocks noGrp="1"/>
          </p:cNvSpPr>
          <p:nvPr>
            <p:ph type="title"/>
          </p:nvPr>
        </p:nvSpPr>
        <p:spPr>
          <a:xfrm>
            <a:off x="538480" y="243134"/>
            <a:ext cx="11155680" cy="729710"/>
          </a:xfrm>
        </p:spPr>
        <p:txBody>
          <a:bodyPr/>
          <a:lstStyle/>
          <a:p>
            <a:r>
              <a:rPr lang="en-GB" dirty="0" err="1" smtClean="0"/>
              <a:t>Mechanische</a:t>
            </a:r>
            <a:r>
              <a:rPr lang="en-GB" dirty="0" smtClean="0"/>
              <a:t> Integration V1 </a:t>
            </a:r>
            <a:r>
              <a:rPr lang="de-CH" sz="2400" dirty="0" smtClean="0"/>
              <a:t>Tintenversorgung</a:t>
            </a:r>
            <a:endParaRPr lang="en-GB" sz="5400" dirty="0"/>
          </a:p>
        </p:txBody>
      </p:sp>
      <p:sp>
        <p:nvSpPr>
          <p:cNvPr id="3" name="Textplatzhalter 2"/>
          <p:cNvSpPr>
            <a:spLocks noGrp="1"/>
          </p:cNvSpPr>
          <p:nvPr>
            <p:ph type="body" sz="quarter" idx="10"/>
          </p:nvPr>
        </p:nvSpPr>
        <p:spPr>
          <a:xfrm>
            <a:off x="241987" y="982470"/>
            <a:ext cx="5080784" cy="5764839"/>
          </a:xfrm>
        </p:spPr>
        <p:txBody>
          <a:bodyPr/>
          <a:lstStyle/>
          <a:p>
            <a:r>
              <a:rPr lang="de-CH" sz="1200" dirty="0"/>
              <a:t>1.. 4 </a:t>
            </a:r>
            <a:r>
              <a:rPr lang="de-CH" sz="1200" dirty="0" err="1"/>
              <a:t>module</a:t>
            </a:r>
            <a:r>
              <a:rPr lang="de-CH" sz="1200" dirty="0"/>
              <a:t> </a:t>
            </a:r>
            <a:r>
              <a:rPr lang="de-CH" sz="1200" dirty="0" err="1"/>
              <a:t>ink</a:t>
            </a:r>
            <a:r>
              <a:rPr lang="de-CH" sz="1200" dirty="0"/>
              <a:t> </a:t>
            </a:r>
            <a:r>
              <a:rPr lang="de-CH" sz="1200" dirty="0" err="1" smtClean="0"/>
              <a:t>supply</a:t>
            </a:r>
            <a:endParaRPr lang="de-CH" sz="1200" dirty="0"/>
          </a:p>
          <a:p>
            <a:pPr lvl="1"/>
            <a:r>
              <a:rPr lang="de-CH" sz="1100" dirty="0" smtClean="0"/>
              <a:t>- Speichervolumen </a:t>
            </a:r>
            <a:r>
              <a:rPr lang="de-CH" sz="1100" dirty="0"/>
              <a:t>= 65ml</a:t>
            </a:r>
          </a:p>
          <a:p>
            <a:pPr lvl="1"/>
            <a:r>
              <a:rPr lang="de-CH" sz="1100" dirty="0" smtClean="0"/>
              <a:t>- Tintenpumpe </a:t>
            </a:r>
            <a:r>
              <a:rPr lang="de-CH" sz="1100" dirty="0"/>
              <a:t>0… 120ml/min</a:t>
            </a:r>
          </a:p>
          <a:p>
            <a:pPr lvl="1"/>
            <a:r>
              <a:rPr lang="de-CH" sz="1100" dirty="0" smtClean="0"/>
              <a:t>- Filter </a:t>
            </a:r>
            <a:r>
              <a:rPr lang="de-CH" sz="1100" dirty="0" err="1"/>
              <a:t>Pall</a:t>
            </a:r>
            <a:r>
              <a:rPr lang="de-CH" sz="1100" dirty="0"/>
              <a:t> SCF311</a:t>
            </a:r>
          </a:p>
          <a:p>
            <a:pPr lvl="1"/>
            <a:r>
              <a:rPr lang="de-CH" sz="1100" dirty="0" smtClean="0"/>
              <a:t>- Dimension</a:t>
            </a:r>
            <a:r>
              <a:rPr lang="de-CH" sz="1100" dirty="0"/>
              <a:t>: 35.26mm (7TE) x261.9mm (6HE) x </a:t>
            </a:r>
            <a:r>
              <a:rPr lang="de-CH" sz="1100" dirty="0" smtClean="0"/>
              <a:t>152.5mm</a:t>
            </a:r>
          </a:p>
          <a:p>
            <a:r>
              <a:rPr lang="de-CH" sz="1200" dirty="0"/>
              <a:t>5.. 8 </a:t>
            </a:r>
            <a:r>
              <a:rPr lang="de-CH" sz="1200" dirty="0" err="1"/>
              <a:t>module</a:t>
            </a:r>
            <a:r>
              <a:rPr lang="de-CH" sz="1200" dirty="0"/>
              <a:t> </a:t>
            </a:r>
            <a:r>
              <a:rPr lang="de-CH" sz="1200" dirty="0" err="1"/>
              <a:t>ink</a:t>
            </a:r>
            <a:r>
              <a:rPr lang="de-CH" sz="1200" dirty="0"/>
              <a:t> </a:t>
            </a:r>
            <a:r>
              <a:rPr lang="de-CH" sz="1200" dirty="0" err="1" smtClean="0"/>
              <a:t>supply</a:t>
            </a:r>
            <a:endParaRPr lang="de-CH" sz="1200" dirty="0"/>
          </a:p>
          <a:p>
            <a:pPr lvl="1"/>
            <a:r>
              <a:rPr lang="de-CH" sz="1100" dirty="0" smtClean="0"/>
              <a:t>- Speichervolumen </a:t>
            </a:r>
            <a:r>
              <a:rPr lang="de-CH" sz="1100" dirty="0"/>
              <a:t>= 200ml</a:t>
            </a:r>
          </a:p>
          <a:p>
            <a:pPr lvl="1"/>
            <a:r>
              <a:rPr lang="de-CH" sz="1100" dirty="0" smtClean="0"/>
              <a:t>- Tintenpumpe </a:t>
            </a:r>
            <a:r>
              <a:rPr lang="de-CH" sz="1100" dirty="0"/>
              <a:t>0… 250ml/min</a:t>
            </a:r>
          </a:p>
          <a:p>
            <a:pPr lvl="1"/>
            <a:r>
              <a:rPr lang="en-GB" sz="1100" dirty="0" smtClean="0"/>
              <a:t>- Filter </a:t>
            </a:r>
            <a:r>
              <a:rPr lang="en-GB" sz="1100" dirty="0"/>
              <a:t>Pall M A C W A015 8 J	</a:t>
            </a:r>
            <a:endParaRPr lang="de-CH" sz="1100" dirty="0"/>
          </a:p>
          <a:p>
            <a:pPr lvl="1"/>
            <a:r>
              <a:rPr lang="de-CH" sz="1100" dirty="0" smtClean="0"/>
              <a:t>- Dimension</a:t>
            </a:r>
            <a:r>
              <a:rPr lang="de-CH" sz="1100" dirty="0"/>
              <a:t>: 65.74mm (13TE) x261.9mm (6HE) x 152.5mm</a:t>
            </a:r>
            <a:endParaRPr lang="de-DE" sz="1100" dirty="0" smtClean="0">
              <a:solidFill>
                <a:srgbClr val="5A5A5A"/>
              </a:solidFill>
            </a:endParaRPr>
          </a:p>
          <a:p>
            <a:r>
              <a:rPr lang="de-CH" sz="1200" dirty="0" smtClean="0"/>
              <a:t>Gehäuse</a:t>
            </a:r>
            <a:endParaRPr lang="de-CH" sz="1400" dirty="0"/>
          </a:p>
          <a:p>
            <a:pPr lvl="1"/>
            <a:r>
              <a:rPr lang="de-CH" sz="1100" dirty="0" smtClean="0"/>
              <a:t>- Die </a:t>
            </a:r>
            <a:r>
              <a:rPr lang="de-CH" sz="1100" dirty="0" err="1"/>
              <a:t>ink</a:t>
            </a:r>
            <a:r>
              <a:rPr lang="de-CH" sz="1100" dirty="0"/>
              <a:t> </a:t>
            </a:r>
            <a:r>
              <a:rPr lang="de-CH" sz="1100" dirty="0" err="1"/>
              <a:t>supplies</a:t>
            </a:r>
            <a:r>
              <a:rPr lang="de-CH" sz="1100" dirty="0"/>
              <a:t> werden jeweils in einem Gehäuse untergebracht, welches als Tisch und auch </a:t>
            </a:r>
            <a:r>
              <a:rPr lang="de-CH" sz="1100" dirty="0" smtClean="0"/>
              <a:t>als </a:t>
            </a:r>
            <a:r>
              <a:rPr lang="de-CH" sz="1100" dirty="0"/>
              <a:t>19“ Einbaugehäuse verwendet werden kann. Die Einschübe stecken hinten in einem backplane, welches gleichzeitig der Ink Supply PCB mit aller nötigen Elektronik ist.</a:t>
            </a:r>
          </a:p>
          <a:p>
            <a:pPr lvl="1"/>
            <a:r>
              <a:rPr lang="de-CH" sz="1100" dirty="0" smtClean="0"/>
              <a:t>- Folgendes </a:t>
            </a:r>
            <a:r>
              <a:rPr lang="de-CH" sz="1100" dirty="0"/>
              <a:t>ist im Gehäuse untergebracht:</a:t>
            </a:r>
          </a:p>
          <a:p>
            <a:pPr lvl="1"/>
            <a:r>
              <a:rPr lang="de-CH" sz="1100" dirty="0" smtClean="0"/>
              <a:t>- Bis </a:t>
            </a:r>
            <a:r>
              <a:rPr lang="de-CH" sz="1100" dirty="0"/>
              <a:t>zu acht Ink </a:t>
            </a:r>
            <a:r>
              <a:rPr lang="de-CH" sz="1100" dirty="0" err="1" smtClean="0"/>
              <a:t>Supplies</a:t>
            </a:r>
            <a:r>
              <a:rPr lang="de-CH" sz="1100" dirty="0" smtClean="0"/>
              <a:t>. Lungenpumpe. Backplane </a:t>
            </a:r>
            <a:r>
              <a:rPr lang="de-CH" sz="1100" dirty="0"/>
              <a:t>(Ink Supply PCB</a:t>
            </a:r>
            <a:r>
              <a:rPr lang="de-CH" sz="1100" dirty="0" smtClean="0"/>
              <a:t>), +</a:t>
            </a:r>
            <a:r>
              <a:rPr lang="de-CH" sz="1100" dirty="0"/>
              <a:t>24V </a:t>
            </a:r>
            <a:r>
              <a:rPr lang="de-CH" sz="1100" dirty="0" smtClean="0"/>
              <a:t>Eingang, </a:t>
            </a:r>
            <a:r>
              <a:rPr lang="de-CH" sz="1100" dirty="0" err="1" smtClean="0"/>
              <a:t>Control</a:t>
            </a:r>
            <a:r>
              <a:rPr lang="de-CH" sz="1100" dirty="0" smtClean="0"/>
              <a:t> </a:t>
            </a:r>
            <a:r>
              <a:rPr lang="de-CH" sz="1100" dirty="0" err="1"/>
              <a:t>path</a:t>
            </a:r>
            <a:r>
              <a:rPr lang="de-CH" sz="1100" dirty="0"/>
              <a:t> </a:t>
            </a:r>
            <a:r>
              <a:rPr lang="de-CH" sz="1100" dirty="0" smtClean="0"/>
              <a:t>Eingang</a:t>
            </a:r>
          </a:p>
          <a:p>
            <a:pPr lvl="1"/>
            <a:r>
              <a:rPr lang="de-CH" sz="1100" dirty="0" smtClean="0"/>
              <a:t>- Es </a:t>
            </a:r>
            <a:r>
              <a:rPr lang="de-CH" sz="1100" dirty="0"/>
              <a:t>werden 5 verschiedene Gehäuse realisiert:</a:t>
            </a:r>
          </a:p>
          <a:p>
            <a:pPr lvl="1"/>
            <a:r>
              <a:rPr lang="de-CH" sz="1100" dirty="0" smtClean="0"/>
              <a:t>- Single </a:t>
            </a:r>
            <a:r>
              <a:rPr lang="de-CH" sz="1100" dirty="0" err="1" smtClean="0"/>
              <a:t>color</a:t>
            </a:r>
            <a:r>
              <a:rPr lang="de-CH" sz="1100" dirty="0" smtClean="0"/>
              <a:t>. 4 </a:t>
            </a:r>
            <a:r>
              <a:rPr lang="de-CH" sz="1100" dirty="0" err="1"/>
              <a:t>colors</a:t>
            </a:r>
            <a:r>
              <a:rPr lang="de-CH" sz="1100" dirty="0"/>
              <a:t> 1-4 </a:t>
            </a:r>
            <a:r>
              <a:rPr lang="de-CH" sz="1100" dirty="0" err="1" smtClean="0"/>
              <a:t>modules</a:t>
            </a:r>
            <a:r>
              <a:rPr lang="de-CH" sz="1100" dirty="0" smtClean="0"/>
              <a:t>. 8 </a:t>
            </a:r>
            <a:r>
              <a:rPr lang="de-CH" sz="1100" dirty="0" err="1"/>
              <a:t>colors</a:t>
            </a:r>
            <a:r>
              <a:rPr lang="de-CH" sz="1100" dirty="0"/>
              <a:t> 1-4 </a:t>
            </a:r>
            <a:r>
              <a:rPr lang="de-CH" sz="1100" dirty="0" err="1" smtClean="0"/>
              <a:t>modules</a:t>
            </a:r>
            <a:r>
              <a:rPr lang="de-CH" sz="1100" dirty="0" smtClean="0"/>
              <a:t>. </a:t>
            </a:r>
            <a:endParaRPr lang="de-CH" sz="1100" dirty="0"/>
          </a:p>
          <a:p>
            <a:pPr lvl="1"/>
            <a:r>
              <a:rPr lang="de-CH" sz="1100" dirty="0" smtClean="0"/>
              <a:t>4 </a:t>
            </a:r>
            <a:r>
              <a:rPr lang="de-CH" sz="1100" dirty="0" err="1"/>
              <a:t>colors</a:t>
            </a:r>
            <a:r>
              <a:rPr lang="de-CH" sz="1100" dirty="0"/>
              <a:t> 5-8 </a:t>
            </a:r>
            <a:r>
              <a:rPr lang="de-CH" sz="1100" dirty="0" err="1" smtClean="0"/>
              <a:t>modules</a:t>
            </a:r>
            <a:r>
              <a:rPr lang="de-CH" sz="1100" dirty="0" smtClean="0"/>
              <a:t>, 8 </a:t>
            </a:r>
            <a:r>
              <a:rPr lang="de-CH" sz="1100" dirty="0" err="1"/>
              <a:t>colors</a:t>
            </a:r>
            <a:r>
              <a:rPr lang="de-CH" sz="1100" dirty="0"/>
              <a:t> 5-8 </a:t>
            </a:r>
            <a:r>
              <a:rPr lang="de-CH" sz="1100" dirty="0" err="1"/>
              <a:t>modules</a:t>
            </a:r>
            <a:endParaRPr lang="de-CH" sz="1100" dirty="0"/>
          </a:p>
          <a:p>
            <a:pPr lvl="1"/>
            <a:r>
              <a:rPr lang="de-CH" sz="1100" dirty="0" smtClean="0"/>
              <a:t>- Die </a:t>
            </a:r>
            <a:r>
              <a:rPr lang="de-CH" sz="1100" dirty="0"/>
              <a:t>Stromversorgung, der ganze Datenpfad inklusive Rechner und der Encoder </a:t>
            </a:r>
            <a:r>
              <a:rPr lang="de-CH" sz="1100" dirty="0" err="1"/>
              <a:t>board</a:t>
            </a:r>
            <a:r>
              <a:rPr lang="de-CH" sz="1100" dirty="0"/>
              <a:t> werden in einem andern Gehäuse untergebracht!</a:t>
            </a:r>
          </a:p>
          <a:p>
            <a:pPr lvl="1"/>
            <a:r>
              <a:rPr lang="de-CH" sz="1100" dirty="0" smtClean="0"/>
              <a:t>- Ebenfalls </a:t>
            </a:r>
            <a:r>
              <a:rPr lang="de-CH" sz="1100" dirty="0"/>
              <a:t>die Tintenbehälter mit den Kraftzellen sind in einem weiteren Gehäuse untergebracht!</a:t>
            </a:r>
          </a:p>
          <a:p>
            <a:pPr lvl="1"/>
            <a:r>
              <a:rPr lang="de-CH" sz="1100" dirty="0" smtClean="0"/>
              <a:t>- Ein </a:t>
            </a:r>
            <a:r>
              <a:rPr lang="de-CH" sz="1100" dirty="0"/>
              <a:t>weiteres unabhängiges Gerät wird die Reinigungsstation!</a:t>
            </a:r>
          </a:p>
          <a:p>
            <a:endParaRPr lang="de-CH" sz="1100" dirty="0" smtClean="0"/>
          </a:p>
        </p:txBody>
      </p:sp>
      <p:pic>
        <p:nvPicPr>
          <p:cNvPr id="7" name="Grafik 6"/>
          <p:cNvPicPr/>
          <p:nvPr/>
        </p:nvPicPr>
        <p:blipFill>
          <a:blip r:embed="rId3"/>
          <a:stretch>
            <a:fillRect/>
          </a:stretch>
        </p:blipFill>
        <p:spPr>
          <a:xfrm>
            <a:off x="9022073" y="3509863"/>
            <a:ext cx="2672087" cy="2038120"/>
          </a:xfrm>
          <a:prstGeom prst="rect">
            <a:avLst/>
          </a:prstGeom>
        </p:spPr>
      </p:pic>
      <p:pic>
        <p:nvPicPr>
          <p:cNvPr id="8" name="Grafik 7"/>
          <p:cNvPicPr/>
          <p:nvPr/>
        </p:nvPicPr>
        <p:blipFill>
          <a:blip r:embed="rId4"/>
          <a:stretch>
            <a:fillRect/>
          </a:stretch>
        </p:blipFill>
        <p:spPr>
          <a:xfrm>
            <a:off x="8812739" y="1298639"/>
            <a:ext cx="2754972" cy="1885429"/>
          </a:xfrm>
          <a:prstGeom prst="rect">
            <a:avLst/>
          </a:prstGeom>
        </p:spPr>
      </p:pic>
      <p:pic>
        <p:nvPicPr>
          <p:cNvPr id="9" name="Grafik 8"/>
          <p:cNvPicPr/>
          <p:nvPr/>
        </p:nvPicPr>
        <p:blipFill>
          <a:blip r:embed="rId5"/>
          <a:stretch>
            <a:fillRect/>
          </a:stretch>
        </p:blipFill>
        <p:spPr>
          <a:xfrm rot="5567680">
            <a:off x="5897867" y="397819"/>
            <a:ext cx="2258709" cy="3668290"/>
          </a:xfrm>
          <a:prstGeom prst="rect">
            <a:avLst/>
          </a:prstGeom>
        </p:spPr>
      </p:pic>
    </p:spTree>
    <p:extLst>
      <p:ext uri="{BB962C8B-B14F-4D97-AF65-F5344CB8AC3E}">
        <p14:creationId xmlns:p14="http://schemas.microsoft.com/office/powerpoint/2010/main" val="591304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269367" y="1120691"/>
            <a:ext cx="4284335" cy="4630117"/>
          </a:xfrm>
          <a:prstGeom prst="rect">
            <a:avLst/>
          </a:prstGeom>
        </p:spPr>
      </p:pic>
      <p:sp>
        <p:nvSpPr>
          <p:cNvPr id="4" name="Titel 1"/>
          <p:cNvSpPr>
            <a:spLocks noGrp="1"/>
          </p:cNvSpPr>
          <p:nvPr>
            <p:ph type="title"/>
          </p:nvPr>
        </p:nvSpPr>
        <p:spPr>
          <a:xfrm>
            <a:off x="538480" y="243134"/>
            <a:ext cx="11155680" cy="729710"/>
          </a:xfrm>
        </p:spPr>
        <p:txBody>
          <a:bodyPr/>
          <a:lstStyle/>
          <a:p>
            <a:r>
              <a:rPr lang="en-GB" dirty="0" err="1" smtClean="0"/>
              <a:t>Mechanische</a:t>
            </a:r>
            <a:r>
              <a:rPr lang="en-GB" dirty="0" smtClean="0"/>
              <a:t> Integration V2 </a:t>
            </a:r>
            <a:r>
              <a:rPr lang="de-CH" sz="2400" dirty="0" smtClean="0"/>
              <a:t>Tintenversorgung</a:t>
            </a:r>
            <a:endParaRPr lang="en-GB" sz="5400" dirty="0"/>
          </a:p>
        </p:txBody>
      </p:sp>
      <p:sp>
        <p:nvSpPr>
          <p:cNvPr id="5" name="Textplatzhalter 2"/>
          <p:cNvSpPr txBox="1">
            <a:spLocks/>
          </p:cNvSpPr>
          <p:nvPr/>
        </p:nvSpPr>
        <p:spPr>
          <a:xfrm>
            <a:off x="649608" y="982470"/>
            <a:ext cx="5080784" cy="5764839"/>
          </a:xfrm>
          <a:prstGeom prst="rect">
            <a:avLst/>
          </a:prstGeom>
        </p:spPr>
        <p:txBody>
          <a:bodyPr/>
          <a:lstStyle>
            <a:lvl1pPr marL="342900" indent="-342900" algn="l" defTabSz="457200" rtl="0" eaLnBrk="1" latinLnBrk="0" hangingPunct="1">
              <a:spcBef>
                <a:spcPts val="1000"/>
              </a:spcBef>
              <a:spcAft>
                <a:spcPts val="0"/>
              </a:spcAft>
              <a:buClr>
                <a:schemeClr val="tx1"/>
              </a:buClr>
              <a:buSzPct val="80000"/>
              <a:buFontTx/>
              <a:buBlip>
                <a:blip r:embed="rId3"/>
              </a:buBlip>
              <a:defRPr sz="2400" kern="1200" baseline="0">
                <a:solidFill>
                  <a:schemeClr val="tx1">
                    <a:lumMod val="75000"/>
                    <a:lumOff val="25000"/>
                  </a:schemeClr>
                </a:solidFill>
                <a:latin typeface="Dax Light" pitchFamily="50" charset="0"/>
                <a:ea typeface="+mn-ea"/>
                <a:cs typeface="+mn-cs"/>
              </a:defRPr>
            </a:lvl1pPr>
            <a:lvl2pPr marL="742950" indent="-285750" algn="l" defTabSz="457200" rtl="0" eaLnBrk="1" latinLnBrk="0" hangingPunct="1">
              <a:spcBef>
                <a:spcPts val="1000"/>
              </a:spcBef>
              <a:spcAft>
                <a:spcPts val="0"/>
              </a:spcAft>
              <a:buClr>
                <a:schemeClr val="tx1"/>
              </a:buClr>
              <a:buSzPct val="80000"/>
              <a:buFontTx/>
              <a:buBlip>
                <a:blip r:embed="rId3"/>
              </a:buBlip>
              <a:defRPr sz="2000" kern="1200">
                <a:solidFill>
                  <a:schemeClr val="tx1">
                    <a:lumMod val="75000"/>
                    <a:lumOff val="25000"/>
                  </a:schemeClr>
                </a:solidFill>
                <a:latin typeface="Dax Light" pitchFamily="50" charset="0"/>
                <a:ea typeface="+mn-ea"/>
                <a:cs typeface="+mn-cs"/>
              </a:defRPr>
            </a:lvl2pPr>
            <a:lvl3pPr marL="1143000" indent="-228600" algn="l" defTabSz="457200" rtl="0" eaLnBrk="1" latinLnBrk="0" hangingPunct="1">
              <a:spcBef>
                <a:spcPts val="1000"/>
              </a:spcBef>
              <a:spcAft>
                <a:spcPts val="0"/>
              </a:spcAft>
              <a:buClr>
                <a:schemeClr val="accent1"/>
              </a:buClr>
              <a:buSzPct val="80000"/>
              <a:buFontTx/>
              <a:buBlip>
                <a:blip r:embed="rId3"/>
              </a:buBlip>
              <a:defRPr sz="1800" kern="1200">
                <a:solidFill>
                  <a:schemeClr val="tx1">
                    <a:lumMod val="75000"/>
                    <a:lumOff val="25000"/>
                  </a:schemeClr>
                </a:solidFill>
                <a:latin typeface="Dax Light" pitchFamily="50" charset="0"/>
                <a:ea typeface="+mn-ea"/>
                <a:cs typeface="+mn-cs"/>
              </a:defRPr>
            </a:lvl3pPr>
            <a:lvl4pPr marL="1600200" indent="-228600" algn="l" defTabSz="457200" rtl="0" eaLnBrk="1" latinLnBrk="0" hangingPunct="1">
              <a:spcBef>
                <a:spcPts val="1000"/>
              </a:spcBef>
              <a:spcAft>
                <a:spcPts val="0"/>
              </a:spcAft>
              <a:buClr>
                <a:schemeClr val="accent1"/>
              </a:buClr>
              <a:buSzPct val="80000"/>
              <a:buFontTx/>
              <a:buBlip>
                <a:blip r:embed="rId3"/>
              </a:buBlip>
              <a:defRPr sz="1600" kern="1200">
                <a:solidFill>
                  <a:schemeClr val="tx1">
                    <a:lumMod val="75000"/>
                    <a:lumOff val="25000"/>
                  </a:schemeClr>
                </a:solidFill>
                <a:latin typeface="Dax Light" pitchFamily="50" charset="0"/>
                <a:ea typeface="+mn-ea"/>
                <a:cs typeface="+mn-cs"/>
              </a:defRPr>
            </a:lvl4pPr>
            <a:lvl5pPr marL="2057400" indent="-228600" algn="l" defTabSz="457200" rtl="0" eaLnBrk="1" latinLnBrk="0" hangingPunct="1">
              <a:spcBef>
                <a:spcPts val="1000"/>
              </a:spcBef>
              <a:spcAft>
                <a:spcPts val="0"/>
              </a:spcAft>
              <a:buClr>
                <a:schemeClr val="accent1"/>
              </a:buClr>
              <a:buSzPct val="80000"/>
              <a:buFontTx/>
              <a:buBlip>
                <a:blip r:embed="rId3"/>
              </a:buBlip>
              <a:defRPr sz="1400" kern="1200">
                <a:solidFill>
                  <a:schemeClr val="tx1">
                    <a:lumMod val="75000"/>
                    <a:lumOff val="25000"/>
                  </a:schemeClr>
                </a:solidFill>
                <a:latin typeface="Dax Light" pitchFamily="50"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SzPct val="60000"/>
            </a:pPr>
            <a:r>
              <a:rPr lang="de-CH" sz="1400" dirty="0"/>
              <a:t>Backplate</a:t>
            </a:r>
          </a:p>
          <a:p>
            <a:pPr marL="457200" lvl="1" indent="0">
              <a:spcBef>
                <a:spcPts val="0"/>
              </a:spcBef>
              <a:buSzPct val="60000"/>
              <a:buNone/>
            </a:pPr>
            <a:r>
              <a:rPr lang="de-CH" sz="1400" dirty="0" smtClean="0"/>
              <a:t>- </a:t>
            </a:r>
            <a:r>
              <a:rPr lang="de-CH" sz="1400" dirty="0"/>
              <a:t>Dimension: 65.74mm (13TE) x 305.55mm (7HE) x 12mm</a:t>
            </a:r>
          </a:p>
          <a:p>
            <a:pPr>
              <a:spcBef>
                <a:spcPts val="600"/>
              </a:spcBef>
              <a:buSzPct val="60000"/>
            </a:pPr>
            <a:r>
              <a:rPr lang="de-CH" sz="1400" dirty="0"/>
              <a:t>1.. 4 </a:t>
            </a:r>
            <a:r>
              <a:rPr lang="de-CH" sz="1400" dirty="0" err="1"/>
              <a:t>module</a:t>
            </a:r>
            <a:r>
              <a:rPr lang="de-CH" sz="1400" dirty="0"/>
              <a:t> </a:t>
            </a:r>
            <a:r>
              <a:rPr lang="de-CH" sz="1400" dirty="0" err="1"/>
              <a:t>ink</a:t>
            </a:r>
            <a:r>
              <a:rPr lang="de-CH" sz="1400" dirty="0"/>
              <a:t> </a:t>
            </a:r>
            <a:r>
              <a:rPr lang="de-CH" sz="1400" dirty="0" err="1"/>
              <a:t>supply</a:t>
            </a:r>
            <a:endParaRPr lang="de-CH" sz="1400" dirty="0"/>
          </a:p>
          <a:p>
            <a:pPr marL="457200" lvl="1" indent="0">
              <a:spcBef>
                <a:spcPts val="0"/>
              </a:spcBef>
              <a:buSzPct val="60000"/>
              <a:buNone/>
            </a:pPr>
            <a:r>
              <a:rPr lang="de-CH" sz="1400" dirty="0"/>
              <a:t>- Speichervolumen = 92ml</a:t>
            </a:r>
          </a:p>
          <a:p>
            <a:pPr marL="457200" lvl="1" indent="0">
              <a:spcBef>
                <a:spcPts val="0"/>
              </a:spcBef>
              <a:buSzPct val="60000"/>
              <a:buNone/>
            </a:pPr>
            <a:r>
              <a:rPr lang="de-CH" sz="1400" dirty="0"/>
              <a:t>- Tintenpumpe 0… 120ml/min</a:t>
            </a:r>
          </a:p>
          <a:p>
            <a:pPr marL="457200" lvl="1" indent="0">
              <a:spcBef>
                <a:spcPts val="0"/>
              </a:spcBef>
              <a:buSzPct val="60000"/>
              <a:buNone/>
            </a:pPr>
            <a:r>
              <a:rPr lang="de-CH" sz="1400" dirty="0"/>
              <a:t>- Filter </a:t>
            </a:r>
            <a:r>
              <a:rPr lang="de-CH" sz="1400" dirty="0" err="1"/>
              <a:t>Pall</a:t>
            </a:r>
            <a:r>
              <a:rPr lang="de-CH" sz="1400" dirty="0"/>
              <a:t> SCF311</a:t>
            </a:r>
          </a:p>
          <a:p>
            <a:pPr marL="457200" lvl="1" indent="0">
              <a:spcBef>
                <a:spcPts val="0"/>
              </a:spcBef>
              <a:buSzPct val="60000"/>
              <a:buNone/>
            </a:pPr>
            <a:r>
              <a:rPr lang="de-CH" sz="1400" dirty="0"/>
              <a:t>- Dimension: 64mm x 275.5mm x 95mm</a:t>
            </a:r>
          </a:p>
          <a:p>
            <a:pPr>
              <a:spcBef>
                <a:spcPts val="600"/>
              </a:spcBef>
              <a:buSzPct val="60000"/>
            </a:pPr>
            <a:r>
              <a:rPr lang="de-CH" sz="1400" dirty="0"/>
              <a:t>5.. 8 </a:t>
            </a:r>
            <a:r>
              <a:rPr lang="de-CH" sz="1400" dirty="0" err="1"/>
              <a:t>module</a:t>
            </a:r>
            <a:r>
              <a:rPr lang="de-CH" sz="1400" dirty="0"/>
              <a:t> </a:t>
            </a:r>
            <a:r>
              <a:rPr lang="de-CH" sz="1400" dirty="0" err="1"/>
              <a:t>ink</a:t>
            </a:r>
            <a:r>
              <a:rPr lang="de-CH" sz="1400" dirty="0"/>
              <a:t> </a:t>
            </a:r>
            <a:r>
              <a:rPr lang="de-CH" sz="1400" dirty="0" err="1"/>
              <a:t>supply</a:t>
            </a:r>
            <a:endParaRPr lang="de-CH" sz="1400" dirty="0"/>
          </a:p>
          <a:p>
            <a:pPr marL="457200" lvl="1" indent="0">
              <a:spcBef>
                <a:spcPts val="0"/>
              </a:spcBef>
              <a:buSzPct val="60000"/>
              <a:buNone/>
            </a:pPr>
            <a:r>
              <a:rPr lang="de-CH" sz="1400" dirty="0"/>
              <a:t>- Speichervolumen = 200ml</a:t>
            </a:r>
          </a:p>
          <a:p>
            <a:pPr marL="457200" lvl="1" indent="0">
              <a:spcBef>
                <a:spcPts val="0"/>
              </a:spcBef>
              <a:buSzPct val="60000"/>
              <a:buNone/>
            </a:pPr>
            <a:r>
              <a:rPr lang="de-CH" sz="1400" dirty="0"/>
              <a:t>- Tintenpumpe 0… 250ml/min</a:t>
            </a:r>
          </a:p>
          <a:p>
            <a:pPr marL="457200" lvl="1" indent="0">
              <a:spcBef>
                <a:spcPts val="0"/>
              </a:spcBef>
              <a:buSzPct val="60000"/>
              <a:buNone/>
            </a:pPr>
            <a:r>
              <a:rPr lang="en-GB" sz="1400" dirty="0"/>
              <a:t>- Filter Pall M A C W A015 8 J	</a:t>
            </a:r>
            <a:endParaRPr lang="de-CH" sz="1400" dirty="0"/>
          </a:p>
          <a:p>
            <a:pPr marL="457200" lvl="1" indent="0">
              <a:spcBef>
                <a:spcPts val="0"/>
              </a:spcBef>
              <a:buSzPct val="60000"/>
              <a:buNone/>
            </a:pPr>
            <a:r>
              <a:rPr lang="de-CH" sz="1400" dirty="0"/>
              <a:t>- Dimension: 64mm x 275.5mm x 95mm</a:t>
            </a:r>
          </a:p>
          <a:p>
            <a:pPr>
              <a:spcBef>
                <a:spcPts val="600"/>
              </a:spcBef>
              <a:buSzPct val="60000"/>
            </a:pPr>
            <a:r>
              <a:rPr lang="de-CH" sz="1400" dirty="0"/>
              <a:t>Gehäuse</a:t>
            </a:r>
          </a:p>
          <a:p>
            <a:pPr marL="457200" lvl="1" indent="0">
              <a:spcBef>
                <a:spcPts val="0"/>
              </a:spcBef>
              <a:buSzPct val="60000"/>
              <a:buNone/>
            </a:pPr>
            <a:r>
              <a:rPr lang="de-CH" sz="1400" dirty="0"/>
              <a:t>- Das </a:t>
            </a:r>
            <a:r>
              <a:rPr lang="de-CH" sz="1400" dirty="0" err="1"/>
              <a:t>ink</a:t>
            </a:r>
            <a:r>
              <a:rPr lang="de-CH" sz="1400" dirty="0"/>
              <a:t> </a:t>
            </a:r>
            <a:r>
              <a:rPr lang="de-CH" sz="1400" dirty="0" err="1"/>
              <a:t>supply</a:t>
            </a:r>
            <a:r>
              <a:rPr lang="de-CH" sz="1400" dirty="0"/>
              <a:t> wird an eine </a:t>
            </a:r>
            <a:r>
              <a:rPr lang="de-CH" sz="1400" dirty="0" err="1"/>
              <a:t>backplate</a:t>
            </a:r>
            <a:r>
              <a:rPr lang="de-CH" sz="1400" dirty="0"/>
              <a:t> an der alle Schläuche montiert sind geschraubt, abgedichtet wird über O-Ringe.</a:t>
            </a:r>
          </a:p>
          <a:p>
            <a:pPr marL="457200" lvl="1" indent="0">
              <a:spcBef>
                <a:spcPts val="0"/>
              </a:spcBef>
              <a:buSzPct val="60000"/>
              <a:buNone/>
            </a:pPr>
            <a:r>
              <a:rPr lang="de-CH" sz="1400" dirty="0"/>
              <a:t>- Alle elektrischen Verbindungen werden an einem Anschlussprint angeschlossen, ein </a:t>
            </a:r>
            <a:r>
              <a:rPr lang="de-CH" sz="1400" dirty="0" err="1"/>
              <a:t>DSub</a:t>
            </a:r>
            <a:r>
              <a:rPr lang="de-CH" sz="1400" dirty="0"/>
              <a:t> Stecker dient als Verbindung zum fluid </a:t>
            </a:r>
            <a:r>
              <a:rPr lang="de-CH" sz="1400" dirty="0" err="1"/>
              <a:t>board</a:t>
            </a:r>
            <a:r>
              <a:rPr lang="de-CH" sz="1400" dirty="0"/>
              <a:t> </a:t>
            </a:r>
          </a:p>
          <a:p>
            <a:pPr marL="457200" lvl="1" indent="0">
              <a:spcBef>
                <a:spcPts val="0"/>
              </a:spcBef>
              <a:buSzPct val="60000"/>
              <a:buNone/>
            </a:pPr>
            <a:r>
              <a:rPr lang="de-CH" sz="1400" dirty="0"/>
              <a:t>- Bis zu acht </a:t>
            </a:r>
            <a:r>
              <a:rPr lang="de-CH" sz="1400" dirty="0" err="1"/>
              <a:t>Ink</a:t>
            </a:r>
            <a:r>
              <a:rPr lang="de-CH" sz="1400" dirty="0"/>
              <a:t> </a:t>
            </a:r>
            <a:r>
              <a:rPr lang="de-CH" sz="1400" dirty="0" err="1"/>
              <a:t>Supplies</a:t>
            </a:r>
            <a:r>
              <a:rPr lang="de-CH" sz="1400" dirty="0"/>
              <a:t>, Lungenpumpe, zwei Fluid </a:t>
            </a:r>
            <a:r>
              <a:rPr lang="de-CH" sz="1400" dirty="0" err="1"/>
              <a:t>boards</a:t>
            </a:r>
            <a:r>
              <a:rPr lang="de-CH" sz="1400" dirty="0"/>
              <a:t>, +24V Eingang, </a:t>
            </a:r>
            <a:r>
              <a:rPr lang="de-CH" sz="1400" dirty="0" err="1"/>
              <a:t>Control</a:t>
            </a:r>
            <a:r>
              <a:rPr lang="de-CH" sz="1400" dirty="0"/>
              <a:t> </a:t>
            </a:r>
            <a:r>
              <a:rPr lang="de-CH" sz="1400" dirty="0" err="1"/>
              <a:t>path</a:t>
            </a:r>
            <a:r>
              <a:rPr lang="de-CH" sz="1400" dirty="0"/>
              <a:t> Eingang, werden in einem </a:t>
            </a:r>
            <a:r>
              <a:rPr lang="de-CH" sz="1400" dirty="0" err="1"/>
              <a:t>Ink</a:t>
            </a:r>
            <a:r>
              <a:rPr lang="de-CH" sz="1400" dirty="0"/>
              <a:t> </a:t>
            </a:r>
            <a:r>
              <a:rPr lang="de-CH" sz="1400" dirty="0" err="1"/>
              <a:t>cabinet</a:t>
            </a:r>
            <a:r>
              <a:rPr lang="de-CH" sz="1400" dirty="0"/>
              <a:t> verstaut.</a:t>
            </a:r>
          </a:p>
          <a:p>
            <a:pPr marL="457200" lvl="1" indent="0">
              <a:spcBef>
                <a:spcPts val="0"/>
              </a:spcBef>
              <a:buSzPct val="60000"/>
              <a:buNone/>
            </a:pPr>
            <a:r>
              <a:rPr lang="de-CH" sz="1400" dirty="0"/>
              <a:t>- Es werden 3 verschiedene Gehäuse realisiert:</a:t>
            </a:r>
          </a:p>
          <a:p>
            <a:pPr marL="457200" lvl="1" indent="0">
              <a:spcBef>
                <a:spcPts val="0"/>
              </a:spcBef>
              <a:buSzPct val="60000"/>
              <a:buNone/>
            </a:pPr>
            <a:r>
              <a:rPr lang="de-CH" sz="1400" dirty="0"/>
              <a:t>- Single </a:t>
            </a:r>
            <a:r>
              <a:rPr lang="de-CH" sz="1400" dirty="0" err="1"/>
              <a:t>color</a:t>
            </a:r>
            <a:r>
              <a:rPr lang="de-CH" sz="1400" dirty="0"/>
              <a:t>, 4 </a:t>
            </a:r>
            <a:r>
              <a:rPr lang="de-CH" sz="1400" dirty="0" err="1"/>
              <a:t>colors</a:t>
            </a:r>
            <a:r>
              <a:rPr lang="de-CH" sz="1400" dirty="0"/>
              <a:t>, 8 </a:t>
            </a:r>
            <a:r>
              <a:rPr lang="de-CH" sz="1400" dirty="0" err="1"/>
              <a:t>colors</a:t>
            </a:r>
            <a:r>
              <a:rPr lang="de-CH" sz="1400" dirty="0"/>
              <a:t>. </a:t>
            </a:r>
          </a:p>
        </p:txBody>
      </p:sp>
    </p:spTree>
    <p:extLst>
      <p:ext uri="{BB962C8B-B14F-4D97-AF65-F5344CB8AC3E}">
        <p14:creationId xmlns:p14="http://schemas.microsoft.com/office/powerpoint/2010/main" val="860317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134"/>
            <a:ext cx="11155680" cy="729710"/>
          </a:xfrm>
        </p:spPr>
        <p:txBody>
          <a:bodyPr/>
          <a:lstStyle/>
          <a:p>
            <a:r>
              <a:rPr lang="en-GB" dirty="0" err="1" smtClean="0"/>
              <a:t>Kosten</a:t>
            </a:r>
            <a:r>
              <a:rPr lang="en-GB" dirty="0" smtClean="0"/>
              <a:t> </a:t>
            </a:r>
            <a:r>
              <a:rPr lang="de-CH" sz="2400" dirty="0" smtClean="0"/>
              <a:t>Tintenversorgung</a:t>
            </a:r>
            <a:endParaRPr lang="en-GB" sz="5400" dirty="0"/>
          </a:p>
        </p:txBody>
      </p:sp>
      <p:graphicFrame>
        <p:nvGraphicFramePr>
          <p:cNvPr id="4" name="Tabelle 3"/>
          <p:cNvGraphicFramePr>
            <a:graphicFrameLocks noGrp="1"/>
          </p:cNvGraphicFramePr>
          <p:nvPr>
            <p:extLst>
              <p:ext uri="{D42A27DB-BD31-4B8C-83A1-F6EECF244321}">
                <p14:modId xmlns:p14="http://schemas.microsoft.com/office/powerpoint/2010/main" val="28090123"/>
              </p:ext>
            </p:extLst>
          </p:nvPr>
        </p:nvGraphicFramePr>
        <p:xfrm>
          <a:off x="2706003" y="1265192"/>
          <a:ext cx="4254091" cy="5290771"/>
        </p:xfrm>
        <a:graphic>
          <a:graphicData uri="http://schemas.openxmlformats.org/drawingml/2006/table">
            <a:tbl>
              <a:tblPr firstRow="1" firstCol="1" bandRow="1">
                <a:tableStyleId>{3B4B98B0-60AC-42C2-AFA5-B58CD77FA1E5}</a:tableStyleId>
              </a:tblPr>
              <a:tblGrid>
                <a:gridCol w="1810251"/>
                <a:gridCol w="1065849"/>
                <a:gridCol w="244469"/>
                <a:gridCol w="1133522"/>
              </a:tblGrid>
              <a:tr h="239960">
                <a:tc>
                  <a:txBody>
                    <a:bodyPr/>
                    <a:lstStyle/>
                    <a:p>
                      <a:pPr>
                        <a:lnSpc>
                          <a:spcPct val="115000"/>
                        </a:lnSpc>
                        <a:spcAft>
                          <a:spcPts val="0"/>
                        </a:spcAft>
                      </a:pPr>
                      <a:r>
                        <a:rPr lang="en-GB" sz="1000" dirty="0">
                          <a:solidFill>
                            <a:srgbClr val="5A5A5A"/>
                          </a:solidFill>
                          <a:effectLst/>
                        </a:rPr>
                        <a:t>Ink supply</a:t>
                      </a:r>
                      <a:endParaRPr lang="de-CH" sz="1400" dirty="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r>
              <a:tr h="239960">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spcAft>
                          <a:spcPts val="0"/>
                        </a:spcAft>
                      </a:pPr>
                      <a:r>
                        <a:rPr lang="en-GB" sz="1000">
                          <a:solidFill>
                            <a:srgbClr val="5A5A5A"/>
                          </a:solidFill>
                          <a:effectLst/>
                        </a:rPr>
                        <a:t>#</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total</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Level Sensor (Balance)</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50.00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50.00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consumption Pump</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Intermediate Tank</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150.00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150.00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dirty="0">
                          <a:solidFill>
                            <a:srgbClr val="5A5A5A"/>
                          </a:solidFill>
                          <a:effectLst/>
                        </a:rPr>
                        <a:t>2-2 way solenoid</a:t>
                      </a:r>
                      <a:endParaRPr lang="de-CH" sz="1400" dirty="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45.00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45.00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Air cushion pump</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39.00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39.00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Pressure Sensor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Ink Filter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38.00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38.00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lung/purge pump</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228.00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228.00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9960">
                <a:tc>
                  <a:txBody>
                    <a:bodyPr/>
                    <a:lstStyle/>
                    <a:p>
                      <a:pPr>
                        <a:lnSpc>
                          <a:spcPct val="115000"/>
                        </a:lnSpc>
                        <a:spcAft>
                          <a:spcPts val="0"/>
                        </a:spcAft>
                      </a:pPr>
                      <a:r>
                        <a:rPr lang="en-GB" sz="1000">
                          <a:solidFill>
                            <a:srgbClr val="5A5A5A"/>
                          </a:solidFill>
                          <a:effectLst/>
                        </a:rPr>
                        <a:t>Costs per color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gn="r">
                        <a:lnSpc>
                          <a:spcPct val="115000"/>
                        </a:lnSpc>
                        <a:spcAft>
                          <a:spcPts val="0"/>
                        </a:spcAft>
                      </a:pPr>
                      <a:r>
                        <a:rPr lang="en-GB" sz="1000">
                          <a:solidFill>
                            <a:srgbClr val="5A5A5A"/>
                          </a:solidFill>
                          <a:effectLst/>
                        </a:rPr>
                        <a:t>Fr. 795.00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9960">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r>
              <a:tr h="239960">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c>
                  <a:txBody>
                    <a:bodyPr/>
                    <a:lstStyle/>
                    <a:p>
                      <a:pPr>
                        <a:lnSpc>
                          <a:spcPct val="115000"/>
                        </a:lnSpc>
                      </a:pPr>
                      <a:endParaRPr lang="de-CH" sz="1400" dirty="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r>
              <a:tr h="239960">
                <a:tc>
                  <a:txBody>
                    <a:bodyPr/>
                    <a:lstStyle/>
                    <a:p>
                      <a:pPr>
                        <a:lnSpc>
                          <a:spcPct val="115000"/>
                        </a:lnSpc>
                        <a:spcAft>
                          <a:spcPts val="0"/>
                        </a:spcAft>
                      </a:pPr>
                      <a:r>
                        <a:rPr lang="en-GB" sz="1000">
                          <a:solidFill>
                            <a:srgbClr val="5A5A5A"/>
                          </a:solidFill>
                          <a:effectLst/>
                        </a:rPr>
                        <a:t>Print Bar with n Modules </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spcAft>
                          <a:spcPts val="0"/>
                        </a:spcAft>
                      </a:pPr>
                      <a:r>
                        <a:rPr lang="en-GB" sz="1000">
                          <a:solidFill>
                            <a:srgbClr val="5A5A5A"/>
                          </a:solidFill>
                          <a:effectLst/>
                        </a:rPr>
                        <a:t>#</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r>
              <a:tr h="237115">
                <a:tc>
                  <a:txBody>
                    <a:bodyPr/>
                    <a:lstStyle/>
                    <a:p>
                      <a:pPr>
                        <a:lnSpc>
                          <a:spcPct val="115000"/>
                        </a:lnSpc>
                        <a:spcAft>
                          <a:spcPts val="0"/>
                        </a:spcAft>
                      </a:pPr>
                      <a:r>
                        <a:rPr lang="en-GB" sz="1000" dirty="0">
                          <a:solidFill>
                            <a:srgbClr val="5A5A5A"/>
                          </a:solidFill>
                          <a:effectLst/>
                        </a:rPr>
                        <a:t>Δ pump</a:t>
                      </a:r>
                      <a:endParaRPr lang="de-CH" sz="1400" dirty="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220.00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Pressure Sensor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25.00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2</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50.00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lung</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190.00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190.00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Cartdridge Heater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17.00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17.00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7115">
                <a:tc>
                  <a:txBody>
                    <a:bodyPr/>
                    <a:lstStyle/>
                    <a:p>
                      <a:pPr>
                        <a:lnSpc>
                          <a:spcPct val="115000"/>
                        </a:lnSpc>
                        <a:spcAft>
                          <a:spcPts val="0"/>
                        </a:spcAft>
                      </a:pPr>
                      <a:r>
                        <a:rPr lang="en-GB" sz="1000">
                          <a:solidFill>
                            <a:srgbClr val="5A5A5A"/>
                          </a:solidFill>
                          <a:effectLst/>
                        </a:rPr>
                        <a:t>Thermistor</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1</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GB" sz="1000">
                          <a:solidFill>
                            <a:srgbClr val="5A5A5A"/>
                          </a:solidFill>
                          <a:effectLst/>
                        </a:rPr>
                        <a:t>Fr. 5.00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9960">
                <a:tc>
                  <a:txBody>
                    <a:bodyPr/>
                    <a:lstStyle/>
                    <a:p>
                      <a:pPr>
                        <a:lnSpc>
                          <a:spcPct val="115000"/>
                        </a:lnSpc>
                        <a:spcAft>
                          <a:spcPts val="0"/>
                        </a:spcAft>
                      </a:pPr>
                      <a:r>
                        <a:rPr lang="en-GB" sz="1000">
                          <a:solidFill>
                            <a:srgbClr val="5A5A5A"/>
                          </a:solidFill>
                          <a:effectLst/>
                        </a:rPr>
                        <a:t>Costs with 1 module</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gn="r">
                        <a:lnSpc>
                          <a:spcPct val="115000"/>
                        </a:lnSpc>
                        <a:spcAft>
                          <a:spcPts val="0"/>
                        </a:spcAft>
                      </a:pPr>
                      <a:r>
                        <a:rPr lang="en-GB" sz="1000" dirty="0">
                          <a:solidFill>
                            <a:srgbClr val="5A5A5A"/>
                          </a:solidFill>
                          <a:effectLst/>
                        </a:rPr>
                        <a:t>Fr. 482.00</a:t>
                      </a:r>
                      <a:endParaRPr lang="de-CH" sz="1400" dirty="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9960">
                <a:tc>
                  <a:txBody>
                    <a:bodyPr/>
                    <a:lstStyle/>
                    <a:p>
                      <a:pPr>
                        <a:lnSpc>
                          <a:spcPct val="115000"/>
                        </a:lnSpc>
                        <a:spcAft>
                          <a:spcPts val="0"/>
                        </a:spcAft>
                      </a:pPr>
                      <a:r>
                        <a:rPr lang="en-GB" sz="1000">
                          <a:solidFill>
                            <a:srgbClr val="5A5A5A"/>
                          </a:solidFill>
                          <a:effectLst/>
                        </a:rPr>
                        <a:t>Costs with 4 modules</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gn="r">
                        <a:lnSpc>
                          <a:spcPct val="115000"/>
                        </a:lnSpc>
                        <a:spcAft>
                          <a:spcPts val="0"/>
                        </a:spcAft>
                      </a:pPr>
                      <a:r>
                        <a:rPr lang="en-GB" sz="1000">
                          <a:solidFill>
                            <a:srgbClr val="5A5A5A"/>
                          </a:solidFill>
                          <a:effectLst/>
                        </a:rPr>
                        <a:t>Fr. 1'118.00</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r h="239960">
                <a:tc>
                  <a:txBody>
                    <a:bodyPr/>
                    <a:lstStyle/>
                    <a:p>
                      <a:pPr>
                        <a:lnSpc>
                          <a:spcPct val="115000"/>
                        </a:lnSpc>
                        <a:spcAft>
                          <a:spcPts val="0"/>
                        </a:spcAft>
                      </a:pPr>
                      <a:r>
                        <a:rPr lang="en-GB" sz="1000">
                          <a:solidFill>
                            <a:srgbClr val="5A5A5A"/>
                          </a:solidFill>
                          <a:effectLst/>
                        </a:rPr>
                        <a:t>Costs with 8 modules</a:t>
                      </a:r>
                      <a:endParaRPr lang="de-CH" sz="140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nSpc>
                          <a:spcPct val="115000"/>
                        </a:lnSpc>
                      </a:pPr>
                      <a:endParaRPr lang="de-CH" sz="1400">
                        <a:solidFill>
                          <a:srgbClr val="5A5A5A"/>
                        </a:solidFill>
                        <a:effectLst/>
                        <a:latin typeface="Dax Light" pitchFamily="50" charset="0"/>
                      </a:endParaRPr>
                    </a:p>
                  </a:txBody>
                  <a:tcPr marL="68580" marR="68580" marT="0" marB="0" anchor="b"/>
                </a:tc>
                <a:tc>
                  <a:txBody>
                    <a:bodyPr/>
                    <a:lstStyle/>
                    <a:p>
                      <a:pPr algn="r">
                        <a:lnSpc>
                          <a:spcPct val="115000"/>
                        </a:lnSpc>
                        <a:spcAft>
                          <a:spcPts val="0"/>
                        </a:spcAft>
                      </a:pPr>
                      <a:r>
                        <a:rPr lang="en-GB" sz="1000" dirty="0">
                          <a:solidFill>
                            <a:srgbClr val="5A5A5A"/>
                          </a:solidFill>
                          <a:effectLst/>
                        </a:rPr>
                        <a:t>Fr. 1'966.00</a:t>
                      </a:r>
                      <a:endParaRPr lang="de-CH" sz="1400" dirty="0">
                        <a:solidFill>
                          <a:srgbClr val="5A5A5A"/>
                        </a:solidFill>
                        <a:effectLst/>
                        <a:latin typeface="Dax Light" pitchFamily="50"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436386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Inhaltsverzeichnis</a:t>
            </a:r>
            <a:endParaRPr lang="de-CH" dirty="0"/>
          </a:p>
        </p:txBody>
      </p:sp>
      <p:sp>
        <p:nvSpPr>
          <p:cNvPr id="3" name="Textplatzhalter 2"/>
          <p:cNvSpPr>
            <a:spLocks noGrp="1"/>
          </p:cNvSpPr>
          <p:nvPr>
            <p:ph type="body" sz="quarter" idx="10"/>
          </p:nvPr>
        </p:nvSpPr>
        <p:spPr>
          <a:xfrm>
            <a:off x="538479" y="1248591"/>
            <a:ext cx="5509895" cy="5177790"/>
          </a:xfrm>
        </p:spPr>
        <p:txBody>
          <a:bodyPr/>
          <a:lstStyle/>
          <a:p>
            <a:pPr marL="108000" indent="0">
              <a:buNone/>
            </a:pPr>
            <a:r>
              <a:rPr lang="de-CH" sz="2400" dirty="0" smtClean="0">
                <a:solidFill>
                  <a:srgbClr val="5A5A5A"/>
                </a:solidFill>
                <a:hlinkClick r:id="rId2" action="ppaction://hlinksldjump"/>
              </a:rPr>
              <a:t>Systembeschreibung</a:t>
            </a:r>
            <a:endParaRPr lang="de-CH" sz="2400" dirty="0">
              <a:solidFill>
                <a:srgbClr val="5A5A5A"/>
              </a:solidFill>
            </a:endParaRPr>
          </a:p>
          <a:p>
            <a:pPr marL="108000" indent="0">
              <a:buNone/>
            </a:pPr>
            <a:r>
              <a:rPr lang="de-CH" sz="2400" dirty="0" smtClean="0">
                <a:solidFill>
                  <a:srgbClr val="5A5A5A"/>
                </a:solidFill>
                <a:hlinkClick r:id="rId3" action="ppaction://hlinksldjump"/>
              </a:rPr>
              <a:t>Gesamtsystem</a:t>
            </a:r>
            <a:endParaRPr lang="de-CH" sz="2400" dirty="0">
              <a:solidFill>
                <a:srgbClr val="5A5A5A"/>
              </a:solidFill>
            </a:endParaRPr>
          </a:p>
          <a:p>
            <a:pPr marL="108000" indent="0">
              <a:buNone/>
            </a:pPr>
            <a:r>
              <a:rPr lang="de-CH" sz="2400" dirty="0" smtClean="0">
                <a:solidFill>
                  <a:srgbClr val="5A5A5A"/>
                </a:solidFill>
                <a:hlinkClick r:id="rId4" action="ppaction://hlinksldjump"/>
              </a:rPr>
              <a:t>Mechanische </a:t>
            </a:r>
            <a:r>
              <a:rPr lang="de-CH" sz="2400" dirty="0">
                <a:solidFill>
                  <a:srgbClr val="5A5A5A"/>
                </a:solidFill>
                <a:hlinkClick r:id="rId4" action="ppaction://hlinksldjump"/>
              </a:rPr>
              <a:t>Halterung für die Druckriegel</a:t>
            </a:r>
            <a:endParaRPr lang="de-CH" sz="2400" dirty="0">
              <a:solidFill>
                <a:srgbClr val="5A5A5A"/>
              </a:solidFill>
            </a:endParaRPr>
          </a:p>
          <a:p>
            <a:pPr marL="108000" indent="0">
              <a:buNone/>
            </a:pPr>
            <a:r>
              <a:rPr lang="de-CH" sz="2400" dirty="0" smtClean="0">
                <a:solidFill>
                  <a:srgbClr val="5A5A5A"/>
                </a:solidFill>
                <a:hlinkClick r:id="rId5" action="ppaction://hlinksldjump"/>
              </a:rPr>
              <a:t>Reinigungs- </a:t>
            </a:r>
            <a:r>
              <a:rPr lang="de-CH" sz="2400" dirty="0">
                <a:solidFill>
                  <a:srgbClr val="5A5A5A"/>
                </a:solidFill>
                <a:hlinkClick r:id="rId5" action="ppaction://hlinksldjump"/>
              </a:rPr>
              <a:t>und Abdeck- Station</a:t>
            </a:r>
            <a:endParaRPr lang="de-CH" sz="2400" dirty="0">
              <a:solidFill>
                <a:srgbClr val="5A5A5A"/>
              </a:solidFill>
            </a:endParaRPr>
          </a:p>
          <a:p>
            <a:pPr marL="108000" indent="0">
              <a:buNone/>
            </a:pPr>
            <a:r>
              <a:rPr lang="de-CH" sz="2400" dirty="0" smtClean="0">
                <a:solidFill>
                  <a:srgbClr val="5A5A5A"/>
                </a:solidFill>
                <a:hlinkClick r:id="rId6" action="ppaction://hlinksldjump"/>
              </a:rPr>
              <a:t>Druckriegel </a:t>
            </a:r>
            <a:r>
              <a:rPr lang="de-CH" sz="2400" dirty="0">
                <a:solidFill>
                  <a:srgbClr val="5A5A5A"/>
                </a:solidFill>
                <a:hlinkClick r:id="rId6" action="ppaction://hlinksldjump"/>
              </a:rPr>
              <a:t>mit Druckköpfen</a:t>
            </a:r>
            <a:endParaRPr lang="de-CH" sz="2400" dirty="0">
              <a:solidFill>
                <a:srgbClr val="5A5A5A"/>
              </a:solidFill>
            </a:endParaRPr>
          </a:p>
          <a:p>
            <a:pPr marL="108000" indent="0">
              <a:buNone/>
            </a:pPr>
            <a:r>
              <a:rPr lang="de-CH" sz="2400" dirty="0" smtClean="0">
                <a:solidFill>
                  <a:srgbClr val="5A5A5A"/>
                </a:solidFill>
                <a:hlinkClick r:id="rId7" action="ppaction://hlinksldjump"/>
              </a:rPr>
              <a:t>Tintenversorgung</a:t>
            </a:r>
            <a:endParaRPr lang="de-CH" sz="2400" dirty="0">
              <a:solidFill>
                <a:srgbClr val="5A5A5A"/>
              </a:solidFill>
            </a:endParaRPr>
          </a:p>
          <a:p>
            <a:pPr marL="108000" indent="0">
              <a:buNone/>
            </a:pPr>
            <a:r>
              <a:rPr lang="de-CH" sz="2400" dirty="0">
                <a:solidFill>
                  <a:srgbClr val="5A5A5A"/>
                </a:solidFill>
                <a:hlinkClick r:id="rId8" action="ppaction://hlinksldjump"/>
              </a:rPr>
              <a:t>Entfeuchtung</a:t>
            </a:r>
            <a:endParaRPr lang="de-CH" sz="2400" dirty="0">
              <a:solidFill>
                <a:srgbClr val="5A5A5A"/>
              </a:solidFill>
            </a:endParaRPr>
          </a:p>
          <a:p>
            <a:pPr marL="108000" indent="0">
              <a:buNone/>
            </a:pPr>
            <a:r>
              <a:rPr lang="de-CH" sz="2400" dirty="0" smtClean="0">
                <a:solidFill>
                  <a:srgbClr val="5A5A5A"/>
                </a:solidFill>
                <a:hlinkClick r:id="rId9" action="ppaction://hlinksldjump"/>
              </a:rPr>
              <a:t>Stromversorgung</a:t>
            </a:r>
            <a:endParaRPr lang="de-CH" sz="2400" dirty="0" smtClean="0">
              <a:solidFill>
                <a:srgbClr val="5A5A5A"/>
              </a:solidFill>
            </a:endParaRPr>
          </a:p>
          <a:p>
            <a:pPr marL="108000" indent="0">
              <a:buNone/>
            </a:pPr>
            <a:r>
              <a:rPr lang="de-CH" sz="2400" dirty="0" smtClean="0">
                <a:solidFill>
                  <a:srgbClr val="5A5A5A"/>
                </a:solidFill>
                <a:hlinkClick r:id="rId10" action="ppaction://hlinksldjump"/>
              </a:rPr>
              <a:t>Daten </a:t>
            </a:r>
            <a:r>
              <a:rPr lang="de-CH" sz="2400" dirty="0">
                <a:solidFill>
                  <a:srgbClr val="5A5A5A"/>
                </a:solidFill>
                <a:hlinkClick r:id="rId10" action="ppaction://hlinksldjump"/>
              </a:rPr>
              <a:t>und Kontrollpfad</a:t>
            </a:r>
            <a:endParaRPr lang="de-CH" sz="2400" dirty="0">
              <a:solidFill>
                <a:srgbClr val="5A5A5A"/>
              </a:solidFill>
            </a:endParaRPr>
          </a:p>
          <a:p>
            <a:pPr marL="108000" indent="0">
              <a:buNone/>
            </a:pPr>
            <a:r>
              <a:rPr lang="de-CH" sz="2400" dirty="0" smtClean="0">
                <a:solidFill>
                  <a:srgbClr val="5A5A5A"/>
                </a:solidFill>
                <a:hlinkClick r:id="rId11" action="ppaction://hlinksldjump"/>
              </a:rPr>
              <a:t>Head Board R4</a:t>
            </a:r>
            <a:endParaRPr lang="de-CH" sz="2400" dirty="0">
              <a:solidFill>
                <a:srgbClr val="5A5A5A"/>
              </a:solidFill>
            </a:endParaRPr>
          </a:p>
        </p:txBody>
      </p:sp>
      <p:sp>
        <p:nvSpPr>
          <p:cNvPr id="4" name="Textplatzhalter 3"/>
          <p:cNvSpPr>
            <a:spLocks noGrp="1"/>
          </p:cNvSpPr>
          <p:nvPr>
            <p:ph type="body" sz="quarter" idx="11"/>
          </p:nvPr>
        </p:nvSpPr>
        <p:spPr/>
        <p:txBody>
          <a:bodyPr/>
          <a:lstStyle/>
          <a:p>
            <a:pPr marL="108000" indent="0">
              <a:buNone/>
            </a:pPr>
            <a:r>
              <a:rPr lang="de-CH" sz="2400" dirty="0">
                <a:solidFill>
                  <a:srgbClr val="5A5A5A"/>
                </a:solidFill>
                <a:hlinkClick r:id="rId12" action="ppaction://hlinksldjump"/>
              </a:rPr>
              <a:t>Encoder Board R4</a:t>
            </a:r>
            <a:endParaRPr lang="de-CH" sz="2400" dirty="0">
              <a:solidFill>
                <a:srgbClr val="5A5A5A"/>
              </a:solidFill>
            </a:endParaRPr>
          </a:p>
          <a:p>
            <a:pPr marL="108000" indent="0">
              <a:buNone/>
            </a:pPr>
            <a:r>
              <a:rPr lang="de-CH" sz="2400" dirty="0" smtClean="0">
                <a:solidFill>
                  <a:srgbClr val="5A5A5A"/>
                </a:solidFill>
                <a:hlinkClick r:id="rId13" action="ppaction://hlinksldjump"/>
              </a:rPr>
              <a:t>Fluid </a:t>
            </a:r>
            <a:r>
              <a:rPr lang="de-CH" sz="2400" dirty="0">
                <a:solidFill>
                  <a:srgbClr val="5A5A5A"/>
                </a:solidFill>
                <a:hlinkClick r:id="rId13" action="ppaction://hlinksldjump"/>
              </a:rPr>
              <a:t>Board R4</a:t>
            </a:r>
            <a:endParaRPr lang="de-CH" sz="2400" dirty="0">
              <a:solidFill>
                <a:srgbClr val="5A5A5A"/>
              </a:solidFill>
            </a:endParaRPr>
          </a:p>
          <a:p>
            <a:pPr marL="108000" indent="0">
              <a:buNone/>
            </a:pPr>
            <a:r>
              <a:rPr lang="de-CH" sz="2400" dirty="0">
                <a:solidFill>
                  <a:srgbClr val="5A5A5A"/>
                </a:solidFill>
                <a:hlinkClick r:id="rId14" action="ppaction://hlinksldjump"/>
              </a:rPr>
              <a:t>Ink Board R4</a:t>
            </a:r>
            <a:endParaRPr lang="de-CH" sz="2400" dirty="0">
              <a:solidFill>
                <a:srgbClr val="5A5A5A"/>
              </a:solidFill>
            </a:endParaRPr>
          </a:p>
          <a:p>
            <a:pPr marL="108000" indent="0">
              <a:buNone/>
            </a:pPr>
            <a:r>
              <a:rPr lang="de-CH" sz="2400" dirty="0">
                <a:solidFill>
                  <a:srgbClr val="5A5A5A"/>
                </a:solidFill>
                <a:hlinkClick r:id="rId15" action="ppaction://hlinksldjump"/>
              </a:rPr>
              <a:t>Service Board R4</a:t>
            </a:r>
            <a:endParaRPr lang="de-CH" sz="2400" dirty="0">
              <a:solidFill>
                <a:srgbClr val="5A5A5A"/>
              </a:solidFill>
            </a:endParaRPr>
          </a:p>
          <a:p>
            <a:pPr marL="108000" indent="0">
              <a:buNone/>
            </a:pPr>
            <a:r>
              <a:rPr lang="de-CH" sz="2400" dirty="0">
                <a:solidFill>
                  <a:srgbClr val="5A5A5A"/>
                </a:solidFill>
                <a:hlinkClick r:id="rId16" action="ppaction://hlinksldjump"/>
              </a:rPr>
              <a:t>System Board R1</a:t>
            </a:r>
            <a:endParaRPr lang="de-CH" sz="2400" dirty="0">
              <a:solidFill>
                <a:srgbClr val="5A5A5A"/>
              </a:solidFill>
            </a:endParaRPr>
          </a:p>
          <a:p>
            <a:pPr marL="108000" indent="0">
              <a:buNone/>
            </a:pPr>
            <a:r>
              <a:rPr lang="de-CH" sz="2400" dirty="0">
                <a:solidFill>
                  <a:srgbClr val="5A5A5A"/>
                </a:solidFill>
                <a:hlinkClick r:id="rId17" action="ppaction://hlinksldjump"/>
              </a:rPr>
              <a:t>Link Sammlung</a:t>
            </a:r>
            <a:endParaRPr lang="de-CH" sz="2400" dirty="0">
              <a:solidFill>
                <a:srgbClr val="5A5A5A"/>
              </a:solidFill>
            </a:endParaRPr>
          </a:p>
          <a:p>
            <a:pPr marL="108000" indent="0">
              <a:buNone/>
            </a:pPr>
            <a:endParaRPr lang="de-CH" sz="2400" dirty="0">
              <a:solidFill>
                <a:srgbClr val="5A5A5A"/>
              </a:solidFill>
            </a:endParaRPr>
          </a:p>
        </p:txBody>
      </p:sp>
    </p:spTree>
    <p:extLst>
      <p:ext uri="{BB962C8B-B14F-4D97-AF65-F5344CB8AC3E}">
        <p14:creationId xmlns:p14="http://schemas.microsoft.com/office/powerpoint/2010/main" val="1589377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solidFill>
                  <a:srgbClr val="FF0000"/>
                </a:solidFill>
              </a:rPr>
              <a:t>Uebersicht</a:t>
            </a:r>
            <a:r>
              <a:rPr lang="en-GB" dirty="0" smtClean="0">
                <a:solidFill>
                  <a:srgbClr val="FF0000"/>
                </a:solidFill>
              </a:rPr>
              <a:t> </a:t>
            </a:r>
            <a:r>
              <a:rPr lang="de-CH" sz="2400" dirty="0" smtClean="0"/>
              <a:t>Entfeuchtung</a:t>
            </a:r>
            <a:endParaRPr lang="en-GB" sz="5400" dirty="0"/>
          </a:p>
        </p:txBody>
      </p:sp>
    </p:spTree>
    <p:extLst>
      <p:ext uri="{BB962C8B-B14F-4D97-AF65-F5344CB8AC3E}">
        <p14:creationId xmlns:p14="http://schemas.microsoft.com/office/powerpoint/2010/main" val="3842473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solidFill>
                  <a:srgbClr val="FF0000"/>
                </a:solidFill>
              </a:rPr>
              <a:t>Uebersicht</a:t>
            </a:r>
            <a:r>
              <a:rPr lang="en-GB" dirty="0" smtClean="0">
                <a:solidFill>
                  <a:srgbClr val="FF0000"/>
                </a:solidFill>
              </a:rPr>
              <a:t> </a:t>
            </a:r>
            <a:r>
              <a:rPr lang="de-CH" sz="2400" dirty="0" smtClean="0"/>
              <a:t>Stromversorgung</a:t>
            </a:r>
            <a:endParaRPr lang="en-GB" sz="5400" dirty="0"/>
          </a:p>
        </p:txBody>
      </p:sp>
    </p:spTree>
    <p:extLst>
      <p:ext uri="{BB962C8B-B14F-4D97-AF65-F5344CB8AC3E}">
        <p14:creationId xmlns:p14="http://schemas.microsoft.com/office/powerpoint/2010/main" val="2460626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t>Uebersicht</a:t>
            </a:r>
            <a:r>
              <a:rPr lang="en-GB" dirty="0" smtClean="0"/>
              <a:t> </a:t>
            </a:r>
            <a:r>
              <a:rPr lang="de-CH" sz="2400" dirty="0"/>
              <a:t>Daten und </a:t>
            </a:r>
            <a:r>
              <a:rPr lang="de-CH" sz="2400" dirty="0" smtClean="0"/>
              <a:t>Kontrollpfad</a:t>
            </a:r>
            <a:endParaRPr lang="en-GB" sz="5400" dirty="0"/>
          </a:p>
        </p:txBody>
      </p:sp>
      <p:pic>
        <p:nvPicPr>
          <p:cNvPr id="5" name="Grafik 4"/>
          <p:cNvPicPr>
            <a:picLocks noChangeAspect="1"/>
          </p:cNvPicPr>
          <p:nvPr/>
        </p:nvPicPr>
        <p:blipFill>
          <a:blip r:embed="rId2"/>
          <a:stretch>
            <a:fillRect/>
          </a:stretch>
        </p:blipFill>
        <p:spPr>
          <a:xfrm>
            <a:off x="1069725" y="999308"/>
            <a:ext cx="9955349" cy="5257681"/>
          </a:xfrm>
          <a:prstGeom prst="rect">
            <a:avLst/>
          </a:prstGeom>
        </p:spPr>
      </p:pic>
    </p:spTree>
    <p:extLst>
      <p:ext uri="{BB962C8B-B14F-4D97-AF65-F5344CB8AC3E}">
        <p14:creationId xmlns:p14="http://schemas.microsoft.com/office/powerpoint/2010/main" val="662954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Elemente </a:t>
            </a:r>
            <a:r>
              <a:rPr lang="de-CH" sz="2400" dirty="0" smtClean="0"/>
              <a:t>Daten </a:t>
            </a:r>
            <a:r>
              <a:rPr lang="de-CH" sz="2400" dirty="0"/>
              <a:t>und Kontrollpfad</a:t>
            </a:r>
            <a:endParaRPr lang="de-CH" dirty="0"/>
          </a:p>
        </p:txBody>
      </p:sp>
      <p:sp>
        <p:nvSpPr>
          <p:cNvPr id="3" name="Textplatzhalter 2"/>
          <p:cNvSpPr>
            <a:spLocks noGrp="1"/>
          </p:cNvSpPr>
          <p:nvPr>
            <p:ph type="body" sz="quarter" idx="10"/>
          </p:nvPr>
        </p:nvSpPr>
        <p:spPr>
          <a:xfrm>
            <a:off x="538480" y="1062714"/>
            <a:ext cx="11155680" cy="5177790"/>
          </a:xfrm>
        </p:spPr>
        <p:txBody>
          <a:bodyPr/>
          <a:lstStyle/>
          <a:p>
            <a:pPr>
              <a:spcBef>
                <a:spcPts val="600"/>
              </a:spcBef>
            </a:pPr>
            <a:r>
              <a:rPr lang="de-CH" sz="1200" dirty="0" smtClean="0"/>
              <a:t>Varianten</a:t>
            </a:r>
          </a:p>
          <a:p>
            <a:pPr lvl="1">
              <a:spcBef>
                <a:spcPts val="0"/>
              </a:spcBef>
            </a:pPr>
            <a:r>
              <a:rPr lang="de-CH" sz="1100" dirty="0" smtClean="0"/>
              <a:t>Es gibt 2 Varianten, das Rapid-R1 und das Rapid-R4. Das R1 ist ein Druckmodul mit einem Kopf. Das R4 ist ein Drucksystem für 4 Köpfe und wird als Basis für grössere Drucksysteme verwendet</a:t>
            </a:r>
          </a:p>
          <a:p>
            <a:pPr>
              <a:spcBef>
                <a:spcPts val="600"/>
              </a:spcBef>
            </a:pPr>
            <a:r>
              <a:rPr lang="de-CH" sz="1200" dirty="0"/>
              <a:t>Betriebssystem</a:t>
            </a:r>
          </a:p>
          <a:p>
            <a:pPr lvl="1">
              <a:spcBef>
                <a:spcPts val="0"/>
              </a:spcBef>
            </a:pPr>
            <a:r>
              <a:rPr lang="de-CH" sz="1100" dirty="0"/>
              <a:t>Auf allen </a:t>
            </a:r>
            <a:r>
              <a:rPr lang="de-CH" sz="1100" dirty="0" err="1"/>
              <a:t>CPU’s</a:t>
            </a:r>
            <a:r>
              <a:rPr lang="de-CH" sz="1100" dirty="0"/>
              <a:t> läuft Linux als Betriebssystem. Auf dem NIOS läuft Brandi </a:t>
            </a:r>
            <a:r>
              <a:rPr lang="de-CH" sz="1100" dirty="0" err="1"/>
              <a:t>spezial</a:t>
            </a:r>
            <a:r>
              <a:rPr lang="de-CH" sz="1100" dirty="0"/>
              <a:t>.</a:t>
            </a:r>
          </a:p>
          <a:p>
            <a:pPr>
              <a:spcBef>
                <a:spcPts val="600"/>
              </a:spcBef>
            </a:pPr>
            <a:r>
              <a:rPr lang="de-CH" sz="1200" dirty="0"/>
              <a:t>Encoder Board R4</a:t>
            </a:r>
          </a:p>
          <a:p>
            <a:pPr lvl="1">
              <a:spcBef>
                <a:spcPts val="0"/>
              </a:spcBef>
            </a:pPr>
            <a:r>
              <a:rPr lang="de-CH" sz="1100" dirty="0"/>
              <a:t>Encoder Board für das R4 Drucksystem. 3 Encoder-Eingänge, </a:t>
            </a:r>
            <a:r>
              <a:rPr lang="de-CH" sz="1100" dirty="0" smtClean="0"/>
              <a:t>2x4 </a:t>
            </a:r>
            <a:r>
              <a:rPr lang="de-CH" sz="1100" dirty="0"/>
              <a:t>kompensierte </a:t>
            </a:r>
            <a:r>
              <a:rPr lang="de-CH" sz="1100" dirty="0" err="1"/>
              <a:t>Encoderkanäle</a:t>
            </a:r>
            <a:r>
              <a:rPr lang="de-CH" sz="1100" dirty="0"/>
              <a:t> und I/O für das Druckstartsignal</a:t>
            </a:r>
          </a:p>
          <a:p>
            <a:pPr>
              <a:spcBef>
                <a:spcPts val="600"/>
              </a:spcBef>
            </a:pPr>
            <a:r>
              <a:rPr lang="de-CH" sz="1200" dirty="0"/>
              <a:t>Head Board R4</a:t>
            </a:r>
          </a:p>
          <a:p>
            <a:pPr lvl="1">
              <a:spcBef>
                <a:spcPts val="0"/>
              </a:spcBef>
            </a:pPr>
            <a:r>
              <a:rPr lang="de-CH" sz="1100" dirty="0"/>
              <a:t>Head Board für das </a:t>
            </a:r>
            <a:r>
              <a:rPr lang="de-CH" sz="1100" dirty="0" smtClean="0"/>
              <a:t>R4 Drucksystem</a:t>
            </a:r>
            <a:r>
              <a:rPr lang="de-CH" sz="1100" dirty="0"/>
              <a:t>. </a:t>
            </a:r>
            <a:r>
              <a:rPr lang="de-CH" sz="1100" dirty="0" smtClean="0"/>
              <a:t>Datenkanal </a:t>
            </a:r>
            <a:r>
              <a:rPr lang="de-CH" sz="1100" dirty="0"/>
              <a:t>für 4 </a:t>
            </a:r>
            <a:r>
              <a:rPr lang="de-CH" sz="1100" dirty="0" smtClean="0"/>
              <a:t>Köpfe, Ansteuerung </a:t>
            </a:r>
            <a:r>
              <a:rPr lang="de-CH" sz="1100" dirty="0"/>
              <a:t>und Regelung für das Fluid </a:t>
            </a:r>
            <a:r>
              <a:rPr lang="de-CH" sz="1100" dirty="0" smtClean="0"/>
              <a:t>System </a:t>
            </a:r>
            <a:r>
              <a:rPr lang="de-CH" sz="1100" dirty="0"/>
              <a:t>für 4 Köpfe</a:t>
            </a:r>
            <a:endParaRPr lang="de-CH" sz="1100" dirty="0" smtClean="0"/>
          </a:p>
          <a:p>
            <a:pPr>
              <a:spcBef>
                <a:spcPts val="600"/>
              </a:spcBef>
            </a:pPr>
            <a:r>
              <a:rPr lang="de-CH" sz="1200" dirty="0"/>
              <a:t>Fluid Board R4</a:t>
            </a:r>
          </a:p>
          <a:p>
            <a:pPr lvl="1">
              <a:spcBef>
                <a:spcPts val="0"/>
              </a:spcBef>
            </a:pPr>
            <a:r>
              <a:rPr lang="de-CH" sz="1100" dirty="0" smtClean="0"/>
              <a:t>Ink Supply </a:t>
            </a:r>
            <a:r>
              <a:rPr lang="de-CH" sz="1100" dirty="0"/>
              <a:t>Board für das </a:t>
            </a:r>
            <a:r>
              <a:rPr lang="de-CH" sz="1100" dirty="0" smtClean="0"/>
              <a:t>R4 Drucksystem</a:t>
            </a:r>
            <a:r>
              <a:rPr lang="de-CH" sz="1100" dirty="0"/>
              <a:t>. </a:t>
            </a:r>
            <a:r>
              <a:rPr lang="de-CH" sz="1100" dirty="0" smtClean="0"/>
              <a:t>Ansteuerung und Regelung der Tintenversorgung pro Farbe (TBD)</a:t>
            </a:r>
          </a:p>
          <a:p>
            <a:pPr>
              <a:spcBef>
                <a:spcPts val="600"/>
              </a:spcBef>
            </a:pPr>
            <a:r>
              <a:rPr lang="de-CH" sz="1200" dirty="0"/>
              <a:t>Ink Board R4</a:t>
            </a:r>
          </a:p>
          <a:p>
            <a:pPr lvl="1">
              <a:spcBef>
                <a:spcPts val="0"/>
              </a:spcBef>
            </a:pPr>
            <a:r>
              <a:rPr lang="de-CH" sz="1100" dirty="0"/>
              <a:t>Ink Supply Board für das R4 Drucksystem. Ansteuerung und Regelung der Tintenversorgung pro Farbe (TBD</a:t>
            </a:r>
            <a:r>
              <a:rPr lang="de-CH" sz="1100" dirty="0" smtClean="0"/>
              <a:t>)</a:t>
            </a:r>
          </a:p>
          <a:p>
            <a:pPr>
              <a:spcBef>
                <a:spcPts val="600"/>
              </a:spcBef>
            </a:pPr>
            <a:r>
              <a:rPr lang="de-CH" sz="1200" dirty="0"/>
              <a:t>Service Board R4</a:t>
            </a:r>
          </a:p>
          <a:p>
            <a:pPr lvl="1">
              <a:spcBef>
                <a:spcPts val="0"/>
              </a:spcBef>
            </a:pPr>
            <a:r>
              <a:rPr lang="de-CH" sz="1100" dirty="0" smtClean="0"/>
              <a:t>Service Board </a:t>
            </a:r>
            <a:r>
              <a:rPr lang="de-CH" sz="1100" dirty="0"/>
              <a:t>für das </a:t>
            </a:r>
            <a:r>
              <a:rPr lang="de-CH" sz="1100" dirty="0" smtClean="0"/>
              <a:t>R4 Drucksystem</a:t>
            </a:r>
            <a:r>
              <a:rPr lang="de-CH" sz="1100" dirty="0"/>
              <a:t>. </a:t>
            </a:r>
            <a:r>
              <a:rPr lang="de-CH" sz="1100" dirty="0" smtClean="0"/>
              <a:t>Ansteuerung für die Reinigungs- und </a:t>
            </a:r>
            <a:r>
              <a:rPr lang="de-CH" sz="1100" dirty="0" err="1" smtClean="0"/>
              <a:t>Capping</a:t>
            </a:r>
            <a:r>
              <a:rPr lang="de-CH" sz="1100" dirty="0" smtClean="0"/>
              <a:t>-station (TBD)</a:t>
            </a:r>
          </a:p>
          <a:p>
            <a:pPr>
              <a:spcBef>
                <a:spcPts val="600"/>
              </a:spcBef>
            </a:pPr>
            <a:r>
              <a:rPr lang="de-CH" sz="1200" dirty="0"/>
              <a:t>System Board R1</a:t>
            </a:r>
          </a:p>
          <a:p>
            <a:pPr lvl="1">
              <a:spcBef>
                <a:spcPts val="0"/>
              </a:spcBef>
            </a:pPr>
            <a:r>
              <a:rPr lang="de-CH" sz="1100" dirty="0"/>
              <a:t>Komplettes Board für das R1 Drucksystem. Beinhaltet alle Funktionen des Head-, Encoder-, Ink Supply und </a:t>
            </a:r>
            <a:r>
              <a:rPr lang="de-CH" sz="1100" dirty="0" err="1"/>
              <a:t>Cleaning</a:t>
            </a:r>
            <a:r>
              <a:rPr lang="de-CH" sz="1100" dirty="0"/>
              <a:t> Station- </a:t>
            </a:r>
            <a:r>
              <a:rPr lang="de-CH" sz="1100" dirty="0" smtClean="0"/>
              <a:t>Board</a:t>
            </a:r>
          </a:p>
          <a:p>
            <a:pPr>
              <a:spcBef>
                <a:spcPts val="600"/>
              </a:spcBef>
            </a:pPr>
            <a:r>
              <a:rPr lang="de-CH" sz="1200" dirty="0"/>
              <a:t>PLC</a:t>
            </a:r>
          </a:p>
          <a:p>
            <a:pPr lvl="1">
              <a:spcBef>
                <a:spcPts val="0"/>
              </a:spcBef>
            </a:pPr>
            <a:r>
              <a:rPr lang="de-CH" sz="1100" dirty="0" smtClean="0"/>
              <a:t>Steuerung um alle Peripherieelemente zu steuern welche nicht direkt in das Drucksystem involviert sind</a:t>
            </a:r>
          </a:p>
          <a:p>
            <a:pPr>
              <a:spcBef>
                <a:spcPts val="600"/>
              </a:spcBef>
            </a:pPr>
            <a:r>
              <a:rPr lang="de-CH" sz="1200" dirty="0"/>
              <a:t>Security PLC</a:t>
            </a:r>
          </a:p>
          <a:p>
            <a:pPr lvl="1">
              <a:spcBef>
                <a:spcPts val="0"/>
              </a:spcBef>
            </a:pPr>
            <a:r>
              <a:rPr lang="de-CH" sz="1100" dirty="0" smtClean="0"/>
              <a:t>Optionale Steuerung für Sicherheitsfunktionen</a:t>
            </a:r>
          </a:p>
          <a:p>
            <a:pPr>
              <a:spcBef>
                <a:spcPts val="600"/>
              </a:spcBef>
            </a:pPr>
            <a:r>
              <a:rPr lang="de-CH" sz="1200" dirty="0" smtClean="0"/>
              <a:t>Master PC</a:t>
            </a:r>
            <a:endParaRPr lang="de-CH" sz="1200" dirty="0"/>
          </a:p>
          <a:p>
            <a:pPr lvl="1">
              <a:spcBef>
                <a:spcPts val="0"/>
              </a:spcBef>
            </a:pPr>
            <a:r>
              <a:rPr lang="de-CH" sz="1100" dirty="0" smtClean="0"/>
              <a:t>Logische, zentrale Steuerung zur Koordination aller Elemente im Drucksystem</a:t>
            </a:r>
            <a:endParaRPr lang="de-CH" sz="1100" dirty="0"/>
          </a:p>
          <a:p>
            <a:pPr>
              <a:spcBef>
                <a:spcPts val="600"/>
              </a:spcBef>
            </a:pPr>
            <a:r>
              <a:rPr lang="de-CH" sz="1200" dirty="0" smtClean="0"/>
              <a:t>Dataserver / RIP</a:t>
            </a:r>
            <a:endParaRPr lang="de-CH" sz="1200" dirty="0"/>
          </a:p>
          <a:p>
            <a:pPr lvl="1">
              <a:spcBef>
                <a:spcPts val="0"/>
              </a:spcBef>
            </a:pPr>
            <a:r>
              <a:rPr lang="de-CH" sz="1100" dirty="0" smtClean="0"/>
              <a:t>Datenaufbereitung und Lieferung der Daten </a:t>
            </a:r>
            <a:endParaRPr lang="de-CH" sz="1400" dirty="0" smtClean="0"/>
          </a:p>
          <a:p>
            <a:endParaRPr lang="de-CH" sz="1200" dirty="0" smtClean="0"/>
          </a:p>
          <a:p>
            <a:endParaRPr lang="de-CH" sz="1200" dirty="0" smtClean="0"/>
          </a:p>
          <a:p>
            <a:endParaRPr lang="de-CH" sz="1200" dirty="0"/>
          </a:p>
        </p:txBody>
      </p:sp>
    </p:spTree>
    <p:extLst>
      <p:ext uri="{BB962C8B-B14F-4D97-AF65-F5344CB8AC3E}">
        <p14:creationId xmlns:p14="http://schemas.microsoft.com/office/powerpoint/2010/main" val="1877467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Status </a:t>
            </a:r>
            <a:r>
              <a:rPr lang="de-CH" dirty="0"/>
              <a:t>und Events </a:t>
            </a:r>
            <a:r>
              <a:rPr lang="de-CH" sz="2400" dirty="0"/>
              <a:t>Daten und </a:t>
            </a:r>
            <a:r>
              <a:rPr lang="de-CH" sz="2400" dirty="0" smtClean="0"/>
              <a:t>Kontrollpfad</a:t>
            </a:r>
            <a:endParaRPr lang="de-CH" dirty="0"/>
          </a:p>
        </p:txBody>
      </p:sp>
      <p:pic>
        <p:nvPicPr>
          <p:cNvPr id="3" name="Grafik 2"/>
          <p:cNvPicPr>
            <a:picLocks noChangeAspect="1"/>
          </p:cNvPicPr>
          <p:nvPr/>
        </p:nvPicPr>
        <p:blipFill>
          <a:blip r:embed="rId2"/>
          <a:stretch>
            <a:fillRect/>
          </a:stretch>
        </p:blipFill>
        <p:spPr>
          <a:xfrm>
            <a:off x="778186" y="1274696"/>
            <a:ext cx="9236609" cy="4984072"/>
          </a:xfrm>
          <a:prstGeom prst="rect">
            <a:avLst/>
          </a:prstGeom>
        </p:spPr>
      </p:pic>
    </p:spTree>
    <p:extLst>
      <p:ext uri="{BB962C8B-B14F-4D97-AF65-F5344CB8AC3E}">
        <p14:creationId xmlns:p14="http://schemas.microsoft.com/office/powerpoint/2010/main" val="3805839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Status und </a:t>
            </a:r>
            <a:r>
              <a:rPr lang="de-CH" dirty="0" smtClean="0"/>
              <a:t>Events </a:t>
            </a:r>
            <a:r>
              <a:rPr lang="de-CH" sz="2400" dirty="0" smtClean="0"/>
              <a:t>Daten </a:t>
            </a:r>
            <a:r>
              <a:rPr lang="de-CH" sz="2400" dirty="0"/>
              <a:t>und Kontrollpfad</a:t>
            </a:r>
            <a:endParaRPr lang="de-CH" dirty="0"/>
          </a:p>
        </p:txBody>
      </p:sp>
      <p:sp>
        <p:nvSpPr>
          <p:cNvPr id="3" name="Textplatzhalter 2"/>
          <p:cNvSpPr>
            <a:spLocks noGrp="1"/>
          </p:cNvSpPr>
          <p:nvPr>
            <p:ph type="body" sz="quarter" idx="10"/>
          </p:nvPr>
        </p:nvSpPr>
        <p:spPr>
          <a:xfrm>
            <a:off x="538480" y="1231173"/>
            <a:ext cx="11155680" cy="5177790"/>
          </a:xfrm>
        </p:spPr>
        <p:txBody>
          <a:bodyPr/>
          <a:lstStyle/>
          <a:p>
            <a:pPr>
              <a:spcBef>
                <a:spcPts val="600"/>
              </a:spcBef>
            </a:pPr>
            <a:r>
              <a:rPr lang="de-DE" sz="2000" dirty="0" smtClean="0">
                <a:solidFill>
                  <a:srgbClr val="5A5A5A"/>
                </a:solidFill>
              </a:rPr>
              <a:t>Boot 			</a:t>
            </a:r>
            <a:r>
              <a:rPr lang="de-DE" sz="1600" dirty="0" smtClean="0">
                <a:solidFill>
                  <a:srgbClr val="5A5A5A"/>
                </a:solidFill>
              </a:rPr>
              <a:t>Starten des Boot Programmes, warten auf die Anfrage der Mac Adresse und auf die Vergabe der IP 						Adresse, laden der aktuellen Firmware, wechseln in </a:t>
            </a:r>
            <a:r>
              <a:rPr lang="de-DE" sz="1600" dirty="0" err="1" smtClean="0">
                <a:solidFill>
                  <a:srgbClr val="5A5A5A"/>
                </a:solidFill>
              </a:rPr>
              <a:t>Idle</a:t>
            </a:r>
            <a:r>
              <a:rPr lang="de-DE" sz="1600" dirty="0" smtClean="0">
                <a:solidFill>
                  <a:srgbClr val="5A5A5A"/>
                </a:solidFill>
              </a:rPr>
              <a:t> </a:t>
            </a:r>
            <a:r>
              <a:rPr lang="de-DE" sz="1600" dirty="0" err="1" smtClean="0">
                <a:solidFill>
                  <a:srgbClr val="5A5A5A"/>
                </a:solidFill>
              </a:rPr>
              <a:t>mode</a:t>
            </a:r>
            <a:endParaRPr lang="de-DE" sz="1600" dirty="0" smtClean="0">
              <a:solidFill>
                <a:srgbClr val="5A5A5A"/>
              </a:solidFill>
            </a:endParaRPr>
          </a:p>
          <a:p>
            <a:pPr>
              <a:spcBef>
                <a:spcPts val="600"/>
              </a:spcBef>
            </a:pPr>
            <a:r>
              <a:rPr lang="de-DE" sz="2000" dirty="0" err="1" smtClean="0">
                <a:solidFill>
                  <a:srgbClr val="5A5A5A"/>
                </a:solidFill>
              </a:rPr>
              <a:t>Idle</a:t>
            </a:r>
            <a:r>
              <a:rPr lang="de-DE" sz="2000" dirty="0" smtClean="0">
                <a:solidFill>
                  <a:srgbClr val="5A5A5A"/>
                </a:solidFill>
              </a:rPr>
              <a:t> 			</a:t>
            </a:r>
            <a:r>
              <a:rPr lang="de-DE" sz="1600" dirty="0" smtClean="0">
                <a:solidFill>
                  <a:srgbClr val="5A5A5A"/>
                </a:solidFill>
              </a:rPr>
              <a:t>Warten auf die Betriebsparameter, warten auf neue Betriebsparameter oder den Wechsel auf </a:t>
            </a:r>
            <a:r>
              <a:rPr lang="de-DE" sz="1600" dirty="0" err="1" smtClean="0">
                <a:solidFill>
                  <a:srgbClr val="5A5A5A"/>
                </a:solidFill>
              </a:rPr>
              <a:t>Make</a:t>
            </a:r>
            <a:r>
              <a:rPr lang="de-DE" sz="1600" dirty="0" smtClean="0">
                <a:solidFill>
                  <a:srgbClr val="5A5A5A"/>
                </a:solidFill>
              </a:rPr>
              <a:t> 						</a:t>
            </a:r>
            <a:r>
              <a:rPr lang="de-DE" sz="1600" dirty="0" err="1" smtClean="0">
                <a:solidFill>
                  <a:srgbClr val="5A5A5A"/>
                </a:solidFill>
              </a:rPr>
              <a:t>Ready</a:t>
            </a:r>
            <a:r>
              <a:rPr lang="de-DE" sz="1600" dirty="0" smtClean="0">
                <a:solidFill>
                  <a:srgbClr val="5A5A5A"/>
                </a:solidFill>
              </a:rPr>
              <a:t> oder Stand </a:t>
            </a:r>
            <a:r>
              <a:rPr lang="de-DE" sz="1600" dirty="0" err="1" smtClean="0">
                <a:solidFill>
                  <a:srgbClr val="5A5A5A"/>
                </a:solidFill>
              </a:rPr>
              <a:t>By</a:t>
            </a:r>
            <a:endParaRPr lang="de-DE" sz="1600" dirty="0">
              <a:solidFill>
                <a:srgbClr val="5A5A5A"/>
              </a:solidFill>
            </a:endParaRPr>
          </a:p>
          <a:p>
            <a:pPr>
              <a:spcBef>
                <a:spcPts val="600"/>
              </a:spcBef>
            </a:pPr>
            <a:r>
              <a:rPr lang="de-DE" sz="2000" dirty="0" err="1">
                <a:solidFill>
                  <a:srgbClr val="5A5A5A"/>
                </a:solidFill>
              </a:rPr>
              <a:t>Make</a:t>
            </a:r>
            <a:r>
              <a:rPr lang="de-DE" sz="2000" dirty="0">
                <a:solidFill>
                  <a:srgbClr val="5A5A5A"/>
                </a:solidFill>
              </a:rPr>
              <a:t> </a:t>
            </a:r>
            <a:r>
              <a:rPr lang="de-DE" sz="2000" dirty="0" err="1" smtClean="0">
                <a:solidFill>
                  <a:srgbClr val="5A5A5A"/>
                </a:solidFill>
              </a:rPr>
              <a:t>Ready</a:t>
            </a:r>
            <a:r>
              <a:rPr lang="de-DE" sz="2000" dirty="0" smtClean="0">
                <a:solidFill>
                  <a:srgbClr val="5A5A5A"/>
                </a:solidFill>
              </a:rPr>
              <a:t> 	</a:t>
            </a:r>
            <a:r>
              <a:rPr lang="de-DE" sz="1600" dirty="0" smtClean="0">
                <a:solidFill>
                  <a:srgbClr val="5A5A5A"/>
                </a:solidFill>
              </a:rPr>
              <a:t>Aufheizen, Nullpositionen anfahren, </a:t>
            </a:r>
            <a:r>
              <a:rPr lang="de-DE" sz="1600" dirty="0" err="1" smtClean="0">
                <a:solidFill>
                  <a:srgbClr val="5A5A5A"/>
                </a:solidFill>
              </a:rPr>
              <a:t>Meniscus</a:t>
            </a:r>
            <a:r>
              <a:rPr lang="de-DE" sz="1600" dirty="0" smtClean="0">
                <a:solidFill>
                  <a:srgbClr val="5A5A5A"/>
                </a:solidFill>
              </a:rPr>
              <a:t>- Tintenumlauf- und Lungenvakuum aufbauen, wenn alles 					bereit in </a:t>
            </a:r>
            <a:r>
              <a:rPr lang="de-DE" sz="1600" dirty="0" err="1" smtClean="0">
                <a:solidFill>
                  <a:srgbClr val="5A5A5A"/>
                </a:solidFill>
              </a:rPr>
              <a:t>Ready</a:t>
            </a:r>
            <a:r>
              <a:rPr lang="de-DE" sz="1600" dirty="0" smtClean="0">
                <a:solidFill>
                  <a:srgbClr val="5A5A5A"/>
                </a:solidFill>
              </a:rPr>
              <a:t> wechseln, auf Anfrage in </a:t>
            </a:r>
            <a:r>
              <a:rPr lang="de-DE" sz="1600" dirty="0" err="1" smtClean="0">
                <a:solidFill>
                  <a:srgbClr val="5A5A5A"/>
                </a:solidFill>
              </a:rPr>
              <a:t>Idle</a:t>
            </a:r>
            <a:r>
              <a:rPr lang="de-DE" sz="1600" dirty="0" smtClean="0">
                <a:solidFill>
                  <a:srgbClr val="5A5A5A"/>
                </a:solidFill>
              </a:rPr>
              <a:t> wechseln</a:t>
            </a:r>
            <a:endParaRPr lang="de-DE" sz="1600" dirty="0">
              <a:solidFill>
                <a:srgbClr val="5A5A5A"/>
              </a:solidFill>
            </a:endParaRPr>
          </a:p>
          <a:p>
            <a:pPr>
              <a:spcBef>
                <a:spcPts val="600"/>
              </a:spcBef>
            </a:pPr>
            <a:r>
              <a:rPr lang="de-DE" sz="2000" dirty="0">
                <a:solidFill>
                  <a:srgbClr val="5A5A5A"/>
                </a:solidFill>
              </a:rPr>
              <a:t>Stand </a:t>
            </a:r>
            <a:r>
              <a:rPr lang="de-DE" sz="2000" dirty="0" err="1" smtClean="0">
                <a:solidFill>
                  <a:srgbClr val="5A5A5A"/>
                </a:solidFill>
              </a:rPr>
              <a:t>by</a:t>
            </a:r>
            <a:r>
              <a:rPr lang="de-DE" sz="2000" dirty="0" smtClean="0">
                <a:solidFill>
                  <a:srgbClr val="5A5A5A"/>
                </a:solidFill>
              </a:rPr>
              <a:t> 		</a:t>
            </a:r>
            <a:r>
              <a:rPr lang="de-DE" sz="1600" dirty="0" smtClean="0">
                <a:solidFill>
                  <a:srgbClr val="5A5A5A"/>
                </a:solidFill>
              </a:rPr>
              <a:t>Ausführen von </a:t>
            </a:r>
            <a:r>
              <a:rPr lang="de-DE" sz="1600" dirty="0" err="1" smtClean="0">
                <a:solidFill>
                  <a:srgbClr val="5A5A5A"/>
                </a:solidFill>
              </a:rPr>
              <a:t>capping</a:t>
            </a:r>
            <a:r>
              <a:rPr lang="de-DE" sz="1600" dirty="0" smtClean="0">
                <a:solidFill>
                  <a:srgbClr val="5A5A5A"/>
                </a:solidFill>
              </a:rPr>
              <a:t> und automatischem </a:t>
            </a:r>
            <a:r>
              <a:rPr lang="de-DE" sz="1600" dirty="0" err="1" smtClean="0">
                <a:solidFill>
                  <a:srgbClr val="5A5A5A"/>
                </a:solidFill>
              </a:rPr>
              <a:t>purge</a:t>
            </a:r>
            <a:r>
              <a:rPr lang="de-DE" sz="1600" dirty="0" smtClean="0">
                <a:solidFill>
                  <a:srgbClr val="5A5A5A"/>
                </a:solidFill>
              </a:rPr>
              <a:t>/schreiben</a:t>
            </a:r>
            <a:r>
              <a:rPr lang="de-DE" sz="1600" dirty="0">
                <a:solidFill>
                  <a:srgbClr val="5A5A5A"/>
                </a:solidFill>
              </a:rPr>
              <a:t>, auf Anfrage in </a:t>
            </a:r>
            <a:r>
              <a:rPr lang="de-DE" sz="1600" dirty="0" err="1">
                <a:solidFill>
                  <a:srgbClr val="5A5A5A"/>
                </a:solidFill>
              </a:rPr>
              <a:t>Idle</a:t>
            </a:r>
            <a:r>
              <a:rPr lang="de-DE" sz="1600" dirty="0">
                <a:solidFill>
                  <a:srgbClr val="5A5A5A"/>
                </a:solidFill>
              </a:rPr>
              <a:t> wechseln</a:t>
            </a:r>
          </a:p>
          <a:p>
            <a:pPr>
              <a:spcBef>
                <a:spcPts val="600"/>
              </a:spcBef>
            </a:pPr>
            <a:r>
              <a:rPr lang="de-DE" sz="2000" dirty="0" smtClean="0">
                <a:solidFill>
                  <a:srgbClr val="5A5A5A"/>
                </a:solidFill>
              </a:rPr>
              <a:t>Test	</a:t>
            </a:r>
            <a:r>
              <a:rPr lang="de-DE" sz="2000" dirty="0">
                <a:solidFill>
                  <a:srgbClr val="5A5A5A"/>
                </a:solidFill>
              </a:rPr>
              <a:t>		</a:t>
            </a:r>
            <a:r>
              <a:rPr lang="de-DE" sz="1600" dirty="0" smtClean="0">
                <a:solidFill>
                  <a:srgbClr val="5A5A5A"/>
                </a:solidFill>
              </a:rPr>
              <a:t>Setzen von einzelnen Ventilen, Ausgängen, Pumpen etc., </a:t>
            </a:r>
            <a:r>
              <a:rPr lang="de-DE" sz="1600" dirty="0">
                <a:solidFill>
                  <a:srgbClr val="5A5A5A"/>
                </a:solidFill>
              </a:rPr>
              <a:t>auf Anfrage in </a:t>
            </a:r>
            <a:r>
              <a:rPr lang="de-DE" sz="1600" dirty="0" err="1">
                <a:solidFill>
                  <a:srgbClr val="5A5A5A"/>
                </a:solidFill>
              </a:rPr>
              <a:t>Idle</a:t>
            </a:r>
            <a:r>
              <a:rPr lang="de-DE" sz="1600" dirty="0">
                <a:solidFill>
                  <a:srgbClr val="5A5A5A"/>
                </a:solidFill>
              </a:rPr>
              <a:t> wechseln</a:t>
            </a:r>
          </a:p>
          <a:p>
            <a:pPr>
              <a:spcBef>
                <a:spcPts val="600"/>
              </a:spcBef>
            </a:pPr>
            <a:r>
              <a:rPr lang="de-DE" sz="2000" dirty="0" err="1" smtClean="0">
                <a:solidFill>
                  <a:srgbClr val="5A5A5A"/>
                </a:solidFill>
              </a:rPr>
              <a:t>Ready</a:t>
            </a:r>
            <a:r>
              <a:rPr lang="de-DE" sz="2000" dirty="0" smtClean="0">
                <a:solidFill>
                  <a:srgbClr val="5A5A5A"/>
                </a:solidFill>
              </a:rPr>
              <a:t>			</a:t>
            </a:r>
            <a:r>
              <a:rPr lang="de-DE" sz="1600" dirty="0" smtClean="0">
                <a:solidFill>
                  <a:srgbClr val="5A5A5A"/>
                </a:solidFill>
              </a:rPr>
              <a:t>Regelungen sind alle aktiv, mechanische Systeme sind auf den Standby Positionen, Warten auf MMI 						Anfragen wie Reinigen/Position anfahren/</a:t>
            </a:r>
            <a:r>
              <a:rPr lang="de-DE" sz="1600" dirty="0" err="1" smtClean="0">
                <a:solidFill>
                  <a:srgbClr val="5A5A5A"/>
                </a:solidFill>
              </a:rPr>
              <a:t>Cappen</a:t>
            </a:r>
            <a:r>
              <a:rPr lang="de-DE" sz="1600" dirty="0" smtClean="0">
                <a:solidFill>
                  <a:srgbClr val="5A5A5A"/>
                </a:solidFill>
              </a:rPr>
              <a:t>/etc., auf Anfrage in </a:t>
            </a:r>
            <a:r>
              <a:rPr lang="de-DE" sz="1600" dirty="0" err="1" smtClean="0">
                <a:solidFill>
                  <a:srgbClr val="5A5A5A"/>
                </a:solidFill>
              </a:rPr>
              <a:t>Starting</a:t>
            </a:r>
            <a:r>
              <a:rPr lang="de-DE" sz="1600" dirty="0" smtClean="0">
                <a:solidFill>
                  <a:srgbClr val="5A5A5A"/>
                </a:solidFill>
              </a:rPr>
              <a:t> oder </a:t>
            </a:r>
            <a:r>
              <a:rPr lang="de-DE" sz="1600" dirty="0" err="1" smtClean="0">
                <a:solidFill>
                  <a:srgbClr val="5A5A5A"/>
                </a:solidFill>
              </a:rPr>
              <a:t>Idle</a:t>
            </a:r>
            <a:r>
              <a:rPr lang="de-DE" sz="1600" dirty="0" smtClean="0">
                <a:solidFill>
                  <a:srgbClr val="5A5A5A"/>
                </a:solidFill>
              </a:rPr>
              <a:t> wechseln</a:t>
            </a:r>
          </a:p>
          <a:p>
            <a:pPr>
              <a:spcBef>
                <a:spcPts val="600"/>
              </a:spcBef>
            </a:pPr>
            <a:r>
              <a:rPr lang="de-DE" sz="2000" dirty="0" err="1" smtClean="0">
                <a:solidFill>
                  <a:srgbClr val="5A5A5A"/>
                </a:solidFill>
              </a:rPr>
              <a:t>Starting</a:t>
            </a:r>
            <a:r>
              <a:rPr lang="de-DE" sz="2000" dirty="0" smtClean="0">
                <a:solidFill>
                  <a:srgbClr val="5A5A5A"/>
                </a:solidFill>
              </a:rPr>
              <a:t>			</a:t>
            </a:r>
            <a:r>
              <a:rPr lang="de-DE" sz="1600" dirty="0" smtClean="0">
                <a:solidFill>
                  <a:srgbClr val="5A5A5A"/>
                </a:solidFill>
              </a:rPr>
              <a:t>Mechanische Systeme in Position fahren, Datenpfad und Print </a:t>
            </a:r>
            <a:r>
              <a:rPr lang="de-DE" sz="1600" dirty="0" err="1" smtClean="0">
                <a:solidFill>
                  <a:srgbClr val="5A5A5A"/>
                </a:solidFill>
              </a:rPr>
              <a:t>queue</a:t>
            </a:r>
            <a:r>
              <a:rPr lang="de-DE" sz="1600" dirty="0" smtClean="0">
                <a:solidFill>
                  <a:srgbClr val="5A5A5A"/>
                </a:solidFill>
              </a:rPr>
              <a:t> starten, Encoder Regelung starten, 					wenn alles bereit in </a:t>
            </a:r>
            <a:r>
              <a:rPr lang="de-DE" sz="1600" dirty="0" err="1" smtClean="0">
                <a:solidFill>
                  <a:srgbClr val="5A5A5A"/>
                </a:solidFill>
              </a:rPr>
              <a:t>Running</a:t>
            </a:r>
            <a:r>
              <a:rPr lang="de-DE" sz="1600" dirty="0" smtClean="0">
                <a:solidFill>
                  <a:srgbClr val="5A5A5A"/>
                </a:solidFill>
              </a:rPr>
              <a:t> wechseln, auf </a:t>
            </a:r>
            <a:r>
              <a:rPr lang="de-DE" sz="1600" dirty="0">
                <a:solidFill>
                  <a:srgbClr val="5A5A5A"/>
                </a:solidFill>
              </a:rPr>
              <a:t>Anfrage in </a:t>
            </a:r>
            <a:r>
              <a:rPr lang="de-DE" sz="1600" dirty="0" err="1">
                <a:solidFill>
                  <a:srgbClr val="5A5A5A"/>
                </a:solidFill>
              </a:rPr>
              <a:t>Idle</a:t>
            </a:r>
            <a:r>
              <a:rPr lang="de-DE" sz="1600" dirty="0">
                <a:solidFill>
                  <a:srgbClr val="5A5A5A"/>
                </a:solidFill>
              </a:rPr>
              <a:t> wechseln</a:t>
            </a:r>
          </a:p>
          <a:p>
            <a:pPr>
              <a:spcBef>
                <a:spcPts val="600"/>
              </a:spcBef>
            </a:pPr>
            <a:r>
              <a:rPr lang="de-DE" sz="2000" dirty="0" err="1" smtClean="0">
                <a:solidFill>
                  <a:srgbClr val="5A5A5A"/>
                </a:solidFill>
              </a:rPr>
              <a:t>Running</a:t>
            </a:r>
            <a:r>
              <a:rPr lang="de-DE" sz="2000" dirty="0" smtClean="0">
                <a:solidFill>
                  <a:srgbClr val="5A5A5A"/>
                </a:solidFill>
              </a:rPr>
              <a:t>		</a:t>
            </a:r>
            <a:r>
              <a:rPr lang="de-DE" sz="1600" dirty="0" smtClean="0">
                <a:solidFill>
                  <a:srgbClr val="5A5A5A"/>
                </a:solidFill>
              </a:rPr>
              <a:t>Print </a:t>
            </a:r>
            <a:r>
              <a:rPr lang="de-DE" sz="1600" dirty="0" err="1" smtClean="0">
                <a:solidFill>
                  <a:srgbClr val="5A5A5A"/>
                </a:solidFill>
              </a:rPr>
              <a:t>queue</a:t>
            </a:r>
            <a:r>
              <a:rPr lang="de-DE" sz="1600" dirty="0" smtClean="0">
                <a:solidFill>
                  <a:srgbClr val="5A5A5A"/>
                </a:solidFill>
              </a:rPr>
              <a:t> abarbeiten, Produktionsstatistiken nachführen, auf </a:t>
            </a:r>
            <a:r>
              <a:rPr lang="de-DE" sz="1600" dirty="0">
                <a:solidFill>
                  <a:srgbClr val="5A5A5A"/>
                </a:solidFill>
              </a:rPr>
              <a:t>Anfrage in </a:t>
            </a:r>
            <a:r>
              <a:rPr lang="de-DE" sz="1600" dirty="0" err="1">
                <a:solidFill>
                  <a:srgbClr val="5A5A5A"/>
                </a:solidFill>
              </a:rPr>
              <a:t>Idle</a:t>
            </a:r>
            <a:r>
              <a:rPr lang="de-DE" sz="1600" dirty="0">
                <a:solidFill>
                  <a:srgbClr val="5A5A5A"/>
                </a:solidFill>
              </a:rPr>
              <a:t> </a:t>
            </a:r>
            <a:r>
              <a:rPr lang="de-DE" sz="1600" dirty="0" smtClean="0">
                <a:solidFill>
                  <a:srgbClr val="5A5A5A"/>
                </a:solidFill>
              </a:rPr>
              <a:t>oder </a:t>
            </a:r>
            <a:r>
              <a:rPr lang="de-DE" sz="1600" dirty="0" err="1" smtClean="0">
                <a:solidFill>
                  <a:srgbClr val="5A5A5A"/>
                </a:solidFill>
              </a:rPr>
              <a:t>Stopping</a:t>
            </a:r>
            <a:r>
              <a:rPr lang="de-DE" sz="1600" dirty="0" smtClean="0">
                <a:solidFill>
                  <a:srgbClr val="5A5A5A"/>
                </a:solidFill>
              </a:rPr>
              <a:t> wechseln</a:t>
            </a:r>
            <a:endParaRPr lang="de-DE" sz="1600" dirty="0">
              <a:solidFill>
                <a:srgbClr val="5A5A5A"/>
              </a:solidFill>
            </a:endParaRPr>
          </a:p>
          <a:p>
            <a:pPr>
              <a:spcBef>
                <a:spcPts val="600"/>
              </a:spcBef>
            </a:pPr>
            <a:r>
              <a:rPr lang="de-DE" sz="2000" dirty="0" err="1" smtClean="0">
                <a:solidFill>
                  <a:srgbClr val="5A5A5A"/>
                </a:solidFill>
              </a:rPr>
              <a:t>Stopping</a:t>
            </a:r>
            <a:r>
              <a:rPr lang="de-DE" sz="2000" dirty="0" smtClean="0">
                <a:solidFill>
                  <a:srgbClr val="5A5A5A"/>
                </a:solidFill>
              </a:rPr>
              <a:t>	</a:t>
            </a:r>
            <a:r>
              <a:rPr lang="de-DE" sz="2000" dirty="0">
                <a:solidFill>
                  <a:srgbClr val="5A5A5A"/>
                </a:solidFill>
              </a:rPr>
              <a:t>	</a:t>
            </a:r>
            <a:r>
              <a:rPr lang="de-DE" sz="1600" dirty="0" smtClean="0">
                <a:solidFill>
                  <a:srgbClr val="5A5A5A"/>
                </a:solidFill>
              </a:rPr>
              <a:t>Print </a:t>
            </a:r>
            <a:r>
              <a:rPr lang="de-DE" sz="1600" dirty="0" err="1" smtClean="0">
                <a:solidFill>
                  <a:srgbClr val="5A5A5A"/>
                </a:solidFill>
              </a:rPr>
              <a:t>queue</a:t>
            </a:r>
            <a:r>
              <a:rPr lang="de-DE" sz="1600" dirty="0" smtClean="0">
                <a:solidFill>
                  <a:srgbClr val="5A5A5A"/>
                </a:solidFill>
              </a:rPr>
              <a:t> löschen, Encoder Regelung stoppen, Mechanische Systeme auf Standby Positionen fahren, auf 				Anfrage </a:t>
            </a:r>
            <a:r>
              <a:rPr lang="de-DE" sz="1600" dirty="0">
                <a:solidFill>
                  <a:srgbClr val="5A5A5A"/>
                </a:solidFill>
              </a:rPr>
              <a:t>in </a:t>
            </a:r>
            <a:r>
              <a:rPr lang="de-DE" sz="1600" dirty="0" err="1">
                <a:solidFill>
                  <a:srgbClr val="5A5A5A"/>
                </a:solidFill>
              </a:rPr>
              <a:t>Idle</a:t>
            </a:r>
            <a:r>
              <a:rPr lang="de-DE" sz="1600" dirty="0">
                <a:solidFill>
                  <a:srgbClr val="5A5A5A"/>
                </a:solidFill>
              </a:rPr>
              <a:t> wechseln</a:t>
            </a:r>
          </a:p>
        </p:txBody>
      </p:sp>
    </p:spTree>
    <p:extLst>
      <p:ext uri="{BB962C8B-B14F-4D97-AF65-F5344CB8AC3E}">
        <p14:creationId xmlns:p14="http://schemas.microsoft.com/office/powerpoint/2010/main" val="3902383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MasterCtrl</a:t>
            </a:r>
            <a:r>
              <a:rPr lang="de-CH" dirty="0"/>
              <a:t> </a:t>
            </a:r>
            <a:r>
              <a:rPr lang="de-CH" dirty="0" smtClean="0"/>
              <a:t>– Kommandos </a:t>
            </a:r>
            <a:r>
              <a:rPr lang="de-CH" sz="2400" dirty="0" smtClean="0"/>
              <a:t>Daten </a:t>
            </a:r>
            <a:r>
              <a:rPr lang="de-CH" sz="2400" dirty="0"/>
              <a:t>und Kontrollpfad</a:t>
            </a:r>
            <a:endParaRPr lang="de-CH" dirty="0"/>
          </a:p>
        </p:txBody>
      </p:sp>
      <p:sp>
        <p:nvSpPr>
          <p:cNvPr id="3" name="Textplatzhalter 2"/>
          <p:cNvSpPr>
            <a:spLocks noGrp="1"/>
          </p:cNvSpPr>
          <p:nvPr>
            <p:ph type="body" sz="quarter" idx="10"/>
          </p:nvPr>
        </p:nvSpPr>
        <p:spPr>
          <a:xfrm>
            <a:off x="538479" y="1248591"/>
            <a:ext cx="5509895" cy="5177790"/>
          </a:xfrm>
        </p:spPr>
        <p:txBody>
          <a:bodyPr/>
          <a:lstStyle/>
          <a:p>
            <a:r>
              <a:rPr lang="de-CH" sz="2400" dirty="0" err="1">
                <a:solidFill>
                  <a:srgbClr val="5A5A5A"/>
                </a:solidFill>
              </a:rPr>
              <a:t>Get</a:t>
            </a:r>
            <a:r>
              <a:rPr lang="de-CH" sz="2400" dirty="0">
                <a:solidFill>
                  <a:srgbClr val="5A5A5A"/>
                </a:solidFill>
              </a:rPr>
              <a:t> Mac</a:t>
            </a:r>
          </a:p>
          <a:p>
            <a:pPr lvl="1"/>
            <a:r>
              <a:rPr lang="de-CH" sz="2000" dirty="0">
                <a:solidFill>
                  <a:srgbClr val="5A5A5A"/>
                </a:solidFill>
              </a:rPr>
              <a:t>Dies ist ein Broadcast womit sich alle Teilsysteme mit der </a:t>
            </a:r>
            <a:r>
              <a:rPr lang="de-CH" sz="2000" dirty="0" err="1">
                <a:solidFill>
                  <a:srgbClr val="5A5A5A"/>
                </a:solidFill>
              </a:rPr>
              <a:t>Macaddresse</a:t>
            </a:r>
            <a:r>
              <a:rPr lang="de-CH" sz="2000" dirty="0">
                <a:solidFill>
                  <a:srgbClr val="5A5A5A"/>
                </a:solidFill>
              </a:rPr>
              <a:t> melden um die IP Adresse zu erhalten</a:t>
            </a:r>
          </a:p>
          <a:p>
            <a:r>
              <a:rPr lang="de-CH" sz="2400" dirty="0">
                <a:solidFill>
                  <a:srgbClr val="5A5A5A"/>
                </a:solidFill>
              </a:rPr>
              <a:t>Set IP</a:t>
            </a:r>
          </a:p>
          <a:p>
            <a:pPr lvl="1"/>
            <a:r>
              <a:rPr lang="de-CH" sz="2000" dirty="0">
                <a:solidFill>
                  <a:srgbClr val="5A5A5A"/>
                </a:solidFill>
              </a:rPr>
              <a:t>Setzt die IP </a:t>
            </a:r>
            <a:r>
              <a:rPr lang="de-CH" sz="2000" dirty="0" err="1">
                <a:solidFill>
                  <a:srgbClr val="5A5A5A"/>
                </a:solidFill>
              </a:rPr>
              <a:t>Addresse</a:t>
            </a:r>
            <a:r>
              <a:rPr lang="de-CH" sz="2000" dirty="0">
                <a:solidFill>
                  <a:srgbClr val="5A5A5A"/>
                </a:solidFill>
              </a:rPr>
              <a:t> jedes </a:t>
            </a:r>
            <a:r>
              <a:rPr lang="de-CH" sz="2000" dirty="0" err="1">
                <a:solidFill>
                  <a:srgbClr val="5A5A5A"/>
                </a:solidFill>
              </a:rPr>
              <a:t>Teilsystemes</a:t>
            </a:r>
            <a:endParaRPr lang="de-CH" sz="2000" dirty="0">
              <a:solidFill>
                <a:srgbClr val="5A5A5A"/>
              </a:solidFill>
            </a:endParaRPr>
          </a:p>
          <a:p>
            <a:r>
              <a:rPr lang="de-CH" sz="2400" dirty="0">
                <a:solidFill>
                  <a:srgbClr val="5A5A5A"/>
                </a:solidFill>
              </a:rPr>
              <a:t>Send Firmware</a:t>
            </a:r>
          </a:p>
          <a:p>
            <a:pPr lvl="1"/>
            <a:r>
              <a:rPr lang="de-CH" sz="2000" dirty="0">
                <a:solidFill>
                  <a:srgbClr val="5A5A5A"/>
                </a:solidFill>
              </a:rPr>
              <a:t>Sendet die Firmware an ein Teilsystem</a:t>
            </a:r>
          </a:p>
          <a:p>
            <a:r>
              <a:rPr lang="de-CH" sz="2400" dirty="0" err="1">
                <a:solidFill>
                  <a:srgbClr val="5A5A5A"/>
                </a:solidFill>
              </a:rPr>
              <a:t>Reset</a:t>
            </a:r>
            <a:endParaRPr lang="de-CH" sz="2400" dirty="0">
              <a:solidFill>
                <a:srgbClr val="5A5A5A"/>
              </a:solidFill>
            </a:endParaRPr>
          </a:p>
          <a:p>
            <a:pPr lvl="1"/>
            <a:r>
              <a:rPr lang="de-CH" sz="2000" dirty="0" err="1">
                <a:solidFill>
                  <a:srgbClr val="5A5A5A"/>
                </a:solidFill>
              </a:rPr>
              <a:t>Reset</a:t>
            </a:r>
            <a:r>
              <a:rPr lang="de-CH" sz="2000" dirty="0">
                <a:solidFill>
                  <a:srgbClr val="5A5A5A"/>
                </a:solidFill>
              </a:rPr>
              <a:t> alle Systeme, ev. Verschiedene Levels</a:t>
            </a:r>
            <a:endParaRPr lang="de-CH" sz="3600" dirty="0">
              <a:solidFill>
                <a:srgbClr val="5A5A5A"/>
              </a:solidFill>
            </a:endParaRPr>
          </a:p>
        </p:txBody>
      </p:sp>
      <p:sp>
        <p:nvSpPr>
          <p:cNvPr id="4" name="Textplatzhalter 3"/>
          <p:cNvSpPr>
            <a:spLocks noGrp="1"/>
          </p:cNvSpPr>
          <p:nvPr>
            <p:ph type="body" sz="quarter" idx="11"/>
          </p:nvPr>
        </p:nvSpPr>
        <p:spPr/>
        <p:txBody>
          <a:bodyPr/>
          <a:lstStyle/>
          <a:p>
            <a:r>
              <a:rPr lang="de-CH" sz="2400" dirty="0">
                <a:solidFill>
                  <a:srgbClr val="5A5A5A"/>
                </a:solidFill>
              </a:rPr>
              <a:t>Set State</a:t>
            </a:r>
          </a:p>
          <a:p>
            <a:pPr lvl="1"/>
            <a:r>
              <a:rPr lang="de-CH" sz="2000" dirty="0">
                <a:solidFill>
                  <a:srgbClr val="5A5A5A"/>
                </a:solidFill>
              </a:rPr>
              <a:t>Setzt den Status (Siehe Status und Events)</a:t>
            </a:r>
          </a:p>
          <a:p>
            <a:r>
              <a:rPr lang="de-CH" sz="2400" dirty="0" err="1">
                <a:solidFill>
                  <a:srgbClr val="5A5A5A"/>
                </a:solidFill>
              </a:rPr>
              <a:t>Get</a:t>
            </a:r>
            <a:r>
              <a:rPr lang="de-CH" sz="2400" dirty="0">
                <a:solidFill>
                  <a:srgbClr val="5A5A5A"/>
                </a:solidFill>
              </a:rPr>
              <a:t> State</a:t>
            </a:r>
          </a:p>
          <a:p>
            <a:pPr lvl="1"/>
            <a:r>
              <a:rPr lang="de-CH" sz="2000" dirty="0">
                <a:solidFill>
                  <a:srgbClr val="5A5A5A"/>
                </a:solidFill>
              </a:rPr>
              <a:t>Liest den Status (Siehe Status und Events)</a:t>
            </a:r>
          </a:p>
          <a:p>
            <a:r>
              <a:rPr lang="de-CH" sz="2400" dirty="0">
                <a:solidFill>
                  <a:srgbClr val="5A5A5A"/>
                </a:solidFill>
              </a:rPr>
              <a:t>Set Parameter</a:t>
            </a:r>
          </a:p>
          <a:p>
            <a:pPr lvl="1"/>
            <a:r>
              <a:rPr lang="de-CH" sz="2000" dirty="0">
                <a:solidFill>
                  <a:srgbClr val="5A5A5A"/>
                </a:solidFill>
              </a:rPr>
              <a:t>Setzt die </a:t>
            </a:r>
            <a:r>
              <a:rPr lang="de-CH" sz="2000" dirty="0" smtClean="0">
                <a:solidFill>
                  <a:srgbClr val="5A5A5A"/>
                </a:solidFill>
              </a:rPr>
              <a:t>Parameter </a:t>
            </a:r>
            <a:r>
              <a:rPr lang="de-CH" sz="2000" dirty="0">
                <a:solidFill>
                  <a:srgbClr val="5A5A5A"/>
                </a:solidFill>
              </a:rPr>
              <a:t>eines Boards</a:t>
            </a:r>
          </a:p>
          <a:p>
            <a:r>
              <a:rPr lang="de-CH" sz="2400" dirty="0" err="1">
                <a:solidFill>
                  <a:srgbClr val="5A5A5A"/>
                </a:solidFill>
              </a:rPr>
              <a:t>Get</a:t>
            </a:r>
            <a:r>
              <a:rPr lang="de-CH" sz="2400" dirty="0">
                <a:solidFill>
                  <a:srgbClr val="5A5A5A"/>
                </a:solidFill>
              </a:rPr>
              <a:t> Parameter</a:t>
            </a:r>
          </a:p>
          <a:p>
            <a:pPr lvl="1"/>
            <a:r>
              <a:rPr lang="de-CH" sz="2000" dirty="0">
                <a:solidFill>
                  <a:srgbClr val="5A5A5A"/>
                </a:solidFill>
              </a:rPr>
              <a:t>Liest die aktuellen Werte der </a:t>
            </a:r>
            <a:r>
              <a:rPr lang="de-CH" sz="2000" dirty="0" smtClean="0">
                <a:solidFill>
                  <a:srgbClr val="5A5A5A"/>
                </a:solidFill>
              </a:rPr>
              <a:t>Parameter</a:t>
            </a:r>
            <a:endParaRPr lang="de-CH" sz="2000" dirty="0">
              <a:solidFill>
                <a:srgbClr val="5A5A5A"/>
              </a:solidFill>
            </a:endParaRPr>
          </a:p>
        </p:txBody>
      </p:sp>
    </p:spTree>
    <p:extLst>
      <p:ext uri="{BB962C8B-B14F-4D97-AF65-F5344CB8AC3E}">
        <p14:creationId xmlns:p14="http://schemas.microsoft.com/office/powerpoint/2010/main" val="1562817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SlaveCtrl</a:t>
            </a:r>
            <a:r>
              <a:rPr lang="de-CH" dirty="0" smtClean="0"/>
              <a:t> </a:t>
            </a:r>
            <a:r>
              <a:rPr lang="de-CH" dirty="0"/>
              <a:t>– Events </a:t>
            </a:r>
            <a:r>
              <a:rPr lang="de-CH" sz="2400" dirty="0"/>
              <a:t>Daten und Kontrollpfad</a:t>
            </a:r>
            <a:endParaRPr lang="de-CH" dirty="0"/>
          </a:p>
        </p:txBody>
      </p:sp>
      <p:sp>
        <p:nvSpPr>
          <p:cNvPr id="3" name="Textplatzhalter 2"/>
          <p:cNvSpPr>
            <a:spLocks noGrp="1"/>
          </p:cNvSpPr>
          <p:nvPr>
            <p:ph type="body" sz="quarter" idx="10"/>
          </p:nvPr>
        </p:nvSpPr>
        <p:spPr/>
        <p:txBody>
          <a:bodyPr/>
          <a:lstStyle/>
          <a:p>
            <a:r>
              <a:rPr lang="de-CH" dirty="0" smtClean="0">
                <a:solidFill>
                  <a:srgbClr val="5A5A5A"/>
                </a:solidFill>
              </a:rPr>
              <a:t>Send </a:t>
            </a:r>
            <a:r>
              <a:rPr lang="de-CH" dirty="0" err="1" smtClean="0">
                <a:solidFill>
                  <a:srgbClr val="5A5A5A"/>
                </a:solidFill>
              </a:rPr>
              <a:t>Warning</a:t>
            </a:r>
            <a:r>
              <a:rPr lang="de-CH" dirty="0" smtClean="0">
                <a:solidFill>
                  <a:srgbClr val="5A5A5A"/>
                </a:solidFill>
              </a:rPr>
              <a:t>, Error, Log</a:t>
            </a:r>
          </a:p>
          <a:p>
            <a:pPr lvl="1"/>
            <a:r>
              <a:rPr lang="de-CH" dirty="0" smtClean="0">
                <a:solidFill>
                  <a:srgbClr val="5A5A5A"/>
                </a:solidFill>
              </a:rPr>
              <a:t>Setzt eine Warn- Error oder Log Meldung ab</a:t>
            </a:r>
          </a:p>
          <a:p>
            <a:r>
              <a:rPr lang="de-CH" dirty="0">
                <a:solidFill>
                  <a:srgbClr val="5A5A5A"/>
                </a:solidFill>
              </a:rPr>
              <a:t>Send</a:t>
            </a:r>
            <a:r>
              <a:rPr lang="de-CH" dirty="0" smtClean="0">
                <a:solidFill>
                  <a:srgbClr val="5A5A5A"/>
                </a:solidFill>
              </a:rPr>
              <a:t> Trace</a:t>
            </a:r>
          </a:p>
          <a:p>
            <a:pPr lvl="1"/>
            <a:r>
              <a:rPr lang="de-CH" dirty="0" smtClean="0">
                <a:solidFill>
                  <a:srgbClr val="5A5A5A"/>
                </a:solidFill>
              </a:rPr>
              <a:t>Sendet ein Trace, muss vorher eingeschaltet werden</a:t>
            </a:r>
          </a:p>
          <a:p>
            <a:r>
              <a:rPr lang="de-CH" dirty="0" smtClean="0">
                <a:solidFill>
                  <a:srgbClr val="5A5A5A"/>
                </a:solidFill>
              </a:rPr>
              <a:t>Send Status Change</a:t>
            </a:r>
          </a:p>
          <a:p>
            <a:pPr lvl="1"/>
            <a:r>
              <a:rPr lang="de-CH" dirty="0" smtClean="0">
                <a:solidFill>
                  <a:srgbClr val="5A5A5A"/>
                </a:solidFill>
              </a:rPr>
              <a:t>Sendet einen Statuswechsel, </a:t>
            </a:r>
            <a:r>
              <a:rPr lang="de-CH" dirty="0" err="1" smtClean="0">
                <a:solidFill>
                  <a:srgbClr val="5A5A5A"/>
                </a:solidFill>
              </a:rPr>
              <a:t>z.B</a:t>
            </a:r>
            <a:r>
              <a:rPr lang="de-CH" dirty="0" smtClean="0">
                <a:solidFill>
                  <a:srgbClr val="5A5A5A"/>
                </a:solidFill>
              </a:rPr>
              <a:t> nach einem Fehler</a:t>
            </a:r>
          </a:p>
          <a:p>
            <a:endParaRPr lang="de-CH" dirty="0">
              <a:solidFill>
                <a:srgbClr val="5A5A5A"/>
              </a:solidFill>
            </a:endParaRPr>
          </a:p>
        </p:txBody>
      </p:sp>
    </p:spTree>
    <p:extLst>
      <p:ext uri="{BB962C8B-B14F-4D97-AF65-F5344CB8AC3E}">
        <p14:creationId xmlns:p14="http://schemas.microsoft.com/office/powerpoint/2010/main" val="656083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Beschreibung </a:t>
            </a:r>
            <a:r>
              <a:rPr lang="de-CH" sz="2400" dirty="0"/>
              <a:t>Head </a:t>
            </a:r>
            <a:r>
              <a:rPr lang="de-CH" sz="2400" dirty="0" smtClean="0"/>
              <a:t>Board R4 </a:t>
            </a:r>
            <a:endParaRPr lang="de-CH" dirty="0"/>
          </a:p>
        </p:txBody>
      </p:sp>
      <p:sp>
        <p:nvSpPr>
          <p:cNvPr id="3" name="Textplatzhalter 2"/>
          <p:cNvSpPr>
            <a:spLocks noGrp="1"/>
          </p:cNvSpPr>
          <p:nvPr>
            <p:ph type="body" sz="quarter" idx="10"/>
          </p:nvPr>
        </p:nvSpPr>
        <p:spPr>
          <a:xfrm>
            <a:off x="538480" y="1257299"/>
            <a:ext cx="11155680" cy="4986747"/>
          </a:xfrm>
        </p:spPr>
        <p:txBody>
          <a:bodyPr/>
          <a:lstStyle/>
          <a:p>
            <a:r>
              <a:rPr lang="de-CH" sz="1800" dirty="0" smtClean="0">
                <a:solidFill>
                  <a:srgbClr val="5A5A5A"/>
                </a:solidFill>
              </a:rPr>
              <a:t>Ein Samba Druckkopf kann bis zu 360MBit/s, ein Kyocera Druckkopf bis zu 664 (948) </a:t>
            </a:r>
            <a:r>
              <a:rPr lang="de-CH" sz="1800" dirty="0">
                <a:solidFill>
                  <a:srgbClr val="5A5A5A"/>
                </a:solidFill>
              </a:rPr>
              <a:t>Mbit/s </a:t>
            </a:r>
            <a:r>
              <a:rPr lang="de-CH" sz="1800" dirty="0" smtClean="0">
                <a:solidFill>
                  <a:srgbClr val="5A5A5A"/>
                </a:solidFill>
              </a:rPr>
              <a:t>verarbeiten. Ein Head Board soll bis zu 4 Samba Köpfe oder 2 (1) Kyocera Köpfe ansteuern können. </a:t>
            </a:r>
          </a:p>
          <a:p>
            <a:r>
              <a:rPr lang="de-CH" sz="1800" dirty="0" smtClean="0">
                <a:solidFill>
                  <a:srgbClr val="5A5A5A"/>
                </a:solidFill>
              </a:rPr>
              <a:t>Die Datenschnittstelle sind 2 1GBit Ethernet/UDP Schnittstellen direkt zum FPGA und die Kontrollschnittstelle ist eine 100MBit Ethernet/TCP-IP Schnittstelle zur CPU.</a:t>
            </a:r>
          </a:p>
          <a:p>
            <a:r>
              <a:rPr lang="de-CH" sz="1800" dirty="0" smtClean="0">
                <a:solidFill>
                  <a:srgbClr val="5A5A5A"/>
                </a:solidFill>
              </a:rPr>
              <a:t>Die Daten werden als «gerade Bitmaps» gesendet. Das Bitmap soll gegen/in???? Laufrichtung organisiert sein. Es werden maximal bis zu 2/3 oder 4???? Bit Graustufen übertragen. Der Head Board übernimmt diese Daten und organisiert diese entsprechend der Jetzuweisungstabelle welche über die Kontrollschnittstelle gesendet wird.</a:t>
            </a:r>
          </a:p>
          <a:p>
            <a:r>
              <a:rPr lang="de-CH" sz="1800" dirty="0" smtClean="0">
                <a:solidFill>
                  <a:srgbClr val="5A5A5A"/>
                </a:solidFill>
              </a:rPr>
              <a:t>Während des </a:t>
            </a:r>
            <a:r>
              <a:rPr lang="de-CH" sz="1800" dirty="0">
                <a:solidFill>
                  <a:srgbClr val="5A5A5A"/>
                </a:solidFill>
              </a:rPr>
              <a:t>D</a:t>
            </a:r>
            <a:r>
              <a:rPr lang="de-CH" sz="1800" dirty="0" smtClean="0">
                <a:solidFill>
                  <a:srgbClr val="5A5A5A"/>
                </a:solidFill>
              </a:rPr>
              <a:t>ruckens wird der Druckkopf über die Encoder Schnittstelle mit dem Transportsystem synchronisiert. Synchron zu den Master Encoder Pulsen wird der </a:t>
            </a:r>
            <a:r>
              <a:rPr lang="de-CH" sz="1800" dirty="0" err="1" smtClean="0">
                <a:solidFill>
                  <a:srgbClr val="5A5A5A"/>
                </a:solidFill>
              </a:rPr>
              <a:t>Firepuls</a:t>
            </a:r>
            <a:r>
              <a:rPr lang="de-CH" sz="1800" dirty="0" smtClean="0">
                <a:solidFill>
                  <a:srgbClr val="5A5A5A"/>
                </a:solidFill>
              </a:rPr>
              <a:t> ausgelöst. Die </a:t>
            </a:r>
            <a:r>
              <a:rPr lang="de-CH" sz="1800" dirty="0" err="1" smtClean="0">
                <a:solidFill>
                  <a:srgbClr val="5A5A5A"/>
                </a:solidFill>
              </a:rPr>
              <a:t>Firepulsformtabelle</a:t>
            </a:r>
            <a:r>
              <a:rPr lang="de-CH" sz="1800" dirty="0" smtClean="0">
                <a:solidFill>
                  <a:srgbClr val="5A5A5A"/>
                </a:solidFill>
              </a:rPr>
              <a:t> und die Tabelle zur Zuweisung der </a:t>
            </a:r>
            <a:r>
              <a:rPr lang="de-CH" sz="1800" dirty="0" err="1" smtClean="0">
                <a:solidFill>
                  <a:srgbClr val="5A5A5A"/>
                </a:solidFill>
              </a:rPr>
              <a:t>Firepulse</a:t>
            </a:r>
            <a:r>
              <a:rPr lang="de-CH" sz="1800" dirty="0" smtClean="0">
                <a:solidFill>
                  <a:srgbClr val="5A5A5A"/>
                </a:solidFill>
              </a:rPr>
              <a:t> zu den verschiedenen Graustufen wird über die Kontrollschnittstelle gesendet.</a:t>
            </a:r>
          </a:p>
          <a:p>
            <a:r>
              <a:rPr lang="de-CH" sz="1800" dirty="0">
                <a:solidFill>
                  <a:srgbClr val="5A5A5A"/>
                </a:solidFill>
              </a:rPr>
              <a:t>Folgende Elemente der Tintenversorgung pro </a:t>
            </a:r>
            <a:r>
              <a:rPr lang="de-CH" sz="1800" dirty="0" smtClean="0">
                <a:solidFill>
                  <a:srgbClr val="5A5A5A"/>
                </a:solidFill>
              </a:rPr>
              <a:t>Druckmodul werden </a:t>
            </a:r>
            <a:r>
              <a:rPr lang="de-CH" sz="1800" dirty="0">
                <a:solidFill>
                  <a:srgbClr val="5A5A5A"/>
                </a:solidFill>
              </a:rPr>
              <a:t>über </a:t>
            </a:r>
            <a:r>
              <a:rPr lang="de-CH" sz="1800" dirty="0" smtClean="0">
                <a:solidFill>
                  <a:srgbClr val="5A5A5A"/>
                </a:solidFill>
              </a:rPr>
              <a:t>den Head Board angesteuert</a:t>
            </a:r>
          </a:p>
          <a:p>
            <a:pPr lvl="1"/>
            <a:r>
              <a:rPr lang="de-CH" sz="1400" dirty="0" smtClean="0">
                <a:solidFill>
                  <a:srgbClr val="5A5A5A"/>
                </a:solidFill>
              </a:rPr>
              <a:t>Die «Ink </a:t>
            </a:r>
            <a:r>
              <a:rPr lang="de-CH" sz="1400" dirty="0" err="1" smtClean="0">
                <a:solidFill>
                  <a:srgbClr val="5A5A5A"/>
                </a:solidFill>
              </a:rPr>
              <a:t>Circulation</a:t>
            </a:r>
            <a:r>
              <a:rPr lang="de-CH" sz="1400" dirty="0" smtClean="0">
                <a:solidFill>
                  <a:srgbClr val="5A5A5A"/>
                </a:solidFill>
              </a:rPr>
              <a:t>» Pumpe, die Heizungen, </a:t>
            </a:r>
            <a:r>
              <a:rPr lang="de-CH" sz="1400" dirty="0" err="1" smtClean="0">
                <a:solidFill>
                  <a:srgbClr val="5A5A5A"/>
                </a:solidFill>
              </a:rPr>
              <a:t>dDie</a:t>
            </a:r>
            <a:r>
              <a:rPr lang="de-CH" sz="1400" dirty="0" smtClean="0">
                <a:solidFill>
                  <a:srgbClr val="5A5A5A"/>
                </a:solidFill>
              </a:rPr>
              <a:t> beiden Sensoren zur Messung des Eingangs- und Ausgangsdruckes an den Druckmodulen</a:t>
            </a:r>
            <a:endParaRPr lang="de-CH" sz="1400" dirty="0">
              <a:solidFill>
                <a:srgbClr val="5A5A5A"/>
              </a:solidFill>
            </a:endParaRPr>
          </a:p>
          <a:p>
            <a:r>
              <a:rPr lang="de-CH" sz="1800" dirty="0" smtClean="0">
                <a:solidFill>
                  <a:srgbClr val="5A5A5A"/>
                </a:solidFill>
              </a:rPr>
              <a:t>Zeichnet Logfiles der Druckverläufe auf</a:t>
            </a:r>
            <a:endParaRPr lang="de-CH" sz="1800" dirty="0">
              <a:solidFill>
                <a:srgbClr val="5A5A5A"/>
              </a:solidFill>
            </a:endParaRPr>
          </a:p>
        </p:txBody>
      </p:sp>
    </p:spTree>
    <p:extLst>
      <p:ext uri="{BB962C8B-B14F-4D97-AF65-F5344CB8AC3E}">
        <p14:creationId xmlns:p14="http://schemas.microsoft.com/office/powerpoint/2010/main" val="3777452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Eckdaten Samba </a:t>
            </a:r>
            <a:r>
              <a:rPr lang="de-CH" sz="2400" dirty="0"/>
              <a:t>Head </a:t>
            </a:r>
            <a:r>
              <a:rPr lang="de-CH" sz="2400" dirty="0" smtClean="0"/>
              <a:t>Board R4</a:t>
            </a:r>
            <a:endParaRPr lang="de-CH" dirty="0"/>
          </a:p>
        </p:txBody>
      </p:sp>
      <p:sp>
        <p:nvSpPr>
          <p:cNvPr id="3" name="Textplatzhalter 2"/>
          <p:cNvSpPr>
            <a:spLocks noGrp="1"/>
          </p:cNvSpPr>
          <p:nvPr>
            <p:ph type="body" sz="quarter" idx="10"/>
          </p:nvPr>
        </p:nvSpPr>
        <p:spPr>
          <a:xfrm>
            <a:off x="538480" y="1414055"/>
            <a:ext cx="11155680" cy="5221878"/>
          </a:xfrm>
        </p:spPr>
        <p:txBody>
          <a:bodyPr/>
          <a:lstStyle/>
          <a:p>
            <a:pPr>
              <a:spcBef>
                <a:spcPts val="600"/>
              </a:spcBef>
              <a:buBlip>
                <a:blip r:embed="rId2"/>
              </a:buBlip>
            </a:pPr>
            <a:r>
              <a:rPr lang="de-CH" sz="1800" dirty="0" err="1" smtClean="0">
                <a:solidFill>
                  <a:srgbClr val="5A5A5A"/>
                </a:solidFill>
              </a:rPr>
              <a:t>Kopftyp</a:t>
            </a:r>
            <a:r>
              <a:rPr lang="de-CH" sz="1800" dirty="0">
                <a:solidFill>
                  <a:srgbClr val="5A5A5A"/>
                </a:solidFill>
              </a:rPr>
              <a:t>				</a:t>
            </a:r>
            <a:r>
              <a:rPr lang="de-CH" sz="1800" dirty="0" smtClean="0">
                <a:solidFill>
                  <a:srgbClr val="5A5A5A"/>
                </a:solidFill>
              </a:rPr>
              <a:t>			</a:t>
            </a:r>
            <a:r>
              <a:rPr lang="de-CH" sz="1800" dirty="0" err="1" smtClean="0">
                <a:solidFill>
                  <a:srgbClr val="5A5A5A"/>
                </a:solidFill>
              </a:rPr>
              <a:t>Fujifilm-Dimatix</a:t>
            </a:r>
            <a:r>
              <a:rPr lang="de-CH" sz="1800" dirty="0" smtClean="0">
                <a:solidFill>
                  <a:srgbClr val="5A5A5A"/>
                </a:solidFill>
              </a:rPr>
              <a:t> Samba</a:t>
            </a:r>
            <a:endParaRPr lang="de-CH" sz="1800" dirty="0">
              <a:solidFill>
                <a:srgbClr val="5A5A5A"/>
              </a:solidFill>
            </a:endParaRPr>
          </a:p>
          <a:p>
            <a:pPr>
              <a:spcBef>
                <a:spcPts val="600"/>
              </a:spcBef>
              <a:buBlip>
                <a:blip r:embed="rId3"/>
              </a:buBlip>
            </a:pPr>
            <a:r>
              <a:rPr lang="de-CH" sz="1800" dirty="0" smtClean="0">
                <a:solidFill>
                  <a:srgbClr val="5A5A5A"/>
                </a:solidFill>
              </a:rPr>
              <a:t>Düsen </a:t>
            </a:r>
            <a:r>
              <a:rPr lang="de-CH" sz="1800" dirty="0">
                <a:solidFill>
                  <a:srgbClr val="5A5A5A"/>
                </a:solidFill>
              </a:rPr>
              <a:t>pro Kopf			</a:t>
            </a:r>
            <a:r>
              <a:rPr lang="de-CH" sz="1800" dirty="0" smtClean="0">
                <a:solidFill>
                  <a:srgbClr val="5A5A5A"/>
                </a:solidFill>
              </a:rPr>
              <a:t>		2048</a:t>
            </a:r>
          </a:p>
          <a:p>
            <a:pPr>
              <a:spcBef>
                <a:spcPts val="600"/>
              </a:spcBef>
              <a:buBlip>
                <a:blip r:embed="rId3"/>
              </a:buBlip>
            </a:pPr>
            <a:r>
              <a:rPr lang="de-CH" sz="1800" dirty="0" smtClean="0">
                <a:solidFill>
                  <a:srgbClr val="5A5A5A"/>
                </a:solidFill>
              </a:rPr>
              <a:t>Düsen am Rand (50%)				je 64</a:t>
            </a:r>
            <a:endParaRPr lang="de-CH" sz="1800" dirty="0">
              <a:solidFill>
                <a:srgbClr val="5A5A5A"/>
              </a:solidFill>
            </a:endParaRPr>
          </a:p>
          <a:p>
            <a:pPr>
              <a:spcBef>
                <a:spcPts val="600"/>
              </a:spcBef>
            </a:pPr>
            <a:r>
              <a:rPr lang="de-CH" sz="1800" dirty="0" smtClean="0">
                <a:solidFill>
                  <a:srgbClr val="5A5A5A"/>
                </a:solidFill>
              </a:rPr>
              <a:t>Array </a:t>
            </a:r>
            <a:r>
              <a:rPr lang="de-CH" sz="1800" dirty="0">
                <a:solidFill>
                  <a:srgbClr val="5A5A5A"/>
                </a:solidFill>
              </a:rPr>
              <a:t>Breite in DPI		</a:t>
            </a:r>
            <a:r>
              <a:rPr lang="de-CH" sz="1800" dirty="0" smtClean="0">
                <a:solidFill>
                  <a:srgbClr val="5A5A5A"/>
                </a:solidFill>
              </a:rPr>
              <a:t>			609</a:t>
            </a:r>
            <a:endParaRPr lang="de-CH" sz="1800" dirty="0">
              <a:solidFill>
                <a:srgbClr val="5A5A5A"/>
              </a:solidFill>
            </a:endParaRPr>
          </a:p>
          <a:p>
            <a:pPr>
              <a:spcBef>
                <a:spcPts val="600"/>
              </a:spcBef>
              <a:buBlip>
                <a:blip r:embed="rId4"/>
              </a:buBlip>
            </a:pPr>
            <a:r>
              <a:rPr lang="de-CH" sz="1800" dirty="0" smtClean="0">
                <a:solidFill>
                  <a:srgbClr val="5A5A5A"/>
                </a:solidFill>
              </a:rPr>
              <a:t>Native </a:t>
            </a:r>
            <a:r>
              <a:rPr lang="de-CH" sz="1800" dirty="0">
                <a:solidFill>
                  <a:srgbClr val="5A5A5A"/>
                </a:solidFill>
              </a:rPr>
              <a:t>Auflösung			</a:t>
            </a:r>
            <a:r>
              <a:rPr lang="de-CH" sz="1800" dirty="0" smtClean="0">
                <a:solidFill>
                  <a:srgbClr val="5A5A5A"/>
                </a:solidFill>
              </a:rPr>
              <a:t>		1200 </a:t>
            </a:r>
            <a:r>
              <a:rPr lang="de-CH" sz="1800" dirty="0">
                <a:solidFill>
                  <a:srgbClr val="5A5A5A"/>
                </a:solidFill>
              </a:rPr>
              <a:t>DPI</a:t>
            </a:r>
          </a:p>
          <a:p>
            <a:pPr>
              <a:spcBef>
                <a:spcPts val="600"/>
              </a:spcBef>
              <a:buBlip>
                <a:blip r:embed="rId3"/>
              </a:buBlip>
            </a:pPr>
            <a:r>
              <a:rPr lang="de-CH" sz="1800" dirty="0" smtClean="0">
                <a:solidFill>
                  <a:srgbClr val="5A5A5A"/>
                </a:solidFill>
              </a:rPr>
              <a:t>Maximale Anzahl Graustufen		3 (4)</a:t>
            </a:r>
            <a:endParaRPr lang="de-CH" sz="1800" dirty="0">
              <a:solidFill>
                <a:srgbClr val="5A5A5A"/>
              </a:solidFill>
            </a:endParaRPr>
          </a:p>
          <a:p>
            <a:pPr>
              <a:spcBef>
                <a:spcPts val="600"/>
              </a:spcBef>
            </a:pPr>
            <a:r>
              <a:rPr lang="de-CH" sz="1800" dirty="0" smtClean="0">
                <a:solidFill>
                  <a:srgbClr val="5A5A5A"/>
                </a:solidFill>
              </a:rPr>
              <a:t>Maximale </a:t>
            </a:r>
            <a:r>
              <a:rPr lang="de-CH" sz="1800" dirty="0">
                <a:solidFill>
                  <a:srgbClr val="5A5A5A"/>
                </a:solidFill>
              </a:rPr>
              <a:t>Bits/Pixel		</a:t>
            </a:r>
            <a:r>
              <a:rPr lang="de-CH" sz="1800" dirty="0" smtClean="0">
                <a:solidFill>
                  <a:srgbClr val="5A5A5A"/>
                </a:solidFill>
              </a:rPr>
              <a:t>		2 (4)</a:t>
            </a:r>
            <a:endParaRPr lang="de-CH" sz="1800" dirty="0">
              <a:solidFill>
                <a:srgbClr val="5A5A5A"/>
              </a:solidFill>
            </a:endParaRPr>
          </a:p>
          <a:p>
            <a:pPr>
              <a:spcBef>
                <a:spcPts val="600"/>
              </a:spcBef>
            </a:pPr>
            <a:r>
              <a:rPr lang="de-CH" sz="1800" dirty="0" smtClean="0">
                <a:solidFill>
                  <a:srgbClr val="5A5A5A"/>
                </a:solidFill>
              </a:rPr>
              <a:t>Tropfengrösse					2-5 / 4-10 / 6-15 / 8-20 </a:t>
            </a:r>
            <a:r>
              <a:rPr lang="de-CH" sz="1800" dirty="0" err="1" smtClean="0">
                <a:solidFill>
                  <a:srgbClr val="5A5A5A"/>
                </a:solidFill>
              </a:rPr>
              <a:t>pL</a:t>
            </a:r>
            <a:endParaRPr lang="de-CH" sz="1800" dirty="0" smtClean="0">
              <a:solidFill>
                <a:srgbClr val="5A5A5A"/>
              </a:solidFill>
            </a:endParaRPr>
          </a:p>
          <a:p>
            <a:pPr>
              <a:spcBef>
                <a:spcPts val="600"/>
              </a:spcBef>
            </a:pPr>
            <a:r>
              <a:rPr lang="de-CH" sz="1800" dirty="0" smtClean="0">
                <a:solidFill>
                  <a:srgbClr val="5A5A5A"/>
                </a:solidFill>
              </a:rPr>
              <a:t>Maximaler Tintendurchsatz pro Jet	360 </a:t>
            </a:r>
            <a:r>
              <a:rPr lang="de-CH" sz="1800" dirty="0" err="1" smtClean="0">
                <a:solidFill>
                  <a:srgbClr val="5A5A5A"/>
                </a:solidFill>
              </a:rPr>
              <a:t>pL</a:t>
            </a:r>
            <a:r>
              <a:rPr lang="de-CH" sz="1800" dirty="0" smtClean="0">
                <a:solidFill>
                  <a:srgbClr val="5A5A5A"/>
                </a:solidFill>
              </a:rPr>
              <a:t>*kHz</a:t>
            </a:r>
          </a:p>
          <a:p>
            <a:pPr>
              <a:spcBef>
                <a:spcPts val="600"/>
              </a:spcBef>
            </a:pPr>
            <a:r>
              <a:rPr lang="de-CH" sz="1800" dirty="0" smtClean="0">
                <a:solidFill>
                  <a:srgbClr val="5A5A5A"/>
                </a:solidFill>
              </a:rPr>
              <a:t>Speed bei 5pL, 1 </a:t>
            </a:r>
            <a:r>
              <a:rPr lang="de-CH" sz="1800" dirty="0" err="1" smtClean="0">
                <a:solidFill>
                  <a:srgbClr val="5A5A5A"/>
                </a:solidFill>
              </a:rPr>
              <a:t>GreyLevel</a:t>
            </a:r>
            <a:r>
              <a:rPr lang="de-CH" sz="1800" dirty="0" smtClean="0">
                <a:solidFill>
                  <a:srgbClr val="5A5A5A"/>
                </a:solidFill>
              </a:rPr>
              <a:t>, 1 Bit		360pL/kHz : 5pL=72kHz*2048 Jets*1Bit= 144MBit/s </a:t>
            </a:r>
            <a:r>
              <a:rPr lang="de-CH" sz="1800" dirty="0">
                <a:solidFill>
                  <a:srgbClr val="5A5A5A"/>
                </a:solidFill>
              </a:rPr>
              <a:t>= </a:t>
            </a:r>
            <a:r>
              <a:rPr lang="de-CH" sz="1800" dirty="0" smtClean="0">
                <a:solidFill>
                  <a:srgbClr val="5A5A5A"/>
                </a:solidFill>
              </a:rPr>
              <a:t>18MB/s</a:t>
            </a:r>
          </a:p>
          <a:p>
            <a:pPr>
              <a:spcBef>
                <a:spcPts val="600"/>
              </a:spcBef>
            </a:pPr>
            <a:r>
              <a:rPr lang="de-CH" sz="1800" dirty="0">
                <a:solidFill>
                  <a:srgbClr val="5A5A5A"/>
                </a:solidFill>
              </a:rPr>
              <a:t>Speed bei </a:t>
            </a:r>
            <a:r>
              <a:rPr lang="de-CH" sz="1800" dirty="0" smtClean="0">
                <a:solidFill>
                  <a:srgbClr val="5A5A5A"/>
                </a:solidFill>
              </a:rPr>
              <a:t>2pL</a:t>
            </a:r>
            <a:r>
              <a:rPr lang="de-CH" sz="1800" dirty="0">
                <a:solidFill>
                  <a:srgbClr val="5A5A5A"/>
                </a:solidFill>
              </a:rPr>
              <a:t>, 2</a:t>
            </a:r>
            <a:r>
              <a:rPr lang="de-CH" sz="1800" dirty="0" smtClean="0">
                <a:solidFill>
                  <a:srgbClr val="5A5A5A"/>
                </a:solidFill>
              </a:rPr>
              <a:t> </a:t>
            </a:r>
            <a:r>
              <a:rPr lang="de-CH" sz="1800" dirty="0" err="1" smtClean="0">
                <a:solidFill>
                  <a:srgbClr val="5A5A5A"/>
                </a:solidFill>
              </a:rPr>
              <a:t>GreyLevel</a:t>
            </a:r>
            <a:r>
              <a:rPr lang="de-CH" sz="1800" dirty="0" smtClean="0">
                <a:solidFill>
                  <a:srgbClr val="5A5A5A"/>
                </a:solidFill>
              </a:rPr>
              <a:t>, 2 Bit	</a:t>
            </a:r>
            <a:r>
              <a:rPr lang="de-CH" sz="1800" dirty="0">
                <a:solidFill>
                  <a:srgbClr val="5A5A5A"/>
                </a:solidFill>
              </a:rPr>
              <a:t>	</a:t>
            </a:r>
            <a:r>
              <a:rPr lang="de-CH" sz="1800" dirty="0" smtClean="0">
                <a:solidFill>
                  <a:srgbClr val="5A5A5A"/>
                </a:solidFill>
              </a:rPr>
              <a:t>360pL/kHz </a:t>
            </a:r>
            <a:r>
              <a:rPr lang="de-CH" sz="1800" dirty="0">
                <a:solidFill>
                  <a:srgbClr val="5A5A5A"/>
                </a:solidFill>
              </a:rPr>
              <a:t>: </a:t>
            </a:r>
            <a:r>
              <a:rPr lang="de-CH" sz="1800" dirty="0" smtClean="0">
                <a:solidFill>
                  <a:srgbClr val="5A5A5A"/>
                </a:solidFill>
              </a:rPr>
              <a:t>2*2pL=90kHz*2048 Jets*2Bit= 360MBit/s </a:t>
            </a:r>
            <a:r>
              <a:rPr lang="de-CH" sz="1800" dirty="0">
                <a:solidFill>
                  <a:srgbClr val="5A5A5A"/>
                </a:solidFill>
              </a:rPr>
              <a:t>= </a:t>
            </a:r>
            <a:r>
              <a:rPr lang="de-CH" sz="1800" dirty="0" smtClean="0">
                <a:solidFill>
                  <a:srgbClr val="5A5A5A"/>
                </a:solidFill>
              </a:rPr>
              <a:t>45MB/s</a:t>
            </a:r>
          </a:p>
          <a:p>
            <a:pPr>
              <a:spcBef>
                <a:spcPts val="600"/>
              </a:spcBef>
            </a:pPr>
            <a:r>
              <a:rPr lang="de-CH" sz="1800" dirty="0" smtClean="0">
                <a:solidFill>
                  <a:srgbClr val="5A5A5A"/>
                </a:solidFill>
              </a:rPr>
              <a:t>Maximale Lineare Geschwindigkeit	bei 90kHz = 1.905 </a:t>
            </a:r>
            <a:r>
              <a:rPr lang="de-CH" sz="1800" dirty="0" err="1" smtClean="0">
                <a:solidFill>
                  <a:srgbClr val="5A5A5A"/>
                </a:solidFill>
              </a:rPr>
              <a:t>m/S</a:t>
            </a:r>
            <a:r>
              <a:rPr lang="de-CH" sz="1800" dirty="0" smtClean="0">
                <a:solidFill>
                  <a:srgbClr val="5A5A5A"/>
                </a:solidFill>
              </a:rPr>
              <a:t> = 114 m/min</a:t>
            </a:r>
          </a:p>
        </p:txBody>
      </p:sp>
    </p:spTree>
    <p:extLst>
      <p:ext uri="{BB962C8B-B14F-4D97-AF65-F5344CB8AC3E}">
        <p14:creationId xmlns:p14="http://schemas.microsoft.com/office/powerpoint/2010/main" val="2785080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Systembeschreibung</a:t>
            </a:r>
            <a:endParaRPr lang="de-CH" dirty="0"/>
          </a:p>
        </p:txBody>
      </p:sp>
      <p:sp>
        <p:nvSpPr>
          <p:cNvPr id="3" name="Textplatzhalter 2"/>
          <p:cNvSpPr>
            <a:spLocks noGrp="1"/>
          </p:cNvSpPr>
          <p:nvPr>
            <p:ph type="body" sz="quarter" idx="10"/>
          </p:nvPr>
        </p:nvSpPr>
        <p:spPr>
          <a:xfrm>
            <a:off x="538480" y="1141095"/>
            <a:ext cx="11155680" cy="5177790"/>
          </a:xfrm>
        </p:spPr>
        <p:txBody>
          <a:bodyPr/>
          <a:lstStyle/>
          <a:p>
            <a:r>
              <a:rPr lang="de-CH" sz="1600" dirty="0" smtClean="0"/>
              <a:t>Es </a:t>
            </a:r>
            <a:r>
              <a:rPr lang="de-CH" sz="1600" dirty="0"/>
              <a:t>soll ein </a:t>
            </a:r>
            <a:r>
              <a:rPr lang="de-CH" sz="1600" dirty="0" smtClean="0"/>
              <a:t>innovatives, modulares Drucksystem </a:t>
            </a:r>
            <a:r>
              <a:rPr lang="de-CH" sz="1600" dirty="0"/>
              <a:t>für den digitalen Druck in verschiedenen Märkten entwickelt werden. Das </a:t>
            </a:r>
            <a:r>
              <a:rPr lang="de-CH" sz="1600" dirty="0" smtClean="0"/>
              <a:t>Drucksystem </a:t>
            </a:r>
            <a:r>
              <a:rPr lang="de-CH" sz="1600" dirty="0"/>
              <a:t>basiert auf </a:t>
            </a:r>
            <a:r>
              <a:rPr lang="de-CH" sz="1600" dirty="0" err="1"/>
              <a:t>Piezo</a:t>
            </a:r>
            <a:r>
              <a:rPr lang="de-CH" sz="1600" dirty="0"/>
              <a:t> Drop On Demand Druckköpfen von Fuji. </a:t>
            </a:r>
            <a:r>
              <a:rPr lang="de-CH" sz="1600" dirty="0" smtClean="0"/>
              <a:t>Alternativ kann auch ein Kopf von Kyocera oder Panasonic zum Einsatz kommen. Im </a:t>
            </a:r>
            <a:r>
              <a:rPr lang="de-CH" sz="1600" dirty="0"/>
              <a:t>Wesentlichen besteht </a:t>
            </a:r>
            <a:r>
              <a:rPr lang="de-CH" sz="1600" dirty="0" smtClean="0"/>
              <a:t>ein Drucksystem </a:t>
            </a:r>
            <a:r>
              <a:rPr lang="de-CH" sz="1600" dirty="0"/>
              <a:t>aus folgenden Teilen (Top Down</a:t>
            </a:r>
            <a:r>
              <a:rPr lang="de-CH" sz="1600" dirty="0" smtClean="0"/>
              <a:t>):</a:t>
            </a:r>
          </a:p>
          <a:p>
            <a:pPr lvl="1"/>
            <a:r>
              <a:rPr lang="de-CH" sz="1200" dirty="0" smtClean="0"/>
              <a:t>Maschine </a:t>
            </a:r>
            <a:r>
              <a:rPr lang="de-CH" sz="1200" dirty="0"/>
              <a:t>für die </a:t>
            </a:r>
            <a:r>
              <a:rPr lang="de-CH" sz="1200" dirty="0" smtClean="0"/>
              <a:t>Applikation/Markt</a:t>
            </a:r>
          </a:p>
          <a:p>
            <a:pPr lvl="1"/>
            <a:r>
              <a:rPr lang="de-CH" sz="1200" dirty="0" smtClean="0"/>
              <a:t>Mechanische Halterung </a:t>
            </a:r>
            <a:r>
              <a:rPr lang="de-CH" sz="1200" dirty="0"/>
              <a:t>für die </a:t>
            </a:r>
            <a:r>
              <a:rPr lang="de-CH" sz="1200" dirty="0" smtClean="0"/>
              <a:t>Druckriegel</a:t>
            </a:r>
          </a:p>
          <a:p>
            <a:pPr lvl="1"/>
            <a:r>
              <a:rPr lang="de-CH" sz="1200" dirty="0" smtClean="0"/>
              <a:t>Reinigungs- </a:t>
            </a:r>
            <a:r>
              <a:rPr lang="de-CH" sz="1200" dirty="0"/>
              <a:t>und </a:t>
            </a:r>
            <a:r>
              <a:rPr lang="de-CH" sz="1200" dirty="0" smtClean="0"/>
              <a:t>Abdeck-Station</a:t>
            </a:r>
          </a:p>
          <a:p>
            <a:pPr lvl="1"/>
            <a:r>
              <a:rPr lang="de-CH" sz="1200" dirty="0" smtClean="0"/>
              <a:t>Druckriegel mit Drucksystemen a je 4 (2) Druckköpfe</a:t>
            </a:r>
          </a:p>
          <a:p>
            <a:pPr lvl="1"/>
            <a:r>
              <a:rPr lang="de-CH" sz="1200" dirty="0" smtClean="0"/>
              <a:t>Tintenversorgung</a:t>
            </a:r>
          </a:p>
          <a:p>
            <a:pPr lvl="1"/>
            <a:r>
              <a:rPr lang="de-CH" sz="1200" dirty="0" smtClean="0"/>
              <a:t>Stromversorgung</a:t>
            </a:r>
          </a:p>
          <a:p>
            <a:pPr lvl="1"/>
            <a:r>
              <a:rPr lang="de-CH" sz="1200" dirty="0" smtClean="0"/>
              <a:t>Daten- </a:t>
            </a:r>
            <a:r>
              <a:rPr lang="de-CH" sz="1200" dirty="0"/>
              <a:t>und </a:t>
            </a:r>
            <a:r>
              <a:rPr lang="de-CH" sz="1200" dirty="0" smtClean="0"/>
              <a:t>Kontroll-Pfad</a:t>
            </a:r>
          </a:p>
          <a:p>
            <a:r>
              <a:rPr lang="de-CH" sz="1600" dirty="0" smtClean="0"/>
              <a:t>Das Druckmodul ist skalierbar aufgebaut. Das kleinste Modul kann ein Druckkopf sein, welcher mit einer linearen Geschwindigkeit von bis zu 2 m/s in einer Breite von 42mm und einer Auflösung von 1’200x1’200 DPI mit einer Farbe drucken kann. Ein solcher Druckkopf kann z.B. zum Eindrucken von variablen Barcodes auf Etiketten inline in einer Maschine verwendet werden.</a:t>
            </a:r>
          </a:p>
          <a:p>
            <a:r>
              <a:rPr lang="de-CH" sz="1600" dirty="0" smtClean="0"/>
              <a:t>Das grösste Modul, welches zur Zeit geplant ist, wird für den Textildruck verwendet. Die Maschine soll mit einer linearen Geschwindigkeit von bis zu 2 m/s in </a:t>
            </a:r>
            <a:r>
              <a:rPr lang="de-CH" sz="1600" dirty="0"/>
              <a:t>einer Breite von </a:t>
            </a:r>
            <a:r>
              <a:rPr lang="de-CH" sz="1600" dirty="0" smtClean="0"/>
              <a:t>1’600mm </a:t>
            </a:r>
            <a:r>
              <a:rPr lang="de-CH" sz="1600" dirty="0"/>
              <a:t>und einer Auflösung von 1’200x1’200 DPI mit </a:t>
            </a:r>
            <a:r>
              <a:rPr lang="de-CH" sz="1600" dirty="0" smtClean="0"/>
              <a:t>8 Farben (Cyan, Magenta, Yellow, Black, Orange, Green, Violett, Grey) drucken. Diese Maschine kann bis zu 190m2 Stoff pro Minute bedrucken.</a:t>
            </a:r>
            <a:endParaRPr lang="de-CH" sz="1600" dirty="0"/>
          </a:p>
        </p:txBody>
      </p:sp>
    </p:spTree>
    <p:extLst>
      <p:ext uri="{BB962C8B-B14F-4D97-AF65-F5344CB8AC3E}">
        <p14:creationId xmlns:p14="http://schemas.microsoft.com/office/powerpoint/2010/main" val="3172647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Eckdaten Kyocera </a:t>
            </a:r>
            <a:r>
              <a:rPr lang="de-CH" sz="2400" dirty="0"/>
              <a:t>Head </a:t>
            </a:r>
            <a:r>
              <a:rPr lang="de-CH" sz="2400" dirty="0" smtClean="0"/>
              <a:t>Board R4</a:t>
            </a:r>
            <a:endParaRPr lang="de-CH" dirty="0"/>
          </a:p>
        </p:txBody>
      </p:sp>
      <p:sp>
        <p:nvSpPr>
          <p:cNvPr id="3" name="Textplatzhalter 2"/>
          <p:cNvSpPr>
            <a:spLocks noGrp="1"/>
          </p:cNvSpPr>
          <p:nvPr>
            <p:ph type="body" sz="quarter" idx="10"/>
          </p:nvPr>
        </p:nvSpPr>
        <p:spPr>
          <a:xfrm>
            <a:off x="538480" y="1501140"/>
            <a:ext cx="11155680" cy="4847410"/>
          </a:xfrm>
        </p:spPr>
        <p:txBody>
          <a:bodyPr/>
          <a:lstStyle/>
          <a:p>
            <a:pPr>
              <a:spcBef>
                <a:spcPts val="600"/>
              </a:spcBef>
              <a:buBlip>
                <a:blip r:embed="rId2"/>
              </a:buBlip>
            </a:pPr>
            <a:r>
              <a:rPr lang="de-CH" sz="1800" dirty="0" err="1" smtClean="0">
                <a:solidFill>
                  <a:srgbClr val="5A5A5A"/>
                </a:solidFill>
              </a:rPr>
              <a:t>Kopftyp</a:t>
            </a:r>
            <a:r>
              <a:rPr lang="de-CH" sz="1800" dirty="0">
                <a:solidFill>
                  <a:srgbClr val="5A5A5A"/>
                </a:solidFill>
              </a:rPr>
              <a:t>				</a:t>
            </a:r>
            <a:r>
              <a:rPr lang="de-CH" sz="1800" dirty="0" smtClean="0">
                <a:solidFill>
                  <a:srgbClr val="5A5A5A"/>
                </a:solidFill>
              </a:rPr>
              <a:t>			Kyocera 1200 DPI</a:t>
            </a:r>
            <a:endParaRPr lang="de-CH" sz="1800" dirty="0">
              <a:solidFill>
                <a:srgbClr val="5A5A5A"/>
              </a:solidFill>
            </a:endParaRPr>
          </a:p>
          <a:p>
            <a:pPr>
              <a:spcBef>
                <a:spcPts val="600"/>
              </a:spcBef>
              <a:buBlip>
                <a:blip r:embed="rId3"/>
              </a:buBlip>
            </a:pPr>
            <a:r>
              <a:rPr lang="de-CH" sz="1800" dirty="0" smtClean="0">
                <a:solidFill>
                  <a:srgbClr val="5A5A5A"/>
                </a:solidFill>
              </a:rPr>
              <a:t>Düsen </a:t>
            </a:r>
            <a:r>
              <a:rPr lang="de-CH" sz="1800" dirty="0">
                <a:solidFill>
                  <a:srgbClr val="5A5A5A"/>
                </a:solidFill>
              </a:rPr>
              <a:t>pro Kopf			</a:t>
            </a:r>
            <a:r>
              <a:rPr lang="de-CH" sz="1800" dirty="0" smtClean="0">
                <a:solidFill>
                  <a:srgbClr val="5A5A5A"/>
                </a:solidFill>
              </a:rPr>
              <a:t>		5312</a:t>
            </a:r>
          </a:p>
          <a:p>
            <a:pPr>
              <a:spcBef>
                <a:spcPts val="600"/>
              </a:spcBef>
            </a:pPr>
            <a:r>
              <a:rPr lang="de-CH" sz="1800" dirty="0" smtClean="0">
                <a:solidFill>
                  <a:srgbClr val="5A5A5A"/>
                </a:solidFill>
              </a:rPr>
              <a:t>Array </a:t>
            </a:r>
            <a:r>
              <a:rPr lang="de-CH" sz="1800" dirty="0">
                <a:solidFill>
                  <a:srgbClr val="5A5A5A"/>
                </a:solidFill>
              </a:rPr>
              <a:t>Breite in DPI		</a:t>
            </a:r>
            <a:r>
              <a:rPr lang="de-CH" sz="1800" dirty="0" smtClean="0">
                <a:solidFill>
                  <a:srgbClr val="5A5A5A"/>
                </a:solidFill>
              </a:rPr>
              <a:t>			1520</a:t>
            </a:r>
            <a:endParaRPr lang="de-CH" sz="1800" dirty="0">
              <a:solidFill>
                <a:srgbClr val="5A5A5A"/>
              </a:solidFill>
            </a:endParaRPr>
          </a:p>
          <a:p>
            <a:pPr>
              <a:spcBef>
                <a:spcPts val="600"/>
              </a:spcBef>
              <a:buBlip>
                <a:blip r:embed="rId4"/>
              </a:buBlip>
            </a:pPr>
            <a:r>
              <a:rPr lang="de-CH" sz="1800" dirty="0" smtClean="0">
                <a:solidFill>
                  <a:srgbClr val="5A5A5A"/>
                </a:solidFill>
              </a:rPr>
              <a:t>Native </a:t>
            </a:r>
            <a:r>
              <a:rPr lang="de-CH" sz="1800" dirty="0">
                <a:solidFill>
                  <a:srgbClr val="5A5A5A"/>
                </a:solidFill>
              </a:rPr>
              <a:t>Auflösung			</a:t>
            </a:r>
            <a:r>
              <a:rPr lang="de-CH" sz="1800" dirty="0" smtClean="0">
                <a:solidFill>
                  <a:srgbClr val="5A5A5A"/>
                </a:solidFill>
              </a:rPr>
              <a:t>		1200 </a:t>
            </a:r>
            <a:r>
              <a:rPr lang="de-CH" sz="1800" dirty="0">
                <a:solidFill>
                  <a:srgbClr val="5A5A5A"/>
                </a:solidFill>
              </a:rPr>
              <a:t>DPI</a:t>
            </a:r>
          </a:p>
          <a:p>
            <a:pPr>
              <a:spcBef>
                <a:spcPts val="600"/>
              </a:spcBef>
              <a:buBlip>
                <a:blip r:embed="rId3"/>
              </a:buBlip>
            </a:pPr>
            <a:r>
              <a:rPr lang="de-CH" sz="1800" dirty="0" smtClean="0">
                <a:solidFill>
                  <a:srgbClr val="5A5A5A"/>
                </a:solidFill>
              </a:rPr>
              <a:t>Maximale Anzahl Graustufen		3 (4)</a:t>
            </a:r>
            <a:endParaRPr lang="de-CH" sz="1800" dirty="0">
              <a:solidFill>
                <a:srgbClr val="5A5A5A"/>
              </a:solidFill>
            </a:endParaRPr>
          </a:p>
          <a:p>
            <a:pPr>
              <a:spcBef>
                <a:spcPts val="600"/>
              </a:spcBef>
            </a:pPr>
            <a:r>
              <a:rPr lang="de-CH" sz="1800" dirty="0" smtClean="0">
                <a:solidFill>
                  <a:srgbClr val="5A5A5A"/>
                </a:solidFill>
              </a:rPr>
              <a:t>Maximale </a:t>
            </a:r>
            <a:r>
              <a:rPr lang="de-CH" sz="1800" dirty="0">
                <a:solidFill>
                  <a:srgbClr val="5A5A5A"/>
                </a:solidFill>
              </a:rPr>
              <a:t>Bits/Pixel		</a:t>
            </a:r>
            <a:r>
              <a:rPr lang="de-CH" sz="1800" dirty="0" smtClean="0">
                <a:solidFill>
                  <a:srgbClr val="5A5A5A"/>
                </a:solidFill>
              </a:rPr>
              <a:t>		2 (3)</a:t>
            </a:r>
            <a:endParaRPr lang="de-CH" sz="1800" dirty="0">
              <a:solidFill>
                <a:srgbClr val="5A5A5A"/>
              </a:solidFill>
            </a:endParaRPr>
          </a:p>
          <a:p>
            <a:pPr>
              <a:spcBef>
                <a:spcPts val="600"/>
              </a:spcBef>
            </a:pPr>
            <a:r>
              <a:rPr lang="de-CH" sz="1800" dirty="0" smtClean="0">
                <a:solidFill>
                  <a:srgbClr val="5A5A5A"/>
                </a:solidFill>
              </a:rPr>
              <a:t>Tropfengrösse					2 / 3.5 / 5 / 8pL</a:t>
            </a:r>
          </a:p>
          <a:p>
            <a:pPr>
              <a:spcBef>
                <a:spcPts val="600"/>
              </a:spcBef>
            </a:pPr>
            <a:r>
              <a:rPr lang="de-CH" sz="1800" dirty="0" smtClean="0">
                <a:solidFill>
                  <a:srgbClr val="5A5A5A"/>
                </a:solidFill>
              </a:rPr>
              <a:t>Maximaler Tintendurchsatz pro Jet	320 </a:t>
            </a:r>
            <a:r>
              <a:rPr lang="de-CH" sz="1800" dirty="0" err="1" smtClean="0">
                <a:solidFill>
                  <a:srgbClr val="5A5A5A"/>
                </a:solidFill>
              </a:rPr>
              <a:t>pL</a:t>
            </a:r>
            <a:r>
              <a:rPr lang="de-CH" sz="1800" dirty="0" smtClean="0">
                <a:solidFill>
                  <a:srgbClr val="5A5A5A"/>
                </a:solidFill>
              </a:rPr>
              <a:t>*kHz</a:t>
            </a:r>
          </a:p>
          <a:p>
            <a:pPr>
              <a:spcBef>
                <a:spcPts val="600"/>
              </a:spcBef>
            </a:pPr>
            <a:r>
              <a:rPr lang="de-CH" sz="1800" dirty="0" smtClean="0">
                <a:solidFill>
                  <a:srgbClr val="5A5A5A"/>
                </a:solidFill>
              </a:rPr>
              <a:t>Speed bei 5pL, </a:t>
            </a:r>
            <a:r>
              <a:rPr lang="de-CH" sz="1800" dirty="0">
                <a:solidFill>
                  <a:srgbClr val="5A5A5A"/>
                </a:solidFill>
              </a:rPr>
              <a:t>3</a:t>
            </a:r>
            <a:r>
              <a:rPr lang="de-CH" sz="1800" dirty="0" smtClean="0">
                <a:solidFill>
                  <a:srgbClr val="5A5A5A"/>
                </a:solidFill>
              </a:rPr>
              <a:t> </a:t>
            </a:r>
            <a:r>
              <a:rPr lang="de-CH" sz="1800" dirty="0" err="1" smtClean="0">
                <a:solidFill>
                  <a:srgbClr val="5A5A5A"/>
                </a:solidFill>
              </a:rPr>
              <a:t>GreyLevel</a:t>
            </a:r>
            <a:r>
              <a:rPr lang="de-CH" sz="1800" dirty="0" smtClean="0">
                <a:solidFill>
                  <a:srgbClr val="5A5A5A"/>
                </a:solidFill>
              </a:rPr>
              <a:t>, 2 Pixel	320pL/kHz : 5pL=64kHz*5312 Jets*2Bit= 664MBit/s </a:t>
            </a:r>
            <a:r>
              <a:rPr lang="de-CH" sz="1800" dirty="0">
                <a:solidFill>
                  <a:srgbClr val="5A5A5A"/>
                </a:solidFill>
              </a:rPr>
              <a:t>= </a:t>
            </a:r>
            <a:r>
              <a:rPr lang="de-CH" sz="1800" dirty="0" smtClean="0">
                <a:solidFill>
                  <a:srgbClr val="5A5A5A"/>
                </a:solidFill>
              </a:rPr>
              <a:t>83MB/s</a:t>
            </a:r>
          </a:p>
          <a:p>
            <a:pPr>
              <a:spcBef>
                <a:spcPts val="600"/>
              </a:spcBef>
            </a:pPr>
            <a:r>
              <a:rPr lang="de-CH" sz="1800" dirty="0">
                <a:solidFill>
                  <a:srgbClr val="5A5A5A"/>
                </a:solidFill>
              </a:rPr>
              <a:t>Speed bei </a:t>
            </a:r>
            <a:r>
              <a:rPr lang="de-CH" sz="1800" dirty="0" smtClean="0">
                <a:solidFill>
                  <a:srgbClr val="5A5A5A"/>
                </a:solidFill>
              </a:rPr>
              <a:t>3.5pL</a:t>
            </a:r>
            <a:r>
              <a:rPr lang="de-CH" sz="1800" dirty="0">
                <a:solidFill>
                  <a:srgbClr val="5A5A5A"/>
                </a:solidFill>
              </a:rPr>
              <a:t>, </a:t>
            </a:r>
            <a:r>
              <a:rPr lang="de-CH" sz="1800" dirty="0" smtClean="0">
                <a:solidFill>
                  <a:srgbClr val="5A5A5A"/>
                </a:solidFill>
              </a:rPr>
              <a:t>2 </a:t>
            </a:r>
            <a:r>
              <a:rPr lang="de-CH" sz="1800" dirty="0" err="1">
                <a:solidFill>
                  <a:srgbClr val="5A5A5A"/>
                </a:solidFill>
              </a:rPr>
              <a:t>GreyLevel</a:t>
            </a:r>
            <a:r>
              <a:rPr lang="de-CH" sz="1800" dirty="0">
                <a:solidFill>
                  <a:srgbClr val="5A5A5A"/>
                </a:solidFill>
              </a:rPr>
              <a:t>, 2 Pixel	320pL/kHz : </a:t>
            </a:r>
            <a:r>
              <a:rPr lang="de-CH" sz="1800" dirty="0" smtClean="0">
                <a:solidFill>
                  <a:srgbClr val="5A5A5A"/>
                </a:solidFill>
              </a:rPr>
              <a:t>3.5pL=91.4kHz*5312 </a:t>
            </a:r>
            <a:r>
              <a:rPr lang="de-CH" sz="1800" dirty="0">
                <a:solidFill>
                  <a:srgbClr val="5A5A5A"/>
                </a:solidFill>
              </a:rPr>
              <a:t>Jets*2Bit= </a:t>
            </a:r>
            <a:r>
              <a:rPr lang="de-CH" sz="1800" dirty="0" smtClean="0">
                <a:solidFill>
                  <a:srgbClr val="5A5A5A"/>
                </a:solidFill>
              </a:rPr>
              <a:t>948MBit/s </a:t>
            </a:r>
            <a:r>
              <a:rPr lang="de-CH" sz="1800" dirty="0">
                <a:solidFill>
                  <a:srgbClr val="5A5A5A"/>
                </a:solidFill>
              </a:rPr>
              <a:t>= </a:t>
            </a:r>
            <a:r>
              <a:rPr lang="de-CH" sz="1800" dirty="0" smtClean="0">
                <a:solidFill>
                  <a:srgbClr val="5A5A5A"/>
                </a:solidFill>
              </a:rPr>
              <a:t>118MB/s</a:t>
            </a:r>
          </a:p>
          <a:p>
            <a:pPr>
              <a:spcBef>
                <a:spcPts val="600"/>
              </a:spcBef>
            </a:pPr>
            <a:r>
              <a:rPr lang="de-CH" sz="1800" dirty="0" smtClean="0">
                <a:solidFill>
                  <a:srgbClr val="5A5A5A"/>
                </a:solidFill>
              </a:rPr>
              <a:t>Maximale Lineare Geschwindigkeit	bei 64kHz/91.4kHz = 1.35/1.93 </a:t>
            </a:r>
            <a:r>
              <a:rPr lang="de-CH" sz="1800" dirty="0" err="1" smtClean="0">
                <a:solidFill>
                  <a:srgbClr val="5A5A5A"/>
                </a:solidFill>
              </a:rPr>
              <a:t>m/S</a:t>
            </a:r>
            <a:r>
              <a:rPr lang="de-CH" sz="1800" dirty="0" smtClean="0">
                <a:solidFill>
                  <a:srgbClr val="5A5A5A"/>
                </a:solidFill>
              </a:rPr>
              <a:t> = 81/116 m/min</a:t>
            </a:r>
          </a:p>
        </p:txBody>
      </p:sp>
    </p:spTree>
    <p:extLst>
      <p:ext uri="{BB962C8B-B14F-4D97-AF65-F5344CB8AC3E}">
        <p14:creationId xmlns:p14="http://schemas.microsoft.com/office/powerpoint/2010/main" val="161705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Eckdaten </a:t>
            </a:r>
            <a:r>
              <a:rPr lang="de-CH" sz="2400" dirty="0" smtClean="0"/>
              <a:t>Head Board R4</a:t>
            </a:r>
            <a:endParaRPr lang="de-CH" dirty="0"/>
          </a:p>
        </p:txBody>
      </p:sp>
      <p:sp>
        <p:nvSpPr>
          <p:cNvPr id="3" name="Textplatzhalter 2"/>
          <p:cNvSpPr>
            <a:spLocks noGrp="1"/>
          </p:cNvSpPr>
          <p:nvPr>
            <p:ph type="body" sz="quarter" idx="10"/>
          </p:nvPr>
        </p:nvSpPr>
        <p:spPr>
          <a:xfrm>
            <a:off x="538480" y="1257299"/>
            <a:ext cx="11155680" cy="5476875"/>
          </a:xfrm>
        </p:spPr>
        <p:txBody>
          <a:bodyPr/>
          <a:lstStyle/>
          <a:p>
            <a:pPr>
              <a:spcBef>
                <a:spcPts val="600"/>
              </a:spcBef>
            </a:pPr>
            <a:r>
              <a:rPr lang="de-CH" sz="1800" dirty="0" smtClean="0">
                <a:solidFill>
                  <a:srgbClr val="5A5A5A"/>
                </a:solidFill>
              </a:rPr>
              <a:t>Datenschnittstelle				2 x 1Gbit Ethernet mit TCP/IP</a:t>
            </a:r>
            <a:endParaRPr lang="de-CH" sz="1800" dirty="0">
              <a:solidFill>
                <a:srgbClr val="5A5A5A"/>
              </a:solidFill>
            </a:endParaRPr>
          </a:p>
          <a:p>
            <a:pPr>
              <a:spcBef>
                <a:spcPts val="600"/>
              </a:spcBef>
            </a:pPr>
            <a:r>
              <a:rPr lang="de-CH" sz="1800" dirty="0" smtClean="0">
                <a:solidFill>
                  <a:srgbClr val="5A5A5A"/>
                </a:solidFill>
              </a:rPr>
              <a:t>Kontrollschnittstelle			100MBit </a:t>
            </a:r>
            <a:r>
              <a:rPr lang="de-CH" sz="1800" dirty="0">
                <a:solidFill>
                  <a:srgbClr val="5A5A5A"/>
                </a:solidFill>
              </a:rPr>
              <a:t>Ethernet mit </a:t>
            </a:r>
            <a:r>
              <a:rPr lang="de-CH" sz="1800" dirty="0" smtClean="0">
                <a:solidFill>
                  <a:srgbClr val="5A5A5A"/>
                </a:solidFill>
              </a:rPr>
              <a:t>TCP/IP</a:t>
            </a:r>
          </a:p>
          <a:p>
            <a:pPr>
              <a:spcBef>
                <a:spcPts val="600"/>
              </a:spcBef>
            </a:pPr>
            <a:r>
              <a:rPr lang="de-CH" sz="1800" dirty="0" smtClean="0">
                <a:solidFill>
                  <a:srgbClr val="5A5A5A"/>
                </a:solidFill>
              </a:rPr>
              <a:t>Encoder Schnittstelle R4		M-LVDS</a:t>
            </a:r>
          </a:p>
          <a:p>
            <a:pPr>
              <a:spcBef>
                <a:spcPts val="600"/>
              </a:spcBef>
            </a:pPr>
            <a:r>
              <a:rPr lang="de-CH" sz="1800" dirty="0">
                <a:solidFill>
                  <a:srgbClr val="5A5A5A"/>
                </a:solidFill>
              </a:rPr>
              <a:t>Encoder Schnittstelle </a:t>
            </a:r>
            <a:r>
              <a:rPr lang="de-CH" sz="1800" dirty="0" smtClean="0">
                <a:solidFill>
                  <a:srgbClr val="5A5A5A"/>
                </a:solidFill>
              </a:rPr>
              <a:t>R1</a:t>
            </a:r>
            <a:r>
              <a:rPr lang="de-CH" sz="1800" dirty="0">
                <a:solidFill>
                  <a:srgbClr val="5A5A5A"/>
                </a:solidFill>
              </a:rPr>
              <a:t>		</a:t>
            </a:r>
            <a:r>
              <a:rPr lang="de-CH" sz="1800" dirty="0" smtClean="0">
                <a:solidFill>
                  <a:srgbClr val="5A5A5A"/>
                </a:solidFill>
              </a:rPr>
              <a:t>RS422, A, B</a:t>
            </a:r>
          </a:p>
          <a:p>
            <a:pPr>
              <a:spcBef>
                <a:spcPts val="600"/>
              </a:spcBef>
            </a:pPr>
            <a:r>
              <a:rPr lang="de-CH" sz="1800" dirty="0" smtClean="0">
                <a:solidFill>
                  <a:srgbClr val="5A5A5A"/>
                </a:solidFill>
              </a:rPr>
              <a:t>Speisung					24V/????A, 36-48V/????A</a:t>
            </a:r>
          </a:p>
          <a:p>
            <a:pPr>
              <a:spcBef>
                <a:spcPts val="600"/>
              </a:spcBef>
            </a:pPr>
            <a:r>
              <a:rPr lang="de-CH" sz="1800" dirty="0"/>
              <a:t>Eingänge					</a:t>
            </a:r>
            <a:r>
              <a:rPr lang="de-CH" sz="1800" dirty="0" err="1" smtClean="0"/>
              <a:t>PrintGo</a:t>
            </a:r>
            <a:r>
              <a:rPr lang="de-CH" sz="1800" dirty="0" smtClean="0"/>
              <a:t>, </a:t>
            </a:r>
            <a:r>
              <a:rPr lang="de-CH" sz="1800" dirty="0"/>
              <a:t>24V PNP, </a:t>
            </a:r>
            <a:r>
              <a:rPr lang="de-CH" sz="1800" dirty="0" smtClean="0"/>
              <a:t>&lt;20mA</a:t>
            </a:r>
            <a:endParaRPr lang="de-CH" sz="1800" dirty="0"/>
          </a:p>
          <a:p>
            <a:r>
              <a:rPr lang="de-CH" sz="1800" dirty="0" err="1" smtClean="0"/>
              <a:t>Circulation</a:t>
            </a:r>
            <a:r>
              <a:rPr lang="de-CH" sz="1800" dirty="0" smtClean="0"/>
              <a:t> Pump				25 </a:t>
            </a:r>
            <a:r>
              <a:rPr lang="de-CH" sz="1800" dirty="0"/>
              <a:t>ml/min/zoll Druckbreite</a:t>
            </a:r>
            <a:r>
              <a:rPr lang="de-CH" sz="1800" dirty="0" smtClean="0"/>
              <a:t>, 24V/1A/0-5V Regelspannung/</a:t>
            </a:r>
            <a:r>
              <a:rPr lang="de-CH" sz="1800" dirty="0" err="1" smtClean="0"/>
              <a:t>o.c</a:t>
            </a:r>
            <a:r>
              <a:rPr lang="de-CH" sz="1800" dirty="0" smtClean="0"/>
              <a:t>.???? </a:t>
            </a:r>
            <a:r>
              <a:rPr lang="de-CH" sz="1800" dirty="0"/>
              <a:t>Feedback</a:t>
            </a:r>
          </a:p>
          <a:p>
            <a:pPr>
              <a:spcBef>
                <a:spcPts val="600"/>
              </a:spcBef>
            </a:pPr>
            <a:r>
              <a:rPr lang="de-CH" sz="1800" dirty="0" smtClean="0">
                <a:solidFill>
                  <a:srgbClr val="5A5A5A"/>
                </a:solidFill>
              </a:rPr>
              <a:t>Druck Sensoren				4xInlet- und 4xOutlet- </a:t>
            </a:r>
            <a:r>
              <a:rPr lang="de-CH" sz="1800" dirty="0" err="1" smtClean="0">
                <a:solidFill>
                  <a:srgbClr val="5A5A5A"/>
                </a:solidFill>
              </a:rPr>
              <a:t>Pressure</a:t>
            </a:r>
            <a:r>
              <a:rPr lang="de-CH" sz="1800" dirty="0" smtClean="0">
                <a:solidFill>
                  <a:srgbClr val="5A5A5A"/>
                </a:solidFill>
              </a:rPr>
              <a:t> Sensor, i2c </a:t>
            </a:r>
            <a:r>
              <a:rPr lang="de-CH" sz="1800" dirty="0" err="1" smtClean="0">
                <a:solidFill>
                  <a:srgbClr val="5A5A5A"/>
                </a:solidFill>
              </a:rPr>
              <a:t>bus</a:t>
            </a:r>
            <a:endParaRPr lang="de-CH" sz="1800" dirty="0" smtClean="0">
              <a:solidFill>
                <a:srgbClr val="5A5A5A"/>
              </a:solidFill>
            </a:endParaRPr>
          </a:p>
          <a:p>
            <a:pPr>
              <a:spcBef>
                <a:spcPts val="600"/>
              </a:spcBef>
            </a:pPr>
            <a:r>
              <a:rPr lang="de-CH" sz="1800" dirty="0" smtClean="0"/>
              <a:t>Temperatur Sensoren			</a:t>
            </a:r>
            <a:r>
              <a:rPr lang="de-CH" sz="1800" dirty="0"/>
              <a:t>4</a:t>
            </a:r>
            <a:r>
              <a:rPr lang="de-CH" sz="1800" dirty="0" smtClean="0"/>
              <a:t>x, Black </a:t>
            </a:r>
            <a:r>
              <a:rPr lang="de-CH" sz="1800" dirty="0" err="1" smtClean="0"/>
              <a:t>Spectra</a:t>
            </a:r>
            <a:r>
              <a:rPr lang="de-CH" sz="1800" dirty="0" smtClean="0"/>
              <a:t> Type</a:t>
            </a:r>
          </a:p>
          <a:p>
            <a:pPr>
              <a:spcBef>
                <a:spcPts val="600"/>
              </a:spcBef>
            </a:pPr>
            <a:r>
              <a:rPr lang="de-CH" sz="1800" dirty="0" err="1" smtClean="0"/>
              <a:t>Heater</a:t>
            </a:r>
            <a:r>
              <a:rPr lang="de-CH" sz="1800" dirty="0"/>
              <a:t>						</a:t>
            </a:r>
            <a:r>
              <a:rPr lang="de-CH" sz="1800" dirty="0" smtClean="0"/>
              <a:t>4x 35Watt/24V</a:t>
            </a:r>
          </a:p>
          <a:p>
            <a:pPr>
              <a:spcBef>
                <a:spcPts val="600"/>
              </a:spcBef>
            </a:pPr>
            <a:r>
              <a:rPr lang="de-CH" sz="1800" dirty="0" smtClean="0"/>
              <a:t>Modul </a:t>
            </a:r>
            <a:r>
              <a:rPr lang="de-CH" sz="1800" dirty="0" err="1" smtClean="0"/>
              <a:t>Temp</a:t>
            </a:r>
            <a:r>
              <a:rPr lang="de-CH" sz="1800" dirty="0" smtClean="0"/>
              <a:t>. Sensoren			Gemäss Kopfspezifikationen</a:t>
            </a:r>
          </a:p>
          <a:p>
            <a:pPr>
              <a:spcBef>
                <a:spcPts val="600"/>
              </a:spcBef>
            </a:pPr>
            <a:r>
              <a:rPr lang="de-CH" sz="1800" dirty="0" smtClean="0"/>
              <a:t>Schrittmotoren				</a:t>
            </a:r>
            <a:r>
              <a:rPr lang="de-CH" sz="1800" dirty="0" err="1" smtClean="0"/>
              <a:t>To</a:t>
            </a:r>
            <a:r>
              <a:rPr lang="de-CH" sz="1800" dirty="0" smtClean="0"/>
              <a:t> </a:t>
            </a:r>
            <a:r>
              <a:rPr lang="de-CH" sz="1800" dirty="0" err="1" smtClean="0"/>
              <a:t>be</a:t>
            </a:r>
            <a:r>
              <a:rPr lang="de-CH" sz="1800" dirty="0" smtClean="0"/>
              <a:t> </a:t>
            </a:r>
            <a:r>
              <a:rPr lang="de-CH" sz="1800" dirty="0" err="1" smtClean="0"/>
              <a:t>discussed</a:t>
            </a:r>
            <a:r>
              <a:rPr lang="de-CH" sz="1800" dirty="0" smtClean="0"/>
              <a:t>????</a:t>
            </a:r>
            <a:br>
              <a:rPr lang="de-CH" sz="1800" dirty="0" smtClean="0"/>
            </a:br>
            <a:r>
              <a:rPr lang="de-CH" sz="1800" dirty="0" smtClean="0"/>
              <a:t>							</a:t>
            </a:r>
            <a:endParaRPr lang="de-CH" sz="1800" dirty="0" smtClean="0">
              <a:solidFill>
                <a:srgbClr val="5A5A5A"/>
              </a:solidFill>
            </a:endParaRPr>
          </a:p>
          <a:p>
            <a:pPr>
              <a:spcBef>
                <a:spcPts val="600"/>
              </a:spcBef>
            </a:pPr>
            <a:endParaRPr lang="de-CH" sz="1800" dirty="0">
              <a:solidFill>
                <a:srgbClr val="5A5A5A"/>
              </a:solidFill>
            </a:endParaRPr>
          </a:p>
        </p:txBody>
      </p:sp>
    </p:spTree>
    <p:extLst>
      <p:ext uri="{BB962C8B-B14F-4D97-AF65-F5344CB8AC3E}">
        <p14:creationId xmlns:p14="http://schemas.microsoft.com/office/powerpoint/2010/main" val="450522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Blockdiagramm </a:t>
            </a:r>
            <a:r>
              <a:rPr lang="de-CH" sz="2400" dirty="0"/>
              <a:t>Head Board </a:t>
            </a:r>
            <a:r>
              <a:rPr lang="de-CH" sz="2400" dirty="0" smtClean="0"/>
              <a:t>R4</a:t>
            </a:r>
            <a:endParaRPr lang="de-CH" dirty="0"/>
          </a:p>
        </p:txBody>
      </p:sp>
      <p:pic>
        <p:nvPicPr>
          <p:cNvPr id="3" name="Grafik 2"/>
          <p:cNvPicPr>
            <a:picLocks noChangeAspect="1"/>
          </p:cNvPicPr>
          <p:nvPr/>
        </p:nvPicPr>
        <p:blipFill>
          <a:blip r:embed="rId2"/>
          <a:stretch>
            <a:fillRect/>
          </a:stretch>
        </p:blipFill>
        <p:spPr>
          <a:xfrm>
            <a:off x="1832195" y="1206142"/>
            <a:ext cx="6876799" cy="5451368"/>
          </a:xfrm>
          <a:prstGeom prst="rect">
            <a:avLst/>
          </a:prstGeom>
        </p:spPr>
      </p:pic>
    </p:spTree>
    <p:extLst>
      <p:ext uri="{BB962C8B-B14F-4D97-AF65-F5344CB8AC3E}">
        <p14:creationId xmlns:p14="http://schemas.microsoft.com/office/powerpoint/2010/main" val="1242960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Kommandos und Events </a:t>
            </a:r>
            <a:r>
              <a:rPr lang="de-CH" sz="2400" dirty="0"/>
              <a:t>Head </a:t>
            </a:r>
            <a:r>
              <a:rPr lang="de-CH" sz="2400" dirty="0" smtClean="0"/>
              <a:t>Board R4</a:t>
            </a:r>
            <a:endParaRPr lang="de-CH" dirty="0"/>
          </a:p>
        </p:txBody>
      </p:sp>
      <p:sp>
        <p:nvSpPr>
          <p:cNvPr id="5" name="Textplatzhalter 2"/>
          <p:cNvSpPr>
            <a:spLocks noGrp="1"/>
          </p:cNvSpPr>
          <p:nvPr>
            <p:ph type="body" sz="quarter" idx="10"/>
          </p:nvPr>
        </p:nvSpPr>
        <p:spPr>
          <a:xfrm>
            <a:off x="538479" y="1136113"/>
            <a:ext cx="5509895" cy="5485024"/>
          </a:xfrm>
        </p:spPr>
        <p:txBody>
          <a:bodyPr/>
          <a:lstStyle/>
          <a:p>
            <a:pPr marL="108000" indent="0">
              <a:buNone/>
            </a:pPr>
            <a:r>
              <a:rPr lang="de-CH" sz="1800" b="1" dirty="0" smtClean="0"/>
              <a:t>Kommandos</a:t>
            </a:r>
            <a:endParaRPr lang="de-CH" sz="1600" dirty="0" smtClean="0"/>
          </a:p>
          <a:p>
            <a:r>
              <a:rPr lang="de-CH" sz="1600" dirty="0" smtClean="0">
                <a:solidFill>
                  <a:srgbClr val="5A5A5A"/>
                </a:solidFill>
              </a:rPr>
              <a:t>Set </a:t>
            </a:r>
            <a:r>
              <a:rPr lang="de-CH" sz="1600" dirty="0">
                <a:solidFill>
                  <a:srgbClr val="5A5A5A"/>
                </a:solidFill>
              </a:rPr>
              <a:t>Parameter</a:t>
            </a:r>
          </a:p>
          <a:p>
            <a:pPr lvl="1"/>
            <a:r>
              <a:rPr lang="de-CH" sz="1400" dirty="0" smtClean="0"/>
              <a:t>- </a:t>
            </a:r>
            <a:r>
              <a:rPr lang="de-CH" sz="1400" dirty="0" err="1" smtClean="0"/>
              <a:t>Kopftyp</a:t>
            </a:r>
            <a:r>
              <a:rPr lang="de-CH" sz="1400" dirty="0" smtClean="0"/>
              <a:t>, 2pL/5pL, 600DPI/1200DPI/Redundant</a:t>
            </a:r>
            <a:endParaRPr lang="de-CH" sz="1400" dirty="0"/>
          </a:p>
          <a:p>
            <a:pPr lvl="1"/>
            <a:r>
              <a:rPr lang="de-CH" sz="1400" dirty="0" smtClean="0"/>
              <a:t>- Jet </a:t>
            </a:r>
            <a:r>
              <a:rPr lang="de-CH" sz="1400" dirty="0" err="1" smtClean="0"/>
              <a:t>Configuration</a:t>
            </a:r>
            <a:r>
              <a:rPr lang="de-CH" sz="1400" dirty="0" smtClean="0"/>
              <a:t> Table</a:t>
            </a:r>
          </a:p>
          <a:p>
            <a:pPr lvl="1"/>
            <a:r>
              <a:rPr lang="de-CH" sz="1400" dirty="0" smtClean="0"/>
              <a:t>- </a:t>
            </a:r>
            <a:r>
              <a:rPr lang="de-CH" sz="1400" dirty="0" err="1"/>
              <a:t>Firepuls</a:t>
            </a:r>
            <a:r>
              <a:rPr lang="de-CH" sz="1400" dirty="0"/>
              <a:t> Form </a:t>
            </a:r>
            <a:r>
              <a:rPr lang="de-CH" sz="1400" dirty="0" smtClean="0"/>
              <a:t>Table</a:t>
            </a:r>
            <a:endParaRPr lang="de-CH" sz="1400" dirty="0"/>
          </a:p>
          <a:p>
            <a:pPr lvl="1"/>
            <a:r>
              <a:rPr lang="de-CH" sz="1400" dirty="0" smtClean="0"/>
              <a:t>- Graustufen, 1/2/3</a:t>
            </a:r>
            <a:endParaRPr lang="de-CH" sz="1400" dirty="0"/>
          </a:p>
          <a:p>
            <a:pPr lvl="1"/>
            <a:r>
              <a:rPr lang="de-CH" sz="1400" dirty="0" smtClean="0"/>
              <a:t>- Graustufen </a:t>
            </a:r>
            <a:r>
              <a:rPr lang="de-CH" sz="1400" dirty="0"/>
              <a:t>zu </a:t>
            </a:r>
            <a:r>
              <a:rPr lang="de-CH" sz="1400" dirty="0" err="1"/>
              <a:t>Firepuls</a:t>
            </a:r>
            <a:r>
              <a:rPr lang="de-CH" sz="1400" dirty="0"/>
              <a:t> Zuweisung </a:t>
            </a:r>
            <a:r>
              <a:rPr lang="de-CH" sz="1400" dirty="0" smtClean="0"/>
              <a:t>Tabelle</a:t>
            </a:r>
            <a:endParaRPr lang="de-CH" sz="1400" dirty="0"/>
          </a:p>
          <a:p>
            <a:pPr lvl="1"/>
            <a:r>
              <a:rPr lang="de-CH" sz="1400" dirty="0"/>
              <a:t>- </a:t>
            </a:r>
            <a:r>
              <a:rPr lang="de-CH" sz="1400" dirty="0" smtClean="0"/>
              <a:t>Datentyp, Bitmap typ, 1Bit/2Bit </a:t>
            </a:r>
            <a:r>
              <a:rPr lang="de-CH" sz="1400" dirty="0"/>
              <a:t>Daten</a:t>
            </a:r>
          </a:p>
          <a:p>
            <a:pPr lvl="1"/>
            <a:r>
              <a:rPr lang="de-CH" sz="1400" dirty="0" smtClean="0"/>
              <a:t>- Druckrichtung, Scanning</a:t>
            </a:r>
            <a:r>
              <a:rPr lang="de-CH" sz="1400" dirty="0"/>
              <a:t>, </a:t>
            </a:r>
            <a:r>
              <a:rPr lang="de-CH" sz="1400" dirty="0" err="1"/>
              <a:t>Forwärts</a:t>
            </a:r>
            <a:r>
              <a:rPr lang="de-CH" sz="1400" dirty="0"/>
              <a:t>, Rückwärts</a:t>
            </a:r>
            <a:endParaRPr lang="de-CH" sz="1200" dirty="0"/>
          </a:p>
          <a:p>
            <a:pPr lvl="1"/>
            <a:r>
              <a:rPr lang="de-CH" sz="1400" dirty="0"/>
              <a:t>- Offset zu Start Drucken</a:t>
            </a:r>
          </a:p>
          <a:p>
            <a:pPr lvl="1"/>
            <a:r>
              <a:rPr lang="de-CH" sz="1400" dirty="0" smtClean="0"/>
              <a:t>- Tintentemperatur</a:t>
            </a:r>
            <a:endParaRPr lang="de-CH" sz="1400" dirty="0"/>
          </a:p>
          <a:p>
            <a:pPr lvl="1"/>
            <a:r>
              <a:rPr lang="de-CH" sz="1400" dirty="0" smtClean="0"/>
              <a:t>- Kopf </a:t>
            </a:r>
            <a:r>
              <a:rPr lang="de-CH" sz="1400" dirty="0"/>
              <a:t>Temperatur</a:t>
            </a:r>
          </a:p>
          <a:p>
            <a:pPr lvl="1"/>
            <a:r>
              <a:rPr lang="de-CH" sz="1400" dirty="0" smtClean="0"/>
              <a:t>- </a:t>
            </a:r>
            <a:r>
              <a:rPr lang="de-CH" sz="1400" dirty="0" err="1" smtClean="0"/>
              <a:t>Circulation</a:t>
            </a:r>
            <a:r>
              <a:rPr lang="de-CH" sz="1400" dirty="0" smtClean="0"/>
              <a:t> Pump, Geschwindigkeit, P/I/D</a:t>
            </a:r>
            <a:endParaRPr lang="de-CH" sz="1400" dirty="0"/>
          </a:p>
          <a:p>
            <a:pPr lvl="1"/>
            <a:r>
              <a:rPr lang="de-CH" sz="1400" dirty="0" smtClean="0"/>
              <a:t>- </a:t>
            </a:r>
            <a:r>
              <a:rPr lang="de-CH" sz="1400" dirty="0" err="1" smtClean="0"/>
              <a:t>Meniscus</a:t>
            </a:r>
            <a:r>
              <a:rPr lang="de-CH" sz="1400" dirty="0" smtClean="0"/>
              <a:t> </a:t>
            </a:r>
            <a:r>
              <a:rPr lang="de-CH" sz="1400" dirty="0" err="1" smtClean="0"/>
              <a:t>pressure</a:t>
            </a:r>
            <a:endParaRPr lang="de-CH" sz="1400" dirty="0" smtClean="0"/>
          </a:p>
          <a:p>
            <a:pPr lvl="1"/>
            <a:r>
              <a:rPr lang="de-CH" sz="1400" dirty="0" smtClean="0"/>
              <a:t>- Differential </a:t>
            </a:r>
            <a:r>
              <a:rPr lang="de-CH" sz="1400" dirty="0" err="1" smtClean="0"/>
              <a:t>pressure</a:t>
            </a:r>
            <a:endParaRPr lang="de-CH" sz="1400" dirty="0"/>
          </a:p>
          <a:p>
            <a:pPr lvl="1"/>
            <a:r>
              <a:rPr lang="de-CH" sz="1400" dirty="0" smtClean="0"/>
              <a:t>- X </a:t>
            </a:r>
            <a:r>
              <a:rPr lang="de-CH" sz="1400" dirty="0"/>
              <a:t>und Y Auflösung in DPI</a:t>
            </a:r>
          </a:p>
          <a:p>
            <a:pPr lvl="1"/>
            <a:r>
              <a:rPr lang="de-CH" sz="1400" dirty="0" smtClean="0"/>
              <a:t>- Geschwindigkeitskompensation</a:t>
            </a:r>
          </a:p>
          <a:p>
            <a:pPr>
              <a:spcBef>
                <a:spcPts val="600"/>
              </a:spcBef>
            </a:pPr>
            <a:r>
              <a:rPr lang="de-CH" sz="1600" dirty="0">
                <a:solidFill>
                  <a:srgbClr val="5A5A5A"/>
                </a:solidFill>
              </a:rPr>
              <a:t>Set </a:t>
            </a:r>
            <a:r>
              <a:rPr lang="de-CH" sz="1600" dirty="0" smtClean="0">
                <a:solidFill>
                  <a:srgbClr val="5A5A5A"/>
                </a:solidFill>
              </a:rPr>
              <a:t>Test</a:t>
            </a:r>
            <a:endParaRPr lang="de-CH" sz="1600" dirty="0">
              <a:solidFill>
                <a:srgbClr val="5A5A5A"/>
              </a:solidFill>
            </a:endParaRPr>
          </a:p>
          <a:p>
            <a:pPr lvl="1"/>
            <a:r>
              <a:rPr lang="de-CH" sz="1400" dirty="0" smtClean="0">
                <a:solidFill>
                  <a:srgbClr val="5A5A5A"/>
                </a:solidFill>
              </a:rPr>
              <a:t>- Pump, </a:t>
            </a:r>
            <a:r>
              <a:rPr lang="de-CH" sz="1400" dirty="0" err="1" smtClean="0">
                <a:solidFill>
                  <a:srgbClr val="5A5A5A"/>
                </a:solidFill>
              </a:rPr>
              <a:t>Heater</a:t>
            </a:r>
            <a:r>
              <a:rPr lang="de-CH" sz="1400" dirty="0" smtClean="0">
                <a:solidFill>
                  <a:srgbClr val="5A5A5A"/>
                </a:solidFill>
              </a:rPr>
              <a:t> 1-2, Output 1-4</a:t>
            </a:r>
            <a:endParaRPr lang="de-CH" sz="1400" dirty="0">
              <a:solidFill>
                <a:srgbClr val="5A5A5A"/>
              </a:solidFill>
            </a:endParaRPr>
          </a:p>
          <a:p>
            <a:pPr lvl="1"/>
            <a:endParaRPr lang="de-CH" sz="1400" dirty="0"/>
          </a:p>
        </p:txBody>
      </p:sp>
      <p:sp>
        <p:nvSpPr>
          <p:cNvPr id="6" name="Textplatzhalter 3"/>
          <p:cNvSpPr>
            <a:spLocks noGrp="1"/>
          </p:cNvSpPr>
          <p:nvPr>
            <p:ph type="body" sz="quarter" idx="11"/>
          </p:nvPr>
        </p:nvSpPr>
        <p:spPr>
          <a:xfrm>
            <a:off x="6184265" y="1136113"/>
            <a:ext cx="5509895" cy="5177790"/>
          </a:xfrm>
        </p:spPr>
        <p:txBody>
          <a:bodyPr/>
          <a:lstStyle/>
          <a:p>
            <a:r>
              <a:rPr lang="de-CH" sz="1600" dirty="0">
                <a:solidFill>
                  <a:srgbClr val="5A5A5A"/>
                </a:solidFill>
              </a:rPr>
              <a:t>Send Data (</a:t>
            </a:r>
            <a:r>
              <a:rPr lang="de-CH" sz="1600" dirty="0" err="1">
                <a:solidFill>
                  <a:srgbClr val="5A5A5A"/>
                </a:solidFill>
              </a:rPr>
              <a:t>To</a:t>
            </a:r>
            <a:r>
              <a:rPr lang="de-CH" sz="1600" dirty="0">
                <a:solidFill>
                  <a:srgbClr val="5A5A5A"/>
                </a:solidFill>
              </a:rPr>
              <a:t> Board)</a:t>
            </a:r>
          </a:p>
          <a:p>
            <a:pPr lvl="1"/>
            <a:r>
              <a:rPr lang="de-CH" sz="1400" dirty="0" smtClean="0">
                <a:solidFill>
                  <a:srgbClr val="5A5A5A"/>
                </a:solidFill>
              </a:rPr>
              <a:t>- Sendet </a:t>
            </a:r>
            <a:r>
              <a:rPr lang="de-CH" sz="1400" dirty="0">
                <a:solidFill>
                  <a:srgbClr val="5A5A5A"/>
                </a:solidFill>
              </a:rPr>
              <a:t>Daten an die </a:t>
            </a:r>
            <a:r>
              <a:rPr lang="de-CH" sz="1400" dirty="0" smtClean="0">
                <a:solidFill>
                  <a:srgbClr val="5A5A5A"/>
                </a:solidFill>
              </a:rPr>
              <a:t>Köpfe</a:t>
            </a:r>
          </a:p>
          <a:p>
            <a:pPr lvl="1"/>
            <a:r>
              <a:rPr lang="de-CH" sz="1400" dirty="0" smtClean="0">
                <a:solidFill>
                  <a:srgbClr val="5A5A5A"/>
                </a:solidFill>
              </a:rPr>
              <a:t>- Höhe, Länge, Offset gegen Druckrichtung</a:t>
            </a:r>
          </a:p>
          <a:p>
            <a:pPr>
              <a:spcBef>
                <a:spcPts val="600"/>
              </a:spcBef>
            </a:pPr>
            <a:r>
              <a:rPr lang="de-CH" sz="1600" dirty="0" smtClean="0">
                <a:solidFill>
                  <a:srgbClr val="5A5A5A"/>
                </a:solidFill>
              </a:rPr>
              <a:t>Set State</a:t>
            </a:r>
          </a:p>
          <a:p>
            <a:pPr lvl="1"/>
            <a:r>
              <a:rPr lang="de-CH" sz="1400" dirty="0"/>
              <a:t>- Soft </a:t>
            </a:r>
            <a:r>
              <a:rPr lang="de-CH" sz="1400" dirty="0" err="1" smtClean="0"/>
              <a:t>purge</a:t>
            </a:r>
            <a:r>
              <a:rPr lang="de-CH" sz="1400" dirty="0" smtClean="0"/>
              <a:t>, Hard </a:t>
            </a:r>
            <a:r>
              <a:rPr lang="de-CH" sz="1400" dirty="0" err="1" smtClean="0"/>
              <a:t>purge</a:t>
            </a:r>
            <a:r>
              <a:rPr lang="de-CH" sz="1400" dirty="0" smtClean="0"/>
              <a:t>, </a:t>
            </a:r>
            <a:r>
              <a:rPr lang="en-GB" sz="1400" dirty="0" smtClean="0"/>
              <a:t>Fill, Drain</a:t>
            </a:r>
            <a:endParaRPr lang="en-GB" sz="1400" dirty="0"/>
          </a:p>
          <a:p>
            <a:pPr>
              <a:spcBef>
                <a:spcPts val="600"/>
              </a:spcBef>
            </a:pPr>
            <a:r>
              <a:rPr lang="de-CH" sz="1600" dirty="0" err="1" smtClean="0">
                <a:solidFill>
                  <a:srgbClr val="5A5A5A"/>
                </a:solidFill>
              </a:rPr>
              <a:t>Get</a:t>
            </a:r>
            <a:r>
              <a:rPr lang="de-CH" sz="1600" dirty="0" smtClean="0">
                <a:solidFill>
                  <a:srgbClr val="5A5A5A"/>
                </a:solidFill>
              </a:rPr>
              <a:t> </a:t>
            </a:r>
            <a:r>
              <a:rPr lang="de-CH" sz="1600" dirty="0">
                <a:solidFill>
                  <a:srgbClr val="5A5A5A"/>
                </a:solidFill>
              </a:rPr>
              <a:t>Status</a:t>
            </a:r>
          </a:p>
          <a:p>
            <a:pPr lvl="1"/>
            <a:r>
              <a:rPr lang="de-CH" sz="1400" dirty="0" smtClean="0">
                <a:solidFill>
                  <a:srgbClr val="5A5A5A"/>
                </a:solidFill>
              </a:rPr>
              <a:t>- Frägt </a:t>
            </a:r>
            <a:r>
              <a:rPr lang="de-CH" sz="1400" dirty="0">
                <a:solidFill>
                  <a:srgbClr val="5A5A5A"/>
                </a:solidFill>
              </a:rPr>
              <a:t>einen Status </a:t>
            </a:r>
            <a:r>
              <a:rPr lang="de-CH" sz="1400" dirty="0" smtClean="0">
                <a:solidFill>
                  <a:srgbClr val="5A5A5A"/>
                </a:solidFill>
              </a:rPr>
              <a:t>ab</a:t>
            </a:r>
          </a:p>
          <a:p>
            <a:pPr lvl="1"/>
            <a:r>
              <a:rPr lang="de-CH" sz="1400" dirty="0" smtClean="0">
                <a:solidFill>
                  <a:srgbClr val="5A5A5A"/>
                </a:solidFill>
              </a:rPr>
              <a:t>- Temperatur</a:t>
            </a:r>
            <a:r>
              <a:rPr lang="de-CH" sz="1400" dirty="0">
                <a:solidFill>
                  <a:srgbClr val="5A5A5A"/>
                </a:solidFill>
              </a:rPr>
              <a:t>, Pumpenspeed, </a:t>
            </a:r>
            <a:r>
              <a:rPr lang="de-CH" sz="1400" dirty="0" err="1">
                <a:solidFill>
                  <a:srgbClr val="5A5A5A"/>
                </a:solidFill>
              </a:rPr>
              <a:t>Meniscus</a:t>
            </a:r>
            <a:r>
              <a:rPr lang="de-CH" sz="1400" dirty="0">
                <a:solidFill>
                  <a:srgbClr val="5A5A5A"/>
                </a:solidFill>
              </a:rPr>
              <a:t>, etc.</a:t>
            </a:r>
          </a:p>
          <a:p>
            <a:pPr>
              <a:spcBef>
                <a:spcPts val="600"/>
              </a:spcBef>
            </a:pPr>
            <a:r>
              <a:rPr lang="de-CH" sz="1600" dirty="0" err="1">
                <a:solidFill>
                  <a:srgbClr val="5A5A5A"/>
                </a:solidFill>
              </a:rPr>
              <a:t>Get</a:t>
            </a:r>
            <a:r>
              <a:rPr lang="de-CH" sz="1600" dirty="0">
                <a:solidFill>
                  <a:srgbClr val="5A5A5A"/>
                </a:solidFill>
              </a:rPr>
              <a:t> Log</a:t>
            </a:r>
          </a:p>
          <a:p>
            <a:pPr lvl="1"/>
            <a:r>
              <a:rPr lang="de-CH" sz="1400" dirty="0" smtClean="0">
                <a:solidFill>
                  <a:srgbClr val="5A5A5A"/>
                </a:solidFill>
              </a:rPr>
              <a:t>- Liest </a:t>
            </a:r>
            <a:r>
              <a:rPr lang="de-CH" sz="1400" dirty="0">
                <a:solidFill>
                  <a:srgbClr val="5A5A5A"/>
                </a:solidFill>
              </a:rPr>
              <a:t>ein Log File </a:t>
            </a:r>
            <a:r>
              <a:rPr lang="de-CH" sz="1400" dirty="0" smtClean="0">
                <a:solidFill>
                  <a:srgbClr val="5A5A5A"/>
                </a:solidFill>
              </a:rPr>
              <a:t>aus</a:t>
            </a:r>
          </a:p>
          <a:p>
            <a:pPr lvl="1"/>
            <a:r>
              <a:rPr lang="de-CH" sz="1400" dirty="0" smtClean="0">
                <a:solidFill>
                  <a:srgbClr val="5A5A5A"/>
                </a:solidFill>
              </a:rPr>
              <a:t>- </a:t>
            </a:r>
            <a:r>
              <a:rPr lang="de-CH" sz="1400" dirty="0" err="1" smtClean="0">
                <a:solidFill>
                  <a:srgbClr val="5A5A5A"/>
                </a:solidFill>
              </a:rPr>
              <a:t>Meniscus</a:t>
            </a:r>
            <a:r>
              <a:rPr lang="de-CH" sz="1400" dirty="0">
                <a:solidFill>
                  <a:srgbClr val="5A5A5A"/>
                </a:solidFill>
              </a:rPr>
              <a:t>, Tintentemperatur, etc</a:t>
            </a:r>
            <a:r>
              <a:rPr lang="de-CH" sz="1400" dirty="0" smtClean="0">
                <a:solidFill>
                  <a:srgbClr val="5A5A5A"/>
                </a:solidFill>
              </a:rPr>
              <a:t>.</a:t>
            </a:r>
            <a:endParaRPr lang="de-CH" sz="1400" dirty="0"/>
          </a:p>
          <a:p>
            <a:pPr marL="108000" indent="0">
              <a:buNone/>
            </a:pPr>
            <a:r>
              <a:rPr lang="de-CH" sz="1600" b="1" dirty="0" smtClean="0"/>
              <a:t>Events</a:t>
            </a:r>
          </a:p>
          <a:p>
            <a:pPr>
              <a:spcBef>
                <a:spcPts val="600"/>
              </a:spcBef>
            </a:pPr>
            <a:r>
              <a:rPr lang="de-CH" sz="1600" dirty="0">
                <a:solidFill>
                  <a:srgbClr val="5A5A5A"/>
                </a:solidFill>
              </a:rPr>
              <a:t>Print </a:t>
            </a:r>
            <a:r>
              <a:rPr lang="de-CH" sz="1600" dirty="0" err="1" smtClean="0">
                <a:solidFill>
                  <a:srgbClr val="5A5A5A"/>
                </a:solidFill>
              </a:rPr>
              <a:t>Done</a:t>
            </a:r>
            <a:r>
              <a:rPr lang="de-CH" sz="1600" dirty="0" smtClean="0">
                <a:solidFill>
                  <a:srgbClr val="5A5A5A"/>
                </a:solidFill>
              </a:rPr>
              <a:t> wenn ein Druck fertig ist</a:t>
            </a:r>
          </a:p>
          <a:p>
            <a:pPr>
              <a:spcBef>
                <a:spcPts val="600"/>
              </a:spcBef>
            </a:pPr>
            <a:r>
              <a:rPr lang="de-CH" sz="1600" dirty="0" smtClean="0">
                <a:solidFill>
                  <a:srgbClr val="5A5A5A"/>
                </a:solidFill>
              </a:rPr>
              <a:t>Errors</a:t>
            </a:r>
            <a:endParaRPr lang="de-CH" sz="1600" dirty="0">
              <a:solidFill>
                <a:srgbClr val="5A5A5A"/>
              </a:solidFill>
            </a:endParaRPr>
          </a:p>
          <a:p>
            <a:pPr lvl="1"/>
            <a:r>
              <a:rPr lang="de-CH" sz="1400" dirty="0" smtClean="0">
                <a:solidFill>
                  <a:srgbClr val="5A5A5A"/>
                </a:solidFill>
              </a:rPr>
              <a:t>- </a:t>
            </a:r>
            <a:r>
              <a:rPr lang="de-CH" sz="1400" dirty="0" err="1" smtClean="0">
                <a:solidFill>
                  <a:srgbClr val="5A5A5A"/>
                </a:solidFill>
              </a:rPr>
              <a:t>Temperature</a:t>
            </a:r>
            <a:endParaRPr lang="de-CH" sz="1400" dirty="0" smtClean="0">
              <a:solidFill>
                <a:srgbClr val="5A5A5A"/>
              </a:solidFill>
            </a:endParaRPr>
          </a:p>
          <a:p>
            <a:pPr lvl="1"/>
            <a:r>
              <a:rPr lang="de-CH" sz="1400" dirty="0" smtClean="0">
                <a:solidFill>
                  <a:srgbClr val="5A5A5A"/>
                </a:solidFill>
              </a:rPr>
              <a:t>- </a:t>
            </a:r>
            <a:r>
              <a:rPr lang="de-CH" sz="1400" dirty="0" err="1" smtClean="0">
                <a:solidFill>
                  <a:srgbClr val="5A5A5A"/>
                </a:solidFill>
              </a:rPr>
              <a:t>Meniscus</a:t>
            </a:r>
            <a:r>
              <a:rPr lang="de-CH" sz="1400" dirty="0" smtClean="0">
                <a:solidFill>
                  <a:srgbClr val="5A5A5A"/>
                </a:solidFill>
              </a:rPr>
              <a:t> </a:t>
            </a:r>
            <a:r>
              <a:rPr lang="de-CH" sz="1400" dirty="0" err="1" smtClean="0">
                <a:solidFill>
                  <a:srgbClr val="5A5A5A"/>
                </a:solidFill>
              </a:rPr>
              <a:t>error</a:t>
            </a:r>
            <a:endParaRPr lang="de-CH" sz="1400" dirty="0" smtClean="0">
              <a:solidFill>
                <a:srgbClr val="5A5A5A"/>
              </a:solidFill>
            </a:endParaRPr>
          </a:p>
          <a:p>
            <a:pPr lvl="1"/>
            <a:r>
              <a:rPr lang="de-CH" sz="1400" dirty="0" smtClean="0">
                <a:solidFill>
                  <a:srgbClr val="5A5A5A"/>
                </a:solidFill>
              </a:rPr>
              <a:t>- </a:t>
            </a:r>
            <a:r>
              <a:rPr lang="de-CH" sz="1400" dirty="0" err="1" smtClean="0">
                <a:solidFill>
                  <a:srgbClr val="5A5A5A"/>
                </a:solidFill>
              </a:rPr>
              <a:t>Circulation</a:t>
            </a:r>
            <a:r>
              <a:rPr lang="de-CH" sz="1400" dirty="0" smtClean="0">
                <a:solidFill>
                  <a:srgbClr val="5A5A5A"/>
                </a:solidFill>
              </a:rPr>
              <a:t> Pump </a:t>
            </a:r>
            <a:r>
              <a:rPr lang="de-CH" sz="1400" dirty="0" err="1" smtClean="0">
                <a:solidFill>
                  <a:srgbClr val="5A5A5A"/>
                </a:solidFill>
              </a:rPr>
              <a:t>failed</a:t>
            </a:r>
            <a:endParaRPr lang="de-CH" sz="1400" dirty="0" smtClean="0">
              <a:solidFill>
                <a:srgbClr val="5A5A5A"/>
              </a:solidFill>
            </a:endParaRPr>
          </a:p>
          <a:p>
            <a:pPr lvl="1"/>
            <a:endParaRPr lang="de-CH" sz="1400" dirty="0">
              <a:solidFill>
                <a:srgbClr val="5A5A5A"/>
              </a:solidFill>
            </a:endParaRPr>
          </a:p>
        </p:txBody>
      </p:sp>
    </p:spTree>
    <p:extLst>
      <p:ext uri="{BB962C8B-B14F-4D97-AF65-F5344CB8AC3E}">
        <p14:creationId xmlns:p14="http://schemas.microsoft.com/office/powerpoint/2010/main" val="3770342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Funktionen </a:t>
            </a:r>
            <a:r>
              <a:rPr lang="de-CH" sz="2400" dirty="0"/>
              <a:t>Head </a:t>
            </a:r>
            <a:r>
              <a:rPr lang="de-CH" sz="2400" dirty="0" smtClean="0"/>
              <a:t>Board R4</a:t>
            </a:r>
            <a:endParaRPr lang="de-CH" dirty="0"/>
          </a:p>
        </p:txBody>
      </p:sp>
      <p:pic>
        <p:nvPicPr>
          <p:cNvPr id="4" name="Grafik 3"/>
          <p:cNvPicPr>
            <a:picLocks noChangeAspect="1"/>
          </p:cNvPicPr>
          <p:nvPr/>
        </p:nvPicPr>
        <p:blipFill>
          <a:blip r:embed="rId2"/>
          <a:stretch>
            <a:fillRect/>
          </a:stretch>
        </p:blipFill>
        <p:spPr>
          <a:xfrm>
            <a:off x="1133389" y="1034668"/>
            <a:ext cx="8142813" cy="5512051"/>
          </a:xfrm>
          <a:prstGeom prst="rect">
            <a:avLst/>
          </a:prstGeom>
        </p:spPr>
      </p:pic>
    </p:spTree>
    <p:extLst>
      <p:ext uri="{BB962C8B-B14F-4D97-AF65-F5344CB8AC3E}">
        <p14:creationId xmlns:p14="http://schemas.microsoft.com/office/powerpoint/2010/main" val="4248436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a:xfrm>
            <a:off x="538480" y="243472"/>
            <a:ext cx="11155680" cy="729710"/>
          </a:xfrm>
        </p:spPr>
        <p:txBody>
          <a:bodyPr/>
          <a:lstStyle/>
          <a:p>
            <a:r>
              <a:rPr lang="de-CH" dirty="0"/>
              <a:t>Funktionen </a:t>
            </a:r>
            <a:r>
              <a:rPr lang="de-CH" sz="2400" dirty="0" smtClean="0"/>
              <a:t>Head </a:t>
            </a:r>
            <a:r>
              <a:rPr lang="de-CH" sz="2400" dirty="0"/>
              <a:t>Board </a:t>
            </a:r>
            <a:r>
              <a:rPr lang="de-CH" sz="2400" dirty="0" smtClean="0"/>
              <a:t>R4</a:t>
            </a:r>
            <a:endParaRPr lang="de-CH" dirty="0"/>
          </a:p>
        </p:txBody>
      </p:sp>
      <p:sp>
        <p:nvSpPr>
          <p:cNvPr id="9" name="Textplatzhalter 2"/>
          <p:cNvSpPr>
            <a:spLocks noGrp="1"/>
          </p:cNvSpPr>
          <p:nvPr>
            <p:ph type="body" sz="quarter" idx="10"/>
          </p:nvPr>
        </p:nvSpPr>
        <p:spPr>
          <a:xfrm>
            <a:off x="538480" y="1052109"/>
            <a:ext cx="11155680" cy="5177790"/>
          </a:xfrm>
        </p:spPr>
        <p:txBody>
          <a:bodyPr/>
          <a:lstStyle/>
          <a:p>
            <a:pPr>
              <a:spcBef>
                <a:spcPts val="600"/>
              </a:spcBef>
            </a:pPr>
            <a:r>
              <a:rPr lang="de-CH" sz="1600" dirty="0" smtClean="0"/>
              <a:t>Spool </a:t>
            </a:r>
            <a:r>
              <a:rPr lang="de-CH" sz="1600" dirty="0" err="1" smtClean="0"/>
              <a:t>to</a:t>
            </a:r>
            <a:r>
              <a:rPr lang="de-CH" sz="1600" dirty="0" smtClean="0"/>
              <a:t> Memory / </a:t>
            </a:r>
            <a:r>
              <a:rPr lang="de-CH" sz="1600" dirty="0" err="1" smtClean="0"/>
              <a:t>Organize</a:t>
            </a:r>
            <a:r>
              <a:rPr lang="de-CH" sz="1600" dirty="0" smtClean="0"/>
              <a:t> Memory</a:t>
            </a:r>
          </a:p>
          <a:p>
            <a:pPr lvl="1"/>
            <a:r>
              <a:rPr lang="de-CH" sz="1200" dirty="0" smtClean="0">
                <a:solidFill>
                  <a:srgbClr val="5A5A5A"/>
                </a:solidFill>
              </a:rPr>
              <a:t>Die Spool </a:t>
            </a:r>
            <a:r>
              <a:rPr lang="de-CH" sz="1200" dirty="0" err="1" smtClean="0">
                <a:solidFill>
                  <a:srgbClr val="5A5A5A"/>
                </a:solidFill>
              </a:rPr>
              <a:t>to</a:t>
            </a:r>
            <a:r>
              <a:rPr lang="de-CH" sz="1200" dirty="0" smtClean="0">
                <a:solidFill>
                  <a:srgbClr val="5A5A5A"/>
                </a:solidFill>
              </a:rPr>
              <a:t> Memory Funktion im FPGA übernimmt die Daten 1:1 von den 2x1GBit UDP/IP Schnittstellen und legt diese im Memory ab. Die </a:t>
            </a:r>
            <a:r>
              <a:rPr lang="de-CH" sz="1200" dirty="0" err="1" smtClean="0">
                <a:solidFill>
                  <a:srgbClr val="5A5A5A"/>
                </a:solidFill>
              </a:rPr>
              <a:t>Organize</a:t>
            </a:r>
            <a:r>
              <a:rPr lang="de-CH" sz="1200" dirty="0" smtClean="0">
                <a:solidFill>
                  <a:srgbClr val="5A5A5A"/>
                </a:solidFill>
              </a:rPr>
              <a:t> Memory Funktion erhält auf der CPU Seite über die TCP/IP Schnittstelle wie und wo welche Daten organisiert und abgelegt sind.</a:t>
            </a:r>
          </a:p>
          <a:p>
            <a:pPr>
              <a:spcBef>
                <a:spcPts val="600"/>
              </a:spcBef>
            </a:pPr>
            <a:r>
              <a:rPr lang="de-CH" sz="1600" dirty="0" smtClean="0">
                <a:solidFill>
                  <a:srgbClr val="5A5A5A"/>
                </a:solidFill>
              </a:rPr>
              <a:t>Memory FPGA</a:t>
            </a:r>
          </a:p>
          <a:p>
            <a:pPr lvl="1"/>
            <a:r>
              <a:rPr lang="de-CH" sz="1200" dirty="0" smtClean="0">
                <a:solidFill>
                  <a:srgbClr val="5A5A5A"/>
                </a:solidFill>
              </a:rPr>
              <a:t>Hier werden die Daten der Spool </a:t>
            </a:r>
            <a:r>
              <a:rPr lang="de-CH" sz="1200" dirty="0" err="1" smtClean="0">
                <a:solidFill>
                  <a:srgbClr val="5A5A5A"/>
                </a:solidFill>
              </a:rPr>
              <a:t>to</a:t>
            </a:r>
            <a:r>
              <a:rPr lang="de-CH" sz="1200" dirty="0" smtClean="0">
                <a:solidFill>
                  <a:srgbClr val="5A5A5A"/>
                </a:solidFill>
              </a:rPr>
              <a:t> Memory Funktion abgelegt. Die Grösse des Memory ist ????</a:t>
            </a:r>
          </a:p>
          <a:p>
            <a:pPr>
              <a:spcBef>
                <a:spcPts val="600"/>
              </a:spcBef>
            </a:pPr>
            <a:r>
              <a:rPr lang="de-CH" sz="1600" dirty="0" smtClean="0">
                <a:solidFill>
                  <a:srgbClr val="5A5A5A"/>
                </a:solidFill>
              </a:rPr>
              <a:t>Encoder Pulses Print </a:t>
            </a:r>
            <a:r>
              <a:rPr lang="de-CH" sz="1600" dirty="0">
                <a:solidFill>
                  <a:srgbClr val="5A5A5A"/>
                </a:solidFill>
              </a:rPr>
              <a:t>Go</a:t>
            </a:r>
          </a:p>
          <a:p>
            <a:pPr lvl="1"/>
            <a:r>
              <a:rPr lang="de-CH" sz="1200" dirty="0" smtClean="0">
                <a:solidFill>
                  <a:srgbClr val="5A5A5A"/>
                </a:solidFill>
              </a:rPr>
              <a:t>Hier werden die Daten welche vom Encoder Board gesendet werden verarbeitet. </a:t>
            </a:r>
            <a:r>
              <a:rPr lang="de-CH" sz="1200" dirty="0">
                <a:solidFill>
                  <a:srgbClr val="5A5A5A"/>
                </a:solidFill>
              </a:rPr>
              <a:t>Mit dem Master </a:t>
            </a:r>
            <a:r>
              <a:rPr lang="de-CH" sz="1200" dirty="0" err="1" smtClean="0">
                <a:solidFill>
                  <a:srgbClr val="5A5A5A"/>
                </a:solidFill>
              </a:rPr>
              <a:t>Firepulse</a:t>
            </a:r>
            <a:r>
              <a:rPr lang="de-CH" sz="1200" dirty="0" smtClean="0">
                <a:solidFill>
                  <a:srgbClr val="5A5A5A"/>
                </a:solidFill>
              </a:rPr>
              <a:t> und </a:t>
            </a:r>
            <a:r>
              <a:rPr lang="de-CH" sz="1200" dirty="0">
                <a:solidFill>
                  <a:srgbClr val="5A5A5A"/>
                </a:solidFill>
              </a:rPr>
              <a:t>des für den Kopf eingestellten Offsets wird jeder </a:t>
            </a:r>
            <a:r>
              <a:rPr lang="de-CH" sz="1200" dirty="0" err="1">
                <a:solidFill>
                  <a:srgbClr val="5A5A5A"/>
                </a:solidFill>
              </a:rPr>
              <a:t>Firepulse</a:t>
            </a:r>
            <a:r>
              <a:rPr lang="de-CH" sz="1200" dirty="0">
                <a:solidFill>
                  <a:srgbClr val="5A5A5A"/>
                </a:solidFill>
              </a:rPr>
              <a:t> an die </a:t>
            </a:r>
            <a:r>
              <a:rPr lang="de-CH" sz="1200" dirty="0" smtClean="0">
                <a:solidFill>
                  <a:srgbClr val="5A5A5A"/>
                </a:solidFill>
              </a:rPr>
              <a:t>Funktion </a:t>
            </a:r>
            <a:r>
              <a:rPr lang="de-CH" sz="1200" dirty="0" err="1">
                <a:solidFill>
                  <a:srgbClr val="5A5A5A"/>
                </a:solidFill>
              </a:rPr>
              <a:t>Convert</a:t>
            </a:r>
            <a:r>
              <a:rPr lang="de-CH" sz="1200" dirty="0">
                <a:solidFill>
                  <a:srgbClr val="5A5A5A"/>
                </a:solidFill>
              </a:rPr>
              <a:t> Head Data </a:t>
            </a:r>
            <a:r>
              <a:rPr lang="de-CH" sz="1200" dirty="0" smtClean="0">
                <a:solidFill>
                  <a:srgbClr val="5A5A5A"/>
                </a:solidFill>
              </a:rPr>
              <a:t>gemeldet</a:t>
            </a:r>
            <a:r>
              <a:rPr lang="de-CH" sz="1200" dirty="0">
                <a:solidFill>
                  <a:srgbClr val="5A5A5A"/>
                </a:solidFill>
              </a:rPr>
              <a:t>. </a:t>
            </a:r>
            <a:r>
              <a:rPr lang="de-CH" sz="1200" dirty="0" smtClean="0">
                <a:solidFill>
                  <a:srgbClr val="5A5A5A"/>
                </a:solidFill>
              </a:rPr>
              <a:t>Auch auf jedes Print Go </a:t>
            </a:r>
            <a:r>
              <a:rPr lang="de-CH" sz="1200" dirty="0" err="1" smtClean="0">
                <a:solidFill>
                  <a:srgbClr val="5A5A5A"/>
                </a:solidFill>
              </a:rPr>
              <a:t>Flag</a:t>
            </a:r>
            <a:r>
              <a:rPr lang="de-CH" sz="1200" dirty="0" smtClean="0">
                <a:solidFill>
                  <a:srgbClr val="5A5A5A"/>
                </a:solidFill>
              </a:rPr>
              <a:t> plus den </a:t>
            </a:r>
            <a:r>
              <a:rPr lang="de-CH" sz="1200" dirty="0">
                <a:solidFill>
                  <a:srgbClr val="5A5A5A"/>
                </a:solidFill>
              </a:rPr>
              <a:t>für den Kopf eingestellten </a:t>
            </a:r>
            <a:r>
              <a:rPr lang="de-CH" sz="1200" dirty="0" smtClean="0">
                <a:solidFill>
                  <a:srgbClr val="5A5A5A"/>
                </a:solidFill>
              </a:rPr>
              <a:t>Offset wird die </a:t>
            </a:r>
            <a:r>
              <a:rPr lang="de-CH" sz="1200" dirty="0" err="1" smtClean="0">
                <a:solidFill>
                  <a:srgbClr val="5A5A5A"/>
                </a:solidFill>
              </a:rPr>
              <a:t>Convert</a:t>
            </a:r>
            <a:r>
              <a:rPr lang="de-CH" sz="1200" dirty="0" smtClean="0">
                <a:solidFill>
                  <a:srgbClr val="5A5A5A"/>
                </a:solidFill>
              </a:rPr>
              <a:t> Head Data Funktion </a:t>
            </a:r>
            <a:r>
              <a:rPr lang="de-CH" sz="1200" dirty="0" err="1" smtClean="0">
                <a:solidFill>
                  <a:srgbClr val="5A5A5A"/>
                </a:solidFill>
              </a:rPr>
              <a:t>getriggert</a:t>
            </a:r>
            <a:r>
              <a:rPr lang="de-CH" sz="1200" dirty="0" smtClean="0">
                <a:solidFill>
                  <a:srgbClr val="5A5A5A"/>
                </a:solidFill>
              </a:rPr>
              <a:t>.</a:t>
            </a:r>
            <a:endParaRPr lang="de-CH" sz="1050" dirty="0">
              <a:solidFill>
                <a:srgbClr val="5A5A5A"/>
              </a:solidFill>
            </a:endParaRPr>
          </a:p>
          <a:p>
            <a:pPr>
              <a:spcBef>
                <a:spcPts val="600"/>
              </a:spcBef>
            </a:pPr>
            <a:r>
              <a:rPr lang="de-CH" sz="1600" dirty="0" err="1" smtClean="0">
                <a:solidFill>
                  <a:srgbClr val="5A5A5A"/>
                </a:solidFill>
              </a:rPr>
              <a:t>Fire</a:t>
            </a:r>
            <a:r>
              <a:rPr lang="de-CH" sz="1600" dirty="0" smtClean="0">
                <a:solidFill>
                  <a:srgbClr val="5A5A5A"/>
                </a:solidFill>
              </a:rPr>
              <a:t> Pulse Generator / </a:t>
            </a:r>
            <a:r>
              <a:rPr lang="de-CH" sz="1600" dirty="0" err="1" smtClean="0">
                <a:solidFill>
                  <a:srgbClr val="5A5A5A"/>
                </a:solidFill>
              </a:rPr>
              <a:t>Firepuls</a:t>
            </a:r>
            <a:r>
              <a:rPr lang="de-CH" sz="1600" dirty="0" smtClean="0">
                <a:solidFill>
                  <a:srgbClr val="5A5A5A"/>
                </a:solidFill>
              </a:rPr>
              <a:t> Table</a:t>
            </a:r>
            <a:endParaRPr lang="de-CH" sz="1600" dirty="0">
              <a:solidFill>
                <a:srgbClr val="5A5A5A"/>
              </a:solidFill>
            </a:endParaRPr>
          </a:p>
          <a:p>
            <a:pPr lvl="1"/>
            <a:r>
              <a:rPr lang="de-CH" sz="1200" dirty="0" smtClean="0">
                <a:solidFill>
                  <a:srgbClr val="5A5A5A"/>
                </a:solidFill>
              </a:rPr>
              <a:t>In dieser Funktion wird die </a:t>
            </a:r>
            <a:r>
              <a:rPr lang="de-CH" sz="1200" dirty="0" err="1" smtClean="0">
                <a:solidFill>
                  <a:srgbClr val="5A5A5A"/>
                </a:solidFill>
              </a:rPr>
              <a:t>Triggerung</a:t>
            </a:r>
            <a:r>
              <a:rPr lang="de-CH" sz="1200" dirty="0" smtClean="0">
                <a:solidFill>
                  <a:srgbClr val="5A5A5A"/>
                </a:solidFill>
              </a:rPr>
              <a:t> des </a:t>
            </a:r>
            <a:r>
              <a:rPr lang="de-CH" sz="1200" dirty="0" err="1" smtClean="0">
                <a:solidFill>
                  <a:srgbClr val="5A5A5A"/>
                </a:solidFill>
              </a:rPr>
              <a:t>Firepulses</a:t>
            </a:r>
            <a:r>
              <a:rPr lang="de-CH" sz="1200" dirty="0" smtClean="0">
                <a:solidFill>
                  <a:srgbClr val="5A5A5A"/>
                </a:solidFill>
              </a:rPr>
              <a:t> mit dem Senden der Daten an den Druckkopf synchronisiert. Der </a:t>
            </a:r>
            <a:r>
              <a:rPr lang="de-CH" sz="1200" dirty="0" err="1" smtClean="0">
                <a:solidFill>
                  <a:srgbClr val="5A5A5A"/>
                </a:solidFill>
              </a:rPr>
              <a:t>Firepulse</a:t>
            </a:r>
            <a:r>
              <a:rPr lang="de-CH" sz="1200" dirty="0" smtClean="0">
                <a:solidFill>
                  <a:srgbClr val="5A5A5A"/>
                </a:solidFill>
              </a:rPr>
              <a:t> wird entsprechend der </a:t>
            </a:r>
            <a:r>
              <a:rPr lang="de-CH" sz="1200" dirty="0" err="1" smtClean="0">
                <a:solidFill>
                  <a:srgbClr val="5A5A5A"/>
                </a:solidFill>
              </a:rPr>
              <a:t>Graufstufe</a:t>
            </a:r>
            <a:r>
              <a:rPr lang="de-CH" sz="1200" dirty="0" smtClean="0">
                <a:solidFill>
                  <a:srgbClr val="5A5A5A"/>
                </a:solidFill>
              </a:rPr>
              <a:t> welche aus der </a:t>
            </a:r>
            <a:r>
              <a:rPr lang="de-CH" sz="1200" dirty="0" err="1" smtClean="0">
                <a:solidFill>
                  <a:srgbClr val="5A5A5A"/>
                </a:solidFill>
              </a:rPr>
              <a:t>Convert</a:t>
            </a:r>
            <a:r>
              <a:rPr lang="de-CH" sz="1200" dirty="0" smtClean="0">
                <a:solidFill>
                  <a:srgbClr val="5A5A5A"/>
                </a:solidFill>
              </a:rPr>
              <a:t> Head </a:t>
            </a:r>
            <a:r>
              <a:rPr lang="de-CH" sz="1200" dirty="0" err="1" smtClean="0">
                <a:solidFill>
                  <a:srgbClr val="5A5A5A"/>
                </a:solidFill>
              </a:rPr>
              <a:t>data</a:t>
            </a:r>
            <a:r>
              <a:rPr lang="de-CH" sz="1200" dirty="0" smtClean="0">
                <a:solidFill>
                  <a:srgbClr val="5A5A5A"/>
                </a:solidFill>
              </a:rPr>
              <a:t> Funktion gemeldet wird und der Grey Level Zuweisungstabelle???? generiert. Die Form des entsprechenden </a:t>
            </a:r>
            <a:r>
              <a:rPr lang="de-CH" sz="1200" dirty="0" err="1" smtClean="0">
                <a:solidFill>
                  <a:srgbClr val="5A5A5A"/>
                </a:solidFill>
              </a:rPr>
              <a:t>Firepulses</a:t>
            </a:r>
            <a:r>
              <a:rPr lang="de-CH" sz="1200" dirty="0" smtClean="0">
                <a:solidFill>
                  <a:srgbClr val="5A5A5A"/>
                </a:solidFill>
              </a:rPr>
              <a:t> wird aus der </a:t>
            </a:r>
            <a:r>
              <a:rPr lang="de-CH" sz="1200" dirty="0" err="1" smtClean="0">
                <a:solidFill>
                  <a:srgbClr val="5A5A5A"/>
                </a:solidFill>
              </a:rPr>
              <a:t>Firepulse</a:t>
            </a:r>
            <a:r>
              <a:rPr lang="de-CH" sz="1200" dirty="0" smtClean="0">
                <a:solidFill>
                  <a:srgbClr val="5A5A5A"/>
                </a:solidFill>
              </a:rPr>
              <a:t> Tabelle gelesen.</a:t>
            </a:r>
            <a:endParaRPr lang="de-CH" sz="1050" dirty="0">
              <a:solidFill>
                <a:srgbClr val="5A5A5A"/>
              </a:solidFill>
            </a:endParaRPr>
          </a:p>
          <a:p>
            <a:pPr>
              <a:spcBef>
                <a:spcPts val="600"/>
              </a:spcBef>
            </a:pPr>
            <a:r>
              <a:rPr lang="de-CH" sz="1600" dirty="0" err="1" smtClean="0">
                <a:solidFill>
                  <a:srgbClr val="5A5A5A"/>
                </a:solidFill>
              </a:rPr>
              <a:t>Convert</a:t>
            </a:r>
            <a:r>
              <a:rPr lang="de-CH" sz="1600" dirty="0" smtClean="0">
                <a:solidFill>
                  <a:srgbClr val="5A5A5A"/>
                </a:solidFill>
              </a:rPr>
              <a:t> </a:t>
            </a:r>
            <a:r>
              <a:rPr lang="de-CH" sz="1600" dirty="0">
                <a:solidFill>
                  <a:srgbClr val="5A5A5A"/>
                </a:solidFill>
              </a:rPr>
              <a:t>Head </a:t>
            </a:r>
            <a:r>
              <a:rPr lang="de-CH" sz="1600" dirty="0" err="1">
                <a:solidFill>
                  <a:srgbClr val="5A5A5A"/>
                </a:solidFill>
              </a:rPr>
              <a:t>data</a:t>
            </a:r>
            <a:r>
              <a:rPr lang="de-CH" sz="1600" dirty="0">
                <a:solidFill>
                  <a:srgbClr val="5A5A5A"/>
                </a:solidFill>
              </a:rPr>
              <a:t> / Print Table / Grey </a:t>
            </a:r>
            <a:r>
              <a:rPr lang="de-CH" sz="1600" dirty="0" err="1">
                <a:solidFill>
                  <a:srgbClr val="5A5A5A"/>
                </a:solidFill>
              </a:rPr>
              <a:t>level</a:t>
            </a:r>
            <a:r>
              <a:rPr lang="de-CH" sz="1600" dirty="0">
                <a:solidFill>
                  <a:srgbClr val="5A5A5A"/>
                </a:solidFill>
              </a:rPr>
              <a:t> </a:t>
            </a:r>
            <a:r>
              <a:rPr lang="de-CH" sz="1600" dirty="0" err="1">
                <a:solidFill>
                  <a:srgbClr val="5A5A5A"/>
                </a:solidFill>
              </a:rPr>
              <a:t>table</a:t>
            </a:r>
            <a:endParaRPr lang="de-CH" sz="1600" dirty="0">
              <a:solidFill>
                <a:srgbClr val="5A5A5A"/>
              </a:solidFill>
            </a:endParaRPr>
          </a:p>
          <a:p>
            <a:pPr lvl="1"/>
            <a:r>
              <a:rPr lang="de-CH" sz="1200" dirty="0">
                <a:solidFill>
                  <a:srgbClr val="5A5A5A"/>
                </a:solidFill>
              </a:rPr>
              <a:t>Dies ist die zentrale Funktion des Head Board. Hier werden die Daten aus dem FPGA gelesen und entsprechend der Print Table für den Druckkopf aufbereitet respektive </a:t>
            </a:r>
            <a:r>
              <a:rPr lang="de-CH" sz="1200" dirty="0" smtClean="0">
                <a:solidFill>
                  <a:srgbClr val="5A5A5A"/>
                </a:solidFill>
              </a:rPr>
              <a:t>geschoben. Die Daten werden mit der Meldung des Encoder Druck Impulses gelesen. Falls ein Print Go ansteht werden die Daten bis zum Ende des ersten Bildes aus dem Memory des FPGA gelesen. Falls keine Daten anstehen werden leere Daten geschrieben. Diese Funktion muss auch einen Spray und </a:t>
            </a:r>
            <a:r>
              <a:rPr lang="de-CH" sz="1200" dirty="0" err="1">
                <a:solidFill>
                  <a:srgbClr val="5A5A5A"/>
                </a:solidFill>
              </a:rPr>
              <a:t>F</a:t>
            </a:r>
            <a:r>
              <a:rPr lang="de-CH" sz="1200" dirty="0" err="1" smtClean="0">
                <a:solidFill>
                  <a:srgbClr val="5A5A5A"/>
                </a:solidFill>
              </a:rPr>
              <a:t>irepulse</a:t>
            </a:r>
            <a:r>
              <a:rPr lang="de-CH" sz="1200" dirty="0" smtClean="0">
                <a:solidFill>
                  <a:srgbClr val="5A5A5A"/>
                </a:solidFill>
              </a:rPr>
              <a:t> bewegen Modus abhandeln.</a:t>
            </a:r>
          </a:p>
          <a:p>
            <a:pPr>
              <a:spcBef>
                <a:spcPts val="600"/>
              </a:spcBef>
            </a:pPr>
            <a:r>
              <a:rPr lang="de-CH" sz="1600" dirty="0">
                <a:solidFill>
                  <a:srgbClr val="5A5A5A"/>
                </a:solidFill>
              </a:rPr>
              <a:t>Drive </a:t>
            </a:r>
            <a:r>
              <a:rPr lang="de-CH" sz="1600" dirty="0" err="1">
                <a:solidFill>
                  <a:srgbClr val="5A5A5A"/>
                </a:solidFill>
              </a:rPr>
              <a:t>and</a:t>
            </a:r>
            <a:r>
              <a:rPr lang="de-CH" sz="1600" dirty="0">
                <a:solidFill>
                  <a:srgbClr val="5A5A5A"/>
                </a:solidFill>
              </a:rPr>
              <a:t> </a:t>
            </a:r>
            <a:r>
              <a:rPr lang="de-CH" sz="1600" dirty="0" err="1">
                <a:solidFill>
                  <a:srgbClr val="5A5A5A"/>
                </a:solidFill>
              </a:rPr>
              <a:t>regulate</a:t>
            </a:r>
            <a:r>
              <a:rPr lang="de-CH" sz="1600" dirty="0">
                <a:solidFill>
                  <a:srgbClr val="5A5A5A"/>
                </a:solidFill>
              </a:rPr>
              <a:t> fluid </a:t>
            </a:r>
            <a:r>
              <a:rPr lang="de-CH" sz="1600" dirty="0" err="1">
                <a:solidFill>
                  <a:srgbClr val="5A5A5A"/>
                </a:solidFill>
              </a:rPr>
              <a:t>system</a:t>
            </a:r>
            <a:r>
              <a:rPr lang="de-CH" sz="1600" dirty="0">
                <a:solidFill>
                  <a:srgbClr val="5A5A5A"/>
                </a:solidFill>
              </a:rPr>
              <a:t> / Fluid </a:t>
            </a:r>
            <a:r>
              <a:rPr lang="de-CH" sz="1600" dirty="0" err="1">
                <a:solidFill>
                  <a:srgbClr val="5A5A5A"/>
                </a:solidFill>
              </a:rPr>
              <a:t>drivers</a:t>
            </a:r>
            <a:endParaRPr lang="de-CH" sz="1600" dirty="0">
              <a:solidFill>
                <a:srgbClr val="5A5A5A"/>
              </a:solidFill>
            </a:endParaRPr>
          </a:p>
          <a:p>
            <a:pPr lvl="1"/>
            <a:r>
              <a:rPr lang="de-CH" sz="1200" dirty="0" smtClean="0">
                <a:solidFill>
                  <a:srgbClr val="5A5A5A"/>
                </a:solidFill>
              </a:rPr>
              <a:t>In dieser Funktion werden alle Regelkriese für die Tintenversorgung abgehandelt.</a:t>
            </a:r>
          </a:p>
          <a:p>
            <a:pPr>
              <a:spcBef>
                <a:spcPts val="600"/>
              </a:spcBef>
            </a:pPr>
            <a:r>
              <a:rPr lang="de-CH" sz="1600" dirty="0" err="1">
                <a:solidFill>
                  <a:srgbClr val="5A5A5A"/>
                </a:solidFill>
              </a:rPr>
              <a:t>Control</a:t>
            </a:r>
            <a:r>
              <a:rPr lang="de-CH" sz="1600" dirty="0">
                <a:solidFill>
                  <a:srgbClr val="5A5A5A"/>
                </a:solidFill>
              </a:rPr>
              <a:t> Interface</a:t>
            </a:r>
          </a:p>
          <a:p>
            <a:pPr lvl="1">
              <a:spcBef>
                <a:spcPts val="600"/>
              </a:spcBef>
            </a:pPr>
            <a:r>
              <a:rPr lang="de-CH" sz="1200" dirty="0">
                <a:solidFill>
                  <a:srgbClr val="5A5A5A"/>
                </a:solidFill>
              </a:rPr>
              <a:t>Kontrollschnittstelle des Boards. Hier werden die States und die </a:t>
            </a:r>
            <a:r>
              <a:rPr lang="de-CH" sz="1200" dirty="0" err="1">
                <a:solidFill>
                  <a:srgbClr val="5A5A5A"/>
                </a:solidFill>
              </a:rPr>
              <a:t>Commands</a:t>
            </a:r>
            <a:r>
              <a:rPr lang="de-CH" sz="1200" dirty="0">
                <a:solidFill>
                  <a:srgbClr val="5A5A5A"/>
                </a:solidFill>
              </a:rPr>
              <a:t> abgehandelt. Die Events der verschiedenen Tasks werden </a:t>
            </a:r>
            <a:r>
              <a:rPr lang="de-CH" sz="1200" dirty="0" smtClean="0">
                <a:solidFill>
                  <a:srgbClr val="5A5A5A"/>
                </a:solidFill>
              </a:rPr>
              <a:t/>
            </a:r>
            <a:br>
              <a:rPr lang="de-CH" sz="1200" dirty="0" smtClean="0">
                <a:solidFill>
                  <a:srgbClr val="5A5A5A"/>
                </a:solidFill>
              </a:rPr>
            </a:br>
            <a:r>
              <a:rPr lang="de-CH" sz="1200" dirty="0" smtClean="0">
                <a:solidFill>
                  <a:srgbClr val="5A5A5A"/>
                </a:solidFill>
              </a:rPr>
              <a:t>weiter </a:t>
            </a:r>
            <a:r>
              <a:rPr lang="de-CH" sz="1200" dirty="0">
                <a:solidFill>
                  <a:srgbClr val="5A5A5A"/>
                </a:solidFill>
              </a:rPr>
              <a:t>geleitet. Die Parameter werden an die verschiedenen Tasks Verteilt respektive von den Tasks gelesen. </a:t>
            </a:r>
          </a:p>
          <a:p>
            <a:pPr lvl="1"/>
            <a:endParaRPr lang="de-CH" sz="1200" dirty="0">
              <a:solidFill>
                <a:srgbClr val="5A5A5A"/>
              </a:solidFill>
            </a:endParaRPr>
          </a:p>
        </p:txBody>
      </p:sp>
    </p:spTree>
    <p:extLst>
      <p:ext uri="{BB962C8B-B14F-4D97-AF65-F5344CB8AC3E}">
        <p14:creationId xmlns:p14="http://schemas.microsoft.com/office/powerpoint/2010/main" val="2829401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Beschreibung </a:t>
            </a:r>
            <a:r>
              <a:rPr lang="de-CH" sz="2400" dirty="0"/>
              <a:t>Encoder Board </a:t>
            </a:r>
            <a:r>
              <a:rPr lang="de-CH" sz="2400" dirty="0" smtClean="0"/>
              <a:t>R4</a:t>
            </a:r>
            <a:endParaRPr lang="de-CH" dirty="0"/>
          </a:p>
        </p:txBody>
      </p:sp>
      <p:sp>
        <p:nvSpPr>
          <p:cNvPr id="3" name="Textplatzhalter 2"/>
          <p:cNvSpPr>
            <a:spLocks noGrp="1"/>
          </p:cNvSpPr>
          <p:nvPr>
            <p:ph type="body" sz="quarter" idx="10"/>
          </p:nvPr>
        </p:nvSpPr>
        <p:spPr>
          <a:xfrm>
            <a:off x="538480" y="1117961"/>
            <a:ext cx="11155680" cy="5177790"/>
          </a:xfrm>
        </p:spPr>
        <p:txBody>
          <a:bodyPr/>
          <a:lstStyle/>
          <a:p>
            <a:r>
              <a:rPr lang="de-CH" sz="1800" dirty="0" smtClean="0">
                <a:solidFill>
                  <a:srgbClr val="5A5A5A"/>
                </a:solidFill>
              </a:rPr>
              <a:t>Mit </a:t>
            </a:r>
            <a:r>
              <a:rPr lang="de-CH" sz="1800" dirty="0">
                <a:solidFill>
                  <a:srgbClr val="5A5A5A"/>
                </a:solidFill>
              </a:rPr>
              <a:t>dem neuen </a:t>
            </a:r>
            <a:r>
              <a:rPr lang="de-CH" sz="1800" dirty="0" smtClean="0">
                <a:solidFill>
                  <a:srgbClr val="5A5A5A"/>
                </a:solidFill>
              </a:rPr>
              <a:t>Drucksystem </a:t>
            </a:r>
            <a:r>
              <a:rPr lang="de-CH" sz="1800" dirty="0">
                <a:solidFill>
                  <a:srgbClr val="5A5A5A"/>
                </a:solidFill>
              </a:rPr>
              <a:t>erreicht man eine Genauigkeit von 1200 dpi, das entspricht einem Abstand zwischen zwei Punkten von 20 Mikrometer. Das Encoder-Board, welches die Position des Papiers </a:t>
            </a:r>
            <a:r>
              <a:rPr lang="de-CH" sz="1800" dirty="0" smtClean="0">
                <a:solidFill>
                  <a:srgbClr val="5A5A5A"/>
                </a:solidFill>
              </a:rPr>
              <a:t>wiedergibt, </a:t>
            </a:r>
            <a:r>
              <a:rPr lang="de-CH" sz="1800" dirty="0">
                <a:solidFill>
                  <a:srgbClr val="5A5A5A"/>
                </a:solidFill>
              </a:rPr>
              <a:t>erreicht in den bisherigen Systemen ein Genauigkeit von </a:t>
            </a:r>
            <a:r>
              <a:rPr lang="de-CH" sz="1800" dirty="0" smtClean="0">
                <a:solidFill>
                  <a:srgbClr val="5A5A5A"/>
                </a:solidFill>
              </a:rPr>
              <a:t>&gt;60 Mikrometern. </a:t>
            </a:r>
            <a:r>
              <a:rPr lang="de-CH" sz="1800" dirty="0">
                <a:solidFill>
                  <a:srgbClr val="5A5A5A"/>
                </a:solidFill>
              </a:rPr>
              <a:t>Die Genauigkeit soll auf 20 Mikrometer verbessert werden. </a:t>
            </a:r>
            <a:endParaRPr lang="de-CH" sz="1800" dirty="0" smtClean="0">
              <a:solidFill>
                <a:srgbClr val="5A5A5A"/>
              </a:solidFill>
            </a:endParaRPr>
          </a:p>
          <a:p>
            <a:r>
              <a:rPr lang="de-CH" sz="1800" dirty="0" smtClean="0">
                <a:solidFill>
                  <a:srgbClr val="5A5A5A"/>
                </a:solidFill>
              </a:rPr>
              <a:t>Die Ungenauigkeiten entstehen durch folgende Faktoren:</a:t>
            </a:r>
          </a:p>
          <a:p>
            <a:pPr lvl="1"/>
            <a:r>
              <a:rPr lang="de-CH" sz="1400" dirty="0" smtClean="0">
                <a:solidFill>
                  <a:srgbClr val="5A5A5A"/>
                </a:solidFill>
              </a:rPr>
              <a:t>Toleranz des </a:t>
            </a:r>
            <a:r>
              <a:rPr lang="de-CH" sz="1400" dirty="0" err="1" smtClean="0">
                <a:solidFill>
                  <a:srgbClr val="5A5A5A"/>
                </a:solidFill>
              </a:rPr>
              <a:t>Messystems</a:t>
            </a:r>
            <a:r>
              <a:rPr lang="de-CH" sz="1400" dirty="0" smtClean="0">
                <a:solidFill>
                  <a:srgbClr val="5A5A5A"/>
                </a:solidFill>
              </a:rPr>
              <a:t> (Encoder)</a:t>
            </a:r>
          </a:p>
          <a:p>
            <a:pPr lvl="1"/>
            <a:r>
              <a:rPr lang="de-CH" sz="1400" dirty="0" smtClean="0">
                <a:solidFill>
                  <a:srgbClr val="5A5A5A"/>
                </a:solidFill>
              </a:rPr>
              <a:t>Toleranz Anbau </a:t>
            </a:r>
            <a:r>
              <a:rPr lang="de-CH" sz="1400" dirty="0" err="1" smtClean="0">
                <a:solidFill>
                  <a:srgbClr val="5A5A5A"/>
                </a:solidFill>
              </a:rPr>
              <a:t>Messystem</a:t>
            </a:r>
            <a:endParaRPr lang="de-CH" sz="1400" dirty="0" smtClean="0">
              <a:solidFill>
                <a:srgbClr val="5A5A5A"/>
              </a:solidFill>
            </a:endParaRPr>
          </a:p>
          <a:p>
            <a:pPr lvl="1"/>
            <a:r>
              <a:rPr lang="de-CH" sz="1400" dirty="0" smtClean="0">
                <a:solidFill>
                  <a:srgbClr val="5A5A5A"/>
                </a:solidFill>
              </a:rPr>
              <a:t>Mechanische Rollentoleranzen</a:t>
            </a:r>
          </a:p>
          <a:p>
            <a:pPr lvl="1"/>
            <a:r>
              <a:rPr lang="de-CH" sz="1400" dirty="0" smtClean="0">
                <a:solidFill>
                  <a:srgbClr val="5A5A5A"/>
                </a:solidFill>
              </a:rPr>
              <a:t>Ausdehnung des Druckmediums, z.B. Papier oder dünne Folien</a:t>
            </a:r>
          </a:p>
          <a:p>
            <a:pPr lvl="1"/>
            <a:r>
              <a:rPr lang="de-CH" sz="1400" dirty="0" smtClean="0">
                <a:solidFill>
                  <a:srgbClr val="5A5A5A"/>
                </a:solidFill>
              </a:rPr>
              <a:t>Toleranz in der Regelung der Motoren des Transportes</a:t>
            </a:r>
            <a:endParaRPr lang="de-CH" sz="1400" dirty="0">
              <a:solidFill>
                <a:srgbClr val="5A5A5A"/>
              </a:solidFill>
            </a:endParaRPr>
          </a:p>
          <a:p>
            <a:r>
              <a:rPr lang="de-CH" sz="1800" dirty="0" smtClean="0">
                <a:solidFill>
                  <a:srgbClr val="5A5A5A"/>
                </a:solidFill>
              </a:rPr>
              <a:t>Diese Toleranzen sollen genau </a:t>
            </a:r>
            <a:r>
              <a:rPr lang="de-CH" sz="1800" dirty="0">
                <a:solidFill>
                  <a:srgbClr val="5A5A5A"/>
                </a:solidFill>
              </a:rPr>
              <a:t>analysiert </a:t>
            </a:r>
            <a:r>
              <a:rPr lang="de-CH" sz="1800" dirty="0" smtClean="0">
                <a:solidFill>
                  <a:srgbClr val="5A5A5A"/>
                </a:solidFill>
              </a:rPr>
              <a:t>werden.</a:t>
            </a:r>
          </a:p>
          <a:p>
            <a:r>
              <a:rPr lang="de-CH" sz="1800" dirty="0" smtClean="0">
                <a:solidFill>
                  <a:srgbClr val="5A5A5A"/>
                </a:solidFill>
              </a:rPr>
              <a:t>Mit den Resultaten dieser Analyse soll dann ein </a:t>
            </a:r>
            <a:r>
              <a:rPr lang="de-CH" sz="1800" dirty="0">
                <a:solidFill>
                  <a:srgbClr val="5A5A5A"/>
                </a:solidFill>
              </a:rPr>
              <a:t>Korrekturverfahren </a:t>
            </a:r>
            <a:r>
              <a:rPr lang="de-CH" sz="1800" dirty="0" smtClean="0">
                <a:solidFill>
                  <a:srgbClr val="5A5A5A"/>
                </a:solidFill>
              </a:rPr>
              <a:t>realisieren werden, </a:t>
            </a:r>
            <a:r>
              <a:rPr lang="de-CH" sz="1800" dirty="0">
                <a:solidFill>
                  <a:srgbClr val="5A5A5A"/>
                </a:solidFill>
              </a:rPr>
              <a:t>welches mit Hilfe </a:t>
            </a:r>
            <a:r>
              <a:rPr lang="de-CH" sz="1800" dirty="0" smtClean="0">
                <a:solidFill>
                  <a:srgbClr val="5A5A5A"/>
                </a:solidFill>
              </a:rPr>
              <a:t>von bis zu 3 </a:t>
            </a:r>
            <a:r>
              <a:rPr lang="de-CH" sz="1800" dirty="0" err="1" smtClean="0">
                <a:solidFill>
                  <a:srgbClr val="5A5A5A"/>
                </a:solidFill>
              </a:rPr>
              <a:t>Messystemen</a:t>
            </a:r>
            <a:r>
              <a:rPr lang="de-CH" sz="1800" dirty="0" smtClean="0">
                <a:solidFill>
                  <a:srgbClr val="5A5A5A"/>
                </a:solidFill>
              </a:rPr>
              <a:t> (Encoder) ein korrigiertes Encoder Signal pro Farbe für die Ansteuerung der Druckköpfe generiert.</a:t>
            </a:r>
          </a:p>
          <a:p>
            <a:r>
              <a:rPr lang="de-CH" sz="1800" dirty="0" smtClean="0">
                <a:solidFill>
                  <a:srgbClr val="5A5A5A"/>
                </a:solidFill>
              </a:rPr>
              <a:t>Das Start drucken Signal wird über einen Eingang eingelesen und einem Master Encoder Impuls zugewiesen.</a:t>
            </a:r>
          </a:p>
          <a:p>
            <a:r>
              <a:rPr lang="de-CH" sz="1800" dirty="0" smtClean="0">
                <a:solidFill>
                  <a:srgbClr val="5A5A5A"/>
                </a:solidFill>
              </a:rPr>
              <a:t>Zeichnet </a:t>
            </a:r>
            <a:r>
              <a:rPr lang="de-CH" sz="1800" dirty="0" err="1" smtClean="0">
                <a:solidFill>
                  <a:srgbClr val="5A5A5A"/>
                </a:solidFill>
              </a:rPr>
              <a:t>Encodersignale</a:t>
            </a:r>
            <a:r>
              <a:rPr lang="de-CH" sz="1800" dirty="0" smtClean="0">
                <a:solidFill>
                  <a:srgbClr val="5A5A5A"/>
                </a:solidFill>
              </a:rPr>
              <a:t> auf</a:t>
            </a:r>
            <a:endParaRPr lang="de-CH" sz="1800" dirty="0">
              <a:solidFill>
                <a:srgbClr val="5A5A5A"/>
              </a:solidFill>
            </a:endParaRPr>
          </a:p>
        </p:txBody>
      </p:sp>
    </p:spTree>
    <p:extLst>
      <p:ext uri="{BB962C8B-B14F-4D97-AF65-F5344CB8AC3E}">
        <p14:creationId xmlns:p14="http://schemas.microsoft.com/office/powerpoint/2010/main" val="2451288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Eckdaten </a:t>
            </a:r>
            <a:r>
              <a:rPr lang="de-CH" sz="2400" dirty="0"/>
              <a:t>Encoder Board </a:t>
            </a:r>
            <a:r>
              <a:rPr lang="de-CH" sz="2400" dirty="0" smtClean="0"/>
              <a:t>R4</a:t>
            </a:r>
            <a:endParaRPr lang="de-CH" dirty="0"/>
          </a:p>
        </p:txBody>
      </p:sp>
      <p:sp>
        <p:nvSpPr>
          <p:cNvPr id="3" name="Textplatzhalter 2"/>
          <p:cNvSpPr>
            <a:spLocks noGrp="1"/>
          </p:cNvSpPr>
          <p:nvPr>
            <p:ph type="body" sz="quarter" idx="10"/>
          </p:nvPr>
        </p:nvSpPr>
        <p:spPr>
          <a:xfrm>
            <a:off x="538480" y="1292136"/>
            <a:ext cx="11155680" cy="5177790"/>
          </a:xfrm>
        </p:spPr>
        <p:txBody>
          <a:bodyPr/>
          <a:lstStyle/>
          <a:p>
            <a:pPr>
              <a:spcBef>
                <a:spcPts val="600"/>
              </a:spcBef>
            </a:pPr>
            <a:r>
              <a:rPr lang="de-CH" dirty="0">
                <a:solidFill>
                  <a:srgbClr val="5A5A5A"/>
                </a:solidFill>
              </a:rPr>
              <a:t>Kontrollschnittstelle					</a:t>
            </a:r>
            <a:r>
              <a:rPr lang="de-CH" dirty="0" smtClean="0">
                <a:solidFill>
                  <a:srgbClr val="5A5A5A"/>
                </a:solidFill>
              </a:rPr>
              <a:t>100MBit Ethernet TCP/IP</a:t>
            </a:r>
          </a:p>
          <a:p>
            <a:pPr>
              <a:spcBef>
                <a:spcPts val="600"/>
              </a:spcBef>
            </a:pPr>
            <a:r>
              <a:rPr lang="de-CH" dirty="0"/>
              <a:t>Encoder </a:t>
            </a:r>
            <a:r>
              <a:rPr lang="de-CH" dirty="0" smtClean="0"/>
              <a:t>Input Schnittstelle</a:t>
            </a:r>
            <a:r>
              <a:rPr lang="de-CH" dirty="0"/>
              <a:t>			</a:t>
            </a:r>
            <a:r>
              <a:rPr lang="de-CH" dirty="0" smtClean="0"/>
              <a:t>3x, RS422, A/B/Zero, max. 50m,</a:t>
            </a:r>
            <a:br>
              <a:rPr lang="de-CH" dirty="0" smtClean="0"/>
            </a:br>
            <a:r>
              <a:rPr lang="de-CH" dirty="0" smtClean="0"/>
              <a:t>											5m/S*1</a:t>
            </a:r>
            <a:r>
              <a:rPr lang="en-US" dirty="0"/>
              <a:t>µ</a:t>
            </a:r>
            <a:r>
              <a:rPr lang="de-CH" dirty="0"/>
              <a:t>m = </a:t>
            </a:r>
            <a:r>
              <a:rPr lang="de-CH" dirty="0" smtClean="0"/>
              <a:t>5MHz</a:t>
            </a:r>
            <a:endParaRPr lang="de-CH" dirty="0"/>
          </a:p>
          <a:p>
            <a:pPr>
              <a:spcBef>
                <a:spcPts val="600"/>
              </a:spcBef>
            </a:pPr>
            <a:r>
              <a:rPr lang="de-CH" dirty="0" smtClean="0">
                <a:solidFill>
                  <a:srgbClr val="5A5A5A"/>
                </a:solidFill>
              </a:rPr>
              <a:t>Encoder Output </a:t>
            </a:r>
            <a:r>
              <a:rPr lang="de-CH" dirty="0">
                <a:solidFill>
                  <a:srgbClr val="5A5A5A"/>
                </a:solidFill>
              </a:rPr>
              <a:t>Schnittstelle		</a:t>
            </a:r>
            <a:r>
              <a:rPr lang="de-CH" dirty="0" smtClean="0">
                <a:solidFill>
                  <a:srgbClr val="5A5A5A"/>
                </a:solidFill>
              </a:rPr>
              <a:t>M-LVDS, 2xData, 1xClock, max. 20m, </a:t>
            </a:r>
            <a:br>
              <a:rPr lang="de-CH" dirty="0" smtClean="0">
                <a:solidFill>
                  <a:srgbClr val="5A5A5A"/>
                </a:solidFill>
              </a:rPr>
            </a:br>
            <a:r>
              <a:rPr lang="de-CH" dirty="0" smtClean="0">
                <a:solidFill>
                  <a:srgbClr val="5A5A5A"/>
                </a:solidFill>
              </a:rPr>
              <a:t>											1xData pro 4 Farben</a:t>
            </a:r>
            <a:endParaRPr lang="de-CH" dirty="0">
              <a:solidFill>
                <a:srgbClr val="5A5A5A"/>
              </a:solidFill>
            </a:endParaRPr>
          </a:p>
          <a:p>
            <a:pPr>
              <a:spcBef>
                <a:spcPts val="600"/>
              </a:spcBef>
            </a:pPr>
            <a:r>
              <a:rPr lang="de-CH" dirty="0" smtClean="0">
                <a:solidFill>
                  <a:srgbClr val="5A5A5A"/>
                </a:solidFill>
              </a:rPr>
              <a:t>Speisung								24V/????A</a:t>
            </a:r>
            <a:endParaRPr lang="de-CH" dirty="0">
              <a:solidFill>
                <a:srgbClr val="5A5A5A"/>
              </a:solidFill>
            </a:endParaRPr>
          </a:p>
          <a:p>
            <a:pPr>
              <a:spcBef>
                <a:spcPts val="600"/>
              </a:spcBef>
            </a:pPr>
            <a:r>
              <a:rPr lang="de-CH" dirty="0" smtClean="0"/>
              <a:t>Eingänge</a:t>
            </a:r>
            <a:r>
              <a:rPr lang="de-CH" dirty="0"/>
              <a:t>							</a:t>
            </a:r>
            <a:r>
              <a:rPr lang="de-CH" dirty="0" smtClean="0"/>
              <a:t>	4x, 24V PNP, &lt;20mA, (1xPrintGo)</a:t>
            </a:r>
            <a:endParaRPr lang="de-CH" dirty="0"/>
          </a:p>
          <a:p>
            <a:pPr>
              <a:spcBef>
                <a:spcPts val="600"/>
              </a:spcBef>
            </a:pPr>
            <a:r>
              <a:rPr lang="de-CH" dirty="0"/>
              <a:t>Ausgänge							</a:t>
            </a:r>
            <a:r>
              <a:rPr lang="de-CH" dirty="0" smtClean="0"/>
              <a:t>	4x, 24V PNP, 1A</a:t>
            </a:r>
          </a:p>
        </p:txBody>
      </p:sp>
    </p:spTree>
    <p:extLst>
      <p:ext uri="{BB962C8B-B14F-4D97-AF65-F5344CB8AC3E}">
        <p14:creationId xmlns:p14="http://schemas.microsoft.com/office/powerpoint/2010/main" val="2783552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Blockdiagramm </a:t>
            </a:r>
            <a:r>
              <a:rPr lang="de-CH" sz="2400" dirty="0"/>
              <a:t>Encoder </a:t>
            </a:r>
            <a:r>
              <a:rPr lang="de-CH" sz="2400" dirty="0" smtClean="0"/>
              <a:t>Board R4</a:t>
            </a:r>
            <a:endParaRPr lang="de-CH" dirty="0"/>
          </a:p>
        </p:txBody>
      </p:sp>
      <p:pic>
        <p:nvPicPr>
          <p:cNvPr id="3" name="Grafik 2"/>
          <p:cNvPicPr>
            <a:picLocks noChangeAspect="1"/>
          </p:cNvPicPr>
          <p:nvPr/>
        </p:nvPicPr>
        <p:blipFill>
          <a:blip r:embed="rId2"/>
          <a:stretch>
            <a:fillRect/>
          </a:stretch>
        </p:blipFill>
        <p:spPr>
          <a:xfrm>
            <a:off x="477313" y="1173272"/>
            <a:ext cx="9491398" cy="5399184"/>
          </a:xfrm>
          <a:prstGeom prst="rect">
            <a:avLst/>
          </a:prstGeom>
        </p:spPr>
      </p:pic>
    </p:spTree>
    <p:extLst>
      <p:ext uri="{BB962C8B-B14F-4D97-AF65-F5344CB8AC3E}">
        <p14:creationId xmlns:p14="http://schemas.microsoft.com/office/powerpoint/2010/main" val="4104063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70126"/>
            <a:ext cx="11155680" cy="729710"/>
          </a:xfrm>
        </p:spPr>
        <p:txBody>
          <a:bodyPr/>
          <a:lstStyle/>
          <a:p>
            <a:r>
              <a:rPr lang="de-CH" dirty="0" smtClean="0"/>
              <a:t>Kommandos </a:t>
            </a:r>
            <a:r>
              <a:rPr lang="de-CH" dirty="0"/>
              <a:t>und Events </a:t>
            </a:r>
            <a:r>
              <a:rPr lang="de-CH" sz="2400" dirty="0"/>
              <a:t>Encoder </a:t>
            </a:r>
            <a:r>
              <a:rPr lang="de-CH" sz="2400" dirty="0" smtClean="0"/>
              <a:t>Board</a:t>
            </a:r>
            <a:endParaRPr lang="de-CH" dirty="0"/>
          </a:p>
        </p:txBody>
      </p:sp>
      <p:sp>
        <p:nvSpPr>
          <p:cNvPr id="3" name="Textplatzhalter 2"/>
          <p:cNvSpPr>
            <a:spLocks noGrp="1"/>
          </p:cNvSpPr>
          <p:nvPr>
            <p:ph type="body" sz="quarter" idx="10"/>
          </p:nvPr>
        </p:nvSpPr>
        <p:spPr/>
        <p:txBody>
          <a:bodyPr/>
          <a:lstStyle/>
          <a:p>
            <a:pPr marL="108000" indent="0">
              <a:buNone/>
            </a:pPr>
            <a:r>
              <a:rPr lang="de-CH" sz="2000" b="1" dirty="0" smtClean="0"/>
              <a:t>Kommandos</a:t>
            </a:r>
            <a:endParaRPr lang="de-CH" sz="2000" dirty="0" smtClean="0"/>
          </a:p>
          <a:p>
            <a:r>
              <a:rPr lang="de-CH" sz="2000" dirty="0" smtClean="0"/>
              <a:t>Set </a:t>
            </a:r>
            <a:r>
              <a:rPr lang="de-CH" sz="2000" dirty="0"/>
              <a:t>Parameter</a:t>
            </a:r>
          </a:p>
          <a:p>
            <a:pPr lvl="1"/>
            <a:r>
              <a:rPr lang="de-CH" sz="1800" dirty="0" smtClean="0"/>
              <a:t>- Impulse </a:t>
            </a:r>
            <a:r>
              <a:rPr lang="de-CH" sz="1800" dirty="0"/>
              <a:t>pro Meter pro Encoder</a:t>
            </a:r>
          </a:p>
          <a:p>
            <a:pPr lvl="1"/>
            <a:r>
              <a:rPr lang="de-CH" sz="1800" dirty="0" smtClean="0"/>
              <a:t>- Orientation </a:t>
            </a:r>
            <a:r>
              <a:rPr lang="de-CH" sz="1800" dirty="0"/>
              <a:t>pro </a:t>
            </a:r>
            <a:r>
              <a:rPr lang="de-CH" sz="1800" dirty="0" smtClean="0"/>
              <a:t>Encoder, </a:t>
            </a:r>
            <a:r>
              <a:rPr lang="de-CH" sz="1600" dirty="0" smtClean="0"/>
              <a:t>CW/CCW</a:t>
            </a:r>
            <a:endParaRPr lang="de-CH" sz="1600" dirty="0"/>
          </a:p>
          <a:p>
            <a:pPr lvl="1"/>
            <a:r>
              <a:rPr lang="de-CH" sz="1800" dirty="0" smtClean="0"/>
              <a:t>- Kompensation</a:t>
            </a:r>
            <a:endParaRPr lang="de-CH" sz="1800" dirty="0"/>
          </a:p>
          <a:p>
            <a:pPr lvl="2"/>
            <a:r>
              <a:rPr lang="de-CH" sz="1600" dirty="0" smtClean="0"/>
              <a:t>- Mode</a:t>
            </a:r>
            <a:r>
              <a:rPr lang="de-CH" sz="1600" dirty="0"/>
              <a:t>: None, type1, type2</a:t>
            </a:r>
          </a:p>
          <a:p>
            <a:pPr lvl="2"/>
            <a:r>
              <a:rPr lang="de-CH" sz="1600" dirty="0" smtClean="0"/>
              <a:t>- Sinus </a:t>
            </a:r>
            <a:r>
              <a:rPr lang="de-CH" sz="1600" dirty="0"/>
              <a:t>Länge und Amplitude</a:t>
            </a:r>
          </a:p>
          <a:p>
            <a:pPr lvl="2"/>
            <a:r>
              <a:rPr lang="de-CH" sz="1600" dirty="0" smtClean="0"/>
              <a:t>- Encoder-</a:t>
            </a:r>
            <a:r>
              <a:rPr lang="de-CH" sz="1600" dirty="0"/>
              <a:t>, Start Druck- und Druckriegel- Position</a:t>
            </a:r>
          </a:p>
          <a:p>
            <a:pPr lvl="1"/>
            <a:r>
              <a:rPr lang="de-CH" sz="1800" dirty="0" smtClean="0"/>
              <a:t>- Ausgangskanäle</a:t>
            </a:r>
            <a:endParaRPr lang="de-CH" sz="1800" dirty="0"/>
          </a:p>
          <a:p>
            <a:pPr lvl="2"/>
            <a:r>
              <a:rPr lang="de-CH" sz="1600" dirty="0" smtClean="0"/>
              <a:t>- Kanalnummer</a:t>
            </a:r>
            <a:r>
              <a:rPr lang="de-CH" sz="1600" dirty="0"/>
              <a:t>, DPI, </a:t>
            </a:r>
            <a:r>
              <a:rPr lang="de-CH" sz="1600" dirty="0" smtClean="0"/>
              <a:t>Quelle: Kompensation</a:t>
            </a:r>
            <a:r>
              <a:rPr lang="de-CH" sz="1600" dirty="0"/>
              <a:t>, - Internal (Frequenz), Encoder </a:t>
            </a:r>
            <a:r>
              <a:rPr lang="de-CH" sz="1600" dirty="0" smtClean="0"/>
              <a:t>(</a:t>
            </a:r>
            <a:r>
              <a:rPr lang="de-CH" sz="1600" dirty="0" err="1" smtClean="0"/>
              <a:t>Nr</a:t>
            </a:r>
            <a:r>
              <a:rPr lang="de-CH" sz="1600" dirty="0"/>
              <a:t>)</a:t>
            </a:r>
          </a:p>
          <a:p>
            <a:pPr lvl="1"/>
            <a:r>
              <a:rPr lang="de-CH" sz="1800" dirty="0" smtClean="0"/>
              <a:t>- Start </a:t>
            </a:r>
            <a:r>
              <a:rPr lang="de-CH" sz="1800" dirty="0"/>
              <a:t>Druck Mode</a:t>
            </a:r>
          </a:p>
          <a:p>
            <a:pPr lvl="2"/>
            <a:r>
              <a:rPr lang="de-CH" sz="1600" dirty="0"/>
              <a:t>- Extern, </a:t>
            </a:r>
            <a:r>
              <a:rPr lang="de-CH" sz="1600" dirty="0" smtClean="0"/>
              <a:t>Wiederhohlen: Erste Position/Intervall, </a:t>
            </a:r>
            <a:r>
              <a:rPr lang="de-CH" sz="1600" dirty="0"/>
              <a:t>Scannen </a:t>
            </a:r>
            <a:r>
              <a:rPr lang="de-CH" sz="1600" dirty="0" smtClean="0"/>
              <a:t>(2 Position), </a:t>
            </a:r>
            <a:r>
              <a:rPr lang="de-CH" sz="1600" dirty="0"/>
              <a:t>Nach Drucklänge (???)</a:t>
            </a:r>
            <a:endParaRPr lang="de-CH" sz="1100" dirty="0"/>
          </a:p>
          <a:p>
            <a:pPr lvl="1"/>
            <a:r>
              <a:rPr lang="de-CH" sz="1800" dirty="0" smtClean="0"/>
              <a:t>- Setze </a:t>
            </a:r>
            <a:r>
              <a:rPr lang="de-CH" sz="1800" dirty="0"/>
              <a:t>Ausgang (1-4</a:t>
            </a:r>
            <a:r>
              <a:rPr lang="de-CH" sz="1800" dirty="0" smtClean="0"/>
              <a:t>)</a:t>
            </a:r>
          </a:p>
          <a:p>
            <a:pPr lvl="1"/>
            <a:r>
              <a:rPr lang="de-CH" sz="1800" dirty="0" smtClean="0"/>
              <a:t>- Melde Eingang (1-4, Edge)</a:t>
            </a:r>
          </a:p>
        </p:txBody>
      </p:sp>
      <p:sp>
        <p:nvSpPr>
          <p:cNvPr id="4" name="Textplatzhalter 3"/>
          <p:cNvSpPr>
            <a:spLocks noGrp="1"/>
          </p:cNvSpPr>
          <p:nvPr>
            <p:ph type="body" sz="quarter" idx="11"/>
          </p:nvPr>
        </p:nvSpPr>
        <p:spPr/>
        <p:txBody>
          <a:bodyPr/>
          <a:lstStyle/>
          <a:p>
            <a:r>
              <a:rPr lang="de-CH" sz="2000" dirty="0" err="1"/>
              <a:t>Get</a:t>
            </a:r>
            <a:r>
              <a:rPr lang="de-CH" sz="2000" dirty="0"/>
              <a:t> Log</a:t>
            </a:r>
          </a:p>
          <a:p>
            <a:pPr lvl="1"/>
            <a:r>
              <a:rPr lang="de-CH" sz="1800" dirty="0" smtClean="0"/>
              <a:t>- Liest </a:t>
            </a:r>
            <a:r>
              <a:rPr lang="de-CH" sz="1800" dirty="0"/>
              <a:t>ein Log File aus </a:t>
            </a:r>
            <a:r>
              <a:rPr lang="de-CH" sz="1800" dirty="0">
                <a:sym typeface="Wingdings" panose="05000000000000000000" pitchFamily="2" charset="2"/>
              </a:rPr>
              <a:t> </a:t>
            </a:r>
            <a:r>
              <a:rPr lang="de-CH" sz="1800" dirty="0"/>
              <a:t>Encoder n, Channel n, etc.</a:t>
            </a:r>
          </a:p>
          <a:p>
            <a:r>
              <a:rPr lang="de-CH" sz="2000" dirty="0" err="1"/>
              <a:t>Get</a:t>
            </a:r>
            <a:r>
              <a:rPr lang="de-CH" sz="2000" dirty="0"/>
              <a:t> Parameter</a:t>
            </a:r>
          </a:p>
          <a:p>
            <a:pPr lvl="1"/>
            <a:r>
              <a:rPr lang="de-CH" sz="1800" dirty="0" smtClean="0"/>
              <a:t>- Lese </a:t>
            </a:r>
            <a:r>
              <a:rPr lang="de-CH" sz="1800" dirty="0"/>
              <a:t>Eingang</a:t>
            </a:r>
          </a:p>
          <a:p>
            <a:pPr lvl="1"/>
            <a:r>
              <a:rPr lang="de-CH" sz="1800" dirty="0" smtClean="0"/>
              <a:t>- Lese Ausgang</a:t>
            </a:r>
          </a:p>
          <a:p>
            <a:pPr lvl="1"/>
            <a:r>
              <a:rPr lang="de-CH" sz="1800" dirty="0" smtClean="0"/>
              <a:t>- Lese Encoder (</a:t>
            </a:r>
            <a:r>
              <a:rPr lang="de-CH" sz="1800" dirty="0" err="1" smtClean="0"/>
              <a:t>A,B,Null,Speed</a:t>
            </a:r>
            <a:r>
              <a:rPr lang="de-CH" sz="1800" dirty="0" smtClean="0"/>
              <a:t>)</a:t>
            </a:r>
          </a:p>
          <a:p>
            <a:pPr>
              <a:spcBef>
                <a:spcPts val="600"/>
              </a:spcBef>
            </a:pPr>
            <a:r>
              <a:rPr lang="de-CH" sz="2000" dirty="0"/>
              <a:t>Set Test</a:t>
            </a:r>
          </a:p>
          <a:p>
            <a:pPr lvl="1"/>
            <a:r>
              <a:rPr lang="de-CH" sz="2000" dirty="0"/>
              <a:t>- </a:t>
            </a:r>
            <a:r>
              <a:rPr lang="de-CH" sz="2000" dirty="0" smtClean="0"/>
              <a:t>Outputs, Send </a:t>
            </a:r>
            <a:r>
              <a:rPr lang="de-CH" sz="2000" dirty="0" err="1" smtClean="0"/>
              <a:t>test</a:t>
            </a:r>
            <a:r>
              <a:rPr lang="de-CH" sz="2000" dirty="0" smtClean="0"/>
              <a:t> </a:t>
            </a:r>
            <a:r>
              <a:rPr lang="de-CH" sz="2000" dirty="0" err="1" smtClean="0"/>
              <a:t>telegram</a:t>
            </a:r>
            <a:r>
              <a:rPr lang="de-CH" sz="2000" dirty="0" smtClean="0"/>
              <a:t> etc.</a:t>
            </a:r>
            <a:endParaRPr lang="de-CH" sz="2000" dirty="0"/>
          </a:p>
          <a:p>
            <a:pPr marL="108000" indent="0">
              <a:buNone/>
            </a:pPr>
            <a:r>
              <a:rPr lang="de-CH" sz="2000" b="1" dirty="0" smtClean="0"/>
              <a:t>Events</a:t>
            </a:r>
          </a:p>
          <a:p>
            <a:r>
              <a:rPr lang="de-CH" sz="2000" dirty="0" smtClean="0"/>
              <a:t>Set </a:t>
            </a:r>
            <a:r>
              <a:rPr lang="de-CH" sz="2000" dirty="0"/>
              <a:t>I</a:t>
            </a:r>
            <a:r>
              <a:rPr lang="de-CH" sz="2000" dirty="0" smtClean="0"/>
              <a:t>nput</a:t>
            </a:r>
            <a:endParaRPr lang="de-CH" sz="2000" dirty="0"/>
          </a:p>
          <a:p>
            <a:pPr lvl="1"/>
            <a:r>
              <a:rPr lang="de-CH" sz="1800" dirty="0" smtClean="0"/>
              <a:t>- Eingang wurde gesetzt</a:t>
            </a:r>
          </a:p>
          <a:p>
            <a:r>
              <a:rPr lang="de-CH" sz="2200" dirty="0" smtClean="0"/>
              <a:t>Errors</a:t>
            </a:r>
          </a:p>
          <a:p>
            <a:pPr lvl="1"/>
            <a:r>
              <a:rPr lang="de-CH" sz="1800" dirty="0" smtClean="0"/>
              <a:t>- Encoder n not </a:t>
            </a:r>
            <a:r>
              <a:rPr lang="de-CH" sz="1800" dirty="0" err="1" smtClean="0"/>
              <a:t>running</a:t>
            </a:r>
            <a:endParaRPr lang="de-CH" sz="1800" dirty="0"/>
          </a:p>
        </p:txBody>
      </p:sp>
    </p:spTree>
    <p:extLst>
      <p:ext uri="{BB962C8B-B14F-4D97-AF65-F5344CB8AC3E}">
        <p14:creationId xmlns:p14="http://schemas.microsoft.com/office/powerpoint/2010/main" val="779331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9599"/>
            <a:ext cx="11155680" cy="729710"/>
          </a:xfrm>
        </p:spPr>
        <p:txBody>
          <a:bodyPr/>
          <a:lstStyle/>
          <a:p>
            <a:r>
              <a:rPr lang="en-GB" dirty="0" err="1" smtClean="0"/>
              <a:t>Uebersicht</a:t>
            </a:r>
            <a:r>
              <a:rPr lang="en-GB" dirty="0" smtClean="0"/>
              <a:t> </a:t>
            </a:r>
            <a:r>
              <a:rPr lang="de-CH" sz="2400" dirty="0" smtClean="0"/>
              <a:t>Gesamtsystem</a:t>
            </a:r>
            <a:endParaRPr lang="en-GB" sz="5400" dirty="0"/>
          </a:p>
        </p:txBody>
      </p:sp>
      <p:sp>
        <p:nvSpPr>
          <p:cNvPr id="5" name="Textfeld 4"/>
          <p:cNvSpPr txBox="1"/>
          <p:nvPr/>
        </p:nvSpPr>
        <p:spPr>
          <a:xfrm>
            <a:off x="9628738" y="1355071"/>
            <a:ext cx="2028953" cy="1169551"/>
          </a:xfrm>
          <a:prstGeom prst="rect">
            <a:avLst/>
          </a:prstGeom>
          <a:noFill/>
        </p:spPr>
        <p:txBody>
          <a:bodyPr wrap="none" rtlCol="0">
            <a:spAutoFit/>
          </a:bodyPr>
          <a:lstStyle/>
          <a:p>
            <a:pPr marL="285750" indent="-285750">
              <a:buClr>
                <a:srgbClr val="FFC000"/>
              </a:buClr>
              <a:buSzPct val="150000"/>
              <a:buFont typeface="Wingdings" panose="05000000000000000000" pitchFamily="2" charset="2"/>
              <a:buChar char="§"/>
            </a:pPr>
            <a:r>
              <a:rPr lang="de-CH" sz="1400" dirty="0" smtClean="0">
                <a:latin typeface="Dax Light" pitchFamily="50" charset="0"/>
              </a:rPr>
              <a:t>Power Supply</a:t>
            </a:r>
          </a:p>
          <a:p>
            <a:pPr marL="285750" indent="-285750">
              <a:buClr>
                <a:srgbClr val="00B0F0"/>
              </a:buClr>
              <a:buSzPct val="150000"/>
              <a:buFont typeface="Wingdings" panose="05000000000000000000" pitchFamily="2" charset="2"/>
              <a:buChar char="§"/>
            </a:pPr>
            <a:r>
              <a:rPr lang="de-CH" sz="1400" dirty="0" smtClean="0">
                <a:latin typeface="Dax Light" pitchFamily="50" charset="0"/>
              </a:rPr>
              <a:t>Data </a:t>
            </a:r>
            <a:r>
              <a:rPr lang="de-CH" sz="1400" dirty="0" err="1" smtClean="0">
                <a:latin typeface="Dax Light" pitchFamily="50" charset="0"/>
              </a:rPr>
              <a:t>and</a:t>
            </a:r>
            <a:r>
              <a:rPr lang="de-CH" sz="1400" dirty="0" smtClean="0">
                <a:latin typeface="Dax Light" pitchFamily="50" charset="0"/>
              </a:rPr>
              <a:t> </a:t>
            </a:r>
            <a:r>
              <a:rPr lang="de-CH" sz="1400" dirty="0" err="1" smtClean="0">
                <a:latin typeface="Dax Light" pitchFamily="50" charset="0"/>
              </a:rPr>
              <a:t>control</a:t>
            </a:r>
            <a:r>
              <a:rPr lang="de-CH" sz="1400" dirty="0" smtClean="0">
                <a:latin typeface="Dax Light" pitchFamily="50" charset="0"/>
              </a:rPr>
              <a:t> </a:t>
            </a:r>
            <a:r>
              <a:rPr lang="de-CH" sz="1400" dirty="0" err="1" smtClean="0">
                <a:latin typeface="Dax Light" pitchFamily="50" charset="0"/>
              </a:rPr>
              <a:t>path</a:t>
            </a:r>
            <a:endParaRPr lang="de-CH" sz="1400" dirty="0" smtClean="0">
              <a:latin typeface="Dax Light" pitchFamily="50" charset="0"/>
            </a:endParaRPr>
          </a:p>
          <a:p>
            <a:pPr marL="285750" indent="-285750">
              <a:buSzPct val="150000"/>
              <a:buFont typeface="Wingdings" panose="05000000000000000000" pitchFamily="2" charset="2"/>
              <a:buChar char="§"/>
            </a:pPr>
            <a:r>
              <a:rPr lang="de-CH" sz="1400" dirty="0" smtClean="0">
                <a:latin typeface="Dax Light" pitchFamily="50" charset="0"/>
              </a:rPr>
              <a:t>Ink </a:t>
            </a:r>
            <a:r>
              <a:rPr lang="de-CH" sz="1400" dirty="0" err="1" smtClean="0">
                <a:latin typeface="Dax Light" pitchFamily="50" charset="0"/>
              </a:rPr>
              <a:t>and</a:t>
            </a:r>
            <a:r>
              <a:rPr lang="de-CH" sz="1400" dirty="0" smtClean="0">
                <a:latin typeface="Dax Light" pitchFamily="50" charset="0"/>
              </a:rPr>
              <a:t> </a:t>
            </a:r>
            <a:r>
              <a:rPr lang="de-CH" sz="1400" dirty="0" err="1" smtClean="0">
                <a:latin typeface="Dax Light" pitchFamily="50" charset="0"/>
              </a:rPr>
              <a:t>cooling</a:t>
            </a:r>
            <a:endParaRPr lang="de-CH" sz="1400" dirty="0" smtClean="0">
              <a:latin typeface="Dax Light" pitchFamily="50" charset="0"/>
            </a:endParaRPr>
          </a:p>
          <a:p>
            <a:pPr marL="285750" indent="-285750">
              <a:buClr>
                <a:srgbClr val="FF0000"/>
              </a:buClr>
              <a:buSzPct val="150000"/>
              <a:buFont typeface="Wingdings" panose="05000000000000000000" pitchFamily="2" charset="2"/>
              <a:buChar char="§"/>
            </a:pPr>
            <a:r>
              <a:rPr lang="de-CH" sz="1400" dirty="0" smtClean="0">
                <a:latin typeface="Dax Light" pitchFamily="50" charset="0"/>
              </a:rPr>
              <a:t>Encoder </a:t>
            </a:r>
            <a:r>
              <a:rPr lang="de-CH" sz="1400" dirty="0" err="1" smtClean="0">
                <a:latin typeface="Dax Light" pitchFamily="50" charset="0"/>
              </a:rPr>
              <a:t>interface</a:t>
            </a:r>
            <a:endParaRPr lang="de-CH" sz="1400" dirty="0" smtClean="0">
              <a:latin typeface="Dax Light" pitchFamily="50" charset="0"/>
            </a:endParaRPr>
          </a:p>
          <a:p>
            <a:pPr marL="285750" indent="-285750">
              <a:buFont typeface="Wingdings" panose="05000000000000000000" pitchFamily="2" charset="2"/>
              <a:buChar char="§"/>
            </a:pPr>
            <a:endParaRPr lang="de-CH" sz="1400" dirty="0">
              <a:latin typeface="Dax Light" pitchFamily="50" charset="0"/>
            </a:endParaRPr>
          </a:p>
        </p:txBody>
      </p:sp>
      <p:pic>
        <p:nvPicPr>
          <p:cNvPr id="4" name="Grafik 3"/>
          <p:cNvPicPr>
            <a:picLocks noChangeAspect="1"/>
          </p:cNvPicPr>
          <p:nvPr/>
        </p:nvPicPr>
        <p:blipFill>
          <a:blip r:embed="rId2"/>
          <a:stretch>
            <a:fillRect/>
          </a:stretch>
        </p:blipFill>
        <p:spPr>
          <a:xfrm>
            <a:off x="538480" y="999309"/>
            <a:ext cx="9161200" cy="5126069"/>
          </a:xfrm>
          <a:prstGeom prst="rect">
            <a:avLst/>
          </a:prstGeom>
        </p:spPr>
      </p:pic>
    </p:spTree>
    <p:extLst>
      <p:ext uri="{BB962C8B-B14F-4D97-AF65-F5344CB8AC3E}">
        <p14:creationId xmlns:p14="http://schemas.microsoft.com/office/powerpoint/2010/main" val="758329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a:t>Encoder Board </a:t>
            </a:r>
            <a:r>
              <a:rPr lang="de-CH" sz="2400" dirty="0" smtClean="0"/>
              <a:t>R4</a:t>
            </a:r>
            <a:endParaRPr lang="de-CH" dirty="0"/>
          </a:p>
        </p:txBody>
      </p:sp>
      <p:pic>
        <p:nvPicPr>
          <p:cNvPr id="4" name="Grafik 3"/>
          <p:cNvPicPr>
            <a:picLocks noChangeAspect="1"/>
          </p:cNvPicPr>
          <p:nvPr/>
        </p:nvPicPr>
        <p:blipFill>
          <a:blip r:embed="rId2"/>
          <a:stretch>
            <a:fillRect/>
          </a:stretch>
        </p:blipFill>
        <p:spPr>
          <a:xfrm>
            <a:off x="968140" y="1446905"/>
            <a:ext cx="9839410" cy="4634153"/>
          </a:xfrm>
          <a:prstGeom prst="rect">
            <a:avLst/>
          </a:prstGeom>
        </p:spPr>
      </p:pic>
    </p:spTree>
    <p:extLst>
      <p:ext uri="{BB962C8B-B14F-4D97-AF65-F5344CB8AC3E}">
        <p14:creationId xmlns:p14="http://schemas.microsoft.com/office/powerpoint/2010/main" val="3265807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a:t>Encoder Board </a:t>
            </a:r>
            <a:r>
              <a:rPr lang="de-CH" sz="2400" dirty="0" smtClean="0"/>
              <a:t>R4</a:t>
            </a:r>
            <a:endParaRPr lang="de-CH" dirty="0"/>
          </a:p>
        </p:txBody>
      </p:sp>
      <p:sp>
        <p:nvSpPr>
          <p:cNvPr id="5"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Encoder Handler</a:t>
            </a:r>
          </a:p>
          <a:p>
            <a:pPr lvl="1"/>
            <a:r>
              <a:rPr lang="de-CH" sz="1200" dirty="0" smtClean="0">
                <a:solidFill>
                  <a:srgbClr val="5A5A5A"/>
                </a:solidFill>
              </a:rPr>
              <a:t>Liest die um 90 grad verschobenen A und B Signale des Encoders ein. A vor B bei CW und B vor A bei CCW zählt aufwärts, sonst abwärts. Der Encoder Handler generiert einen absoluten Encoder Wert mit einem Null Signal als </a:t>
            </a:r>
            <a:r>
              <a:rPr lang="de-CH" sz="1200" dirty="0" err="1" smtClean="0">
                <a:solidFill>
                  <a:srgbClr val="5A5A5A"/>
                </a:solidFill>
              </a:rPr>
              <a:t>Flag</a:t>
            </a:r>
            <a:r>
              <a:rPr lang="de-CH" sz="1200" dirty="0" smtClean="0">
                <a:solidFill>
                  <a:srgbClr val="5A5A5A"/>
                </a:solidFill>
              </a:rPr>
              <a:t>.</a:t>
            </a:r>
          </a:p>
          <a:p>
            <a:pPr>
              <a:spcBef>
                <a:spcPts val="600"/>
              </a:spcBef>
            </a:pPr>
            <a:r>
              <a:rPr lang="de-CH" sz="1600" dirty="0">
                <a:solidFill>
                  <a:srgbClr val="5A5A5A"/>
                </a:solidFill>
              </a:rPr>
              <a:t>Internal Encoder</a:t>
            </a:r>
          </a:p>
          <a:p>
            <a:pPr lvl="1"/>
            <a:r>
              <a:rPr lang="de-CH" sz="1200" dirty="0">
                <a:solidFill>
                  <a:srgbClr val="5A5A5A"/>
                </a:solidFill>
              </a:rPr>
              <a:t>Generiert </a:t>
            </a:r>
            <a:r>
              <a:rPr lang="de-CH" sz="1200" dirty="0" smtClean="0">
                <a:solidFill>
                  <a:srgbClr val="5A5A5A"/>
                </a:solidFill>
              </a:rPr>
              <a:t>einen absoluten Encoder Wert mit </a:t>
            </a:r>
            <a:r>
              <a:rPr lang="de-CH" sz="1200" dirty="0">
                <a:solidFill>
                  <a:srgbClr val="5A5A5A"/>
                </a:solidFill>
              </a:rPr>
              <a:t>einer </a:t>
            </a:r>
            <a:r>
              <a:rPr lang="de-CH" sz="1200" dirty="0" smtClean="0">
                <a:solidFill>
                  <a:srgbClr val="5A5A5A"/>
                </a:solidFill>
              </a:rPr>
              <a:t>einstellbaren, fixen Geschwindigkeit.</a:t>
            </a:r>
            <a:endParaRPr lang="de-CH" sz="1200" dirty="0">
              <a:solidFill>
                <a:srgbClr val="5A5A5A"/>
              </a:solidFill>
            </a:endParaRPr>
          </a:p>
          <a:p>
            <a:pPr>
              <a:spcBef>
                <a:spcPts val="600"/>
              </a:spcBef>
            </a:pPr>
            <a:r>
              <a:rPr lang="de-CH" sz="1600" dirty="0" err="1" smtClean="0">
                <a:solidFill>
                  <a:srgbClr val="5A5A5A"/>
                </a:solidFill>
              </a:rPr>
              <a:t>Compensation</a:t>
            </a:r>
            <a:r>
              <a:rPr lang="de-CH" sz="1600" dirty="0" smtClean="0">
                <a:solidFill>
                  <a:srgbClr val="5A5A5A"/>
                </a:solidFill>
              </a:rPr>
              <a:t> Handler</a:t>
            </a:r>
          </a:p>
          <a:p>
            <a:pPr lvl="1"/>
            <a:r>
              <a:rPr lang="de-CH" sz="1200" dirty="0" smtClean="0">
                <a:solidFill>
                  <a:srgbClr val="5A5A5A"/>
                </a:solidFill>
              </a:rPr>
              <a:t>Liest die bis zu 3 Encoder Signale ein und macht die Korrektur der Signale gemäss dem Korrekturverfahren.</a:t>
            </a:r>
          </a:p>
          <a:p>
            <a:pPr>
              <a:spcBef>
                <a:spcPts val="600"/>
              </a:spcBef>
            </a:pPr>
            <a:r>
              <a:rPr lang="de-CH" sz="1600" dirty="0">
                <a:solidFill>
                  <a:srgbClr val="5A5A5A"/>
                </a:solidFill>
              </a:rPr>
              <a:t>Log Files</a:t>
            </a:r>
          </a:p>
          <a:p>
            <a:pPr lvl="1"/>
            <a:r>
              <a:rPr lang="de-CH" sz="1200" dirty="0">
                <a:solidFill>
                  <a:srgbClr val="5A5A5A"/>
                </a:solidFill>
              </a:rPr>
              <a:t>Diese Files werden zu analysezwecken verwendet. Es sollen die </a:t>
            </a:r>
            <a:r>
              <a:rPr lang="de-CH" sz="1200" dirty="0" err="1">
                <a:solidFill>
                  <a:srgbClr val="5A5A5A"/>
                </a:solidFill>
              </a:rPr>
              <a:t>Encodereingänge</a:t>
            </a:r>
            <a:r>
              <a:rPr lang="de-CH" sz="1200" dirty="0">
                <a:solidFill>
                  <a:srgbClr val="5A5A5A"/>
                </a:solidFill>
              </a:rPr>
              <a:t> und die </a:t>
            </a:r>
            <a:r>
              <a:rPr lang="de-CH" sz="1200" dirty="0" err="1">
                <a:solidFill>
                  <a:srgbClr val="5A5A5A"/>
                </a:solidFill>
              </a:rPr>
              <a:t>Encoderkanäle</a:t>
            </a:r>
            <a:r>
              <a:rPr lang="de-CH" sz="1200" dirty="0">
                <a:solidFill>
                  <a:srgbClr val="5A5A5A"/>
                </a:solidFill>
              </a:rPr>
              <a:t> mit den jeweiligen Timings aufgezeichnet werden.</a:t>
            </a:r>
          </a:p>
          <a:p>
            <a:pPr>
              <a:spcBef>
                <a:spcPts val="600"/>
              </a:spcBef>
            </a:pPr>
            <a:r>
              <a:rPr lang="de-CH" sz="1600" dirty="0">
                <a:solidFill>
                  <a:srgbClr val="5A5A5A"/>
                </a:solidFill>
              </a:rPr>
              <a:t>Print Go Handler</a:t>
            </a:r>
          </a:p>
          <a:p>
            <a:pPr lvl="1"/>
            <a:r>
              <a:rPr lang="de-CH" sz="1200" dirty="0" smtClean="0">
                <a:solidFill>
                  <a:srgbClr val="5A5A5A"/>
                </a:solidFill>
              </a:rPr>
              <a:t>Verarbeitet </a:t>
            </a:r>
            <a:r>
              <a:rPr lang="de-CH" sz="1200" dirty="0">
                <a:solidFill>
                  <a:srgbClr val="5A5A5A"/>
                </a:solidFill>
              </a:rPr>
              <a:t>die </a:t>
            </a:r>
            <a:r>
              <a:rPr lang="de-CH" sz="1200" dirty="0" smtClean="0">
                <a:solidFill>
                  <a:srgbClr val="5A5A5A"/>
                </a:solidFill>
              </a:rPr>
              <a:t>verschiedenen Print Go typen wie extern, wiederhohlen, scannen. Synchronisiert das </a:t>
            </a:r>
            <a:r>
              <a:rPr lang="de-CH" sz="1200" dirty="0" err="1" smtClean="0">
                <a:solidFill>
                  <a:srgbClr val="5A5A5A"/>
                </a:solidFill>
              </a:rPr>
              <a:t>PrintGo</a:t>
            </a:r>
            <a:r>
              <a:rPr lang="de-CH" sz="1200" dirty="0" smtClean="0">
                <a:solidFill>
                  <a:srgbClr val="5A5A5A"/>
                </a:solidFill>
              </a:rPr>
              <a:t> auf die Druckauflösung, </a:t>
            </a:r>
            <a:r>
              <a:rPr lang="de-CH" sz="1200" dirty="0" err="1" smtClean="0">
                <a:solidFill>
                  <a:srgbClr val="5A5A5A"/>
                </a:solidFill>
              </a:rPr>
              <a:t>MasterFireClock</a:t>
            </a:r>
            <a:r>
              <a:rPr lang="de-CH" sz="1200" dirty="0" smtClean="0">
                <a:solidFill>
                  <a:srgbClr val="5A5A5A"/>
                </a:solidFill>
              </a:rPr>
              <a:t> </a:t>
            </a:r>
            <a:r>
              <a:rPr lang="de-CH" sz="1200" dirty="0" err="1" smtClean="0">
                <a:solidFill>
                  <a:srgbClr val="5A5A5A"/>
                </a:solidFill>
              </a:rPr>
              <a:t>Flag</a:t>
            </a:r>
            <a:r>
              <a:rPr lang="de-CH" sz="1200" dirty="0" smtClean="0">
                <a:solidFill>
                  <a:srgbClr val="5A5A5A"/>
                </a:solidFill>
              </a:rPr>
              <a:t> (multiple von der Encoder Auflösung, </a:t>
            </a:r>
            <a:r>
              <a:rPr lang="de-CH" sz="1200" dirty="0" err="1" smtClean="0">
                <a:solidFill>
                  <a:srgbClr val="5A5A5A"/>
                </a:solidFill>
              </a:rPr>
              <a:t>z.B</a:t>
            </a:r>
            <a:r>
              <a:rPr lang="de-CH" sz="1200" dirty="0" smtClean="0">
                <a:solidFill>
                  <a:srgbClr val="5A5A5A"/>
                </a:solidFill>
              </a:rPr>
              <a:t> 10 x bei 12’000DPI </a:t>
            </a:r>
            <a:r>
              <a:rPr lang="de-CH" sz="1200" dirty="0">
                <a:solidFill>
                  <a:srgbClr val="5A5A5A"/>
                </a:solidFill>
              </a:rPr>
              <a:t>E</a:t>
            </a:r>
            <a:r>
              <a:rPr lang="de-CH" sz="1200" dirty="0" smtClean="0">
                <a:solidFill>
                  <a:srgbClr val="5A5A5A"/>
                </a:solidFill>
              </a:rPr>
              <a:t>ncoder Auflösung und 1’200DPI Druckauflösung). Setzt das Print Orientation </a:t>
            </a:r>
            <a:r>
              <a:rPr lang="de-CH" sz="1200" dirty="0" err="1" smtClean="0">
                <a:solidFill>
                  <a:srgbClr val="5A5A5A"/>
                </a:solidFill>
              </a:rPr>
              <a:t>Flag</a:t>
            </a:r>
            <a:r>
              <a:rPr lang="de-CH" sz="1200" dirty="0" smtClean="0">
                <a:solidFill>
                  <a:srgbClr val="5A5A5A"/>
                </a:solidFill>
              </a:rPr>
              <a:t> welches im </a:t>
            </a:r>
            <a:r>
              <a:rPr lang="de-CH" sz="1200" dirty="0" err="1" smtClean="0">
                <a:solidFill>
                  <a:srgbClr val="5A5A5A"/>
                </a:solidFill>
              </a:rPr>
              <a:t>scanning</a:t>
            </a:r>
            <a:r>
              <a:rPr lang="de-CH" sz="1200" dirty="0" smtClean="0">
                <a:solidFill>
                  <a:srgbClr val="5A5A5A"/>
                </a:solidFill>
              </a:rPr>
              <a:t> </a:t>
            </a:r>
            <a:r>
              <a:rPr lang="de-CH" sz="1200" dirty="0" err="1" smtClean="0">
                <a:solidFill>
                  <a:srgbClr val="5A5A5A"/>
                </a:solidFill>
              </a:rPr>
              <a:t>modus</a:t>
            </a:r>
            <a:r>
              <a:rPr lang="de-CH" sz="1200" dirty="0" smtClean="0">
                <a:solidFill>
                  <a:srgbClr val="5A5A5A"/>
                </a:solidFill>
              </a:rPr>
              <a:t> verwendet wird.</a:t>
            </a:r>
            <a:endParaRPr lang="de-CH" sz="1050" dirty="0">
              <a:solidFill>
                <a:srgbClr val="5A5A5A"/>
              </a:solidFill>
            </a:endParaRPr>
          </a:p>
          <a:p>
            <a:pPr>
              <a:spcBef>
                <a:spcPts val="600"/>
              </a:spcBef>
            </a:pPr>
            <a:r>
              <a:rPr lang="de-CH" sz="1600" dirty="0" smtClean="0">
                <a:solidFill>
                  <a:srgbClr val="5A5A5A"/>
                </a:solidFill>
              </a:rPr>
              <a:t>Create Encoder </a:t>
            </a:r>
            <a:r>
              <a:rPr lang="de-CH" sz="1600" dirty="0" err="1" smtClean="0">
                <a:solidFill>
                  <a:srgbClr val="5A5A5A"/>
                </a:solidFill>
              </a:rPr>
              <a:t>Telegram</a:t>
            </a:r>
            <a:endParaRPr lang="de-CH" sz="1600" dirty="0" smtClean="0">
              <a:solidFill>
                <a:srgbClr val="5A5A5A"/>
              </a:solidFill>
            </a:endParaRPr>
          </a:p>
          <a:p>
            <a:pPr lvl="1"/>
            <a:r>
              <a:rPr lang="de-CH" sz="1200" dirty="0" smtClean="0">
                <a:solidFill>
                  <a:srgbClr val="5A5A5A"/>
                </a:solidFill>
              </a:rPr>
              <a:t>Kreiert 4 Encoder Telegramme (4 Farben) pro Kanal : Encoder Nummer 4Bit, 20Bit absoluter Wert native Auflösung, 4Bit Feinauflösung, 2 Flags: </a:t>
            </a:r>
            <a:r>
              <a:rPr lang="de-CH" sz="1200" dirty="0" err="1" smtClean="0">
                <a:solidFill>
                  <a:srgbClr val="5A5A5A"/>
                </a:solidFill>
              </a:rPr>
              <a:t>PrintGo</a:t>
            </a:r>
            <a:r>
              <a:rPr lang="de-CH" sz="1200" dirty="0" smtClean="0">
                <a:solidFill>
                  <a:srgbClr val="5A5A5A"/>
                </a:solidFill>
              </a:rPr>
              <a:t> (Start drucken mit </a:t>
            </a:r>
            <a:r>
              <a:rPr lang="de-CH" sz="1200" dirty="0" err="1" smtClean="0">
                <a:solidFill>
                  <a:srgbClr val="5A5A5A"/>
                </a:solidFill>
              </a:rPr>
              <a:t>MasterFireClock</a:t>
            </a:r>
            <a:r>
              <a:rPr lang="de-CH" sz="1200" dirty="0" smtClean="0">
                <a:solidFill>
                  <a:srgbClr val="5A5A5A"/>
                </a:solidFill>
              </a:rPr>
              <a:t> synchron), Orientation (</a:t>
            </a:r>
            <a:r>
              <a:rPr lang="de-CH" sz="1200" dirty="0" err="1" smtClean="0">
                <a:solidFill>
                  <a:srgbClr val="5A5A5A"/>
                </a:solidFill>
              </a:rPr>
              <a:t>forwärts</a:t>
            </a:r>
            <a:r>
              <a:rPr lang="de-CH" sz="1200" dirty="0" smtClean="0">
                <a:solidFill>
                  <a:srgbClr val="5A5A5A"/>
                </a:solidFill>
              </a:rPr>
              <a:t>, rückwärts für den </a:t>
            </a:r>
            <a:r>
              <a:rPr lang="de-CH" sz="1200" dirty="0">
                <a:solidFill>
                  <a:srgbClr val="5A5A5A"/>
                </a:solidFill>
              </a:rPr>
              <a:t>S</a:t>
            </a:r>
            <a:r>
              <a:rPr lang="de-CH" sz="1200" dirty="0" smtClean="0">
                <a:solidFill>
                  <a:srgbClr val="5A5A5A"/>
                </a:solidFill>
              </a:rPr>
              <a:t>canning </a:t>
            </a:r>
            <a:r>
              <a:rPr lang="de-CH" sz="1200" dirty="0">
                <a:solidFill>
                  <a:srgbClr val="5A5A5A"/>
                </a:solidFill>
              </a:rPr>
              <a:t>M</a:t>
            </a:r>
            <a:r>
              <a:rPr lang="de-CH" sz="1200" dirty="0" smtClean="0">
                <a:solidFill>
                  <a:srgbClr val="5A5A5A"/>
                </a:solidFill>
              </a:rPr>
              <a:t>odus), </a:t>
            </a:r>
            <a:r>
              <a:rPr lang="de-CH" sz="1200" dirty="0">
                <a:solidFill>
                  <a:srgbClr val="5A5A5A"/>
                </a:solidFill>
              </a:rPr>
              <a:t>2</a:t>
            </a:r>
            <a:r>
              <a:rPr lang="de-CH" sz="1200" dirty="0" smtClean="0">
                <a:solidFill>
                  <a:srgbClr val="5A5A5A"/>
                </a:solidFill>
              </a:rPr>
              <a:t>Bit </a:t>
            </a:r>
            <a:r>
              <a:rPr lang="de-CH" sz="1200" dirty="0" err="1" smtClean="0">
                <a:solidFill>
                  <a:srgbClr val="5A5A5A"/>
                </a:solidFill>
              </a:rPr>
              <a:t>Checksum</a:t>
            </a:r>
            <a:r>
              <a:rPr lang="de-CH" sz="1200" dirty="0" smtClean="0">
                <a:solidFill>
                  <a:srgbClr val="5A5A5A"/>
                </a:solidFill>
              </a:rPr>
              <a:t>, Reserve</a:t>
            </a:r>
            <a:endParaRPr lang="de-CH" sz="1600" dirty="0" smtClean="0">
              <a:solidFill>
                <a:srgbClr val="5A5A5A"/>
              </a:solidFill>
            </a:endParaRPr>
          </a:p>
          <a:p>
            <a:pPr>
              <a:spcBef>
                <a:spcPts val="600"/>
              </a:spcBef>
            </a:pPr>
            <a:r>
              <a:rPr lang="de-CH" sz="1600" dirty="0" smtClean="0">
                <a:solidFill>
                  <a:srgbClr val="5A5A5A"/>
                </a:solidFill>
              </a:rPr>
              <a:t>I/O Handler</a:t>
            </a:r>
          </a:p>
          <a:p>
            <a:pPr lvl="1"/>
            <a:r>
              <a:rPr lang="de-CH" sz="1200" dirty="0" smtClean="0">
                <a:solidFill>
                  <a:srgbClr val="5A5A5A"/>
                </a:solidFill>
              </a:rPr>
              <a:t>Setzt Ausgänge und meldet Eingänge an das </a:t>
            </a:r>
            <a:r>
              <a:rPr lang="de-CH" sz="1200" dirty="0" err="1" smtClean="0">
                <a:solidFill>
                  <a:srgbClr val="5A5A5A"/>
                </a:solidFill>
              </a:rPr>
              <a:t>Control</a:t>
            </a:r>
            <a:r>
              <a:rPr lang="de-CH" sz="1200" dirty="0" smtClean="0">
                <a:solidFill>
                  <a:srgbClr val="5A5A5A"/>
                </a:solidFill>
              </a:rPr>
              <a:t> Interface</a:t>
            </a:r>
          </a:p>
          <a:p>
            <a:pPr>
              <a:spcBef>
                <a:spcPts val="600"/>
              </a:spcBef>
            </a:pPr>
            <a:r>
              <a:rPr lang="de-CH" sz="1600" dirty="0" err="1" smtClean="0">
                <a:solidFill>
                  <a:srgbClr val="5A5A5A"/>
                </a:solidFill>
              </a:rPr>
              <a:t>Control</a:t>
            </a:r>
            <a:r>
              <a:rPr lang="de-CH" sz="1600" dirty="0" smtClean="0">
                <a:solidFill>
                  <a:srgbClr val="5A5A5A"/>
                </a:solidFill>
              </a:rPr>
              <a:t> Interface</a:t>
            </a:r>
          </a:p>
          <a:p>
            <a:pPr lvl="1">
              <a:spcBef>
                <a:spcPts val="600"/>
              </a:spcBef>
            </a:pPr>
            <a:r>
              <a:rPr lang="de-CH" sz="1200" dirty="0" smtClean="0">
                <a:solidFill>
                  <a:srgbClr val="5A5A5A"/>
                </a:solidFill>
              </a:rPr>
              <a:t>Kontrollschnittstelle des Boards. Hier werden die States und die </a:t>
            </a:r>
            <a:r>
              <a:rPr lang="de-CH" sz="1200" dirty="0" err="1" smtClean="0">
                <a:solidFill>
                  <a:srgbClr val="5A5A5A"/>
                </a:solidFill>
              </a:rPr>
              <a:t>Commands</a:t>
            </a:r>
            <a:r>
              <a:rPr lang="de-CH" sz="1200" dirty="0" smtClean="0">
                <a:solidFill>
                  <a:srgbClr val="5A5A5A"/>
                </a:solidFill>
              </a:rPr>
              <a:t> abgehandelt</a:t>
            </a:r>
            <a:r>
              <a:rPr lang="de-CH" sz="1200" dirty="0">
                <a:solidFill>
                  <a:srgbClr val="5A5A5A"/>
                </a:solidFill>
              </a:rPr>
              <a:t>. </a:t>
            </a:r>
            <a:r>
              <a:rPr lang="de-CH" sz="1200" dirty="0" smtClean="0">
                <a:solidFill>
                  <a:srgbClr val="5A5A5A"/>
                </a:solidFill>
              </a:rPr>
              <a:t>Die </a:t>
            </a:r>
            <a:r>
              <a:rPr lang="de-CH" sz="1200" dirty="0">
                <a:solidFill>
                  <a:srgbClr val="5A5A5A"/>
                </a:solidFill>
              </a:rPr>
              <a:t>Events der verschiedenen Tasks </a:t>
            </a:r>
            <a:r>
              <a:rPr lang="de-CH" sz="1200" dirty="0" smtClean="0">
                <a:solidFill>
                  <a:srgbClr val="5A5A5A"/>
                </a:solidFill>
              </a:rPr>
              <a:t>werden</a:t>
            </a:r>
            <a:br>
              <a:rPr lang="de-CH" sz="1200" dirty="0" smtClean="0">
                <a:solidFill>
                  <a:srgbClr val="5A5A5A"/>
                </a:solidFill>
              </a:rPr>
            </a:br>
            <a:r>
              <a:rPr lang="de-CH" sz="1200" dirty="0" smtClean="0">
                <a:solidFill>
                  <a:srgbClr val="5A5A5A"/>
                </a:solidFill>
              </a:rPr>
              <a:t>weiter geleitet. Die Parameter werden an die verschiedenen Tasks Verteilt respektive von den Tasks gelesen. </a:t>
            </a: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1917712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Beschreibung </a:t>
            </a:r>
            <a:r>
              <a:rPr lang="de-CH" sz="2400" dirty="0" smtClean="0"/>
              <a:t>Fluid Board R4</a:t>
            </a:r>
            <a:endParaRPr lang="de-CH" dirty="0"/>
          </a:p>
        </p:txBody>
      </p:sp>
      <p:sp>
        <p:nvSpPr>
          <p:cNvPr id="3" name="Textplatzhalter 2"/>
          <p:cNvSpPr>
            <a:spLocks noGrp="1"/>
          </p:cNvSpPr>
          <p:nvPr>
            <p:ph type="body" sz="quarter" idx="10"/>
          </p:nvPr>
        </p:nvSpPr>
        <p:spPr>
          <a:xfrm>
            <a:off x="538480" y="1130763"/>
            <a:ext cx="11155680" cy="5177790"/>
          </a:xfrm>
        </p:spPr>
        <p:txBody>
          <a:bodyPr/>
          <a:lstStyle/>
          <a:p>
            <a:r>
              <a:rPr lang="de-CH" sz="2000" dirty="0">
                <a:solidFill>
                  <a:srgbClr val="5A5A5A"/>
                </a:solidFill>
              </a:rPr>
              <a:t>Das Fluid Board regelt </a:t>
            </a:r>
            <a:r>
              <a:rPr lang="de-CH" sz="2000" dirty="0" smtClean="0">
                <a:solidFill>
                  <a:srgbClr val="5A5A5A"/>
                </a:solidFill>
              </a:rPr>
              <a:t>alle Drücke für die Tintenversorgung in den Druckbars, regelt das </a:t>
            </a:r>
            <a:r>
              <a:rPr lang="de-CH" sz="2000" dirty="0">
                <a:solidFill>
                  <a:srgbClr val="5A5A5A"/>
                </a:solidFill>
              </a:rPr>
              <a:t>Lungenvakuum, </a:t>
            </a:r>
            <a:r>
              <a:rPr lang="de-CH" sz="2000" dirty="0" smtClean="0">
                <a:solidFill>
                  <a:srgbClr val="5A5A5A"/>
                </a:solidFill>
              </a:rPr>
              <a:t>steuert den Füll, </a:t>
            </a:r>
            <a:r>
              <a:rPr lang="de-CH" sz="2000" dirty="0" err="1" smtClean="0">
                <a:solidFill>
                  <a:srgbClr val="5A5A5A"/>
                </a:solidFill>
              </a:rPr>
              <a:t>Purge</a:t>
            </a:r>
            <a:r>
              <a:rPr lang="de-CH" sz="2000" dirty="0" smtClean="0">
                <a:solidFill>
                  <a:srgbClr val="5A5A5A"/>
                </a:solidFill>
              </a:rPr>
              <a:t> und </a:t>
            </a:r>
            <a:r>
              <a:rPr lang="de-CH" sz="2000" dirty="0" err="1" smtClean="0">
                <a:solidFill>
                  <a:srgbClr val="5A5A5A"/>
                </a:solidFill>
              </a:rPr>
              <a:t>Entleereen</a:t>
            </a:r>
            <a:r>
              <a:rPr lang="de-CH" sz="2000" dirty="0" smtClean="0">
                <a:solidFill>
                  <a:srgbClr val="5A5A5A"/>
                </a:solidFill>
              </a:rPr>
              <a:t> Vorgang, steuert den Standby und den Druckmode</a:t>
            </a:r>
            <a:endParaRPr lang="de-CH" sz="2000" dirty="0">
              <a:solidFill>
                <a:srgbClr val="5A5A5A"/>
              </a:solidFill>
            </a:endParaRPr>
          </a:p>
          <a:p>
            <a:r>
              <a:rPr lang="de-CH" sz="2000" dirty="0" smtClean="0">
                <a:solidFill>
                  <a:srgbClr val="5A5A5A"/>
                </a:solidFill>
              </a:rPr>
              <a:t>Folgende Elemente der Tintenversorgung pro Farbe werden über das Fluid Board angesteuert:</a:t>
            </a:r>
          </a:p>
          <a:p>
            <a:pPr lvl="1"/>
            <a:r>
              <a:rPr lang="de-CH" sz="1600" dirty="0" smtClean="0">
                <a:solidFill>
                  <a:srgbClr val="5A5A5A"/>
                </a:solidFill>
              </a:rPr>
              <a:t>Eine Pumpe «</a:t>
            </a:r>
            <a:r>
              <a:rPr lang="de-CH" sz="1600" dirty="0" err="1" smtClean="0">
                <a:solidFill>
                  <a:srgbClr val="5A5A5A"/>
                </a:solidFill>
              </a:rPr>
              <a:t>Vacuum</a:t>
            </a:r>
            <a:r>
              <a:rPr lang="de-CH" sz="1600" dirty="0" smtClean="0">
                <a:solidFill>
                  <a:srgbClr val="5A5A5A"/>
                </a:solidFill>
              </a:rPr>
              <a:t> Pump» zur Erzeugung des Vakuums für die </a:t>
            </a:r>
            <a:r>
              <a:rPr lang="de-CH" sz="1600" dirty="0" err="1" smtClean="0">
                <a:solidFill>
                  <a:srgbClr val="5A5A5A"/>
                </a:solidFill>
              </a:rPr>
              <a:t>Entgasungen</a:t>
            </a:r>
            <a:endParaRPr lang="de-CH" sz="1600" dirty="0" smtClean="0">
              <a:solidFill>
                <a:srgbClr val="5A5A5A"/>
              </a:solidFill>
            </a:endParaRPr>
          </a:p>
          <a:p>
            <a:pPr lvl="1"/>
            <a:r>
              <a:rPr lang="de-CH" sz="1600" dirty="0" smtClean="0">
                <a:solidFill>
                  <a:srgbClr val="5A5A5A"/>
                </a:solidFill>
              </a:rPr>
              <a:t>Eine Tintenpumpe «</a:t>
            </a:r>
            <a:r>
              <a:rPr lang="de-CH" sz="1600" dirty="0" err="1" smtClean="0">
                <a:solidFill>
                  <a:srgbClr val="5A5A5A"/>
                </a:solidFill>
              </a:rPr>
              <a:t>Consumption</a:t>
            </a:r>
            <a:r>
              <a:rPr lang="de-CH" sz="1600" dirty="0" smtClean="0">
                <a:solidFill>
                  <a:srgbClr val="5A5A5A"/>
                </a:solidFill>
              </a:rPr>
              <a:t> Pump» für die Nachfüllung des Intermediate Tanks vom Tintenbehälter</a:t>
            </a:r>
          </a:p>
          <a:p>
            <a:pPr lvl="1"/>
            <a:r>
              <a:rPr lang="de-CH" sz="1600" dirty="0" smtClean="0">
                <a:solidFill>
                  <a:srgbClr val="5A5A5A"/>
                </a:solidFill>
              </a:rPr>
              <a:t>Eine Air </a:t>
            </a:r>
            <a:r>
              <a:rPr lang="de-CH" sz="1600" dirty="0" err="1" smtClean="0">
                <a:solidFill>
                  <a:srgbClr val="5A5A5A"/>
                </a:solidFill>
              </a:rPr>
              <a:t>Cushion</a:t>
            </a:r>
            <a:r>
              <a:rPr lang="de-CH" sz="1600" dirty="0" smtClean="0">
                <a:solidFill>
                  <a:srgbClr val="5A5A5A"/>
                </a:solidFill>
              </a:rPr>
              <a:t> Pumpe</a:t>
            </a:r>
          </a:p>
          <a:p>
            <a:pPr lvl="1"/>
            <a:r>
              <a:rPr lang="de-CH" sz="1600" dirty="0" smtClean="0">
                <a:solidFill>
                  <a:srgbClr val="5A5A5A"/>
                </a:solidFill>
              </a:rPr>
              <a:t>Die Ansteuerung von 2 Ventilen, «</a:t>
            </a:r>
            <a:r>
              <a:rPr lang="de-CH" sz="1600" dirty="0" err="1" smtClean="0">
                <a:solidFill>
                  <a:srgbClr val="5A5A5A"/>
                </a:solidFill>
              </a:rPr>
              <a:t>Bleed</a:t>
            </a:r>
            <a:r>
              <a:rPr lang="de-CH" sz="1600" dirty="0" smtClean="0">
                <a:solidFill>
                  <a:srgbClr val="5A5A5A"/>
                </a:solidFill>
              </a:rPr>
              <a:t>» für die Entlüftung und «Air </a:t>
            </a:r>
            <a:r>
              <a:rPr lang="de-CH" sz="1600" dirty="0" err="1" smtClean="0">
                <a:solidFill>
                  <a:srgbClr val="5A5A5A"/>
                </a:solidFill>
              </a:rPr>
              <a:t>Cushion</a:t>
            </a:r>
            <a:r>
              <a:rPr lang="de-CH" sz="1600" dirty="0" smtClean="0">
                <a:solidFill>
                  <a:srgbClr val="5A5A5A"/>
                </a:solidFill>
              </a:rPr>
              <a:t> </a:t>
            </a:r>
            <a:r>
              <a:rPr lang="de-CH" sz="1600" dirty="0" err="1" smtClean="0">
                <a:solidFill>
                  <a:srgbClr val="5A5A5A"/>
                </a:solidFill>
              </a:rPr>
              <a:t>Load</a:t>
            </a:r>
            <a:r>
              <a:rPr lang="de-CH" sz="1600" dirty="0" smtClean="0">
                <a:solidFill>
                  <a:srgbClr val="5A5A5A"/>
                </a:solidFill>
              </a:rPr>
              <a:t>» für die Regelung des Luftkissens</a:t>
            </a:r>
          </a:p>
          <a:p>
            <a:pPr lvl="1"/>
            <a:r>
              <a:rPr lang="de-CH" sz="1600" dirty="0" smtClean="0">
                <a:solidFill>
                  <a:srgbClr val="5A5A5A"/>
                </a:solidFill>
              </a:rPr>
              <a:t>2 Heizungen</a:t>
            </a:r>
          </a:p>
          <a:p>
            <a:pPr lvl="1"/>
            <a:r>
              <a:rPr lang="de-CH" sz="1600" dirty="0" smtClean="0">
                <a:solidFill>
                  <a:srgbClr val="5A5A5A"/>
                </a:solidFill>
              </a:rPr>
              <a:t>Die </a:t>
            </a:r>
            <a:r>
              <a:rPr lang="de-CH" sz="1600" dirty="0" err="1" smtClean="0">
                <a:solidFill>
                  <a:srgbClr val="5A5A5A"/>
                </a:solidFill>
              </a:rPr>
              <a:t>cooling</a:t>
            </a:r>
            <a:r>
              <a:rPr lang="de-CH" sz="1600" dirty="0" smtClean="0">
                <a:solidFill>
                  <a:srgbClr val="5A5A5A"/>
                </a:solidFill>
              </a:rPr>
              <a:t> </a:t>
            </a:r>
            <a:r>
              <a:rPr lang="de-CH" sz="1600" dirty="0" err="1" smtClean="0">
                <a:solidFill>
                  <a:srgbClr val="5A5A5A"/>
                </a:solidFill>
              </a:rPr>
              <a:t>unit</a:t>
            </a:r>
            <a:endParaRPr lang="de-CH" sz="1600" dirty="0" smtClean="0">
              <a:solidFill>
                <a:srgbClr val="5A5A5A"/>
              </a:solidFill>
            </a:endParaRPr>
          </a:p>
          <a:p>
            <a:pPr lvl="1"/>
            <a:r>
              <a:rPr lang="de-CH" sz="1600" dirty="0" smtClean="0">
                <a:solidFill>
                  <a:srgbClr val="5A5A5A"/>
                </a:solidFill>
              </a:rPr>
              <a:t>Je 1 </a:t>
            </a:r>
            <a:r>
              <a:rPr lang="de-CH" sz="1600" dirty="0" err="1" smtClean="0">
                <a:solidFill>
                  <a:srgbClr val="5A5A5A"/>
                </a:solidFill>
              </a:rPr>
              <a:t>reserve</a:t>
            </a:r>
            <a:r>
              <a:rPr lang="de-CH" sz="1600" dirty="0" smtClean="0">
                <a:solidFill>
                  <a:srgbClr val="5A5A5A"/>
                </a:solidFill>
              </a:rPr>
              <a:t> Ein- und Ausgang</a:t>
            </a:r>
          </a:p>
          <a:p>
            <a:r>
              <a:rPr lang="de-CH" sz="2000" dirty="0" smtClean="0">
                <a:solidFill>
                  <a:srgbClr val="5A5A5A"/>
                </a:solidFill>
              </a:rPr>
              <a:t>Sensoren pro Farbe</a:t>
            </a:r>
          </a:p>
          <a:p>
            <a:pPr lvl="1"/>
            <a:r>
              <a:rPr lang="de-CH" sz="1600" dirty="0" smtClean="0">
                <a:solidFill>
                  <a:srgbClr val="5A5A5A"/>
                </a:solidFill>
              </a:rPr>
              <a:t>Ein Druck Sensor für den </a:t>
            </a:r>
            <a:r>
              <a:rPr lang="de-CH" sz="1600" dirty="0" err="1" smtClean="0">
                <a:solidFill>
                  <a:srgbClr val="5A5A5A"/>
                </a:solidFill>
              </a:rPr>
              <a:t>Purge</a:t>
            </a:r>
            <a:r>
              <a:rPr lang="de-CH" sz="1600" dirty="0" smtClean="0">
                <a:solidFill>
                  <a:srgbClr val="5A5A5A"/>
                </a:solidFill>
              </a:rPr>
              <a:t> Druck</a:t>
            </a:r>
          </a:p>
          <a:p>
            <a:pPr lvl="1"/>
            <a:r>
              <a:rPr lang="de-CH" sz="1600" dirty="0" smtClean="0">
                <a:solidFill>
                  <a:srgbClr val="5A5A5A"/>
                </a:solidFill>
              </a:rPr>
              <a:t>Ein Vakuumsensor zur Messung des Lungenvakuums</a:t>
            </a:r>
          </a:p>
          <a:p>
            <a:pPr lvl="1"/>
            <a:r>
              <a:rPr lang="de-CH" sz="1600" dirty="0">
                <a:solidFill>
                  <a:srgbClr val="5A5A5A"/>
                </a:solidFill>
              </a:rPr>
              <a:t>1</a:t>
            </a:r>
            <a:r>
              <a:rPr lang="de-CH" sz="1600" dirty="0" smtClean="0">
                <a:solidFill>
                  <a:srgbClr val="5A5A5A"/>
                </a:solidFill>
              </a:rPr>
              <a:t> Thermistoren zur Messung der Temperaturen </a:t>
            </a:r>
          </a:p>
          <a:p>
            <a:r>
              <a:rPr lang="de-CH" sz="2000" dirty="0" smtClean="0">
                <a:solidFill>
                  <a:srgbClr val="5A5A5A"/>
                </a:solidFill>
              </a:rPr>
              <a:t>Zeichnet Logfiles der Druckverläufe auf</a:t>
            </a:r>
          </a:p>
        </p:txBody>
      </p:sp>
    </p:spTree>
    <p:extLst>
      <p:ext uri="{BB962C8B-B14F-4D97-AF65-F5344CB8AC3E}">
        <p14:creationId xmlns:p14="http://schemas.microsoft.com/office/powerpoint/2010/main" val="2504068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Eckdaten </a:t>
            </a:r>
            <a:r>
              <a:rPr lang="de-CH" sz="2400" dirty="0" smtClean="0"/>
              <a:t>Fluid Board R4</a:t>
            </a:r>
            <a:endParaRPr lang="de-CH" dirty="0"/>
          </a:p>
        </p:txBody>
      </p:sp>
      <p:sp>
        <p:nvSpPr>
          <p:cNvPr id="3" name="Textplatzhalter 2"/>
          <p:cNvSpPr>
            <a:spLocks noGrp="1"/>
          </p:cNvSpPr>
          <p:nvPr>
            <p:ph type="body" sz="quarter" idx="10"/>
          </p:nvPr>
        </p:nvSpPr>
        <p:spPr>
          <a:xfrm>
            <a:off x="538480" y="1224249"/>
            <a:ext cx="11155680" cy="5177790"/>
          </a:xfrm>
        </p:spPr>
        <p:txBody>
          <a:bodyPr/>
          <a:lstStyle/>
          <a:p>
            <a:pPr>
              <a:spcBef>
                <a:spcPts val="600"/>
              </a:spcBef>
            </a:pPr>
            <a:r>
              <a:rPr lang="de-CH" sz="1600" dirty="0">
                <a:solidFill>
                  <a:srgbClr val="5A5A5A"/>
                </a:solidFill>
              </a:rPr>
              <a:t>Kontrollschnittstelle		</a:t>
            </a:r>
            <a:r>
              <a:rPr lang="de-CH" sz="1600" dirty="0" smtClean="0">
                <a:solidFill>
                  <a:srgbClr val="5A5A5A"/>
                </a:solidFill>
              </a:rPr>
              <a:t>	100MBit </a:t>
            </a:r>
            <a:r>
              <a:rPr lang="de-CH" sz="1600" dirty="0">
                <a:solidFill>
                  <a:srgbClr val="5A5A5A"/>
                </a:solidFill>
              </a:rPr>
              <a:t>Ethernet </a:t>
            </a:r>
            <a:r>
              <a:rPr lang="de-CH" sz="1600" dirty="0" smtClean="0">
                <a:solidFill>
                  <a:srgbClr val="5A5A5A"/>
                </a:solidFill>
              </a:rPr>
              <a:t>TCP/IP</a:t>
            </a:r>
          </a:p>
          <a:p>
            <a:pPr>
              <a:spcBef>
                <a:spcPts val="600"/>
              </a:spcBef>
            </a:pPr>
            <a:r>
              <a:rPr lang="en-GB" sz="1600" dirty="0" err="1" smtClean="0"/>
              <a:t>Speisung</a:t>
            </a:r>
            <a:r>
              <a:rPr lang="en-GB" sz="1600" dirty="0"/>
              <a:t>				</a:t>
            </a:r>
            <a:r>
              <a:rPr lang="en-GB" sz="1600" dirty="0" smtClean="0"/>
              <a:t>	24V </a:t>
            </a:r>
            <a:r>
              <a:rPr lang="en-GB" sz="1600" dirty="0"/>
              <a:t>/ ????A</a:t>
            </a:r>
          </a:p>
          <a:p>
            <a:pPr>
              <a:spcBef>
                <a:spcPts val="600"/>
              </a:spcBef>
            </a:pPr>
            <a:r>
              <a:rPr lang="de-CH" sz="1600" dirty="0" smtClean="0"/>
              <a:t>Anzahl </a:t>
            </a:r>
            <a:r>
              <a:rPr lang="de-CH" sz="1600" dirty="0"/>
              <a:t>Farben			</a:t>
            </a:r>
            <a:r>
              <a:rPr lang="de-CH" sz="1600" dirty="0" smtClean="0"/>
              <a:t>	4</a:t>
            </a:r>
            <a:endParaRPr lang="de-CH" sz="1600" dirty="0"/>
          </a:p>
          <a:p>
            <a:pPr>
              <a:spcBef>
                <a:spcPts val="600"/>
              </a:spcBef>
            </a:pPr>
            <a:r>
              <a:rPr lang="de-CH" sz="1600" dirty="0" smtClean="0"/>
              <a:t>Eingänge</a:t>
            </a:r>
            <a:r>
              <a:rPr lang="de-CH" sz="1600" dirty="0"/>
              <a:t>				</a:t>
            </a:r>
            <a:r>
              <a:rPr lang="de-CH" sz="1600" dirty="0" smtClean="0"/>
              <a:t>	4x 24V PNP / &lt;20mA</a:t>
            </a:r>
            <a:endParaRPr lang="de-CH" sz="1600" dirty="0"/>
          </a:p>
          <a:p>
            <a:pPr>
              <a:spcBef>
                <a:spcPts val="600"/>
              </a:spcBef>
            </a:pPr>
            <a:r>
              <a:rPr lang="de-CH" sz="1600" dirty="0"/>
              <a:t>Ausgänge				</a:t>
            </a:r>
            <a:r>
              <a:rPr lang="de-CH" sz="1600" dirty="0" smtClean="0"/>
              <a:t>4x 24V </a:t>
            </a:r>
            <a:r>
              <a:rPr lang="de-CH" sz="1600" dirty="0"/>
              <a:t>PNP / 1A</a:t>
            </a:r>
          </a:p>
          <a:p>
            <a:pPr>
              <a:spcBef>
                <a:spcPts val="600"/>
              </a:spcBef>
            </a:pPr>
            <a:r>
              <a:rPr lang="de-CH" sz="1600" dirty="0" err="1" smtClean="0"/>
              <a:t>Consumption</a:t>
            </a:r>
            <a:r>
              <a:rPr lang="de-CH" sz="1600" dirty="0" smtClean="0"/>
              <a:t> Pump			4x 24V/1A/0-5V </a:t>
            </a:r>
            <a:r>
              <a:rPr lang="de-CH" sz="1600" dirty="0"/>
              <a:t>Regelspannung/</a:t>
            </a:r>
            <a:r>
              <a:rPr lang="de-CH" sz="1600" dirty="0" err="1"/>
              <a:t>o.c</a:t>
            </a:r>
            <a:r>
              <a:rPr lang="de-CH" sz="1600" dirty="0"/>
              <a:t>.???? </a:t>
            </a:r>
            <a:r>
              <a:rPr lang="de-CH" sz="1600" dirty="0" smtClean="0"/>
              <a:t>Feedback, </a:t>
            </a:r>
            <a:r>
              <a:rPr lang="de-CH" sz="1600" dirty="0"/>
              <a:t>25 ml/min/zoll </a:t>
            </a:r>
            <a:r>
              <a:rPr lang="de-CH" sz="1600" dirty="0" smtClean="0"/>
              <a:t>Druckbreite</a:t>
            </a:r>
            <a:endParaRPr lang="de-CH" sz="1600" dirty="0"/>
          </a:p>
          <a:p>
            <a:pPr>
              <a:spcBef>
                <a:spcPts val="600"/>
              </a:spcBef>
            </a:pPr>
            <a:r>
              <a:rPr lang="de-CH" sz="1600" dirty="0" err="1" smtClean="0"/>
              <a:t>Degassing</a:t>
            </a:r>
            <a:r>
              <a:rPr lang="de-CH" sz="1600" dirty="0" smtClean="0"/>
              <a:t> Pump		</a:t>
            </a:r>
            <a:r>
              <a:rPr lang="de-CH" sz="1600" dirty="0"/>
              <a:t>	1x </a:t>
            </a:r>
            <a:r>
              <a:rPr lang="de-CH" sz="1600" dirty="0" smtClean="0"/>
              <a:t>24V/5A, -1’000 </a:t>
            </a:r>
            <a:r>
              <a:rPr lang="de-CH" sz="1600" dirty="0" err="1"/>
              <a:t>mBar</a:t>
            </a:r>
            <a:r>
              <a:rPr lang="de-CH" sz="1600" dirty="0"/>
              <a:t>, </a:t>
            </a:r>
          </a:p>
          <a:p>
            <a:pPr>
              <a:spcBef>
                <a:spcPts val="600"/>
              </a:spcBef>
            </a:pPr>
            <a:r>
              <a:rPr lang="de-CH" sz="1600" dirty="0" smtClean="0"/>
              <a:t>Air </a:t>
            </a:r>
            <a:r>
              <a:rPr lang="de-CH" sz="1600" dirty="0" err="1" smtClean="0"/>
              <a:t>Cushion</a:t>
            </a:r>
            <a:r>
              <a:rPr lang="de-CH" sz="1600" dirty="0" smtClean="0"/>
              <a:t> Pump</a:t>
            </a:r>
            <a:r>
              <a:rPr lang="de-CH" sz="1600" dirty="0"/>
              <a:t>			</a:t>
            </a:r>
            <a:r>
              <a:rPr lang="de-CH" sz="1600" dirty="0" smtClean="0"/>
              <a:t>4x 24V/500mA</a:t>
            </a:r>
            <a:endParaRPr lang="de-CH" sz="1600" dirty="0"/>
          </a:p>
          <a:p>
            <a:pPr>
              <a:spcBef>
                <a:spcPts val="600"/>
              </a:spcBef>
            </a:pPr>
            <a:r>
              <a:rPr lang="en-GB" sz="1600" dirty="0" err="1" smtClean="0"/>
              <a:t>Ventile</a:t>
            </a:r>
            <a:r>
              <a:rPr lang="en-GB" sz="1600" dirty="0" smtClean="0"/>
              <a:t>					8x 24V/&lt;500mA, </a:t>
            </a:r>
            <a:r>
              <a:rPr lang="de-CH" sz="1600" dirty="0">
                <a:solidFill>
                  <a:srgbClr val="5A5A5A"/>
                </a:solidFill>
              </a:rPr>
              <a:t>EPDM Dichtungen für Wassertinten, FFKM für UV-Tinten</a:t>
            </a:r>
            <a:endParaRPr lang="en-GB" sz="1600" dirty="0" smtClean="0"/>
          </a:p>
          <a:p>
            <a:pPr>
              <a:spcBef>
                <a:spcPts val="600"/>
              </a:spcBef>
            </a:pPr>
            <a:r>
              <a:rPr lang="en-GB" sz="1600" dirty="0" err="1" smtClean="0"/>
              <a:t>Druck</a:t>
            </a:r>
            <a:r>
              <a:rPr lang="en-GB" sz="1600" dirty="0" smtClean="0"/>
              <a:t> </a:t>
            </a:r>
            <a:r>
              <a:rPr lang="en-GB" sz="1600" dirty="0" err="1" smtClean="0"/>
              <a:t>Sensoren</a:t>
            </a:r>
            <a:r>
              <a:rPr lang="en-GB" sz="1600" dirty="0" smtClean="0"/>
              <a:t>				</a:t>
            </a:r>
            <a:r>
              <a:rPr lang="de-CH" sz="1600" dirty="0" smtClean="0">
                <a:solidFill>
                  <a:srgbClr val="5A5A5A"/>
                </a:solidFill>
              </a:rPr>
              <a:t>4x </a:t>
            </a:r>
            <a:r>
              <a:rPr lang="de-CH" sz="1600" dirty="0" err="1" smtClean="0">
                <a:solidFill>
                  <a:srgbClr val="5A5A5A"/>
                </a:solidFill>
              </a:rPr>
              <a:t>Consumption</a:t>
            </a:r>
            <a:r>
              <a:rPr lang="de-CH" sz="1600" dirty="0" smtClean="0">
                <a:solidFill>
                  <a:srgbClr val="5A5A5A"/>
                </a:solidFill>
              </a:rPr>
              <a:t> Pump </a:t>
            </a:r>
            <a:r>
              <a:rPr lang="de-CH" sz="1600" dirty="0" err="1" smtClean="0">
                <a:solidFill>
                  <a:srgbClr val="5A5A5A"/>
                </a:solidFill>
              </a:rPr>
              <a:t>Pressure</a:t>
            </a:r>
            <a:r>
              <a:rPr lang="de-CH" sz="1600" dirty="0" smtClean="0">
                <a:solidFill>
                  <a:srgbClr val="5A5A5A"/>
                </a:solidFill>
              </a:rPr>
              <a:t> </a:t>
            </a:r>
            <a:r>
              <a:rPr lang="de-CH" sz="1600" dirty="0">
                <a:solidFill>
                  <a:srgbClr val="5A5A5A"/>
                </a:solidFill>
              </a:rPr>
              <a:t>Sensor, </a:t>
            </a:r>
            <a:r>
              <a:rPr lang="de-CH" sz="1600" dirty="0" smtClean="0">
                <a:solidFill>
                  <a:srgbClr val="5A5A5A"/>
                </a:solidFill>
              </a:rPr>
              <a:t>500mBar</a:t>
            </a:r>
            <a:r>
              <a:rPr lang="de-CH" sz="1600" dirty="0">
                <a:solidFill>
                  <a:srgbClr val="5A5A5A"/>
                </a:solidFill>
              </a:rPr>
              <a:t>, </a:t>
            </a:r>
            <a:r>
              <a:rPr lang="de-CH" sz="1600" dirty="0" smtClean="0">
                <a:solidFill>
                  <a:srgbClr val="5A5A5A"/>
                </a:solidFill>
              </a:rPr>
              <a:t>i2c </a:t>
            </a:r>
            <a:r>
              <a:rPr lang="de-CH" sz="1600" dirty="0" err="1">
                <a:solidFill>
                  <a:srgbClr val="5A5A5A"/>
                </a:solidFill>
              </a:rPr>
              <a:t>bus</a:t>
            </a:r>
            <a:endParaRPr lang="de-CH" sz="1600" dirty="0"/>
          </a:p>
          <a:p>
            <a:pPr>
              <a:spcBef>
                <a:spcPts val="600"/>
              </a:spcBef>
            </a:pPr>
            <a:r>
              <a:rPr lang="en-GB" sz="1600" dirty="0" smtClean="0"/>
              <a:t>Degassing </a:t>
            </a:r>
            <a:r>
              <a:rPr lang="en-GB" sz="1600" dirty="0" err="1"/>
              <a:t>Sensoren</a:t>
            </a:r>
            <a:r>
              <a:rPr lang="en-GB" sz="1600" dirty="0"/>
              <a:t>			</a:t>
            </a:r>
            <a:r>
              <a:rPr lang="en-GB" sz="1600" dirty="0" smtClean="0"/>
              <a:t>1</a:t>
            </a:r>
            <a:r>
              <a:rPr lang="de-CH" sz="1600" dirty="0" smtClean="0">
                <a:solidFill>
                  <a:srgbClr val="5A5A5A"/>
                </a:solidFill>
              </a:rPr>
              <a:t>x </a:t>
            </a:r>
            <a:r>
              <a:rPr lang="de-CH" sz="1600" dirty="0" err="1" smtClean="0">
                <a:solidFill>
                  <a:srgbClr val="5A5A5A"/>
                </a:solidFill>
              </a:rPr>
              <a:t>Degassing</a:t>
            </a:r>
            <a:r>
              <a:rPr lang="de-CH" sz="1600" dirty="0" smtClean="0">
                <a:solidFill>
                  <a:srgbClr val="5A5A5A"/>
                </a:solidFill>
              </a:rPr>
              <a:t> Pump Sensor</a:t>
            </a:r>
            <a:r>
              <a:rPr lang="de-CH" sz="1600" dirty="0">
                <a:solidFill>
                  <a:srgbClr val="5A5A5A"/>
                </a:solidFill>
              </a:rPr>
              <a:t>, </a:t>
            </a:r>
            <a:r>
              <a:rPr lang="de-CH" sz="1600" dirty="0" smtClean="0">
                <a:solidFill>
                  <a:srgbClr val="5A5A5A"/>
                </a:solidFill>
              </a:rPr>
              <a:t>-1’000mBar, i2c </a:t>
            </a:r>
            <a:r>
              <a:rPr lang="de-CH" sz="1600" dirty="0" err="1">
                <a:solidFill>
                  <a:srgbClr val="5A5A5A"/>
                </a:solidFill>
              </a:rPr>
              <a:t>bus</a:t>
            </a:r>
            <a:endParaRPr lang="de-CH" sz="1600" dirty="0"/>
          </a:p>
          <a:p>
            <a:pPr>
              <a:spcBef>
                <a:spcPts val="600"/>
              </a:spcBef>
            </a:pPr>
            <a:r>
              <a:rPr lang="de-CH" sz="1600" dirty="0" smtClean="0"/>
              <a:t>Temperatur Sensoren</a:t>
            </a:r>
            <a:r>
              <a:rPr lang="de-CH" sz="1600" dirty="0"/>
              <a:t>	</a:t>
            </a:r>
            <a:r>
              <a:rPr lang="de-CH" sz="1600" dirty="0" smtClean="0"/>
              <a:t>	4x Black </a:t>
            </a:r>
            <a:r>
              <a:rPr lang="de-CH" sz="1600" dirty="0" err="1" smtClean="0"/>
              <a:t>Spectra</a:t>
            </a:r>
            <a:r>
              <a:rPr lang="de-CH" sz="1600" dirty="0" smtClean="0"/>
              <a:t> Type</a:t>
            </a:r>
            <a:endParaRPr lang="de-CH" sz="1600" dirty="0"/>
          </a:p>
          <a:p>
            <a:pPr>
              <a:spcBef>
                <a:spcPts val="600"/>
              </a:spcBef>
            </a:pPr>
            <a:r>
              <a:rPr lang="de-CH" sz="1600" dirty="0" err="1"/>
              <a:t>Heater</a:t>
            </a:r>
            <a:r>
              <a:rPr lang="de-CH" sz="1600" dirty="0"/>
              <a:t>				</a:t>
            </a:r>
            <a:r>
              <a:rPr lang="de-CH" sz="1600" dirty="0" smtClean="0"/>
              <a:t>	</a:t>
            </a:r>
            <a:r>
              <a:rPr lang="de-CH" sz="1600" dirty="0"/>
              <a:t>8</a:t>
            </a:r>
            <a:r>
              <a:rPr lang="de-CH" sz="1600" dirty="0" smtClean="0"/>
              <a:t>x 35Watt/24V</a:t>
            </a:r>
          </a:p>
          <a:p>
            <a:pPr>
              <a:spcBef>
                <a:spcPts val="600"/>
              </a:spcBef>
            </a:pPr>
            <a:r>
              <a:rPr lang="de-CH" sz="1600" dirty="0" err="1" smtClean="0"/>
              <a:t>Cooling</a:t>
            </a:r>
            <a:r>
              <a:rPr lang="de-CH" sz="1600" dirty="0" smtClean="0"/>
              <a:t> Unit				4x Ausgang 24V PNP / 1A </a:t>
            </a:r>
          </a:p>
        </p:txBody>
      </p:sp>
    </p:spTree>
    <p:extLst>
      <p:ext uri="{BB962C8B-B14F-4D97-AF65-F5344CB8AC3E}">
        <p14:creationId xmlns:p14="http://schemas.microsoft.com/office/powerpoint/2010/main" val="2767140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Blockdiagramm </a:t>
            </a:r>
            <a:r>
              <a:rPr lang="de-CH" sz="2400" dirty="0" smtClean="0"/>
              <a:t>Fluid Board R4</a:t>
            </a:r>
            <a:endParaRPr lang="de-CH" dirty="0"/>
          </a:p>
        </p:txBody>
      </p:sp>
      <p:pic>
        <p:nvPicPr>
          <p:cNvPr id="4" name="Grafik 3"/>
          <p:cNvPicPr>
            <a:picLocks noChangeAspect="1"/>
          </p:cNvPicPr>
          <p:nvPr/>
        </p:nvPicPr>
        <p:blipFill>
          <a:blip r:embed="rId2"/>
          <a:stretch>
            <a:fillRect/>
          </a:stretch>
        </p:blipFill>
        <p:spPr>
          <a:xfrm>
            <a:off x="1887884" y="1327951"/>
            <a:ext cx="6936518" cy="4999271"/>
          </a:xfrm>
          <a:prstGeom prst="rect">
            <a:avLst/>
          </a:prstGeom>
        </p:spPr>
      </p:pic>
    </p:spTree>
    <p:extLst>
      <p:ext uri="{BB962C8B-B14F-4D97-AF65-F5344CB8AC3E}">
        <p14:creationId xmlns:p14="http://schemas.microsoft.com/office/powerpoint/2010/main" val="1792399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1417"/>
            <a:ext cx="11155680" cy="729710"/>
          </a:xfrm>
        </p:spPr>
        <p:txBody>
          <a:bodyPr/>
          <a:lstStyle/>
          <a:p>
            <a:r>
              <a:rPr lang="de-CH" dirty="0" smtClean="0"/>
              <a:t>Kommandos </a:t>
            </a:r>
            <a:r>
              <a:rPr lang="de-CH" dirty="0"/>
              <a:t>und Events </a:t>
            </a:r>
            <a:r>
              <a:rPr lang="de-CH" sz="2400" dirty="0" smtClean="0"/>
              <a:t>Fluid Board</a:t>
            </a:r>
            <a:endParaRPr lang="de-CH" dirty="0"/>
          </a:p>
        </p:txBody>
      </p:sp>
      <p:sp>
        <p:nvSpPr>
          <p:cNvPr id="3" name="Textplatzhalter 2"/>
          <p:cNvSpPr>
            <a:spLocks noGrp="1"/>
          </p:cNvSpPr>
          <p:nvPr>
            <p:ph type="body" sz="quarter" idx="10"/>
          </p:nvPr>
        </p:nvSpPr>
        <p:spPr>
          <a:xfrm>
            <a:off x="538479" y="1081028"/>
            <a:ext cx="5509895" cy="5177790"/>
          </a:xfrm>
        </p:spPr>
        <p:txBody>
          <a:bodyPr/>
          <a:lstStyle/>
          <a:p>
            <a:pPr marL="108000" indent="0">
              <a:buNone/>
            </a:pPr>
            <a:r>
              <a:rPr lang="de-CH" sz="1600" b="1" dirty="0" smtClean="0"/>
              <a:t>Kommandos</a:t>
            </a:r>
            <a:endParaRPr lang="de-CH" sz="1600" dirty="0" smtClean="0"/>
          </a:p>
          <a:p>
            <a:r>
              <a:rPr lang="de-CH" sz="1600" dirty="0" smtClean="0"/>
              <a:t>Set </a:t>
            </a:r>
            <a:r>
              <a:rPr lang="de-CH" sz="1600" dirty="0"/>
              <a:t>Parameter</a:t>
            </a:r>
          </a:p>
          <a:p>
            <a:pPr lvl="1"/>
            <a:r>
              <a:rPr lang="de-CH" sz="1400" dirty="0"/>
              <a:t>- </a:t>
            </a:r>
            <a:r>
              <a:rPr lang="de-CH" sz="1200" dirty="0" smtClean="0"/>
              <a:t>Ink Parameters</a:t>
            </a:r>
            <a:endParaRPr lang="de-CH" sz="1200" dirty="0"/>
          </a:p>
          <a:p>
            <a:pPr lvl="2"/>
            <a:r>
              <a:rPr lang="de-CH" sz="1100" dirty="0"/>
              <a:t>- </a:t>
            </a:r>
            <a:r>
              <a:rPr lang="de-CH" sz="1100" dirty="0" smtClean="0"/>
              <a:t>Ink </a:t>
            </a:r>
            <a:r>
              <a:rPr lang="de-CH" sz="1100" dirty="0" err="1" smtClean="0"/>
              <a:t>temp</a:t>
            </a:r>
            <a:r>
              <a:rPr lang="de-CH" sz="1100" dirty="0" smtClean="0"/>
              <a:t>., Celsius</a:t>
            </a:r>
          </a:p>
          <a:p>
            <a:pPr lvl="2"/>
            <a:r>
              <a:rPr lang="de-CH" sz="1100" dirty="0"/>
              <a:t>- Ink </a:t>
            </a:r>
            <a:r>
              <a:rPr lang="de-CH" sz="1100" dirty="0" smtClean="0"/>
              <a:t>type, </a:t>
            </a:r>
            <a:r>
              <a:rPr lang="de-CH" sz="1100" dirty="0" err="1" smtClean="0"/>
              <a:t>name</a:t>
            </a:r>
            <a:r>
              <a:rPr lang="de-CH" sz="1100" dirty="0" smtClean="0"/>
              <a:t> </a:t>
            </a:r>
            <a:r>
              <a:rPr lang="de-CH" sz="1100" dirty="0" err="1" smtClean="0"/>
              <a:t>and</a:t>
            </a:r>
            <a:r>
              <a:rPr lang="de-CH" sz="1100" dirty="0" smtClean="0"/>
              <a:t> </a:t>
            </a:r>
            <a:r>
              <a:rPr lang="de-CH" sz="1100" dirty="0" err="1" smtClean="0"/>
              <a:t>number</a:t>
            </a:r>
            <a:r>
              <a:rPr lang="de-CH" sz="1100" dirty="0" smtClean="0"/>
              <a:t> 1-n</a:t>
            </a:r>
            <a:endParaRPr lang="de-CH" sz="1100" dirty="0"/>
          </a:p>
          <a:p>
            <a:pPr lvl="1"/>
            <a:r>
              <a:rPr lang="de-CH" sz="1200" dirty="0"/>
              <a:t>- </a:t>
            </a:r>
            <a:r>
              <a:rPr lang="de-CH" sz="1200" dirty="0" err="1"/>
              <a:t>Consumption</a:t>
            </a:r>
            <a:r>
              <a:rPr lang="de-CH" sz="1200" dirty="0"/>
              <a:t> Pump in </a:t>
            </a:r>
            <a:r>
              <a:rPr lang="de-CH" sz="1200" dirty="0" err="1"/>
              <a:t>mBar</a:t>
            </a:r>
            <a:endParaRPr lang="de-CH" sz="1200" dirty="0"/>
          </a:p>
          <a:p>
            <a:pPr lvl="1"/>
            <a:r>
              <a:rPr lang="de-CH" sz="1200" dirty="0"/>
              <a:t>- </a:t>
            </a:r>
            <a:r>
              <a:rPr lang="de-CH" sz="1200" dirty="0" err="1"/>
              <a:t>Purge</a:t>
            </a:r>
            <a:endParaRPr lang="de-CH" sz="1200" dirty="0"/>
          </a:p>
          <a:p>
            <a:pPr lvl="2"/>
            <a:r>
              <a:rPr lang="de-CH" sz="1100" dirty="0"/>
              <a:t>- soft </a:t>
            </a:r>
            <a:r>
              <a:rPr lang="de-CH" sz="1100" dirty="0" err="1"/>
              <a:t>purge</a:t>
            </a:r>
            <a:r>
              <a:rPr lang="de-CH" sz="1100" dirty="0"/>
              <a:t>, </a:t>
            </a:r>
            <a:r>
              <a:rPr lang="de-CH" sz="1100" dirty="0" err="1"/>
              <a:t>mBar</a:t>
            </a:r>
            <a:r>
              <a:rPr lang="de-CH" sz="1100" dirty="0"/>
              <a:t> und Zeit</a:t>
            </a:r>
          </a:p>
          <a:p>
            <a:pPr lvl="2"/>
            <a:r>
              <a:rPr lang="de-CH" sz="1100" dirty="0"/>
              <a:t>- </a:t>
            </a:r>
            <a:r>
              <a:rPr lang="de-CH" sz="1100" dirty="0" err="1"/>
              <a:t>hard</a:t>
            </a:r>
            <a:r>
              <a:rPr lang="de-CH" sz="1100" dirty="0"/>
              <a:t> </a:t>
            </a:r>
            <a:r>
              <a:rPr lang="de-CH" sz="1100" dirty="0" err="1"/>
              <a:t>purge</a:t>
            </a:r>
            <a:r>
              <a:rPr lang="de-CH" sz="1100" dirty="0"/>
              <a:t>, </a:t>
            </a:r>
            <a:r>
              <a:rPr lang="de-CH" sz="1100" dirty="0" err="1"/>
              <a:t>mBar</a:t>
            </a:r>
            <a:r>
              <a:rPr lang="de-CH" sz="1100" dirty="0"/>
              <a:t> und </a:t>
            </a:r>
            <a:r>
              <a:rPr lang="de-CH" sz="1100" dirty="0" smtClean="0"/>
              <a:t>Zeit</a:t>
            </a:r>
            <a:endParaRPr lang="de-CH" sz="1100" dirty="0"/>
          </a:p>
          <a:p>
            <a:pPr lvl="1"/>
            <a:r>
              <a:rPr lang="de-CH" sz="1200" dirty="0"/>
              <a:t>- </a:t>
            </a:r>
            <a:r>
              <a:rPr lang="de-CH" sz="1200" dirty="0" err="1" smtClean="0"/>
              <a:t>Bleed</a:t>
            </a:r>
            <a:r>
              <a:rPr lang="de-CH" sz="1200" dirty="0" smtClean="0"/>
              <a:t> </a:t>
            </a:r>
            <a:r>
              <a:rPr lang="de-CH" sz="1200" dirty="0" err="1" smtClean="0"/>
              <a:t>interval</a:t>
            </a:r>
            <a:endParaRPr lang="de-CH" sz="1200" dirty="0"/>
          </a:p>
          <a:p>
            <a:pPr lvl="1"/>
            <a:r>
              <a:rPr lang="de-CH" sz="1200" dirty="0"/>
              <a:t>- </a:t>
            </a:r>
            <a:r>
              <a:rPr lang="de-CH" sz="1200" dirty="0" smtClean="0"/>
              <a:t>Flow </a:t>
            </a:r>
            <a:r>
              <a:rPr lang="de-CH" sz="1200" dirty="0" err="1" smtClean="0"/>
              <a:t>restriction</a:t>
            </a:r>
            <a:r>
              <a:rPr lang="de-CH" sz="1200" dirty="0" smtClean="0"/>
              <a:t> </a:t>
            </a:r>
            <a:r>
              <a:rPr lang="de-CH" sz="1200" dirty="0" err="1" smtClean="0"/>
              <a:t>Consumption</a:t>
            </a:r>
            <a:r>
              <a:rPr lang="de-CH" sz="1200" dirty="0" smtClean="0"/>
              <a:t> </a:t>
            </a:r>
            <a:r>
              <a:rPr lang="de-CH" sz="1200" dirty="0"/>
              <a:t>Pump </a:t>
            </a:r>
            <a:r>
              <a:rPr lang="de-CH" sz="1200" dirty="0" err="1" smtClean="0"/>
              <a:t>to</a:t>
            </a:r>
            <a:r>
              <a:rPr lang="de-CH" sz="1200" dirty="0" smtClean="0"/>
              <a:t> bar????</a:t>
            </a:r>
            <a:endParaRPr lang="de-CH" sz="1200" dirty="0"/>
          </a:p>
          <a:p>
            <a:pPr lvl="1"/>
            <a:r>
              <a:rPr lang="de-CH" sz="1200" dirty="0" smtClean="0"/>
              <a:t>- </a:t>
            </a:r>
            <a:r>
              <a:rPr lang="de-CH" sz="1200" dirty="0" err="1" smtClean="0"/>
              <a:t>Degassing</a:t>
            </a:r>
            <a:r>
              <a:rPr lang="de-CH" sz="1200" dirty="0" smtClean="0"/>
              <a:t> Pump in </a:t>
            </a:r>
            <a:r>
              <a:rPr lang="de-CH" sz="1200" dirty="0" err="1" smtClean="0"/>
              <a:t>mBar</a:t>
            </a:r>
            <a:endParaRPr lang="de-CH" sz="1200" dirty="0" smtClean="0"/>
          </a:p>
          <a:p>
            <a:pPr lvl="1"/>
            <a:r>
              <a:rPr lang="de-CH" sz="1200" dirty="0" smtClean="0"/>
              <a:t>- </a:t>
            </a:r>
            <a:r>
              <a:rPr lang="de-CH" sz="1200" dirty="0" err="1" smtClean="0"/>
              <a:t>Cooling</a:t>
            </a:r>
            <a:r>
              <a:rPr lang="de-CH" sz="1200" dirty="0" smtClean="0"/>
              <a:t> Unit????</a:t>
            </a:r>
          </a:p>
          <a:p>
            <a:r>
              <a:rPr lang="de-CH" sz="1600" dirty="0" err="1"/>
              <a:t>Get</a:t>
            </a:r>
            <a:r>
              <a:rPr lang="de-CH" sz="1600" dirty="0"/>
              <a:t> Log</a:t>
            </a:r>
          </a:p>
          <a:p>
            <a:pPr lvl="1"/>
            <a:r>
              <a:rPr lang="de-CH" sz="1200" dirty="0"/>
              <a:t>- Liest ein Log File aus </a:t>
            </a:r>
            <a:r>
              <a:rPr lang="de-CH" sz="1200" dirty="0">
                <a:sym typeface="Wingdings" panose="05000000000000000000" pitchFamily="2" charset="2"/>
              </a:rPr>
              <a:t> </a:t>
            </a:r>
            <a:r>
              <a:rPr lang="de-CH" sz="1200" dirty="0"/>
              <a:t>Lungenvakuum, </a:t>
            </a:r>
            <a:r>
              <a:rPr lang="de-CH" sz="1200" dirty="0" err="1"/>
              <a:t>Purgedruck</a:t>
            </a:r>
            <a:r>
              <a:rPr lang="de-CH" sz="1200" dirty="0"/>
              <a:t>, </a:t>
            </a:r>
            <a:r>
              <a:rPr lang="de-CH" sz="1200" dirty="0" err="1"/>
              <a:t>Consumption</a:t>
            </a:r>
            <a:r>
              <a:rPr lang="de-CH" sz="1200" dirty="0"/>
              <a:t> Pump Druck etc</a:t>
            </a:r>
            <a:r>
              <a:rPr lang="de-CH" sz="1200" dirty="0" smtClean="0"/>
              <a:t>.</a:t>
            </a:r>
          </a:p>
          <a:p>
            <a:r>
              <a:rPr lang="de-CH" sz="1600" dirty="0" err="1"/>
              <a:t>Get</a:t>
            </a:r>
            <a:r>
              <a:rPr lang="de-CH" sz="1600" dirty="0"/>
              <a:t> Parameter</a:t>
            </a:r>
          </a:p>
          <a:p>
            <a:pPr lvl="1"/>
            <a:r>
              <a:rPr lang="de-CH" sz="1200" dirty="0"/>
              <a:t>- Lese </a:t>
            </a:r>
            <a:r>
              <a:rPr lang="de-CH" sz="1200" dirty="0" err="1"/>
              <a:t>Degassing</a:t>
            </a:r>
            <a:r>
              <a:rPr lang="de-CH" sz="1200" dirty="0"/>
              <a:t> Pump </a:t>
            </a:r>
            <a:r>
              <a:rPr lang="de-CH" sz="1200" dirty="0" err="1"/>
              <a:t>Presure</a:t>
            </a:r>
            <a:endParaRPr lang="de-CH" sz="1200" dirty="0"/>
          </a:p>
          <a:p>
            <a:pPr lvl="1"/>
            <a:r>
              <a:rPr lang="de-CH" sz="1200" dirty="0"/>
              <a:t>- Lese </a:t>
            </a:r>
            <a:r>
              <a:rPr lang="de-CH" sz="1200" dirty="0" err="1"/>
              <a:t>Consumption</a:t>
            </a:r>
            <a:r>
              <a:rPr lang="de-CH" sz="1200" dirty="0"/>
              <a:t> Pump </a:t>
            </a:r>
            <a:r>
              <a:rPr lang="de-CH" sz="1200" dirty="0" err="1" smtClean="0"/>
              <a:t>Presure</a:t>
            </a:r>
            <a:endParaRPr lang="de-CH" sz="1200" dirty="0"/>
          </a:p>
        </p:txBody>
      </p:sp>
      <p:sp>
        <p:nvSpPr>
          <p:cNvPr id="4" name="Textplatzhalter 3"/>
          <p:cNvSpPr>
            <a:spLocks noGrp="1"/>
          </p:cNvSpPr>
          <p:nvPr>
            <p:ph type="body" sz="quarter" idx="11"/>
          </p:nvPr>
        </p:nvSpPr>
        <p:spPr>
          <a:xfrm>
            <a:off x="6184265" y="1054563"/>
            <a:ext cx="5509895" cy="5177790"/>
          </a:xfrm>
        </p:spPr>
        <p:txBody>
          <a:bodyPr/>
          <a:lstStyle/>
          <a:p>
            <a:r>
              <a:rPr lang="de-CH" sz="1600" dirty="0" smtClean="0"/>
              <a:t>Set </a:t>
            </a:r>
            <a:r>
              <a:rPr lang="de-CH" sz="1600" dirty="0" err="1" smtClean="0"/>
              <a:t>state</a:t>
            </a:r>
            <a:r>
              <a:rPr lang="de-CH" sz="1600" dirty="0" smtClean="0"/>
              <a:t>????</a:t>
            </a:r>
            <a:endParaRPr lang="de-CH" sz="1600" dirty="0"/>
          </a:p>
          <a:p>
            <a:pPr lvl="1"/>
            <a:r>
              <a:rPr lang="de-CH" sz="1200" dirty="0"/>
              <a:t>- Soft </a:t>
            </a:r>
            <a:r>
              <a:rPr lang="de-CH" sz="1200" dirty="0" err="1"/>
              <a:t>purge</a:t>
            </a:r>
            <a:endParaRPr lang="de-CH" sz="1200" dirty="0"/>
          </a:p>
          <a:p>
            <a:pPr lvl="1"/>
            <a:r>
              <a:rPr lang="de-CH" sz="1200" dirty="0"/>
              <a:t>- Hard </a:t>
            </a:r>
            <a:r>
              <a:rPr lang="de-CH" sz="1200" dirty="0" err="1"/>
              <a:t>purge</a:t>
            </a:r>
            <a:endParaRPr lang="de-CH" sz="1200" dirty="0"/>
          </a:p>
          <a:p>
            <a:pPr lvl="1"/>
            <a:r>
              <a:rPr lang="de-CH" sz="1200" dirty="0"/>
              <a:t>- </a:t>
            </a:r>
            <a:r>
              <a:rPr lang="de-CH" sz="1200" dirty="0" err="1"/>
              <a:t>C</a:t>
            </a:r>
            <a:r>
              <a:rPr lang="de-CH" sz="1200" dirty="0" err="1" smtClean="0"/>
              <a:t>alibrate</a:t>
            </a:r>
            <a:r>
              <a:rPr lang="de-CH" sz="1200" dirty="0" smtClean="0"/>
              <a:t> </a:t>
            </a:r>
            <a:r>
              <a:rPr lang="de-CH" sz="1200" dirty="0" err="1"/>
              <a:t>balance</a:t>
            </a:r>
            <a:endParaRPr lang="de-CH" sz="1200" dirty="0"/>
          </a:p>
          <a:p>
            <a:pPr lvl="1"/>
            <a:r>
              <a:rPr lang="de-CH" sz="1200" dirty="0"/>
              <a:t>- </a:t>
            </a:r>
            <a:r>
              <a:rPr lang="en-GB" sz="1200" dirty="0"/>
              <a:t>A</a:t>
            </a:r>
            <a:r>
              <a:rPr lang="en-GB" sz="1200" dirty="0" smtClean="0"/>
              <a:t>ir </a:t>
            </a:r>
            <a:r>
              <a:rPr lang="en-GB" sz="1200" dirty="0"/>
              <a:t>cushion de-aerate</a:t>
            </a:r>
          </a:p>
          <a:p>
            <a:pPr lvl="1"/>
            <a:r>
              <a:rPr lang="en-GB" sz="1200" dirty="0"/>
              <a:t>- F</a:t>
            </a:r>
            <a:r>
              <a:rPr lang="en-GB" sz="1200" dirty="0" smtClean="0"/>
              <a:t>ill</a:t>
            </a:r>
            <a:endParaRPr lang="en-GB" sz="1200" dirty="0"/>
          </a:p>
          <a:p>
            <a:pPr lvl="1"/>
            <a:r>
              <a:rPr lang="en-GB" sz="1200" dirty="0"/>
              <a:t>- </a:t>
            </a:r>
            <a:r>
              <a:rPr lang="en-GB" sz="1200" dirty="0" smtClean="0"/>
              <a:t>Bleed</a:t>
            </a:r>
            <a:endParaRPr lang="en-GB" sz="1200" dirty="0"/>
          </a:p>
          <a:p>
            <a:pPr lvl="1"/>
            <a:r>
              <a:rPr lang="en-GB" sz="1200" dirty="0"/>
              <a:t>- </a:t>
            </a:r>
            <a:r>
              <a:rPr lang="en-GB" sz="1200" dirty="0" smtClean="0"/>
              <a:t>Drain</a:t>
            </a:r>
          </a:p>
          <a:p>
            <a:pPr>
              <a:spcBef>
                <a:spcPts val="600"/>
              </a:spcBef>
            </a:pPr>
            <a:r>
              <a:rPr lang="de-CH" sz="1600" dirty="0"/>
              <a:t>Set Test</a:t>
            </a:r>
          </a:p>
          <a:p>
            <a:pPr lvl="1"/>
            <a:r>
              <a:rPr lang="de-CH" sz="1200" dirty="0"/>
              <a:t>- </a:t>
            </a:r>
            <a:r>
              <a:rPr lang="de-CH" sz="1200" dirty="0" smtClean="0"/>
              <a:t>Pumps, </a:t>
            </a:r>
            <a:r>
              <a:rPr lang="de-CH" sz="1200" dirty="0" err="1" smtClean="0"/>
              <a:t>Heaters</a:t>
            </a:r>
            <a:r>
              <a:rPr lang="de-CH" sz="1200" dirty="0" smtClean="0"/>
              <a:t>, </a:t>
            </a:r>
            <a:r>
              <a:rPr lang="de-CH" sz="1200" dirty="0" err="1" smtClean="0"/>
              <a:t>Valves</a:t>
            </a:r>
            <a:r>
              <a:rPr lang="de-CH" sz="1200" dirty="0" smtClean="0"/>
              <a:t>, Outputs</a:t>
            </a:r>
            <a:endParaRPr lang="de-CH" sz="1200" dirty="0"/>
          </a:p>
          <a:p>
            <a:pPr marL="108000" indent="0">
              <a:buNone/>
            </a:pPr>
            <a:r>
              <a:rPr lang="de-CH" sz="1600" b="1" dirty="0" smtClean="0"/>
              <a:t>Events</a:t>
            </a:r>
          </a:p>
          <a:p>
            <a:pPr lvl="0"/>
            <a:r>
              <a:rPr lang="en-GB" sz="1600" dirty="0" smtClean="0"/>
              <a:t>Errors</a:t>
            </a:r>
          </a:p>
          <a:p>
            <a:pPr lvl="1"/>
            <a:r>
              <a:rPr lang="en-GB" sz="1200" dirty="0" smtClean="0"/>
              <a:t>- Lung </a:t>
            </a:r>
            <a:r>
              <a:rPr lang="en-GB" sz="1200" dirty="0"/>
              <a:t>negative pressure build-up timeout</a:t>
            </a:r>
            <a:endParaRPr lang="de-CH" sz="1200" dirty="0"/>
          </a:p>
          <a:p>
            <a:pPr lvl="1"/>
            <a:r>
              <a:rPr lang="en-GB" sz="1200" dirty="0" smtClean="0"/>
              <a:t>- Consumption </a:t>
            </a:r>
            <a:r>
              <a:rPr lang="en-GB" sz="1200" dirty="0"/>
              <a:t>pump pressure build-up timeout</a:t>
            </a:r>
            <a:endParaRPr lang="de-CH" sz="1200" dirty="0"/>
          </a:p>
          <a:p>
            <a:pPr lvl="1"/>
            <a:r>
              <a:rPr lang="en-GB" sz="1200" dirty="0" smtClean="0"/>
              <a:t>- Δ </a:t>
            </a:r>
            <a:r>
              <a:rPr lang="en-GB" sz="1200" dirty="0"/>
              <a:t>pressure consumption pump to print bar inlet out of range (filter blocked)</a:t>
            </a:r>
            <a:endParaRPr lang="de-CH" sz="1200" dirty="0"/>
          </a:p>
          <a:p>
            <a:pPr lvl="1"/>
            <a:endParaRPr lang="de-CH" sz="1400" dirty="0"/>
          </a:p>
          <a:p>
            <a:pPr marL="108000" indent="0">
              <a:buNone/>
            </a:pPr>
            <a:endParaRPr lang="de-CH" sz="1600" b="1" dirty="0" smtClean="0"/>
          </a:p>
        </p:txBody>
      </p:sp>
    </p:spTree>
    <p:extLst>
      <p:ext uri="{BB962C8B-B14F-4D97-AF65-F5344CB8AC3E}">
        <p14:creationId xmlns:p14="http://schemas.microsoft.com/office/powerpoint/2010/main" val="36739120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smtClean="0"/>
              <a:t>Fluid Board R4</a:t>
            </a:r>
            <a:endParaRPr lang="de-CH" dirty="0"/>
          </a:p>
        </p:txBody>
      </p:sp>
      <p:pic>
        <p:nvPicPr>
          <p:cNvPr id="3" name="Grafik 2"/>
          <p:cNvPicPr>
            <a:picLocks noChangeAspect="1"/>
          </p:cNvPicPr>
          <p:nvPr/>
        </p:nvPicPr>
        <p:blipFill>
          <a:blip r:embed="rId2"/>
          <a:stretch>
            <a:fillRect/>
          </a:stretch>
        </p:blipFill>
        <p:spPr>
          <a:xfrm>
            <a:off x="681700" y="1402839"/>
            <a:ext cx="9199154" cy="4634404"/>
          </a:xfrm>
          <a:prstGeom prst="rect">
            <a:avLst/>
          </a:prstGeom>
        </p:spPr>
      </p:pic>
    </p:spTree>
    <p:extLst>
      <p:ext uri="{BB962C8B-B14F-4D97-AF65-F5344CB8AC3E}">
        <p14:creationId xmlns:p14="http://schemas.microsoft.com/office/powerpoint/2010/main" val="2317741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smtClean="0"/>
              <a:t>Fluid Board R4</a:t>
            </a:r>
            <a:endParaRPr lang="de-CH" dirty="0"/>
          </a:p>
        </p:txBody>
      </p:sp>
      <p:sp>
        <p:nvSpPr>
          <p:cNvPr id="5" name="Textplatzhalter 2"/>
          <p:cNvSpPr>
            <a:spLocks noGrp="1"/>
          </p:cNvSpPr>
          <p:nvPr>
            <p:ph type="body" sz="quarter" idx="10"/>
          </p:nvPr>
        </p:nvSpPr>
        <p:spPr>
          <a:xfrm>
            <a:off x="538480" y="1063394"/>
            <a:ext cx="11155680" cy="5177790"/>
          </a:xfrm>
        </p:spPr>
        <p:txBody>
          <a:bodyPr/>
          <a:lstStyle/>
          <a:p>
            <a:pPr>
              <a:spcBef>
                <a:spcPts val="600"/>
              </a:spcBef>
            </a:pPr>
            <a:r>
              <a:rPr lang="de-CH" sz="1600" dirty="0" smtClean="0"/>
              <a:t>Sensor Handler</a:t>
            </a:r>
          </a:p>
          <a:p>
            <a:pPr lvl="1"/>
            <a:r>
              <a:rPr lang="de-CH" sz="1200" dirty="0">
                <a:solidFill>
                  <a:srgbClr val="5A5A5A"/>
                </a:solidFill>
              </a:rPr>
              <a:t>Liest die Sensoren ein und meldet die entsprechenden Werte an den Regulator Handler und an die Kontrollschnittstelle.</a:t>
            </a:r>
            <a:endParaRPr lang="de-CH" sz="1200" dirty="0" smtClean="0">
              <a:solidFill>
                <a:srgbClr val="5A5A5A"/>
              </a:solidFill>
            </a:endParaRPr>
          </a:p>
          <a:p>
            <a:pPr>
              <a:spcBef>
                <a:spcPts val="600"/>
              </a:spcBef>
            </a:pPr>
            <a:r>
              <a:rPr lang="de-CH" sz="1600" dirty="0" smtClean="0"/>
              <a:t>Regulator Handler</a:t>
            </a:r>
          </a:p>
          <a:p>
            <a:pPr lvl="1"/>
            <a:r>
              <a:rPr lang="de-CH" sz="1200" dirty="0" smtClean="0">
                <a:solidFill>
                  <a:srgbClr val="5A5A5A"/>
                </a:solidFill>
              </a:rPr>
              <a:t>Regelt die verschiedenen Elemente wie Pumpen, </a:t>
            </a:r>
            <a:r>
              <a:rPr lang="de-CH" sz="1200" dirty="0" err="1" smtClean="0">
                <a:solidFill>
                  <a:srgbClr val="5A5A5A"/>
                </a:solidFill>
              </a:rPr>
              <a:t>Heaters</a:t>
            </a:r>
            <a:r>
              <a:rPr lang="de-CH" sz="1200" dirty="0" smtClean="0">
                <a:solidFill>
                  <a:srgbClr val="5A5A5A"/>
                </a:solidFill>
              </a:rPr>
              <a:t> und </a:t>
            </a:r>
            <a:r>
              <a:rPr lang="de-CH" sz="1200" dirty="0" err="1" smtClean="0">
                <a:solidFill>
                  <a:srgbClr val="5A5A5A"/>
                </a:solidFill>
              </a:rPr>
              <a:t>Coolers</a:t>
            </a:r>
            <a:r>
              <a:rPr lang="de-CH" sz="1200" dirty="0" smtClean="0">
                <a:solidFill>
                  <a:srgbClr val="5A5A5A"/>
                </a:solidFill>
              </a:rPr>
              <a:t> mittels PID Regler. Die Ventile werden entsprechend angesteuert.</a:t>
            </a:r>
            <a:endParaRPr lang="de-CH" sz="1200" dirty="0">
              <a:solidFill>
                <a:srgbClr val="5A5A5A"/>
              </a:solidFill>
            </a:endParaRPr>
          </a:p>
          <a:p>
            <a:pPr>
              <a:spcBef>
                <a:spcPts val="600"/>
              </a:spcBef>
            </a:pPr>
            <a:r>
              <a:rPr lang="de-CH" sz="1600" dirty="0" smtClean="0">
                <a:solidFill>
                  <a:srgbClr val="5A5A5A"/>
                </a:solidFill>
              </a:rPr>
              <a:t>Log </a:t>
            </a:r>
            <a:r>
              <a:rPr lang="de-CH" sz="1600" dirty="0">
                <a:solidFill>
                  <a:srgbClr val="5A5A5A"/>
                </a:solidFill>
              </a:rPr>
              <a:t>Files</a:t>
            </a:r>
          </a:p>
          <a:p>
            <a:pPr lvl="1"/>
            <a:r>
              <a:rPr lang="de-CH" sz="1200" dirty="0">
                <a:solidFill>
                  <a:srgbClr val="5A5A5A"/>
                </a:solidFill>
              </a:rPr>
              <a:t>Diese Files werden zu analysezwecken verwendet. Es sollen die </a:t>
            </a:r>
            <a:r>
              <a:rPr lang="de-CH" sz="1200" dirty="0" smtClean="0">
                <a:solidFill>
                  <a:srgbClr val="5A5A5A"/>
                </a:solidFill>
              </a:rPr>
              <a:t>Verläufe der </a:t>
            </a:r>
            <a:r>
              <a:rPr lang="de-CH" sz="1200" dirty="0" err="1" smtClean="0">
                <a:solidFill>
                  <a:srgbClr val="5A5A5A"/>
                </a:solidFill>
              </a:rPr>
              <a:t>Consumption</a:t>
            </a:r>
            <a:r>
              <a:rPr lang="de-CH" sz="1200" dirty="0" smtClean="0">
                <a:solidFill>
                  <a:srgbClr val="5A5A5A"/>
                </a:solidFill>
              </a:rPr>
              <a:t> </a:t>
            </a:r>
            <a:r>
              <a:rPr lang="de-CH" sz="1200" dirty="0" err="1" smtClean="0">
                <a:solidFill>
                  <a:srgbClr val="5A5A5A"/>
                </a:solidFill>
              </a:rPr>
              <a:t>Pressure</a:t>
            </a:r>
            <a:r>
              <a:rPr lang="de-CH" sz="1200" dirty="0" smtClean="0">
                <a:solidFill>
                  <a:srgbClr val="5A5A5A"/>
                </a:solidFill>
              </a:rPr>
              <a:t>, des Lungenvakuums etc. mit </a:t>
            </a:r>
            <a:r>
              <a:rPr lang="de-CH" sz="1200" dirty="0">
                <a:solidFill>
                  <a:srgbClr val="5A5A5A"/>
                </a:solidFill>
              </a:rPr>
              <a:t>den jeweiligen Timings aufgezeichnet werden</a:t>
            </a:r>
            <a:r>
              <a:rPr lang="de-CH" sz="1200" dirty="0" smtClean="0">
                <a:solidFill>
                  <a:srgbClr val="5A5A5A"/>
                </a:solidFill>
              </a:rPr>
              <a:t>.</a:t>
            </a:r>
            <a:endParaRPr lang="de-CH" sz="1600" dirty="0" smtClean="0">
              <a:solidFill>
                <a:srgbClr val="5A5A5A"/>
              </a:solidFill>
            </a:endParaRPr>
          </a:p>
          <a:p>
            <a:pPr>
              <a:spcBef>
                <a:spcPts val="600"/>
              </a:spcBef>
            </a:pPr>
            <a:r>
              <a:rPr lang="de-CH" sz="1600" dirty="0" smtClean="0">
                <a:solidFill>
                  <a:srgbClr val="5A5A5A"/>
                </a:solidFill>
              </a:rPr>
              <a:t>I/O </a:t>
            </a:r>
            <a:r>
              <a:rPr lang="de-CH" sz="1600" dirty="0">
                <a:solidFill>
                  <a:srgbClr val="5A5A5A"/>
                </a:solidFill>
              </a:rPr>
              <a:t>Handler</a:t>
            </a:r>
          </a:p>
          <a:p>
            <a:pPr lvl="1"/>
            <a:r>
              <a:rPr lang="de-CH" sz="1200" dirty="0">
                <a:solidFill>
                  <a:srgbClr val="5A5A5A"/>
                </a:solidFill>
              </a:rPr>
              <a:t>Setzt Ausgänge und meldet Eingänge an das </a:t>
            </a:r>
            <a:r>
              <a:rPr lang="de-CH" sz="1200" dirty="0" err="1">
                <a:solidFill>
                  <a:srgbClr val="5A5A5A"/>
                </a:solidFill>
              </a:rPr>
              <a:t>Control</a:t>
            </a:r>
            <a:r>
              <a:rPr lang="de-CH" sz="1200" dirty="0">
                <a:solidFill>
                  <a:srgbClr val="5A5A5A"/>
                </a:solidFill>
              </a:rPr>
              <a:t> </a:t>
            </a:r>
            <a:r>
              <a:rPr lang="de-CH" sz="1200" dirty="0" smtClean="0">
                <a:solidFill>
                  <a:srgbClr val="5A5A5A"/>
                </a:solidFill>
              </a:rPr>
              <a:t>Interface</a:t>
            </a:r>
            <a:endParaRPr lang="de-CH" sz="1600" dirty="0" smtClean="0">
              <a:solidFill>
                <a:srgbClr val="5A5A5A"/>
              </a:solidFill>
            </a:endParaRPr>
          </a:p>
          <a:p>
            <a:pPr>
              <a:spcBef>
                <a:spcPts val="600"/>
              </a:spcBef>
            </a:pPr>
            <a:r>
              <a:rPr lang="de-CH" sz="1600" dirty="0" err="1" smtClean="0">
                <a:solidFill>
                  <a:srgbClr val="5A5A5A"/>
                </a:solidFill>
              </a:rPr>
              <a:t>Control</a:t>
            </a:r>
            <a:r>
              <a:rPr lang="de-CH" sz="1600" dirty="0" smtClean="0">
                <a:solidFill>
                  <a:srgbClr val="5A5A5A"/>
                </a:solidFill>
              </a:rPr>
              <a:t> </a:t>
            </a:r>
            <a:r>
              <a:rPr lang="de-CH" sz="1600" dirty="0">
                <a:solidFill>
                  <a:srgbClr val="5A5A5A"/>
                </a:solidFill>
              </a:rPr>
              <a:t>Interface</a:t>
            </a:r>
          </a:p>
          <a:p>
            <a:pPr lvl="1">
              <a:spcBef>
                <a:spcPts val="600"/>
              </a:spcBef>
            </a:pPr>
            <a:r>
              <a:rPr lang="de-CH" sz="1200" dirty="0">
                <a:solidFill>
                  <a:srgbClr val="5A5A5A"/>
                </a:solidFill>
              </a:rPr>
              <a:t>Kontrollschnittstelle des Boards. Hier werden die States und die </a:t>
            </a:r>
            <a:r>
              <a:rPr lang="de-CH" sz="1200" dirty="0" err="1">
                <a:solidFill>
                  <a:srgbClr val="5A5A5A"/>
                </a:solidFill>
              </a:rPr>
              <a:t>Commands</a:t>
            </a:r>
            <a:r>
              <a:rPr lang="de-CH" sz="1200" dirty="0">
                <a:solidFill>
                  <a:srgbClr val="5A5A5A"/>
                </a:solidFill>
              </a:rPr>
              <a:t> abgehandelt. Die Events der verschiedenen Tasks werden</a:t>
            </a:r>
            <a:br>
              <a:rPr lang="de-CH" sz="1200" dirty="0">
                <a:solidFill>
                  <a:srgbClr val="5A5A5A"/>
                </a:solidFill>
              </a:rPr>
            </a:br>
            <a:r>
              <a:rPr lang="de-CH" sz="1200" dirty="0">
                <a:solidFill>
                  <a:srgbClr val="5A5A5A"/>
                </a:solidFill>
              </a:rPr>
              <a:t>weiter geleitet. Die Parameter werden an die verschiedenen Tasks Verteilt respektive von den Tasks gelesen. </a:t>
            </a:r>
          </a:p>
          <a:p>
            <a:pPr lvl="1"/>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1594609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Beschreibung </a:t>
            </a:r>
            <a:r>
              <a:rPr lang="de-CH" sz="2400" dirty="0" smtClean="0"/>
              <a:t>Ink Board R4</a:t>
            </a:r>
            <a:endParaRPr lang="de-CH" dirty="0"/>
          </a:p>
        </p:txBody>
      </p:sp>
      <p:sp>
        <p:nvSpPr>
          <p:cNvPr id="3" name="Textplatzhalter 2"/>
          <p:cNvSpPr>
            <a:spLocks noGrp="1"/>
          </p:cNvSpPr>
          <p:nvPr>
            <p:ph type="body" sz="quarter" idx="10"/>
          </p:nvPr>
        </p:nvSpPr>
        <p:spPr>
          <a:xfrm>
            <a:off x="538480" y="1130763"/>
            <a:ext cx="11155680" cy="5177790"/>
          </a:xfrm>
        </p:spPr>
        <p:txBody>
          <a:bodyPr/>
          <a:lstStyle/>
          <a:p>
            <a:r>
              <a:rPr lang="de-CH" sz="2000" dirty="0">
                <a:solidFill>
                  <a:srgbClr val="5A5A5A"/>
                </a:solidFill>
              </a:rPr>
              <a:t>Das </a:t>
            </a:r>
            <a:r>
              <a:rPr lang="de-CH" sz="2000" dirty="0" smtClean="0">
                <a:solidFill>
                  <a:srgbClr val="5A5A5A"/>
                </a:solidFill>
              </a:rPr>
              <a:t>Ink Board überwacht die Tintenbehälter und steuert Ausgänge zur Visualisierung eines leeren Kanisters, generell und pro Farbe, an. Zusätzlich kann eine </a:t>
            </a:r>
            <a:r>
              <a:rPr lang="de-CH" sz="2000" dirty="0" err="1" smtClean="0">
                <a:solidFill>
                  <a:srgbClr val="5A5A5A"/>
                </a:solidFill>
              </a:rPr>
              <a:t>Cooling</a:t>
            </a:r>
            <a:r>
              <a:rPr lang="de-CH" sz="2000" dirty="0" smtClean="0">
                <a:solidFill>
                  <a:srgbClr val="5A5A5A"/>
                </a:solidFill>
              </a:rPr>
              <a:t> Unit zum Regeln der Temperatur für die Tintenkanister angesteuert werden</a:t>
            </a:r>
          </a:p>
          <a:p>
            <a:r>
              <a:rPr lang="de-CH" sz="2000" dirty="0" smtClean="0">
                <a:solidFill>
                  <a:srgbClr val="5A5A5A"/>
                </a:solidFill>
              </a:rPr>
              <a:t>In einer späteren Variante könnte auch die IFU «</a:t>
            </a:r>
            <a:r>
              <a:rPr lang="de-CH" sz="2000" dirty="0" err="1" smtClean="0">
                <a:solidFill>
                  <a:srgbClr val="5A5A5A"/>
                </a:solidFill>
              </a:rPr>
              <a:t>Ink</a:t>
            </a:r>
            <a:r>
              <a:rPr lang="de-CH" sz="2000" dirty="0" smtClean="0">
                <a:solidFill>
                  <a:srgbClr val="5A5A5A"/>
                </a:solidFill>
              </a:rPr>
              <a:t> </a:t>
            </a:r>
            <a:r>
              <a:rPr lang="de-CH" sz="2000" dirty="0" err="1" smtClean="0">
                <a:solidFill>
                  <a:srgbClr val="5A5A5A"/>
                </a:solidFill>
              </a:rPr>
              <a:t>Formulation</a:t>
            </a:r>
            <a:r>
              <a:rPr lang="de-CH" sz="2000" dirty="0" smtClean="0">
                <a:solidFill>
                  <a:srgbClr val="5A5A5A"/>
                </a:solidFill>
              </a:rPr>
              <a:t> Unit» angesteuert werden. Für diese braucht es vor allem Pumpen und Sensoren.</a:t>
            </a:r>
            <a:endParaRPr lang="de-CH" sz="2000" dirty="0">
              <a:solidFill>
                <a:srgbClr val="5A5A5A"/>
              </a:solidFill>
            </a:endParaRPr>
          </a:p>
          <a:p>
            <a:r>
              <a:rPr lang="de-CH" sz="2000" dirty="0" smtClean="0">
                <a:solidFill>
                  <a:srgbClr val="5A5A5A"/>
                </a:solidFill>
              </a:rPr>
              <a:t>Folgende Elemente der Tintenversorgung werden über das </a:t>
            </a:r>
            <a:r>
              <a:rPr lang="de-CH" sz="2000" dirty="0" err="1" smtClean="0">
                <a:solidFill>
                  <a:srgbClr val="5A5A5A"/>
                </a:solidFill>
              </a:rPr>
              <a:t>Ink</a:t>
            </a:r>
            <a:r>
              <a:rPr lang="de-CH" sz="2000" dirty="0" smtClean="0">
                <a:solidFill>
                  <a:srgbClr val="5A5A5A"/>
                </a:solidFill>
              </a:rPr>
              <a:t> Board angesteuert:</a:t>
            </a:r>
          </a:p>
          <a:p>
            <a:pPr lvl="1"/>
            <a:r>
              <a:rPr lang="de-CH" sz="1600" dirty="0" smtClean="0">
                <a:solidFill>
                  <a:srgbClr val="5A5A5A"/>
                </a:solidFill>
              </a:rPr>
              <a:t>Die </a:t>
            </a:r>
            <a:r>
              <a:rPr lang="de-CH" sz="1600" dirty="0" err="1" smtClean="0">
                <a:solidFill>
                  <a:srgbClr val="5A5A5A"/>
                </a:solidFill>
              </a:rPr>
              <a:t>Ueberwachung</a:t>
            </a:r>
            <a:r>
              <a:rPr lang="de-CH" sz="1600" dirty="0" smtClean="0">
                <a:solidFill>
                  <a:srgbClr val="5A5A5A"/>
                </a:solidFill>
              </a:rPr>
              <a:t> von 8 Tintenbehältern über Piezo-Waagen</a:t>
            </a:r>
          </a:p>
          <a:p>
            <a:pPr lvl="1"/>
            <a:r>
              <a:rPr lang="de-CH" sz="1600" dirty="0" smtClean="0">
                <a:solidFill>
                  <a:srgbClr val="5A5A5A"/>
                </a:solidFill>
              </a:rPr>
              <a:t>2 Ausgänge für zwei </a:t>
            </a:r>
            <a:r>
              <a:rPr lang="de-CH" sz="1600" dirty="0" err="1" smtClean="0">
                <a:solidFill>
                  <a:srgbClr val="5A5A5A"/>
                </a:solidFill>
              </a:rPr>
              <a:t>cooling</a:t>
            </a:r>
            <a:r>
              <a:rPr lang="de-CH" sz="1600" dirty="0" smtClean="0">
                <a:solidFill>
                  <a:srgbClr val="5A5A5A"/>
                </a:solidFill>
              </a:rPr>
              <a:t> </a:t>
            </a:r>
            <a:r>
              <a:rPr lang="de-CH" sz="1600" dirty="0" err="1" smtClean="0">
                <a:solidFill>
                  <a:srgbClr val="5A5A5A"/>
                </a:solidFill>
              </a:rPr>
              <a:t>units</a:t>
            </a:r>
            <a:endParaRPr lang="de-CH" sz="1600" dirty="0" smtClean="0">
              <a:solidFill>
                <a:srgbClr val="5A5A5A"/>
              </a:solidFill>
            </a:endParaRPr>
          </a:p>
          <a:p>
            <a:pPr lvl="1"/>
            <a:r>
              <a:rPr lang="de-CH" sz="1600" dirty="0" smtClean="0">
                <a:solidFill>
                  <a:srgbClr val="5A5A5A"/>
                </a:solidFill>
              </a:rPr>
              <a:t>1 Ausgänge für die generelle </a:t>
            </a:r>
            <a:r>
              <a:rPr lang="de-CH" sz="1600" dirty="0" err="1" smtClean="0">
                <a:solidFill>
                  <a:srgbClr val="5A5A5A"/>
                </a:solidFill>
              </a:rPr>
              <a:t>Ink</a:t>
            </a:r>
            <a:r>
              <a:rPr lang="de-CH" sz="1600" dirty="0" smtClean="0">
                <a:solidFill>
                  <a:srgbClr val="5A5A5A"/>
                </a:solidFill>
              </a:rPr>
              <a:t> Low Anzeige</a:t>
            </a:r>
          </a:p>
          <a:p>
            <a:pPr lvl="1"/>
            <a:r>
              <a:rPr lang="de-CH" sz="1600" dirty="0" smtClean="0">
                <a:solidFill>
                  <a:srgbClr val="5A5A5A"/>
                </a:solidFill>
              </a:rPr>
              <a:t>8 Ausgänge für die </a:t>
            </a:r>
            <a:r>
              <a:rPr lang="de-CH" sz="1600" dirty="0" err="1" smtClean="0">
                <a:solidFill>
                  <a:srgbClr val="5A5A5A"/>
                </a:solidFill>
              </a:rPr>
              <a:t>Ink</a:t>
            </a:r>
            <a:r>
              <a:rPr lang="de-CH" sz="1600" dirty="0" smtClean="0">
                <a:solidFill>
                  <a:srgbClr val="5A5A5A"/>
                </a:solidFill>
              </a:rPr>
              <a:t> Low Anzeige pro Farbe</a:t>
            </a:r>
          </a:p>
          <a:p>
            <a:r>
              <a:rPr lang="de-CH" sz="2000" dirty="0" smtClean="0">
                <a:solidFill>
                  <a:srgbClr val="5A5A5A"/>
                </a:solidFill>
              </a:rPr>
              <a:t>Sensoren</a:t>
            </a:r>
            <a:endParaRPr lang="de-CH" sz="2000" dirty="0">
              <a:solidFill>
                <a:srgbClr val="5A5A5A"/>
              </a:solidFill>
            </a:endParaRPr>
          </a:p>
          <a:p>
            <a:pPr lvl="1"/>
            <a:r>
              <a:rPr lang="de-CH" sz="1600" dirty="0">
                <a:solidFill>
                  <a:srgbClr val="5A5A5A"/>
                </a:solidFill>
              </a:rPr>
              <a:t>2</a:t>
            </a:r>
            <a:r>
              <a:rPr lang="de-CH" sz="1600" dirty="0" smtClean="0">
                <a:solidFill>
                  <a:srgbClr val="5A5A5A"/>
                </a:solidFill>
              </a:rPr>
              <a:t> Thermistoren </a:t>
            </a:r>
            <a:r>
              <a:rPr lang="de-CH" sz="1600" dirty="0">
                <a:solidFill>
                  <a:srgbClr val="5A5A5A"/>
                </a:solidFill>
              </a:rPr>
              <a:t>zur Messung der </a:t>
            </a:r>
            <a:r>
              <a:rPr lang="de-CH" sz="1600" dirty="0" smtClean="0">
                <a:solidFill>
                  <a:srgbClr val="5A5A5A"/>
                </a:solidFill>
              </a:rPr>
              <a:t>Temperatur</a:t>
            </a:r>
          </a:p>
          <a:p>
            <a:r>
              <a:rPr lang="de-CH" sz="2000" dirty="0" smtClean="0">
                <a:solidFill>
                  <a:srgbClr val="5A5A5A"/>
                </a:solidFill>
              </a:rPr>
              <a:t>Zeichnet Logfiles der Wagen auf</a:t>
            </a:r>
          </a:p>
        </p:txBody>
      </p:sp>
    </p:spTree>
    <p:extLst>
      <p:ext uri="{BB962C8B-B14F-4D97-AF65-F5344CB8AC3E}">
        <p14:creationId xmlns:p14="http://schemas.microsoft.com/office/powerpoint/2010/main" val="2477930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t>Eckdaten </a:t>
            </a:r>
            <a:r>
              <a:rPr lang="de-CH" sz="2400" dirty="0" smtClean="0"/>
              <a:t>Ink Board R4</a:t>
            </a:r>
            <a:endParaRPr lang="de-CH" dirty="0"/>
          </a:p>
        </p:txBody>
      </p:sp>
      <p:sp>
        <p:nvSpPr>
          <p:cNvPr id="3" name="Textplatzhalter 2"/>
          <p:cNvSpPr>
            <a:spLocks noGrp="1"/>
          </p:cNvSpPr>
          <p:nvPr>
            <p:ph type="body" sz="quarter" idx="10"/>
          </p:nvPr>
        </p:nvSpPr>
        <p:spPr>
          <a:xfrm>
            <a:off x="538480" y="1224249"/>
            <a:ext cx="11155680" cy="5177790"/>
          </a:xfrm>
        </p:spPr>
        <p:txBody>
          <a:bodyPr/>
          <a:lstStyle/>
          <a:p>
            <a:pPr>
              <a:spcBef>
                <a:spcPts val="600"/>
              </a:spcBef>
            </a:pPr>
            <a:r>
              <a:rPr lang="de-CH" sz="1600" dirty="0">
                <a:solidFill>
                  <a:srgbClr val="5A5A5A"/>
                </a:solidFill>
              </a:rPr>
              <a:t>Kontrollschnittstelle		</a:t>
            </a:r>
            <a:r>
              <a:rPr lang="de-CH" sz="1600" dirty="0" smtClean="0">
                <a:solidFill>
                  <a:srgbClr val="5A5A5A"/>
                </a:solidFill>
              </a:rPr>
              <a:t>	100MBit </a:t>
            </a:r>
            <a:r>
              <a:rPr lang="de-CH" sz="1600" dirty="0">
                <a:solidFill>
                  <a:srgbClr val="5A5A5A"/>
                </a:solidFill>
              </a:rPr>
              <a:t>Ethernet </a:t>
            </a:r>
            <a:r>
              <a:rPr lang="de-CH" sz="1600" dirty="0" smtClean="0">
                <a:solidFill>
                  <a:srgbClr val="5A5A5A"/>
                </a:solidFill>
              </a:rPr>
              <a:t>TCP/IP</a:t>
            </a:r>
          </a:p>
          <a:p>
            <a:pPr>
              <a:spcBef>
                <a:spcPts val="600"/>
              </a:spcBef>
            </a:pPr>
            <a:r>
              <a:rPr lang="en-GB" sz="1600" dirty="0" err="1" smtClean="0"/>
              <a:t>Speisung</a:t>
            </a:r>
            <a:r>
              <a:rPr lang="en-GB" sz="1600" dirty="0"/>
              <a:t>				</a:t>
            </a:r>
            <a:r>
              <a:rPr lang="en-GB" sz="1600" dirty="0" smtClean="0"/>
              <a:t>	24V </a:t>
            </a:r>
            <a:r>
              <a:rPr lang="en-GB" sz="1600" dirty="0"/>
              <a:t>/ ????A</a:t>
            </a:r>
          </a:p>
          <a:p>
            <a:pPr>
              <a:spcBef>
                <a:spcPts val="600"/>
              </a:spcBef>
            </a:pPr>
            <a:r>
              <a:rPr lang="de-CH" sz="1600" dirty="0" smtClean="0"/>
              <a:t>Anzahl </a:t>
            </a:r>
            <a:r>
              <a:rPr lang="de-CH" sz="1600" dirty="0"/>
              <a:t>Farben			</a:t>
            </a:r>
            <a:r>
              <a:rPr lang="de-CH" sz="1600" dirty="0" smtClean="0"/>
              <a:t>	8</a:t>
            </a:r>
            <a:endParaRPr lang="de-CH" sz="1600" dirty="0"/>
          </a:p>
          <a:p>
            <a:pPr>
              <a:spcBef>
                <a:spcPts val="600"/>
              </a:spcBef>
            </a:pPr>
            <a:r>
              <a:rPr lang="de-CH" sz="1600" dirty="0" smtClean="0"/>
              <a:t>Ausgänge</a:t>
            </a:r>
            <a:r>
              <a:rPr lang="de-CH" sz="1600" dirty="0"/>
              <a:t>				9</a:t>
            </a:r>
            <a:r>
              <a:rPr lang="de-CH" sz="1600" dirty="0" smtClean="0"/>
              <a:t>x 24V </a:t>
            </a:r>
            <a:r>
              <a:rPr lang="de-CH" sz="1600" dirty="0"/>
              <a:t>PNP / 1A</a:t>
            </a:r>
          </a:p>
          <a:p>
            <a:pPr>
              <a:spcBef>
                <a:spcPts val="600"/>
              </a:spcBef>
            </a:pPr>
            <a:r>
              <a:rPr lang="de-CH" sz="1600" dirty="0" smtClean="0"/>
              <a:t>Aushänge </a:t>
            </a:r>
            <a:r>
              <a:rPr lang="de-CH" sz="1600" dirty="0" err="1" smtClean="0"/>
              <a:t>Cooling</a:t>
            </a:r>
            <a:r>
              <a:rPr lang="de-CH" sz="1600" dirty="0" smtClean="0"/>
              <a:t> </a:t>
            </a:r>
            <a:r>
              <a:rPr lang="de-CH" sz="1600" dirty="0"/>
              <a:t>Unit		</a:t>
            </a:r>
            <a:r>
              <a:rPr lang="de-CH" sz="1600" smtClean="0"/>
              <a:t>2x 24V </a:t>
            </a:r>
            <a:r>
              <a:rPr lang="de-CH" sz="1600" dirty="0"/>
              <a:t>PNP / 1A </a:t>
            </a:r>
          </a:p>
          <a:p>
            <a:pPr>
              <a:spcBef>
                <a:spcPts val="600"/>
              </a:spcBef>
            </a:pPr>
            <a:r>
              <a:rPr lang="en-GB" sz="1600" dirty="0" smtClean="0"/>
              <a:t>Ink level sensor			8x </a:t>
            </a:r>
            <a:r>
              <a:rPr lang="en-GB" sz="1600" dirty="0" err="1" smtClean="0"/>
              <a:t>Spannungsdifferenz</a:t>
            </a:r>
            <a:r>
              <a:rPr lang="en-GB" sz="1600" dirty="0" smtClean="0"/>
              <a:t>, </a:t>
            </a:r>
            <a:r>
              <a:rPr lang="en-GB" sz="1600" dirty="0" err="1" smtClean="0"/>
              <a:t>Piezo</a:t>
            </a:r>
            <a:r>
              <a:rPr lang="en-GB" sz="1600" dirty="0" smtClean="0"/>
              <a:t> Wage </a:t>
            </a:r>
            <a:r>
              <a:rPr lang="en-GB" sz="1600" dirty="0" err="1" smtClean="0"/>
              <a:t>bis</a:t>
            </a:r>
            <a:r>
              <a:rPr lang="en-GB" sz="1600" dirty="0" smtClean="0"/>
              <a:t> </a:t>
            </a:r>
            <a:r>
              <a:rPr lang="en-GB" sz="1600" dirty="0" err="1" smtClean="0"/>
              <a:t>zu</a:t>
            </a:r>
            <a:r>
              <a:rPr lang="en-GB" sz="1600" dirty="0" smtClean="0"/>
              <a:t> 25Kg</a:t>
            </a:r>
          </a:p>
          <a:p>
            <a:pPr>
              <a:spcBef>
                <a:spcPts val="600"/>
              </a:spcBef>
            </a:pPr>
            <a:r>
              <a:rPr lang="de-CH" sz="1600" dirty="0" smtClean="0"/>
              <a:t>Temperatur Sensoren</a:t>
            </a:r>
            <a:r>
              <a:rPr lang="de-CH" sz="1600" dirty="0"/>
              <a:t>	</a:t>
            </a:r>
            <a:r>
              <a:rPr lang="de-CH" sz="1600" dirty="0" smtClean="0"/>
              <a:t>	2x Black </a:t>
            </a:r>
            <a:r>
              <a:rPr lang="de-CH" sz="1600" dirty="0" err="1" smtClean="0"/>
              <a:t>Spectra</a:t>
            </a:r>
            <a:r>
              <a:rPr lang="de-CH" sz="1600" dirty="0" smtClean="0"/>
              <a:t> Type</a:t>
            </a:r>
            <a:endParaRPr lang="de-CH" sz="1600" dirty="0"/>
          </a:p>
        </p:txBody>
      </p:sp>
    </p:spTree>
    <p:extLst>
      <p:ext uri="{BB962C8B-B14F-4D97-AF65-F5344CB8AC3E}">
        <p14:creationId xmlns:p14="http://schemas.microsoft.com/office/powerpoint/2010/main" val="60174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solidFill>
                  <a:srgbClr val="FF0000"/>
                </a:solidFill>
              </a:rPr>
              <a:t>Uebersicht</a:t>
            </a:r>
            <a:r>
              <a:rPr lang="en-GB" dirty="0" smtClean="0">
                <a:solidFill>
                  <a:srgbClr val="FF0000"/>
                </a:solidFill>
              </a:rPr>
              <a:t> </a:t>
            </a:r>
            <a:r>
              <a:rPr lang="de-CH" sz="2400" dirty="0" smtClean="0"/>
              <a:t>Mechanische Halterung für die Druckriegel</a:t>
            </a:r>
            <a:endParaRPr lang="en-GB" sz="5400" dirty="0"/>
          </a:p>
        </p:txBody>
      </p:sp>
    </p:spTree>
    <p:extLst>
      <p:ext uri="{BB962C8B-B14F-4D97-AF65-F5344CB8AC3E}">
        <p14:creationId xmlns:p14="http://schemas.microsoft.com/office/powerpoint/2010/main" val="8055932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Blockdiagramm </a:t>
            </a:r>
            <a:r>
              <a:rPr lang="de-CH" sz="2400" dirty="0" smtClean="0"/>
              <a:t>Ink Board R4</a:t>
            </a:r>
            <a:endParaRPr lang="de-CH" dirty="0"/>
          </a:p>
        </p:txBody>
      </p:sp>
      <p:pic>
        <p:nvPicPr>
          <p:cNvPr id="6" name="Grafik 5"/>
          <p:cNvPicPr>
            <a:picLocks noChangeAspect="1"/>
          </p:cNvPicPr>
          <p:nvPr/>
        </p:nvPicPr>
        <p:blipFill>
          <a:blip r:embed="rId2"/>
          <a:stretch>
            <a:fillRect/>
          </a:stretch>
        </p:blipFill>
        <p:spPr>
          <a:xfrm>
            <a:off x="1463891" y="1299074"/>
            <a:ext cx="8164845" cy="4661997"/>
          </a:xfrm>
          <a:prstGeom prst="rect">
            <a:avLst/>
          </a:prstGeom>
        </p:spPr>
      </p:pic>
    </p:spTree>
    <p:extLst>
      <p:ext uri="{BB962C8B-B14F-4D97-AF65-F5344CB8AC3E}">
        <p14:creationId xmlns:p14="http://schemas.microsoft.com/office/powerpoint/2010/main" val="102094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1417"/>
            <a:ext cx="11155680" cy="729710"/>
          </a:xfrm>
        </p:spPr>
        <p:txBody>
          <a:bodyPr/>
          <a:lstStyle/>
          <a:p>
            <a:r>
              <a:rPr lang="de-CH" dirty="0" smtClean="0"/>
              <a:t>Kommandos </a:t>
            </a:r>
            <a:r>
              <a:rPr lang="de-CH" dirty="0"/>
              <a:t>und Events </a:t>
            </a:r>
            <a:r>
              <a:rPr lang="de-CH" sz="2400" dirty="0" err="1" smtClean="0"/>
              <a:t>Ink</a:t>
            </a:r>
            <a:r>
              <a:rPr lang="de-CH" sz="2400" dirty="0" smtClean="0"/>
              <a:t> Board R4</a:t>
            </a:r>
            <a:endParaRPr lang="de-CH" dirty="0"/>
          </a:p>
        </p:txBody>
      </p:sp>
      <p:sp>
        <p:nvSpPr>
          <p:cNvPr id="3" name="Textplatzhalter 2"/>
          <p:cNvSpPr>
            <a:spLocks noGrp="1"/>
          </p:cNvSpPr>
          <p:nvPr>
            <p:ph type="body" sz="quarter" idx="10"/>
          </p:nvPr>
        </p:nvSpPr>
        <p:spPr>
          <a:xfrm>
            <a:off x="538479" y="1081028"/>
            <a:ext cx="5509895" cy="5177790"/>
          </a:xfrm>
        </p:spPr>
        <p:txBody>
          <a:bodyPr/>
          <a:lstStyle/>
          <a:p>
            <a:pPr marL="108000" indent="0">
              <a:buNone/>
            </a:pPr>
            <a:r>
              <a:rPr lang="de-CH" sz="1600" b="1" dirty="0" smtClean="0"/>
              <a:t>Kommandos</a:t>
            </a:r>
            <a:endParaRPr lang="de-CH" sz="1600" dirty="0" smtClean="0"/>
          </a:p>
          <a:p>
            <a:r>
              <a:rPr lang="de-CH" sz="1600" dirty="0" smtClean="0"/>
              <a:t>Set </a:t>
            </a:r>
            <a:r>
              <a:rPr lang="de-CH" sz="1600" dirty="0"/>
              <a:t>Parameter</a:t>
            </a:r>
          </a:p>
          <a:p>
            <a:pPr lvl="1"/>
            <a:r>
              <a:rPr lang="de-CH" sz="1400" dirty="0"/>
              <a:t>- </a:t>
            </a:r>
            <a:r>
              <a:rPr lang="de-CH" sz="1400" dirty="0" smtClean="0"/>
              <a:t>Max. </a:t>
            </a:r>
            <a:r>
              <a:rPr lang="de-CH" sz="1200" dirty="0" err="1" smtClean="0"/>
              <a:t>Cabinet</a:t>
            </a:r>
            <a:r>
              <a:rPr lang="de-CH" sz="1200" dirty="0" smtClean="0"/>
              <a:t> Temperatur</a:t>
            </a:r>
            <a:endParaRPr lang="de-CH" sz="1200" dirty="0"/>
          </a:p>
          <a:p>
            <a:r>
              <a:rPr lang="de-CH" sz="1600" dirty="0" err="1" smtClean="0"/>
              <a:t>Get</a:t>
            </a:r>
            <a:r>
              <a:rPr lang="de-CH" sz="1600" dirty="0" smtClean="0"/>
              <a:t> </a:t>
            </a:r>
            <a:r>
              <a:rPr lang="de-CH" sz="1600" dirty="0"/>
              <a:t>Log</a:t>
            </a:r>
          </a:p>
          <a:p>
            <a:pPr lvl="1"/>
            <a:r>
              <a:rPr lang="de-CH" sz="1200" dirty="0"/>
              <a:t>- Liest ein Log File aus </a:t>
            </a:r>
            <a:r>
              <a:rPr lang="de-CH" sz="1200" dirty="0">
                <a:sym typeface="Wingdings" panose="05000000000000000000" pitchFamily="2" charset="2"/>
              </a:rPr>
              <a:t> </a:t>
            </a:r>
            <a:r>
              <a:rPr lang="de-CH" sz="1200" dirty="0" err="1" smtClean="0"/>
              <a:t>Ink</a:t>
            </a:r>
            <a:r>
              <a:rPr lang="de-CH" sz="1200" dirty="0" smtClean="0"/>
              <a:t> Level Verlauf, Temperatur Verlauf etc</a:t>
            </a:r>
            <a:r>
              <a:rPr lang="de-CH" sz="1200" dirty="0" smtClean="0"/>
              <a:t>.</a:t>
            </a:r>
          </a:p>
          <a:p>
            <a:r>
              <a:rPr lang="de-CH" sz="1600" dirty="0" err="1"/>
              <a:t>Get</a:t>
            </a:r>
            <a:r>
              <a:rPr lang="de-CH" sz="1600" dirty="0"/>
              <a:t> Parameter</a:t>
            </a:r>
          </a:p>
          <a:p>
            <a:pPr lvl="1"/>
            <a:r>
              <a:rPr lang="de-CH" sz="1200" dirty="0"/>
              <a:t>- Lese </a:t>
            </a:r>
            <a:r>
              <a:rPr lang="de-CH" sz="1200" dirty="0" smtClean="0"/>
              <a:t>Temperatur</a:t>
            </a:r>
            <a:endParaRPr lang="de-CH" sz="1200" dirty="0"/>
          </a:p>
          <a:p>
            <a:pPr lvl="1"/>
            <a:r>
              <a:rPr lang="de-CH" sz="1200" dirty="0"/>
              <a:t>- Lese </a:t>
            </a:r>
            <a:r>
              <a:rPr lang="de-CH" sz="1200" dirty="0" err="1" smtClean="0"/>
              <a:t>Ink</a:t>
            </a:r>
            <a:r>
              <a:rPr lang="de-CH" sz="1200" dirty="0" smtClean="0"/>
              <a:t> Level</a:t>
            </a:r>
          </a:p>
          <a:p>
            <a:pPr>
              <a:spcBef>
                <a:spcPts val="600"/>
              </a:spcBef>
            </a:pPr>
            <a:r>
              <a:rPr lang="de-CH" sz="1600" dirty="0"/>
              <a:t>Set Test</a:t>
            </a:r>
          </a:p>
          <a:p>
            <a:pPr lvl="1"/>
            <a:r>
              <a:rPr lang="de-CH" sz="1200" dirty="0"/>
              <a:t>- Outputs</a:t>
            </a:r>
            <a:endParaRPr lang="de-CH" sz="1200" dirty="0"/>
          </a:p>
        </p:txBody>
      </p:sp>
      <p:sp>
        <p:nvSpPr>
          <p:cNvPr id="4" name="Textplatzhalter 3"/>
          <p:cNvSpPr>
            <a:spLocks noGrp="1"/>
          </p:cNvSpPr>
          <p:nvPr>
            <p:ph type="body" sz="quarter" idx="11"/>
          </p:nvPr>
        </p:nvSpPr>
        <p:spPr>
          <a:xfrm>
            <a:off x="6184265" y="1054563"/>
            <a:ext cx="5509895" cy="5177790"/>
          </a:xfrm>
        </p:spPr>
        <p:txBody>
          <a:bodyPr/>
          <a:lstStyle/>
          <a:p>
            <a:pPr marL="108000" indent="0">
              <a:buNone/>
            </a:pPr>
            <a:r>
              <a:rPr lang="de-CH" sz="1600" b="1" dirty="0" smtClean="0"/>
              <a:t>Events</a:t>
            </a:r>
            <a:endParaRPr lang="de-CH" sz="1600" b="1" dirty="0" smtClean="0"/>
          </a:p>
          <a:p>
            <a:pPr lvl="0"/>
            <a:r>
              <a:rPr lang="en-GB" sz="1600" dirty="0" smtClean="0"/>
              <a:t>Errors</a:t>
            </a:r>
          </a:p>
          <a:p>
            <a:pPr lvl="1"/>
            <a:r>
              <a:rPr lang="en-GB" sz="1200" dirty="0" smtClean="0"/>
              <a:t>- Fresh </a:t>
            </a:r>
            <a:r>
              <a:rPr lang="en-GB" sz="1200" dirty="0"/>
              <a:t>ink canister empty</a:t>
            </a:r>
            <a:endParaRPr lang="de-CH" sz="1200" dirty="0"/>
          </a:p>
          <a:p>
            <a:pPr lvl="1"/>
            <a:endParaRPr lang="de-CH" sz="1400" dirty="0"/>
          </a:p>
          <a:p>
            <a:pPr marL="108000" indent="0">
              <a:buNone/>
            </a:pPr>
            <a:endParaRPr lang="de-CH" sz="1600" b="1" dirty="0" smtClean="0"/>
          </a:p>
        </p:txBody>
      </p:sp>
    </p:spTree>
    <p:extLst>
      <p:ext uri="{BB962C8B-B14F-4D97-AF65-F5344CB8AC3E}">
        <p14:creationId xmlns:p14="http://schemas.microsoft.com/office/powerpoint/2010/main" val="952674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smtClean="0"/>
              <a:t>Ink Board R4</a:t>
            </a:r>
            <a:endParaRPr lang="de-CH" dirty="0"/>
          </a:p>
        </p:txBody>
      </p:sp>
      <p:pic>
        <p:nvPicPr>
          <p:cNvPr id="4" name="Grafik 3"/>
          <p:cNvPicPr>
            <a:picLocks noChangeAspect="1"/>
          </p:cNvPicPr>
          <p:nvPr/>
        </p:nvPicPr>
        <p:blipFill>
          <a:blip r:embed="rId2"/>
          <a:stretch>
            <a:fillRect/>
          </a:stretch>
        </p:blipFill>
        <p:spPr>
          <a:xfrm>
            <a:off x="898376" y="1346043"/>
            <a:ext cx="9046712" cy="4557606"/>
          </a:xfrm>
          <a:prstGeom prst="rect">
            <a:avLst/>
          </a:prstGeom>
        </p:spPr>
      </p:pic>
    </p:spTree>
    <p:extLst>
      <p:ext uri="{BB962C8B-B14F-4D97-AF65-F5344CB8AC3E}">
        <p14:creationId xmlns:p14="http://schemas.microsoft.com/office/powerpoint/2010/main" val="19962380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t>Funktionen </a:t>
            </a:r>
            <a:r>
              <a:rPr lang="de-CH" sz="2400" dirty="0" smtClean="0"/>
              <a:t>Ink Board R4</a:t>
            </a:r>
            <a:endParaRPr lang="de-CH" dirty="0"/>
          </a:p>
        </p:txBody>
      </p:sp>
      <p:sp>
        <p:nvSpPr>
          <p:cNvPr id="5" name="Textplatzhalter 2"/>
          <p:cNvSpPr>
            <a:spLocks noGrp="1"/>
          </p:cNvSpPr>
          <p:nvPr>
            <p:ph type="body" sz="quarter" idx="10"/>
          </p:nvPr>
        </p:nvSpPr>
        <p:spPr>
          <a:xfrm>
            <a:off x="538480" y="1063394"/>
            <a:ext cx="11155680" cy="5177790"/>
          </a:xfrm>
        </p:spPr>
        <p:txBody>
          <a:bodyPr/>
          <a:lstStyle/>
          <a:p>
            <a:pPr>
              <a:spcBef>
                <a:spcPts val="600"/>
              </a:spcBef>
            </a:pPr>
            <a:r>
              <a:rPr lang="de-CH" sz="1600" dirty="0" smtClean="0"/>
              <a:t>Sensor Handler</a:t>
            </a:r>
          </a:p>
          <a:p>
            <a:pPr lvl="1"/>
            <a:r>
              <a:rPr lang="de-CH" sz="1200" dirty="0" smtClean="0">
                <a:solidFill>
                  <a:srgbClr val="5A5A5A"/>
                </a:solidFill>
              </a:rPr>
              <a:t>Liest die Sensoren ein und meldet die entsprechenden Werte an den Regulator Handler und an die Kontrollschnittstelle.</a:t>
            </a:r>
          </a:p>
          <a:p>
            <a:pPr>
              <a:spcBef>
                <a:spcPts val="600"/>
              </a:spcBef>
            </a:pPr>
            <a:r>
              <a:rPr lang="de-CH" sz="1600" dirty="0" smtClean="0"/>
              <a:t>Regulator Handler</a:t>
            </a:r>
            <a:endParaRPr lang="de-CH" sz="1600" dirty="0"/>
          </a:p>
          <a:p>
            <a:pPr lvl="1"/>
            <a:r>
              <a:rPr lang="de-CH" sz="1200" dirty="0" smtClean="0">
                <a:solidFill>
                  <a:srgbClr val="5A5A5A"/>
                </a:solidFill>
              </a:rPr>
              <a:t>Regelt die </a:t>
            </a:r>
            <a:r>
              <a:rPr lang="de-CH" sz="1200" dirty="0" err="1" smtClean="0">
                <a:solidFill>
                  <a:srgbClr val="5A5A5A"/>
                </a:solidFill>
              </a:rPr>
              <a:t>Cooling</a:t>
            </a:r>
            <a:r>
              <a:rPr lang="de-CH" sz="1200" dirty="0" smtClean="0">
                <a:solidFill>
                  <a:srgbClr val="5A5A5A"/>
                </a:solidFill>
              </a:rPr>
              <a:t> </a:t>
            </a:r>
            <a:r>
              <a:rPr lang="de-CH" sz="1200" dirty="0" err="1" smtClean="0">
                <a:solidFill>
                  <a:srgbClr val="5A5A5A"/>
                </a:solidFill>
              </a:rPr>
              <a:t>units</a:t>
            </a:r>
            <a:r>
              <a:rPr lang="de-CH" sz="1200" dirty="0" smtClean="0">
                <a:solidFill>
                  <a:srgbClr val="5A5A5A"/>
                </a:solidFill>
              </a:rPr>
              <a:t> und in einer späteren Version die IFU mittels PID Regler.</a:t>
            </a:r>
            <a:endParaRPr lang="de-CH" sz="1200" dirty="0">
              <a:solidFill>
                <a:srgbClr val="5A5A5A"/>
              </a:solidFill>
            </a:endParaRPr>
          </a:p>
          <a:p>
            <a:pPr>
              <a:spcBef>
                <a:spcPts val="600"/>
              </a:spcBef>
            </a:pPr>
            <a:r>
              <a:rPr lang="de-CH" sz="1600" dirty="0" smtClean="0">
                <a:solidFill>
                  <a:srgbClr val="5A5A5A"/>
                </a:solidFill>
              </a:rPr>
              <a:t>Log </a:t>
            </a:r>
            <a:r>
              <a:rPr lang="de-CH" sz="1600" dirty="0">
                <a:solidFill>
                  <a:srgbClr val="5A5A5A"/>
                </a:solidFill>
              </a:rPr>
              <a:t>Files</a:t>
            </a:r>
          </a:p>
          <a:p>
            <a:pPr lvl="1"/>
            <a:r>
              <a:rPr lang="de-CH" sz="1200" dirty="0">
                <a:solidFill>
                  <a:srgbClr val="5A5A5A"/>
                </a:solidFill>
              </a:rPr>
              <a:t>Diese Files werden zu analysezwecken verwendet. Es sollen die </a:t>
            </a:r>
            <a:r>
              <a:rPr lang="de-CH" sz="1200" dirty="0" smtClean="0">
                <a:solidFill>
                  <a:srgbClr val="5A5A5A"/>
                </a:solidFill>
              </a:rPr>
              <a:t>Verläufe der Tintenbehälter und später diejenigen der IFU mit </a:t>
            </a:r>
            <a:r>
              <a:rPr lang="de-CH" sz="1200" dirty="0">
                <a:solidFill>
                  <a:srgbClr val="5A5A5A"/>
                </a:solidFill>
              </a:rPr>
              <a:t>den jeweiligen Timings aufgezeichnet werden</a:t>
            </a:r>
            <a:r>
              <a:rPr lang="de-CH" sz="1200" dirty="0" smtClean="0">
                <a:solidFill>
                  <a:srgbClr val="5A5A5A"/>
                </a:solidFill>
              </a:rPr>
              <a:t>.</a:t>
            </a:r>
            <a:endParaRPr lang="de-CH" sz="1600" dirty="0" smtClean="0">
              <a:solidFill>
                <a:srgbClr val="5A5A5A"/>
              </a:solidFill>
            </a:endParaRPr>
          </a:p>
          <a:p>
            <a:pPr>
              <a:spcBef>
                <a:spcPts val="600"/>
              </a:spcBef>
            </a:pPr>
            <a:r>
              <a:rPr lang="de-CH" sz="1600" dirty="0" smtClean="0">
                <a:solidFill>
                  <a:srgbClr val="5A5A5A"/>
                </a:solidFill>
              </a:rPr>
              <a:t>I/O </a:t>
            </a:r>
            <a:r>
              <a:rPr lang="de-CH" sz="1600" dirty="0">
                <a:solidFill>
                  <a:srgbClr val="5A5A5A"/>
                </a:solidFill>
              </a:rPr>
              <a:t>Handler</a:t>
            </a:r>
          </a:p>
          <a:p>
            <a:pPr lvl="1"/>
            <a:r>
              <a:rPr lang="de-CH" sz="1200" dirty="0">
                <a:solidFill>
                  <a:srgbClr val="5A5A5A"/>
                </a:solidFill>
              </a:rPr>
              <a:t>Setzt </a:t>
            </a:r>
            <a:r>
              <a:rPr lang="de-CH" sz="1200" dirty="0" smtClean="0">
                <a:solidFill>
                  <a:srgbClr val="5A5A5A"/>
                </a:solidFill>
              </a:rPr>
              <a:t>Ausgänge und meldet Eingänge an das </a:t>
            </a:r>
            <a:r>
              <a:rPr lang="de-CH" sz="1200" dirty="0" err="1" smtClean="0">
                <a:solidFill>
                  <a:srgbClr val="5A5A5A"/>
                </a:solidFill>
              </a:rPr>
              <a:t>Control</a:t>
            </a:r>
            <a:r>
              <a:rPr lang="de-CH" sz="1200" dirty="0" smtClean="0">
                <a:solidFill>
                  <a:srgbClr val="5A5A5A"/>
                </a:solidFill>
              </a:rPr>
              <a:t> Interface</a:t>
            </a:r>
            <a:endParaRPr lang="de-CH" sz="1600" dirty="0" smtClean="0">
              <a:solidFill>
                <a:srgbClr val="5A5A5A"/>
              </a:solidFill>
            </a:endParaRPr>
          </a:p>
          <a:p>
            <a:pPr>
              <a:spcBef>
                <a:spcPts val="600"/>
              </a:spcBef>
            </a:pPr>
            <a:r>
              <a:rPr lang="de-CH" sz="1600" dirty="0" err="1" smtClean="0">
                <a:solidFill>
                  <a:srgbClr val="5A5A5A"/>
                </a:solidFill>
              </a:rPr>
              <a:t>Control</a:t>
            </a:r>
            <a:r>
              <a:rPr lang="de-CH" sz="1600" dirty="0" smtClean="0">
                <a:solidFill>
                  <a:srgbClr val="5A5A5A"/>
                </a:solidFill>
              </a:rPr>
              <a:t> </a:t>
            </a:r>
            <a:r>
              <a:rPr lang="de-CH" sz="1600" dirty="0">
                <a:solidFill>
                  <a:srgbClr val="5A5A5A"/>
                </a:solidFill>
              </a:rPr>
              <a:t>Interface</a:t>
            </a:r>
          </a:p>
          <a:p>
            <a:pPr lvl="1">
              <a:spcBef>
                <a:spcPts val="600"/>
              </a:spcBef>
            </a:pPr>
            <a:r>
              <a:rPr lang="de-CH" sz="1200" dirty="0">
                <a:solidFill>
                  <a:srgbClr val="5A5A5A"/>
                </a:solidFill>
              </a:rPr>
              <a:t>Kontrollschnittstelle des Boards. Hier werden die States und die </a:t>
            </a:r>
            <a:r>
              <a:rPr lang="de-CH" sz="1200" dirty="0" err="1">
                <a:solidFill>
                  <a:srgbClr val="5A5A5A"/>
                </a:solidFill>
              </a:rPr>
              <a:t>Commands</a:t>
            </a:r>
            <a:r>
              <a:rPr lang="de-CH" sz="1200" dirty="0">
                <a:solidFill>
                  <a:srgbClr val="5A5A5A"/>
                </a:solidFill>
              </a:rPr>
              <a:t> abgehandelt. Die Events der verschiedenen Tasks werden</a:t>
            </a:r>
            <a:br>
              <a:rPr lang="de-CH" sz="1200" dirty="0">
                <a:solidFill>
                  <a:srgbClr val="5A5A5A"/>
                </a:solidFill>
              </a:rPr>
            </a:br>
            <a:r>
              <a:rPr lang="de-CH" sz="1200" dirty="0">
                <a:solidFill>
                  <a:srgbClr val="5A5A5A"/>
                </a:solidFill>
              </a:rPr>
              <a:t>weiter geleitet. Die Parameter werden an die verschiedenen Tasks Verteilt respektive von den Tasks gelesen. </a:t>
            </a:r>
          </a:p>
        </p:txBody>
      </p:sp>
    </p:spTree>
    <p:extLst>
      <p:ext uri="{BB962C8B-B14F-4D97-AF65-F5344CB8AC3E}">
        <p14:creationId xmlns:p14="http://schemas.microsoft.com/office/powerpoint/2010/main" val="4071131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solidFill>
                  <a:srgbClr val="FF0000"/>
                </a:solidFill>
              </a:rPr>
              <a:t>Beschreibung</a:t>
            </a:r>
            <a:r>
              <a:rPr lang="de-CH" dirty="0"/>
              <a:t> </a:t>
            </a:r>
            <a:r>
              <a:rPr lang="de-CH" sz="2400" dirty="0" smtClean="0"/>
              <a:t>Service Board R4</a:t>
            </a:r>
            <a:endParaRPr lang="de-CH" dirty="0"/>
          </a:p>
        </p:txBody>
      </p:sp>
      <p:sp>
        <p:nvSpPr>
          <p:cNvPr id="3" name="Textplatzhalter 2"/>
          <p:cNvSpPr>
            <a:spLocks noGrp="1"/>
          </p:cNvSpPr>
          <p:nvPr>
            <p:ph type="body" sz="quarter" idx="10"/>
          </p:nvPr>
        </p:nvSpPr>
        <p:spPr>
          <a:xfrm>
            <a:off x="538480" y="1117961"/>
            <a:ext cx="11155680" cy="5177790"/>
          </a:xfrm>
        </p:spPr>
        <p:txBody>
          <a:bodyPr/>
          <a:lstStyle/>
          <a:p>
            <a:r>
              <a:rPr lang="de-CH" sz="1800" dirty="0" smtClean="0">
                <a:solidFill>
                  <a:srgbClr val="5A5A5A"/>
                </a:solidFill>
              </a:rPr>
              <a:t>Mit diesem Board werden der </a:t>
            </a:r>
            <a:r>
              <a:rPr lang="de-CH" sz="1800" dirty="0" err="1" smtClean="0">
                <a:solidFill>
                  <a:srgbClr val="5A5A5A"/>
                </a:solidFill>
              </a:rPr>
              <a:t>Cleaning</a:t>
            </a:r>
            <a:r>
              <a:rPr lang="de-CH" sz="1800" dirty="0" smtClean="0">
                <a:solidFill>
                  <a:srgbClr val="5A5A5A"/>
                </a:solidFill>
              </a:rPr>
              <a:t> Roboter, die </a:t>
            </a:r>
            <a:r>
              <a:rPr lang="de-CH" sz="1800" dirty="0" err="1" smtClean="0">
                <a:solidFill>
                  <a:srgbClr val="5A5A5A"/>
                </a:solidFill>
              </a:rPr>
              <a:t>Capping</a:t>
            </a:r>
            <a:r>
              <a:rPr lang="de-CH" sz="1800" dirty="0" smtClean="0">
                <a:solidFill>
                  <a:srgbClr val="5A5A5A"/>
                </a:solidFill>
              </a:rPr>
              <a:t> Station und der </a:t>
            </a:r>
            <a:r>
              <a:rPr lang="de-CH" sz="1800" dirty="0" err="1" smtClean="0">
                <a:solidFill>
                  <a:srgbClr val="5A5A5A"/>
                </a:solidFill>
              </a:rPr>
              <a:t>Alignment</a:t>
            </a:r>
            <a:r>
              <a:rPr lang="de-CH" sz="1800" dirty="0" smtClean="0">
                <a:solidFill>
                  <a:srgbClr val="5A5A5A"/>
                </a:solidFill>
              </a:rPr>
              <a:t> Roboter gesteuert. </a:t>
            </a:r>
          </a:p>
        </p:txBody>
      </p:sp>
    </p:spTree>
    <p:extLst>
      <p:ext uri="{BB962C8B-B14F-4D97-AF65-F5344CB8AC3E}">
        <p14:creationId xmlns:p14="http://schemas.microsoft.com/office/powerpoint/2010/main" val="3654845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solidFill>
                  <a:srgbClr val="FF0000"/>
                </a:solidFill>
              </a:rPr>
              <a:t>Eckdaten</a:t>
            </a:r>
            <a:r>
              <a:rPr lang="de-CH" dirty="0"/>
              <a:t> </a:t>
            </a:r>
            <a:r>
              <a:rPr lang="de-CH" sz="2400" dirty="0" smtClean="0"/>
              <a:t>Service Board R4</a:t>
            </a:r>
            <a:endParaRPr lang="de-CH" dirty="0"/>
          </a:p>
        </p:txBody>
      </p:sp>
      <p:sp>
        <p:nvSpPr>
          <p:cNvPr id="5"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887684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solidFill>
                  <a:srgbClr val="FF0000"/>
                </a:solidFill>
              </a:rPr>
              <a:t>Blockdiagramm</a:t>
            </a:r>
            <a:r>
              <a:rPr lang="de-CH" dirty="0"/>
              <a:t> </a:t>
            </a:r>
            <a:r>
              <a:rPr lang="de-CH" sz="2400" dirty="0" smtClean="0"/>
              <a:t>Service Board R4</a:t>
            </a:r>
            <a:endParaRPr lang="de-CH" dirty="0"/>
          </a:p>
        </p:txBody>
      </p:sp>
    </p:spTree>
    <p:extLst>
      <p:ext uri="{BB962C8B-B14F-4D97-AF65-F5344CB8AC3E}">
        <p14:creationId xmlns:p14="http://schemas.microsoft.com/office/powerpoint/2010/main" val="1517894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70126"/>
            <a:ext cx="11155680" cy="729710"/>
          </a:xfrm>
        </p:spPr>
        <p:txBody>
          <a:bodyPr/>
          <a:lstStyle/>
          <a:p>
            <a:r>
              <a:rPr lang="de-CH" dirty="0" smtClean="0">
                <a:solidFill>
                  <a:srgbClr val="FF0000"/>
                </a:solidFill>
              </a:rPr>
              <a:t>Kommandos </a:t>
            </a:r>
            <a:r>
              <a:rPr lang="de-CH" dirty="0">
                <a:solidFill>
                  <a:srgbClr val="FF0000"/>
                </a:solidFill>
              </a:rPr>
              <a:t>und Events</a:t>
            </a:r>
            <a:r>
              <a:rPr lang="de-CH" dirty="0"/>
              <a:t> </a:t>
            </a:r>
            <a:r>
              <a:rPr lang="de-CH" sz="2400" dirty="0" smtClean="0"/>
              <a:t>Service Board R4</a:t>
            </a:r>
            <a:endParaRPr lang="de-CH" dirty="0"/>
          </a:p>
        </p:txBody>
      </p:sp>
      <p:sp>
        <p:nvSpPr>
          <p:cNvPr id="3" name="Textplatzhalter 2"/>
          <p:cNvSpPr>
            <a:spLocks noGrp="1"/>
          </p:cNvSpPr>
          <p:nvPr>
            <p:ph type="body" sz="quarter" idx="10"/>
          </p:nvPr>
        </p:nvSpPr>
        <p:spPr/>
        <p:txBody>
          <a:bodyPr/>
          <a:lstStyle/>
          <a:p>
            <a:r>
              <a:rPr lang="de-CH" sz="2000" dirty="0" smtClean="0"/>
              <a:t>XXXX</a:t>
            </a:r>
          </a:p>
        </p:txBody>
      </p:sp>
      <p:sp>
        <p:nvSpPr>
          <p:cNvPr id="4" name="Textplatzhalter 3"/>
          <p:cNvSpPr>
            <a:spLocks noGrp="1"/>
          </p:cNvSpPr>
          <p:nvPr>
            <p:ph type="body" sz="quarter" idx="11"/>
          </p:nvPr>
        </p:nvSpPr>
        <p:spPr/>
        <p:txBody>
          <a:bodyPr/>
          <a:lstStyle/>
          <a:p>
            <a:r>
              <a:rPr lang="de-CH" sz="2000" dirty="0" smtClean="0"/>
              <a:t>XXXX</a:t>
            </a:r>
            <a:endParaRPr lang="de-CH" sz="1800" dirty="0"/>
          </a:p>
        </p:txBody>
      </p:sp>
    </p:spTree>
    <p:extLst>
      <p:ext uri="{BB962C8B-B14F-4D97-AF65-F5344CB8AC3E}">
        <p14:creationId xmlns:p14="http://schemas.microsoft.com/office/powerpoint/2010/main" val="15902632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solidFill>
                  <a:srgbClr val="FF0000"/>
                </a:solidFill>
              </a:rPr>
              <a:t>Funktionen</a:t>
            </a:r>
            <a:r>
              <a:rPr lang="de-CH" dirty="0"/>
              <a:t> </a:t>
            </a:r>
            <a:r>
              <a:rPr lang="de-CH" sz="2400" dirty="0" smtClean="0"/>
              <a:t>Service Board R4</a:t>
            </a:r>
            <a:endParaRPr lang="de-CH" dirty="0"/>
          </a:p>
        </p:txBody>
      </p:sp>
      <p:sp>
        <p:nvSpPr>
          <p:cNvPr id="3"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2597593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solidFill>
                  <a:srgbClr val="FF0000"/>
                </a:solidFill>
              </a:rPr>
              <a:t>Funktionen</a:t>
            </a:r>
            <a:r>
              <a:rPr lang="de-CH" dirty="0"/>
              <a:t> </a:t>
            </a:r>
            <a:r>
              <a:rPr lang="de-CH" sz="2400" dirty="0" smtClean="0"/>
              <a:t>Service Board R4</a:t>
            </a:r>
            <a:endParaRPr lang="de-CH" dirty="0"/>
          </a:p>
        </p:txBody>
      </p:sp>
      <p:sp>
        <p:nvSpPr>
          <p:cNvPr id="3"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300501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solidFill>
                  <a:srgbClr val="FF0000"/>
                </a:solidFill>
              </a:rPr>
              <a:t>Uebersicht</a:t>
            </a:r>
            <a:r>
              <a:rPr lang="en-GB" dirty="0" smtClean="0">
                <a:solidFill>
                  <a:srgbClr val="FF0000"/>
                </a:solidFill>
              </a:rPr>
              <a:t> </a:t>
            </a:r>
            <a:r>
              <a:rPr lang="de-CH" sz="2400" dirty="0" smtClean="0"/>
              <a:t>Reinigungs- und Abdeck- Station</a:t>
            </a:r>
            <a:endParaRPr lang="en-GB" sz="5400" dirty="0"/>
          </a:p>
        </p:txBody>
      </p:sp>
    </p:spTree>
    <p:extLst>
      <p:ext uri="{BB962C8B-B14F-4D97-AF65-F5344CB8AC3E}">
        <p14:creationId xmlns:p14="http://schemas.microsoft.com/office/powerpoint/2010/main" val="14360226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solidFill>
                  <a:srgbClr val="FF0000"/>
                </a:solidFill>
              </a:rPr>
              <a:t>Beschreibung</a:t>
            </a:r>
            <a:r>
              <a:rPr lang="de-CH" dirty="0"/>
              <a:t> </a:t>
            </a:r>
            <a:r>
              <a:rPr lang="de-CH" sz="2400" dirty="0" smtClean="0"/>
              <a:t>System Board R1</a:t>
            </a:r>
            <a:endParaRPr lang="de-CH" dirty="0"/>
          </a:p>
        </p:txBody>
      </p:sp>
      <p:sp>
        <p:nvSpPr>
          <p:cNvPr id="5"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15122157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de-CH" dirty="0">
                <a:solidFill>
                  <a:srgbClr val="FF0000"/>
                </a:solidFill>
              </a:rPr>
              <a:t>Eckdaten</a:t>
            </a:r>
            <a:r>
              <a:rPr lang="de-CH" dirty="0"/>
              <a:t> </a:t>
            </a:r>
            <a:r>
              <a:rPr lang="de-CH" sz="2400" dirty="0"/>
              <a:t>System Board R1</a:t>
            </a:r>
            <a:endParaRPr lang="de-CH" dirty="0"/>
          </a:p>
        </p:txBody>
      </p:sp>
      <p:sp>
        <p:nvSpPr>
          <p:cNvPr id="5"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1458698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solidFill>
                  <a:srgbClr val="FF0000"/>
                </a:solidFill>
              </a:rPr>
              <a:t>Blockdiagramm</a:t>
            </a:r>
            <a:r>
              <a:rPr lang="de-CH" dirty="0"/>
              <a:t> </a:t>
            </a:r>
            <a:r>
              <a:rPr lang="de-CH" sz="2400" dirty="0"/>
              <a:t>System Board R1</a:t>
            </a:r>
            <a:endParaRPr lang="de-CH" dirty="0"/>
          </a:p>
        </p:txBody>
      </p:sp>
    </p:spTree>
    <p:extLst>
      <p:ext uri="{BB962C8B-B14F-4D97-AF65-F5344CB8AC3E}">
        <p14:creationId xmlns:p14="http://schemas.microsoft.com/office/powerpoint/2010/main" val="29461755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70126"/>
            <a:ext cx="11155680" cy="729710"/>
          </a:xfrm>
        </p:spPr>
        <p:txBody>
          <a:bodyPr/>
          <a:lstStyle/>
          <a:p>
            <a:r>
              <a:rPr lang="de-CH" dirty="0" smtClean="0">
                <a:solidFill>
                  <a:srgbClr val="FF0000"/>
                </a:solidFill>
              </a:rPr>
              <a:t>Kommandos </a:t>
            </a:r>
            <a:r>
              <a:rPr lang="de-CH" dirty="0">
                <a:solidFill>
                  <a:srgbClr val="FF0000"/>
                </a:solidFill>
              </a:rPr>
              <a:t>und Events</a:t>
            </a:r>
            <a:r>
              <a:rPr lang="de-CH" dirty="0"/>
              <a:t> </a:t>
            </a:r>
            <a:r>
              <a:rPr lang="de-CH" sz="2400" dirty="0"/>
              <a:t>System Board R1</a:t>
            </a:r>
            <a:endParaRPr lang="de-CH" dirty="0"/>
          </a:p>
        </p:txBody>
      </p:sp>
      <p:sp>
        <p:nvSpPr>
          <p:cNvPr id="4" name="Textplatzhalter 3"/>
          <p:cNvSpPr>
            <a:spLocks noGrp="1"/>
          </p:cNvSpPr>
          <p:nvPr>
            <p:ph type="body" sz="quarter" idx="11"/>
          </p:nvPr>
        </p:nvSpPr>
        <p:spPr/>
        <p:txBody>
          <a:bodyPr/>
          <a:lstStyle/>
          <a:p>
            <a:r>
              <a:rPr lang="de-CH" dirty="0" smtClean="0"/>
              <a:t>XXXX</a:t>
            </a:r>
            <a:endParaRPr lang="de-CH" sz="2400" dirty="0"/>
          </a:p>
        </p:txBody>
      </p:sp>
      <p:sp>
        <p:nvSpPr>
          <p:cNvPr id="5" name="Textplatzhalter 4"/>
          <p:cNvSpPr>
            <a:spLocks noGrp="1"/>
          </p:cNvSpPr>
          <p:nvPr>
            <p:ph type="body" sz="quarter" idx="10"/>
          </p:nvPr>
        </p:nvSpPr>
        <p:spPr/>
        <p:txBody>
          <a:bodyPr/>
          <a:lstStyle/>
          <a:p>
            <a:r>
              <a:rPr lang="de-CH" dirty="0" smtClean="0"/>
              <a:t>XXXX</a:t>
            </a:r>
            <a:endParaRPr lang="de-CH" dirty="0"/>
          </a:p>
        </p:txBody>
      </p:sp>
    </p:spTree>
    <p:extLst>
      <p:ext uri="{BB962C8B-B14F-4D97-AF65-F5344CB8AC3E}">
        <p14:creationId xmlns:p14="http://schemas.microsoft.com/office/powerpoint/2010/main" val="22041387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solidFill>
                  <a:srgbClr val="FF0000"/>
                </a:solidFill>
              </a:rPr>
              <a:t>Funktionen</a:t>
            </a:r>
            <a:r>
              <a:rPr lang="de-CH" dirty="0"/>
              <a:t> </a:t>
            </a:r>
            <a:r>
              <a:rPr lang="de-CH" sz="2400" dirty="0"/>
              <a:t>System Board R1</a:t>
            </a:r>
            <a:endParaRPr lang="de-CH" dirty="0"/>
          </a:p>
        </p:txBody>
      </p:sp>
      <p:sp>
        <p:nvSpPr>
          <p:cNvPr id="3"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21137739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a:solidFill>
                  <a:srgbClr val="FF0000"/>
                </a:solidFill>
              </a:rPr>
              <a:t>Funktionen</a:t>
            </a:r>
            <a:r>
              <a:rPr lang="de-CH" dirty="0"/>
              <a:t> </a:t>
            </a:r>
            <a:r>
              <a:rPr lang="de-CH" sz="2400" dirty="0"/>
              <a:t>System Board R1</a:t>
            </a:r>
            <a:endParaRPr lang="de-CH" dirty="0"/>
          </a:p>
        </p:txBody>
      </p:sp>
      <p:sp>
        <p:nvSpPr>
          <p:cNvPr id="3"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XXXX</a:t>
            </a:r>
            <a:endParaRPr lang="de-CH" sz="12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a:p>
            <a:endParaRPr lang="de-CH" sz="1600" dirty="0" smtClean="0">
              <a:solidFill>
                <a:srgbClr val="5A5A5A"/>
              </a:solidFill>
            </a:endParaRPr>
          </a:p>
        </p:txBody>
      </p:sp>
    </p:spTree>
    <p:extLst>
      <p:ext uri="{BB962C8B-B14F-4D97-AF65-F5344CB8AC3E}">
        <p14:creationId xmlns:p14="http://schemas.microsoft.com/office/powerpoint/2010/main" val="40693699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43472"/>
            <a:ext cx="11155680" cy="729710"/>
          </a:xfrm>
        </p:spPr>
        <p:txBody>
          <a:bodyPr/>
          <a:lstStyle/>
          <a:p>
            <a:r>
              <a:rPr lang="de-CH" dirty="0" smtClean="0"/>
              <a:t>Link Sammlung</a:t>
            </a:r>
            <a:endParaRPr lang="de-CH" dirty="0"/>
          </a:p>
        </p:txBody>
      </p:sp>
      <p:sp>
        <p:nvSpPr>
          <p:cNvPr id="5" name="Textplatzhalter 2"/>
          <p:cNvSpPr>
            <a:spLocks noGrp="1"/>
          </p:cNvSpPr>
          <p:nvPr>
            <p:ph type="body" sz="quarter" idx="10"/>
          </p:nvPr>
        </p:nvSpPr>
        <p:spPr>
          <a:xfrm>
            <a:off x="538480" y="1074411"/>
            <a:ext cx="11155680" cy="5177790"/>
          </a:xfrm>
        </p:spPr>
        <p:txBody>
          <a:bodyPr/>
          <a:lstStyle/>
          <a:p>
            <a:pPr>
              <a:spcBef>
                <a:spcPts val="600"/>
              </a:spcBef>
            </a:pPr>
            <a:r>
              <a:rPr lang="de-CH" sz="1600" dirty="0" smtClean="0"/>
              <a:t>Encoder mit Laser</a:t>
            </a:r>
            <a:endParaRPr lang="de-CH" sz="1200" dirty="0"/>
          </a:p>
          <a:p>
            <a:pPr lvl="1"/>
            <a:r>
              <a:rPr lang="en-US" sz="1200" dirty="0">
                <a:hlinkClick r:id="rId2"/>
              </a:rPr>
              <a:t>http://www.elovis.de/en/produkte/produkt_2/index.html</a:t>
            </a:r>
            <a:endParaRPr lang="en-US" sz="1200" dirty="0"/>
          </a:p>
          <a:p>
            <a:pPr lvl="1"/>
            <a:r>
              <a:rPr lang="en-US" sz="1200" dirty="0">
                <a:hlinkClick r:id="rId3"/>
              </a:rPr>
              <a:t>http://www.limab.co.uk/products/ls4000/</a:t>
            </a:r>
            <a:endParaRPr lang="en-US" sz="1200" dirty="0"/>
          </a:p>
          <a:p>
            <a:pPr lvl="1"/>
            <a:r>
              <a:rPr lang="en-US" sz="1200" dirty="0">
                <a:hlinkClick r:id="rId4"/>
              </a:rPr>
              <a:t>http://www.protonproducts.com/products/sl-series/</a:t>
            </a:r>
            <a:endParaRPr lang="en-US" sz="1200" dirty="0"/>
          </a:p>
          <a:p>
            <a:pPr lvl="1"/>
            <a:r>
              <a:rPr lang="en-US" sz="1200" dirty="0">
                <a:hlinkClick r:id="rId5"/>
              </a:rPr>
              <a:t>http://www.polytec.com/us/products/speed-and-length-sensors/</a:t>
            </a:r>
            <a:endParaRPr lang="en-US" sz="1200" dirty="0"/>
          </a:p>
          <a:p>
            <a:pPr lvl="1"/>
            <a:endParaRPr lang="de-CH" sz="1200" dirty="0" smtClean="0"/>
          </a:p>
          <a:p>
            <a:r>
              <a:rPr lang="de-CH" sz="1600" dirty="0" smtClean="0"/>
              <a:t>Sensoren</a:t>
            </a:r>
          </a:p>
          <a:p>
            <a:pPr lvl="1"/>
            <a:r>
              <a:rPr lang="de-CH" sz="1200" dirty="0" smtClean="0">
                <a:hlinkClick r:id="rId6"/>
              </a:rPr>
              <a:t>http</a:t>
            </a:r>
            <a:r>
              <a:rPr lang="de-CH" sz="1200" dirty="0">
                <a:hlinkClick r:id="rId6"/>
              </a:rPr>
              <a:t>://</a:t>
            </a:r>
            <a:r>
              <a:rPr lang="de-CH" sz="1200" dirty="0" smtClean="0">
                <a:hlinkClick r:id="rId6"/>
              </a:rPr>
              <a:t>www.tekscan.com/flexible-force-sensors</a:t>
            </a:r>
            <a:endParaRPr lang="de-CH" sz="1200" dirty="0" smtClean="0"/>
          </a:p>
          <a:p>
            <a:pPr lvl="1"/>
            <a:endParaRPr lang="de-CH" sz="1200" dirty="0"/>
          </a:p>
          <a:p>
            <a:pPr lvl="1"/>
            <a:r>
              <a:rPr lang="de-CH" sz="1200" dirty="0" err="1" smtClean="0"/>
              <a:t>No</a:t>
            </a:r>
            <a:r>
              <a:rPr lang="de-CH" sz="1200" dirty="0" smtClean="0"/>
              <a:t> </a:t>
            </a:r>
            <a:r>
              <a:rPr lang="de-CH" sz="1200" dirty="0" err="1" smtClean="0"/>
              <a:t>port</a:t>
            </a:r>
            <a:r>
              <a:rPr lang="de-CH" sz="1200" dirty="0" smtClean="0"/>
              <a:t> </a:t>
            </a:r>
            <a:r>
              <a:rPr lang="de-CH" sz="1200" dirty="0" err="1" smtClean="0"/>
              <a:t>sensoren</a:t>
            </a:r>
            <a:r>
              <a:rPr lang="de-CH" sz="1200" dirty="0" smtClean="0"/>
              <a:t> verwenden</a:t>
            </a:r>
            <a:endParaRPr lang="de-CH" sz="1200" dirty="0"/>
          </a:p>
          <a:p>
            <a:endParaRPr lang="de-CH" sz="1200" dirty="0"/>
          </a:p>
          <a:p>
            <a:endParaRPr lang="de-CH" sz="1200" dirty="0"/>
          </a:p>
          <a:p>
            <a:endParaRPr lang="de-CH" sz="1200" dirty="0"/>
          </a:p>
          <a:p>
            <a:endParaRPr lang="de-CH" sz="1600" dirty="0" smtClean="0">
              <a:solidFill>
                <a:srgbClr val="5A5A5A"/>
              </a:solidFill>
            </a:endParaRPr>
          </a:p>
        </p:txBody>
      </p:sp>
    </p:spTree>
    <p:extLst>
      <p:ext uri="{BB962C8B-B14F-4D97-AF65-F5344CB8AC3E}">
        <p14:creationId xmlns:p14="http://schemas.microsoft.com/office/powerpoint/2010/main" val="3291767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8480" y="260890"/>
            <a:ext cx="11155680" cy="729710"/>
          </a:xfrm>
        </p:spPr>
        <p:txBody>
          <a:bodyPr/>
          <a:lstStyle/>
          <a:p>
            <a:r>
              <a:rPr lang="en-GB" dirty="0" err="1" smtClean="0">
                <a:solidFill>
                  <a:srgbClr val="FF0000"/>
                </a:solidFill>
              </a:rPr>
              <a:t>Uebersicht</a:t>
            </a:r>
            <a:r>
              <a:rPr lang="en-GB" dirty="0" smtClean="0">
                <a:solidFill>
                  <a:srgbClr val="FF0000"/>
                </a:solidFill>
              </a:rPr>
              <a:t> </a:t>
            </a:r>
            <a:r>
              <a:rPr lang="de-CH" sz="2400" dirty="0" smtClean="0"/>
              <a:t>Druckriegel mit Druckköpfen</a:t>
            </a:r>
            <a:endParaRPr lang="en-GB" sz="5400" dirty="0"/>
          </a:p>
        </p:txBody>
      </p:sp>
    </p:spTree>
    <p:extLst>
      <p:ext uri="{BB962C8B-B14F-4D97-AF65-F5344CB8AC3E}">
        <p14:creationId xmlns:p14="http://schemas.microsoft.com/office/powerpoint/2010/main" val="189845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Beschreibung </a:t>
            </a:r>
            <a:r>
              <a:rPr lang="de-CH" sz="2400" dirty="0" smtClean="0"/>
              <a:t>Tintenversorgung</a:t>
            </a:r>
            <a:endParaRPr lang="de-CH" dirty="0"/>
          </a:p>
        </p:txBody>
      </p:sp>
      <p:sp>
        <p:nvSpPr>
          <p:cNvPr id="3" name="Textplatzhalter 2"/>
          <p:cNvSpPr>
            <a:spLocks noGrp="1"/>
          </p:cNvSpPr>
          <p:nvPr>
            <p:ph type="body" sz="quarter" idx="10"/>
          </p:nvPr>
        </p:nvSpPr>
        <p:spPr>
          <a:xfrm>
            <a:off x="538480" y="1149973"/>
            <a:ext cx="11155680" cy="5177790"/>
          </a:xfrm>
        </p:spPr>
        <p:txBody>
          <a:bodyPr/>
          <a:lstStyle/>
          <a:p>
            <a:r>
              <a:rPr lang="de-CH" sz="1800" dirty="0" smtClean="0"/>
              <a:t>Die Tintenversorgung ist eine zirkulierende Versorgung ohne Luftkissen. Es gibt einen Zwischenbehälter, welcher als Dämpfer einen Kolben hat. Die Filtrierung wird zentral pro Farbe gemacht, die Entgasung wird dezentral pro Kopf gemacht. Die Tintenversorgung besteht aus 3 Teilen.</a:t>
            </a:r>
          </a:p>
          <a:p>
            <a:r>
              <a:rPr lang="de-CH" sz="1800" dirty="0" smtClean="0"/>
              <a:t>Die Tintenbehälter</a:t>
            </a:r>
          </a:p>
          <a:p>
            <a:pPr lvl="1"/>
            <a:r>
              <a:rPr lang="de-CH" sz="1600" dirty="0" smtClean="0"/>
              <a:t>Diese sollen in einem Gehäuse untergebracht sein. Die Steuerung erfolgt über den </a:t>
            </a:r>
            <a:r>
              <a:rPr lang="de-CH" sz="1600" dirty="0" err="1" smtClean="0"/>
              <a:t>Ink</a:t>
            </a:r>
            <a:r>
              <a:rPr lang="de-CH" sz="1600" dirty="0" smtClean="0"/>
              <a:t> Board. Es hat eine Leuchte für </a:t>
            </a:r>
            <a:r>
              <a:rPr lang="de-CH" sz="1600" dirty="0" err="1" smtClean="0"/>
              <a:t>Ink</a:t>
            </a:r>
            <a:r>
              <a:rPr lang="de-CH" sz="1600" dirty="0" smtClean="0"/>
              <a:t> Low generell und je eine kleine Leuchtanzeige pro Farbe.</a:t>
            </a:r>
          </a:p>
          <a:p>
            <a:r>
              <a:rPr lang="de-CH" sz="1800" dirty="0"/>
              <a:t>Die </a:t>
            </a:r>
            <a:r>
              <a:rPr lang="de-CH" sz="1800" dirty="0" smtClean="0"/>
              <a:t>zentrale Einheit pro Farbe</a:t>
            </a:r>
            <a:endParaRPr lang="de-CH" sz="1800" dirty="0"/>
          </a:p>
          <a:p>
            <a:pPr lvl="1"/>
            <a:r>
              <a:rPr lang="de-CH" sz="1600" dirty="0" smtClean="0"/>
              <a:t>Hier wird das Vakuum für die Entgasung erzeugt und es gibt einen Zwischentank mit Dämpfung über einen Kolben. Auch die </a:t>
            </a:r>
            <a:r>
              <a:rPr lang="de-CH" sz="1600" dirty="0" err="1" smtClean="0"/>
              <a:t>Consumption</a:t>
            </a:r>
            <a:r>
              <a:rPr lang="de-CH" sz="1600" dirty="0" smtClean="0"/>
              <a:t> Pump, welche für den Tintennachschub aus den Tintenbehältern sorgt ist hier untergebracht.</a:t>
            </a:r>
          </a:p>
          <a:p>
            <a:r>
              <a:rPr lang="de-CH" sz="1800" dirty="0"/>
              <a:t>Die </a:t>
            </a:r>
            <a:r>
              <a:rPr lang="de-CH" sz="1800" dirty="0" smtClean="0"/>
              <a:t>Einheit </a:t>
            </a:r>
            <a:r>
              <a:rPr lang="de-CH" sz="1800" dirty="0"/>
              <a:t>pro </a:t>
            </a:r>
            <a:r>
              <a:rPr lang="de-CH" sz="1800" dirty="0" smtClean="0"/>
              <a:t>Kopf</a:t>
            </a:r>
            <a:endParaRPr lang="de-CH" sz="1800" dirty="0"/>
          </a:p>
          <a:p>
            <a:pPr lvl="1"/>
            <a:r>
              <a:rPr lang="de-CH" sz="1600" dirty="0"/>
              <a:t>Hier </a:t>
            </a:r>
            <a:r>
              <a:rPr lang="de-CH" sz="1600" dirty="0" smtClean="0"/>
              <a:t>ist die Zirkulationspumpe und die Entgasungseinheit untergebracht. Es soll zusätzlich ein Dämpfer eingebaut werden.</a:t>
            </a:r>
            <a:endParaRPr lang="de-CH" sz="2000" dirty="0" smtClean="0"/>
          </a:p>
        </p:txBody>
      </p:sp>
    </p:spTree>
    <p:extLst>
      <p:ext uri="{BB962C8B-B14F-4D97-AF65-F5344CB8AC3E}">
        <p14:creationId xmlns:p14="http://schemas.microsoft.com/office/powerpoint/2010/main" val="3816095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Edckdaten</a:t>
            </a:r>
            <a:r>
              <a:rPr lang="de-CH" dirty="0" smtClean="0"/>
              <a:t> </a:t>
            </a:r>
            <a:r>
              <a:rPr lang="de-CH" sz="2400" dirty="0" smtClean="0"/>
              <a:t>Tintenversorgung</a:t>
            </a:r>
            <a:endParaRPr lang="de-CH" dirty="0"/>
          </a:p>
        </p:txBody>
      </p:sp>
      <p:sp>
        <p:nvSpPr>
          <p:cNvPr id="5" name="Textplatzhalter 2"/>
          <p:cNvSpPr>
            <a:spLocks noGrp="1"/>
          </p:cNvSpPr>
          <p:nvPr>
            <p:ph type="body" sz="quarter" idx="10"/>
          </p:nvPr>
        </p:nvSpPr>
        <p:spPr>
          <a:xfrm>
            <a:off x="538480" y="1422933"/>
            <a:ext cx="11155680" cy="5221878"/>
          </a:xfrm>
        </p:spPr>
        <p:txBody>
          <a:bodyPr/>
          <a:lstStyle/>
          <a:p>
            <a:pPr>
              <a:spcBef>
                <a:spcPts val="600"/>
              </a:spcBef>
              <a:buBlip>
                <a:blip r:embed="rId2"/>
              </a:buBlip>
            </a:pPr>
            <a:r>
              <a:rPr lang="de-CH" sz="1800" dirty="0" err="1" smtClean="0">
                <a:solidFill>
                  <a:srgbClr val="5A5A5A"/>
                </a:solidFill>
              </a:rPr>
              <a:t>Consumption</a:t>
            </a:r>
            <a:r>
              <a:rPr lang="de-CH" sz="1800" dirty="0" smtClean="0">
                <a:solidFill>
                  <a:srgbClr val="5A5A5A"/>
                </a:solidFill>
              </a:rPr>
              <a:t> Pump				Pumpleistung????, 24V, ????A</a:t>
            </a:r>
          </a:p>
          <a:p>
            <a:pPr>
              <a:spcBef>
                <a:spcPts val="600"/>
              </a:spcBef>
              <a:buBlip>
                <a:blip r:embed="rId2"/>
              </a:buBlip>
            </a:pPr>
            <a:r>
              <a:rPr lang="de-CH" sz="1800" dirty="0" err="1" smtClean="0">
                <a:solidFill>
                  <a:srgbClr val="5A5A5A"/>
                </a:solidFill>
              </a:rPr>
              <a:t>Vacuum</a:t>
            </a:r>
            <a:r>
              <a:rPr lang="de-CH" sz="1800" dirty="0" smtClean="0">
                <a:solidFill>
                  <a:srgbClr val="5A5A5A"/>
                </a:solidFill>
              </a:rPr>
              <a:t> Pump					</a:t>
            </a:r>
            <a:r>
              <a:rPr lang="de-CH" sz="1800" dirty="0" err="1" smtClean="0">
                <a:solidFill>
                  <a:srgbClr val="5A5A5A"/>
                </a:solidFill>
              </a:rPr>
              <a:t>Vacuum</a:t>
            </a:r>
            <a:r>
              <a:rPr lang="de-CH" sz="1800" dirty="0" smtClean="0">
                <a:solidFill>
                  <a:srgbClr val="5A5A5A"/>
                </a:solidFill>
              </a:rPr>
              <a:t> Leistung????</a:t>
            </a:r>
            <a:r>
              <a:rPr lang="de-CH" sz="1800" dirty="0">
                <a:solidFill>
                  <a:srgbClr val="5A5A5A"/>
                </a:solidFill>
              </a:rPr>
              <a:t> , 24V, ????A</a:t>
            </a:r>
            <a:endParaRPr lang="de-CH" sz="1800" dirty="0" smtClean="0">
              <a:solidFill>
                <a:srgbClr val="5A5A5A"/>
              </a:solidFill>
            </a:endParaRPr>
          </a:p>
          <a:p>
            <a:pPr>
              <a:spcBef>
                <a:spcPts val="600"/>
              </a:spcBef>
              <a:buBlip>
                <a:blip r:embed="rId2"/>
              </a:buBlip>
            </a:pPr>
            <a:r>
              <a:rPr lang="de-CH" sz="1800" dirty="0" err="1" smtClean="0">
                <a:solidFill>
                  <a:srgbClr val="5A5A5A"/>
                </a:solidFill>
              </a:rPr>
              <a:t>Filtering</a:t>
            </a:r>
            <a:r>
              <a:rPr lang="de-CH" sz="1800" dirty="0" smtClean="0">
                <a:solidFill>
                  <a:srgbClr val="5A5A5A"/>
                </a:solidFill>
              </a:rPr>
              <a:t>							1.5 um, ein Filter pro Farbe</a:t>
            </a:r>
          </a:p>
          <a:p>
            <a:pPr>
              <a:spcBef>
                <a:spcPts val="600"/>
              </a:spcBef>
              <a:buBlip>
                <a:blip r:embed="rId2"/>
              </a:buBlip>
            </a:pPr>
            <a:r>
              <a:rPr lang="de-CH" sz="1800" dirty="0" err="1" smtClean="0">
                <a:solidFill>
                  <a:srgbClr val="5A5A5A"/>
                </a:solidFill>
              </a:rPr>
              <a:t>Degassing</a:t>
            </a:r>
            <a:r>
              <a:rPr lang="de-CH" sz="1800" dirty="0" smtClean="0">
                <a:solidFill>
                  <a:srgbClr val="5A5A5A"/>
                </a:solidFill>
              </a:rPr>
              <a:t>						-900mBar</a:t>
            </a:r>
            <a:r>
              <a:rPr lang="de-CH" sz="1800" dirty="0">
                <a:solidFill>
                  <a:srgbClr val="5A5A5A"/>
                </a:solidFill>
              </a:rPr>
              <a:t>, 1 Pumpe pro </a:t>
            </a:r>
            <a:r>
              <a:rPr lang="de-CH" sz="1800" dirty="0" smtClean="0">
                <a:solidFill>
                  <a:srgbClr val="5A5A5A"/>
                </a:solidFill>
              </a:rPr>
              <a:t>Farbe, Eine Lunge mit ???? Entgasungsleistung pro 								pro Kopf</a:t>
            </a:r>
          </a:p>
          <a:p>
            <a:pPr>
              <a:spcBef>
                <a:spcPts val="600"/>
              </a:spcBef>
              <a:buBlip>
                <a:blip r:embed="rId2"/>
              </a:buBlip>
            </a:pPr>
            <a:r>
              <a:rPr lang="de-CH" sz="1800" dirty="0" smtClean="0">
                <a:solidFill>
                  <a:srgbClr val="5A5A5A"/>
                </a:solidFill>
              </a:rPr>
              <a:t>Ventile							Durchfluss ????, 24V, ?A</a:t>
            </a:r>
          </a:p>
          <a:p>
            <a:pPr>
              <a:spcBef>
                <a:spcPts val="600"/>
              </a:spcBef>
              <a:buBlip>
                <a:blip r:embed="rId2"/>
              </a:buBlip>
            </a:pPr>
            <a:endParaRPr lang="de-CH" sz="1800" dirty="0" smtClean="0">
              <a:solidFill>
                <a:srgbClr val="5A5A5A"/>
              </a:solidFill>
            </a:endParaRPr>
          </a:p>
          <a:p>
            <a:pPr>
              <a:spcBef>
                <a:spcPts val="600"/>
              </a:spcBef>
              <a:buBlip>
                <a:blip r:embed="rId2"/>
              </a:buBlip>
            </a:pPr>
            <a:endParaRPr lang="de-CH" sz="1800" dirty="0" smtClean="0">
              <a:solidFill>
                <a:srgbClr val="5A5A5A"/>
              </a:solidFill>
            </a:endParaRPr>
          </a:p>
        </p:txBody>
      </p:sp>
    </p:spTree>
    <p:extLst>
      <p:ext uri="{BB962C8B-B14F-4D97-AF65-F5344CB8AC3E}">
        <p14:creationId xmlns:p14="http://schemas.microsoft.com/office/powerpoint/2010/main" val="3122124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ADEX">
  <a:themeElements>
    <a:clrScheme name="Grü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RADEX" id="{73F80C2C-0E0E-42B4-A428-0CAFC57EEACE}" vid="{6509AB26-577A-40D7-9088-A234892E71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4121</Words>
  <Application>Microsoft Office PowerPoint</Application>
  <PresentationFormat>Breitbild</PresentationFormat>
  <Paragraphs>685</Paragraphs>
  <Slides>66</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66</vt:i4>
      </vt:variant>
    </vt:vector>
  </HeadingPairs>
  <TitlesOfParts>
    <vt:vector size="74" baseType="lpstr">
      <vt:lpstr>Calibri</vt:lpstr>
      <vt:lpstr>Century Gothic</vt:lpstr>
      <vt:lpstr>Dax</vt:lpstr>
      <vt:lpstr>Dax Light</vt:lpstr>
      <vt:lpstr>Times New Roman</vt:lpstr>
      <vt:lpstr>Wingdings</vt:lpstr>
      <vt:lpstr>Wingdings 3</vt:lpstr>
      <vt:lpstr>RADEX</vt:lpstr>
      <vt:lpstr>Rapid</vt:lpstr>
      <vt:lpstr>Inhaltsverzeichnis</vt:lpstr>
      <vt:lpstr>Systembeschreibung</vt:lpstr>
      <vt:lpstr>Uebersicht Gesamtsystem</vt:lpstr>
      <vt:lpstr>Uebersicht Mechanische Halterung für die Druckriegel</vt:lpstr>
      <vt:lpstr>Uebersicht Reinigungs- und Abdeck- Station</vt:lpstr>
      <vt:lpstr>Uebersicht Druckriegel mit Druckköpfen</vt:lpstr>
      <vt:lpstr>Beschreibung Tintenversorgung</vt:lpstr>
      <vt:lpstr>Edckdaten Tintenversorgung</vt:lpstr>
      <vt:lpstr>Blockdiagramm Tintenversorgung</vt:lpstr>
      <vt:lpstr>Elemente Tintenversorgung</vt:lpstr>
      <vt:lpstr>Elemente Tintenversorgung</vt:lpstr>
      <vt:lpstr>Elemente Tintenversorgung</vt:lpstr>
      <vt:lpstr>Status und Events????Walti Tintenversorgung</vt:lpstr>
      <vt:lpstr>Status und Events????Walti Tintenversorgung</vt:lpstr>
      <vt:lpstr>Status und Events????Walti Tintenversorgung</vt:lpstr>
      <vt:lpstr>Mechanische Integration V1 Tintenversorgung</vt:lpstr>
      <vt:lpstr>Mechanische Integration V2 Tintenversorgung</vt:lpstr>
      <vt:lpstr>Kosten Tintenversorgung</vt:lpstr>
      <vt:lpstr>Uebersicht Entfeuchtung</vt:lpstr>
      <vt:lpstr>Uebersicht Stromversorgung</vt:lpstr>
      <vt:lpstr>Uebersicht Daten und Kontrollpfad</vt:lpstr>
      <vt:lpstr>Elemente Daten und Kontrollpfad</vt:lpstr>
      <vt:lpstr>Status und Events Daten und Kontrollpfad</vt:lpstr>
      <vt:lpstr>Status und Events Daten und Kontrollpfad</vt:lpstr>
      <vt:lpstr>MasterCtrl – Kommandos Daten und Kontrollpfad</vt:lpstr>
      <vt:lpstr>SlaveCtrl – Events Daten und Kontrollpfad</vt:lpstr>
      <vt:lpstr>Beschreibung Head Board R4 </vt:lpstr>
      <vt:lpstr>Eckdaten Samba Head Board R4</vt:lpstr>
      <vt:lpstr>Eckdaten Kyocera Head Board R4</vt:lpstr>
      <vt:lpstr>Eckdaten Head Board R4</vt:lpstr>
      <vt:lpstr>Blockdiagramm Head Board R4</vt:lpstr>
      <vt:lpstr>Kommandos und Events Head Board R4</vt:lpstr>
      <vt:lpstr>Funktionen Head Board R4</vt:lpstr>
      <vt:lpstr>Funktionen Head Board R4</vt:lpstr>
      <vt:lpstr>Beschreibung Encoder Board R4</vt:lpstr>
      <vt:lpstr>Eckdaten Encoder Board R4</vt:lpstr>
      <vt:lpstr>Blockdiagramm Encoder Board R4</vt:lpstr>
      <vt:lpstr>Kommandos und Events Encoder Board</vt:lpstr>
      <vt:lpstr>Funktionen Encoder Board R4</vt:lpstr>
      <vt:lpstr>Funktionen Encoder Board R4</vt:lpstr>
      <vt:lpstr>Beschreibung Fluid Board R4</vt:lpstr>
      <vt:lpstr>Eckdaten Fluid Board R4</vt:lpstr>
      <vt:lpstr>Blockdiagramm Fluid Board R4</vt:lpstr>
      <vt:lpstr>Kommandos und Events Fluid Board</vt:lpstr>
      <vt:lpstr>Funktionen Fluid Board R4</vt:lpstr>
      <vt:lpstr>Funktionen Fluid Board R4</vt:lpstr>
      <vt:lpstr>Beschreibung Ink Board R4</vt:lpstr>
      <vt:lpstr>Eckdaten Ink Board R4</vt:lpstr>
      <vt:lpstr>Blockdiagramm Ink Board R4</vt:lpstr>
      <vt:lpstr>Kommandos und Events Ink Board R4</vt:lpstr>
      <vt:lpstr>Funktionen Ink Board R4</vt:lpstr>
      <vt:lpstr>Funktionen Ink Board R4</vt:lpstr>
      <vt:lpstr>Beschreibung Service Board R4</vt:lpstr>
      <vt:lpstr>Eckdaten Service Board R4</vt:lpstr>
      <vt:lpstr>Blockdiagramm Service Board R4</vt:lpstr>
      <vt:lpstr>Kommandos und Events Service Board R4</vt:lpstr>
      <vt:lpstr>Funktionen Service Board R4</vt:lpstr>
      <vt:lpstr>Funktionen Service Board R4</vt:lpstr>
      <vt:lpstr>Beschreibung System Board R1</vt:lpstr>
      <vt:lpstr>Eckdaten System Board R1</vt:lpstr>
      <vt:lpstr>Blockdiagramm System Board R1</vt:lpstr>
      <vt:lpstr>Kommandos und Events System Board R1</vt:lpstr>
      <vt:lpstr>Funktionen System Board R1</vt:lpstr>
      <vt:lpstr>Funktionen System Board R1</vt:lpstr>
      <vt:lpstr>Link Sammlung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dc:title>
  <dc:creator>Piero Pierantozzi</dc:creator>
  <cp:lastModifiedBy>Piero Pierantozzi</cp:lastModifiedBy>
  <cp:revision>1325</cp:revision>
  <dcterms:created xsi:type="dcterms:W3CDTF">2013-11-28T18:42:46Z</dcterms:created>
  <dcterms:modified xsi:type="dcterms:W3CDTF">2014-03-25T14:25:55Z</dcterms:modified>
</cp:coreProperties>
</file>