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63" r:id="rId4"/>
    <p:sldId id="264" r:id="rId5"/>
    <p:sldId id="265" r:id="rId6"/>
    <p:sldId id="292" r:id="rId7"/>
    <p:sldId id="262" r:id="rId8"/>
    <p:sldId id="266" r:id="rId9"/>
    <p:sldId id="267" r:id="rId10"/>
    <p:sldId id="268" r:id="rId11"/>
    <p:sldId id="269" r:id="rId12"/>
    <p:sldId id="272" r:id="rId13"/>
    <p:sldId id="270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91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3F05F-9726-0B41-BC19-F779F014943F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2E8C5-50AF-E645-AA02-05329932B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2E8C5-50AF-E645-AA02-05329932BA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2C3F-237A-FC49-8F39-A4A0DF414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E9FE4-9F7B-2C45-8A0B-69582E836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FC2D-97D7-F241-B882-92FD7521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AC82-3F31-C14A-87D4-E900DBBB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F2A93-1DDC-5D45-BCF6-4D009CE4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C00B-D6F0-694A-9DEE-9CF3DEB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86722-CAC0-F341-9755-85ADF5FE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D399-5BBB-1E47-9816-70441392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0A1B-E2A0-1240-96C3-8D99BC72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B966-FE32-2548-8F8F-CC390B69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2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0E51A-EECB-9346-857B-EC194A69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2B3B-D36B-1642-A9DD-413075F9E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DD00-94BF-8B42-A578-50F12215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1686-0737-AE4E-AF0D-0F810231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3B02-0295-E646-A234-F636737D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0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A330-4C53-EB48-B615-FC3BD39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EE71-6DC0-C549-8F8B-E583F410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80F61-202C-BC40-8EFF-FDB55146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4D257-2727-2E4E-B8F3-5AAD273E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0540-9593-C544-8B8E-461859D7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C8D3-777D-F042-B55F-5AB64370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4426B-6FBC-3349-B026-8416274C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3FC6-49F5-AF4C-978A-1AEBB6E4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C653-7923-AC47-8D1A-E27B2F13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A982-3F83-E94F-8896-48979EB3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64DE-FBD9-624B-9CBA-7E7D92E5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5C01-C69D-7341-AC38-1B70721C8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1ACEE-91CF-1C4B-BC84-85664B86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C6B19-951A-EB46-B282-6913D202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F1FE-33B5-EC49-B1DF-B0E63918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C38DE-5648-1248-834F-A9A07A48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1186-AB43-7242-89D7-725EF29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4851-398D-1448-9577-FA600F6FB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23E22-3976-714D-B959-E3401D2E8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0C9CA-00D5-004C-8D77-EAB9CF19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DF7DA-9C9A-464F-BC4E-5DBAFA8E0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4C0C0-98FA-D449-AF1B-0E84B47D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75053-9283-E047-8C82-8C3EDFCD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8EE19-2F20-1B45-95C3-A1BD2260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3D82-C680-1B43-951B-C13EAA6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7C28D-3688-4B4B-B03D-216383C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A81AD-FD9D-C949-943A-55E72642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5C38E-C5BD-9D45-8D00-3CB4CB3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F378-41A7-404D-8F70-4641CF0C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286DA-9400-7443-A403-D49A38E8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F2AD1-EB91-F34E-9674-18C0EE18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5A6-60CF-A44D-B66E-047A1E02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E11E-3C9C-8749-A175-85E669F1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6DB75-0A96-AB4B-9D35-DDBDB5768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1AA17-4FB1-394E-8ECE-A864D4F0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A5EF-EC4A-BA45-AA17-07ED213F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1935-A0F2-744F-9485-755CA6AD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7C-8C4E-D645-8FD5-2C527566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611BB-CD85-384E-9FD8-9F11C4249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5BCEF-9B45-704E-B0D3-81096296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82D7-5576-3C46-8463-E2175A9E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BEA59-722C-0442-A4BD-08418D3C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6983D-2AFC-ED4B-BFBA-801C9AFF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D7623-D938-5945-8B74-2CDF1DCE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DCC7-D9C9-1443-AF57-98D2CEAC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3A1E-CF90-A44D-87F9-B811B021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A5C5-3A84-3240-AA45-33787C9BB30A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1FAA-DE8F-524D-A428-9C822770C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31D5-B7C7-9643-BAC3-C0FB4D60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FB9E-7B1C-824E-BAA0-34F93B10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CEA2B-87DB-334C-90F6-1B55C123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844DF-C950-774B-BA5A-17F9BAB3B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75844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same as above, ~0.4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</a:p>
          <a:p>
            <a:r>
              <a:rPr lang="en-US" dirty="0"/>
              <a:t>1 – 0.4 = 0.6</a:t>
            </a:r>
          </a:p>
        </p:txBody>
      </p:sp>
    </p:spTree>
    <p:extLst>
      <p:ext uri="{BB962C8B-B14F-4D97-AF65-F5344CB8AC3E}">
        <p14:creationId xmlns:p14="http://schemas.microsoft.com/office/powerpoint/2010/main" val="160360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</a:p>
          <a:p>
            <a:r>
              <a:rPr lang="en-US" dirty="0"/>
              <a:t>1 – 0.4 = 0.6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go to state B within 0.1 sec?</a:t>
            </a:r>
          </a:p>
          <a:p>
            <a:r>
              <a:rPr lang="en-US" dirty="0"/>
              <a:t>0.4 * 2 / 5 = 0.16</a:t>
            </a:r>
          </a:p>
        </p:txBody>
      </p:sp>
    </p:spTree>
    <p:extLst>
      <p:ext uri="{BB962C8B-B14F-4D97-AF65-F5344CB8AC3E}">
        <p14:creationId xmlns:p14="http://schemas.microsoft.com/office/powerpoint/2010/main" val="292626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</a:p>
          <a:p>
            <a:r>
              <a:rPr lang="en-US" dirty="0"/>
              <a:t>1 – 0.4 = 0.6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go to state B within 0.1 sec?</a:t>
            </a:r>
          </a:p>
          <a:p>
            <a:r>
              <a:rPr lang="en-US" dirty="0"/>
              <a:t>0.4 * 2 / 5 = 0.16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go to state C within 0.1 sec?</a:t>
            </a:r>
          </a:p>
          <a:p>
            <a:r>
              <a:rPr lang="en-US" dirty="0"/>
              <a:t>0.4 * 3 / 5 = 0.24</a:t>
            </a:r>
          </a:p>
        </p:txBody>
      </p:sp>
    </p:spTree>
    <p:extLst>
      <p:ext uri="{BB962C8B-B14F-4D97-AF65-F5344CB8AC3E}">
        <p14:creationId xmlns:p14="http://schemas.microsoft.com/office/powerpoint/2010/main" val="107752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416695" y="1684253"/>
            <a:ext cx="627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we deal with time series having discrete time points with a uniform sample interval </a:t>
            </a:r>
            <a:r>
              <a:rPr lang="en-US" i="1" dirty="0"/>
              <a:t>dt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you will often see models described by </a:t>
            </a:r>
            <a:r>
              <a:rPr lang="en-US" b="1" dirty="0"/>
              <a:t>transition</a:t>
            </a:r>
            <a:r>
              <a:rPr lang="en-US" dirty="0"/>
              <a:t> </a:t>
            </a:r>
            <a:r>
              <a:rPr lang="en-US" b="1" dirty="0"/>
              <a:t>probabilities</a:t>
            </a:r>
            <a:r>
              <a:rPr lang="en-US" dirty="0"/>
              <a:t> per time step </a:t>
            </a:r>
            <a:r>
              <a:rPr lang="en-US" i="1" dirty="0"/>
              <a:t>dt</a:t>
            </a:r>
            <a:r>
              <a:rPr lang="en-US" dirty="0"/>
              <a:t> rather than </a:t>
            </a:r>
            <a:r>
              <a:rPr lang="en-US" b="1" dirty="0"/>
              <a:t>transition rates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3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0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7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78CA5-A0FD-4645-BF89-CAF3335D5653}"/>
              </a:ext>
            </a:extLst>
          </p:cNvPr>
          <p:cNvSpPr txBox="1"/>
          <p:nvPr/>
        </p:nvSpPr>
        <p:spPr>
          <a:xfrm>
            <a:off x="602638" y="1407923"/>
            <a:ext cx="6087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can exist in one of a set of discrete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Allowed transitions between states are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any time </a:t>
            </a:r>
            <a:r>
              <a:rPr lang="en-US" i="1" dirty="0"/>
              <a:t>t</a:t>
            </a:r>
            <a:r>
              <a:rPr lang="en-US" dirty="0"/>
              <a:t> the system is in one of its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time step 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 err="1">
                <a:sym typeface="Wingdings" pitchFamily="2" charset="2"/>
              </a:rPr>
              <a:t>t</a:t>
            </a:r>
            <a:r>
              <a:rPr lang="en-US" dirty="0" err="1">
                <a:sym typeface="Wingdings" pitchFamily="2" charset="2"/>
              </a:rPr>
              <a:t>+</a:t>
            </a:r>
            <a:r>
              <a:rPr lang="en-US" i="1" dirty="0" err="1">
                <a:sym typeface="Wingdings" pitchFamily="2" charset="2"/>
              </a:rPr>
              <a:t>dt</a:t>
            </a:r>
            <a:r>
              <a:rPr lang="en-US" dirty="0"/>
              <a:t> the system may randomly transition to a new state accessible from the current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Markov (1</a:t>
            </a:r>
            <a:r>
              <a:rPr lang="en-US" baseline="30000" dirty="0"/>
              <a:t>st</a:t>
            </a:r>
            <a:r>
              <a:rPr lang="en-US" dirty="0"/>
              <a:t> order) systems are </a:t>
            </a:r>
            <a:r>
              <a:rPr lang="en-US" b="1" dirty="0"/>
              <a:t>memoryless</a:t>
            </a:r>
            <a:r>
              <a:rPr lang="en-US" dirty="0"/>
              <a:t>. i.e. how the system behaves on the next time step depends only on where it is </a:t>
            </a:r>
            <a:r>
              <a:rPr lang="en-US" b="1" dirty="0"/>
              <a:t>now</a:t>
            </a:r>
            <a:r>
              <a:rPr lang="en-US" dirty="0"/>
              <a:t>, not where it was on previous time steps.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14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</a:t>
            </a:r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1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</a:t>
            </a:r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AABCCBACC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0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4" y="1690688"/>
            <a:ext cx="555278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AABCCBACCB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8B3FE-02E0-6C48-9826-8FD15BBC3F35}"/>
              </a:ext>
            </a:extLst>
          </p:cNvPr>
          <p:cNvSpPr txBox="1"/>
          <p:nvPr/>
        </p:nvSpPr>
        <p:spPr>
          <a:xfrm>
            <a:off x="560271" y="3717986"/>
            <a:ext cx="7239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You often have a sequence! e.g. Data you measured in the lab.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Typically you postulate a model that might explain the sequence.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you optimize the model parameters (transition rates/probabilities) to explain the sequence as best as possible.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might compare alternative models to see which one is best.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3CA53788-6596-4C4B-8FF5-25592DCC21B6}"/>
              </a:ext>
            </a:extLst>
          </p:cNvPr>
          <p:cNvSpPr/>
          <p:nvPr/>
        </p:nvSpPr>
        <p:spPr>
          <a:xfrm>
            <a:off x="1682151" y="2911585"/>
            <a:ext cx="293298" cy="64633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3" y="1690688"/>
            <a:ext cx="59226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potential sequence given this model:</a:t>
            </a:r>
          </a:p>
          <a:p>
            <a:endParaRPr lang="en-US" dirty="0"/>
          </a:p>
          <a:p>
            <a:r>
              <a:rPr lang="en-US" sz="3200" dirty="0"/>
              <a:t>AABCCBACCB </a:t>
            </a:r>
            <a:r>
              <a:rPr lang="en-US" sz="3200" dirty="0">
                <a:solidFill>
                  <a:schemeClr val="accent2"/>
                </a:solidFill>
                <a:sym typeface="Wingdings" pitchFamily="2" charset="2"/>
              </a:rPr>
              <a:t> hidden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What if you can’t see the sequence of states directly, but you do see a sequence that comes from the state sequence?</a:t>
            </a:r>
          </a:p>
          <a:p>
            <a:endParaRPr lang="en-US" dirty="0"/>
          </a:p>
          <a:p>
            <a:r>
              <a:rPr lang="en-US" dirty="0"/>
              <a:t>Let’s say that if the system is in state A, you observe 0, 1 or 2 with equal probability. Likewise for state B you observe 3, 4, or 5. And for state C you observe 6, 7, 8 or 9. Then a potential observed sequence for the above state sequence would be:</a:t>
            </a:r>
          </a:p>
          <a:p>
            <a:endParaRPr lang="en-US" dirty="0"/>
          </a:p>
          <a:p>
            <a:r>
              <a:rPr lang="en-US" sz="3200" dirty="0"/>
              <a:t>1037650994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 observed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Your goal is then to determine the most likely </a:t>
            </a:r>
            <a:r>
              <a:rPr lang="en-US" b="1" dirty="0">
                <a:solidFill>
                  <a:schemeClr val="accent1"/>
                </a:solidFill>
              </a:rPr>
              <a:t>hidden state sequence</a:t>
            </a:r>
            <a:r>
              <a:rPr lang="en-US" dirty="0">
                <a:solidFill>
                  <a:schemeClr val="accent1"/>
                </a:solidFill>
              </a:rPr>
              <a:t> that gave rise to your </a:t>
            </a:r>
            <a:r>
              <a:rPr lang="en-US" b="1" dirty="0">
                <a:solidFill>
                  <a:schemeClr val="accent1"/>
                </a:solidFill>
              </a:rPr>
              <a:t>observed sequence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695B35-235E-6647-B780-F385FB622816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C4F9FF-BCD7-764C-9897-A0F53A4294E1}"/>
              </a:ext>
            </a:extLst>
          </p:cNvPr>
          <p:cNvSpPr/>
          <p:nvPr/>
        </p:nvSpPr>
        <p:spPr>
          <a:xfrm>
            <a:off x="3674853" y="3580299"/>
            <a:ext cx="250166" cy="77603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BF535-EC6F-3A4A-9CD8-94A29667EDD9}"/>
              </a:ext>
            </a:extLst>
          </p:cNvPr>
          <p:cNvSpPr txBox="1"/>
          <p:nvPr/>
        </p:nvSpPr>
        <p:spPr>
          <a:xfrm>
            <a:off x="4008407" y="3645152"/>
            <a:ext cx="30192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a discrete probability distribution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Models with discrete emissions are useful for things like DNA sequences, where the observed sequence must be C,G,A or T.</a:t>
            </a:r>
          </a:p>
        </p:txBody>
      </p:sp>
    </p:spTree>
    <p:extLst>
      <p:ext uri="{BB962C8B-B14F-4D97-AF65-F5344CB8AC3E}">
        <p14:creationId xmlns:p14="http://schemas.microsoft.com/office/powerpoint/2010/main" val="142317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695B35-235E-6647-B780-F385FB622816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C4F9FF-BCD7-764C-9897-A0F53A4294E1}"/>
              </a:ext>
            </a:extLst>
          </p:cNvPr>
          <p:cNvSpPr/>
          <p:nvPr/>
        </p:nvSpPr>
        <p:spPr>
          <a:xfrm>
            <a:off x="3674853" y="3580299"/>
            <a:ext cx="250166" cy="77603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E48AE-5FF5-554F-86F2-293B5C68F782}"/>
              </a:ext>
            </a:extLst>
          </p:cNvPr>
          <p:cNvSpPr txBox="1"/>
          <p:nvPr/>
        </p:nvSpPr>
        <p:spPr>
          <a:xfrm>
            <a:off x="3996172" y="3611654"/>
            <a:ext cx="3706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But it could just as easily be a continuous probability distribution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e.g. a noisy system:</a:t>
            </a:r>
          </a:p>
          <a:p>
            <a:r>
              <a:rPr lang="en-US" dirty="0">
                <a:solidFill>
                  <a:schemeClr val="accent1"/>
                </a:solidFill>
              </a:rPr>
              <a:t>When in state A you observe a voltage of -60 mV on average, but the observed voltage at each time point is a random variable that fluctuates about a mean of -60 mV with some variance (e.g. a normal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89630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695B35-235E-6647-B780-F385FB622816}"/>
              </a:ext>
            </a:extLst>
          </p:cNvPr>
          <p:cNvSpPr txBox="1"/>
          <p:nvPr/>
        </p:nvSpPr>
        <p:spPr>
          <a:xfrm>
            <a:off x="684113" y="1690688"/>
            <a:ext cx="59226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           hidden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>
                <a:solidFill>
                  <a:schemeClr val="accent1"/>
                </a:solidFill>
                <a:sym typeface="Wingdings" pitchFamily="2" charset="2"/>
              </a:rPr>
              <a:t>observed</a:t>
            </a:r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/>
              <a:t>AABCCBACCB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/>
              <a:t>1037650994</a:t>
            </a:r>
          </a:p>
          <a:p>
            <a:endParaRPr lang="en-US" dirty="0"/>
          </a:p>
          <a:p>
            <a:r>
              <a:rPr lang="en-US" dirty="0"/>
              <a:t>Another way of stating this mapping is:</a:t>
            </a:r>
          </a:p>
          <a:p>
            <a:endParaRPr lang="en-US" dirty="0"/>
          </a:p>
          <a:p>
            <a:r>
              <a:rPr lang="en-US" dirty="0"/>
              <a:t>A emits 0 with probability 1/3</a:t>
            </a:r>
          </a:p>
          <a:p>
            <a:r>
              <a:rPr lang="en-US" dirty="0"/>
              <a:t>A emits 1 with probability 1/3</a:t>
            </a:r>
          </a:p>
          <a:p>
            <a:r>
              <a:rPr lang="en-US" u="sng" dirty="0"/>
              <a:t>A emits 2 with probability 1/3</a:t>
            </a:r>
          </a:p>
          <a:p>
            <a:r>
              <a:rPr lang="en-US" dirty="0"/>
              <a:t>B emits 3 with probability 1/3</a:t>
            </a:r>
          </a:p>
          <a:p>
            <a:r>
              <a:rPr lang="en-US" dirty="0"/>
              <a:t>B emits 4 with probability 1/3</a:t>
            </a:r>
          </a:p>
          <a:p>
            <a:r>
              <a:rPr lang="en-US" u="sng" dirty="0"/>
              <a:t>B emits 5 with probability 1/3</a:t>
            </a:r>
          </a:p>
          <a:p>
            <a:r>
              <a:rPr lang="en-US" dirty="0"/>
              <a:t>C emits 6 with probability 1/4</a:t>
            </a:r>
          </a:p>
          <a:p>
            <a:r>
              <a:rPr lang="en-US" dirty="0"/>
              <a:t>C emits 7 with probability 1/4</a:t>
            </a:r>
          </a:p>
          <a:p>
            <a:r>
              <a:rPr lang="en-US" dirty="0"/>
              <a:t>C emits 8 with probability 1/4</a:t>
            </a:r>
          </a:p>
          <a:p>
            <a:r>
              <a:rPr lang="en-US" dirty="0"/>
              <a:t>C emits 9 with probability 1/4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C4F9FF-BCD7-764C-9897-A0F53A4294E1}"/>
              </a:ext>
            </a:extLst>
          </p:cNvPr>
          <p:cNvSpPr/>
          <p:nvPr/>
        </p:nvSpPr>
        <p:spPr>
          <a:xfrm>
            <a:off x="3674853" y="3580299"/>
            <a:ext cx="250166" cy="776038"/>
          </a:xfrm>
          <a:prstGeom prst="righ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E48AE-5FF5-554F-86F2-293B5C68F782}"/>
              </a:ext>
            </a:extLst>
          </p:cNvPr>
          <p:cNvSpPr txBox="1"/>
          <p:nvPr/>
        </p:nvSpPr>
        <p:spPr>
          <a:xfrm>
            <a:off x="3996172" y="3611654"/>
            <a:ext cx="3706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But it could just as easily be a continuous probability distribution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e.g. a noisy system:</a:t>
            </a:r>
          </a:p>
          <a:p>
            <a:r>
              <a:rPr lang="en-US" dirty="0">
                <a:solidFill>
                  <a:schemeClr val="accent1"/>
                </a:solidFill>
              </a:rPr>
              <a:t>When in state A you observe a voltage of -60 mV on average, but the observed voltage at each time point is a random variable that fluctuates about a mean of -60 mV with some variance (e.g. a normal distribution)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CAB4581-F6A3-AB45-9825-B7FCDC702F9E}"/>
              </a:ext>
            </a:extLst>
          </p:cNvPr>
          <p:cNvSpPr/>
          <p:nvPr/>
        </p:nvSpPr>
        <p:spPr>
          <a:xfrm>
            <a:off x="3574901" y="4252993"/>
            <a:ext cx="4285201" cy="2460698"/>
          </a:xfrm>
          <a:custGeom>
            <a:avLst/>
            <a:gdLst>
              <a:gd name="connsiteX0" fmla="*/ 2606937 w 3754251"/>
              <a:gd name="connsiteY0" fmla="*/ 88826 h 2254056"/>
              <a:gd name="connsiteX1" fmla="*/ 2477541 w 3754251"/>
              <a:gd name="connsiteY1" fmla="*/ 80200 h 2254056"/>
              <a:gd name="connsiteX2" fmla="*/ 2434409 w 3754251"/>
              <a:gd name="connsiteY2" fmla="*/ 71573 h 2254056"/>
              <a:gd name="connsiteX3" fmla="*/ 2227375 w 3754251"/>
              <a:gd name="connsiteY3" fmla="*/ 54320 h 2254056"/>
              <a:gd name="connsiteX4" fmla="*/ 2175617 w 3754251"/>
              <a:gd name="connsiteY4" fmla="*/ 45694 h 2254056"/>
              <a:gd name="connsiteX5" fmla="*/ 2132484 w 3754251"/>
              <a:gd name="connsiteY5" fmla="*/ 37068 h 2254056"/>
              <a:gd name="connsiteX6" fmla="*/ 1942703 w 3754251"/>
              <a:gd name="connsiteY6" fmla="*/ 19815 h 2254056"/>
              <a:gd name="connsiteX7" fmla="*/ 1916824 w 3754251"/>
              <a:gd name="connsiteY7" fmla="*/ 11188 h 2254056"/>
              <a:gd name="connsiteX8" fmla="*/ 1356107 w 3754251"/>
              <a:gd name="connsiteY8" fmla="*/ 11188 h 2254056"/>
              <a:gd name="connsiteX9" fmla="*/ 1269843 w 3754251"/>
              <a:gd name="connsiteY9" fmla="*/ 19815 h 2254056"/>
              <a:gd name="connsiteX10" fmla="*/ 1235337 w 3754251"/>
              <a:gd name="connsiteY10" fmla="*/ 28441 h 2254056"/>
              <a:gd name="connsiteX11" fmla="*/ 1183579 w 3754251"/>
              <a:gd name="connsiteY11" fmla="*/ 37068 h 2254056"/>
              <a:gd name="connsiteX12" fmla="*/ 1131820 w 3754251"/>
              <a:gd name="connsiteY12" fmla="*/ 54320 h 2254056"/>
              <a:gd name="connsiteX13" fmla="*/ 1071435 w 3754251"/>
              <a:gd name="connsiteY13" fmla="*/ 71573 h 2254056"/>
              <a:gd name="connsiteX14" fmla="*/ 1045556 w 3754251"/>
              <a:gd name="connsiteY14" fmla="*/ 88826 h 2254056"/>
              <a:gd name="connsiteX15" fmla="*/ 967918 w 3754251"/>
              <a:gd name="connsiteY15" fmla="*/ 114705 h 2254056"/>
              <a:gd name="connsiteX16" fmla="*/ 890281 w 3754251"/>
              <a:gd name="connsiteY16" fmla="*/ 157837 h 2254056"/>
              <a:gd name="connsiteX17" fmla="*/ 812643 w 3754251"/>
              <a:gd name="connsiteY17" fmla="*/ 192343 h 2254056"/>
              <a:gd name="connsiteX18" fmla="*/ 760884 w 3754251"/>
              <a:gd name="connsiteY18" fmla="*/ 218222 h 2254056"/>
              <a:gd name="connsiteX19" fmla="*/ 735005 w 3754251"/>
              <a:gd name="connsiteY19" fmla="*/ 235475 h 2254056"/>
              <a:gd name="connsiteX20" fmla="*/ 683247 w 3754251"/>
              <a:gd name="connsiteY20" fmla="*/ 252728 h 2254056"/>
              <a:gd name="connsiteX21" fmla="*/ 640115 w 3754251"/>
              <a:gd name="connsiteY21" fmla="*/ 278607 h 2254056"/>
              <a:gd name="connsiteX22" fmla="*/ 614235 w 3754251"/>
              <a:gd name="connsiteY22" fmla="*/ 295860 h 2254056"/>
              <a:gd name="connsiteX23" fmla="*/ 588356 w 3754251"/>
              <a:gd name="connsiteY23" fmla="*/ 304486 h 2254056"/>
              <a:gd name="connsiteX24" fmla="*/ 562477 w 3754251"/>
              <a:gd name="connsiteY24" fmla="*/ 321739 h 2254056"/>
              <a:gd name="connsiteX25" fmla="*/ 536598 w 3754251"/>
              <a:gd name="connsiteY25" fmla="*/ 330366 h 2254056"/>
              <a:gd name="connsiteX26" fmla="*/ 450334 w 3754251"/>
              <a:gd name="connsiteY26" fmla="*/ 390751 h 2254056"/>
              <a:gd name="connsiteX27" fmla="*/ 398575 w 3754251"/>
              <a:gd name="connsiteY27" fmla="*/ 425256 h 2254056"/>
              <a:gd name="connsiteX28" fmla="*/ 329564 w 3754251"/>
              <a:gd name="connsiteY28" fmla="*/ 485641 h 2254056"/>
              <a:gd name="connsiteX29" fmla="*/ 295058 w 3754251"/>
              <a:gd name="connsiteY29" fmla="*/ 511520 h 2254056"/>
              <a:gd name="connsiteX30" fmla="*/ 243300 w 3754251"/>
              <a:gd name="connsiteY30" fmla="*/ 563279 h 2254056"/>
              <a:gd name="connsiteX31" fmla="*/ 191541 w 3754251"/>
              <a:gd name="connsiteY31" fmla="*/ 640917 h 2254056"/>
              <a:gd name="connsiteX32" fmla="*/ 148409 w 3754251"/>
              <a:gd name="connsiteY32" fmla="*/ 701301 h 2254056"/>
              <a:gd name="connsiteX33" fmla="*/ 131156 w 3754251"/>
              <a:gd name="connsiteY33" fmla="*/ 735807 h 2254056"/>
              <a:gd name="connsiteX34" fmla="*/ 96651 w 3754251"/>
              <a:gd name="connsiteY34" fmla="*/ 796192 h 2254056"/>
              <a:gd name="connsiteX35" fmla="*/ 53518 w 3754251"/>
              <a:gd name="connsiteY35" fmla="*/ 882456 h 2254056"/>
              <a:gd name="connsiteX36" fmla="*/ 44892 w 3754251"/>
              <a:gd name="connsiteY36" fmla="*/ 916962 h 2254056"/>
              <a:gd name="connsiteX37" fmla="*/ 19013 w 3754251"/>
              <a:gd name="connsiteY37" fmla="*/ 1029105 h 2254056"/>
              <a:gd name="connsiteX38" fmla="*/ 10386 w 3754251"/>
              <a:gd name="connsiteY38" fmla="*/ 1054985 h 2254056"/>
              <a:gd name="connsiteX39" fmla="*/ 10386 w 3754251"/>
              <a:gd name="connsiteY39" fmla="*/ 1296524 h 2254056"/>
              <a:gd name="connsiteX40" fmla="*/ 19013 w 3754251"/>
              <a:gd name="connsiteY40" fmla="*/ 1339656 h 2254056"/>
              <a:gd name="connsiteX41" fmla="*/ 36266 w 3754251"/>
              <a:gd name="connsiteY41" fmla="*/ 1382788 h 2254056"/>
              <a:gd name="connsiteX42" fmla="*/ 62145 w 3754251"/>
              <a:gd name="connsiteY42" fmla="*/ 1451800 h 2254056"/>
              <a:gd name="connsiteX43" fmla="*/ 88024 w 3754251"/>
              <a:gd name="connsiteY43" fmla="*/ 1486305 h 2254056"/>
              <a:gd name="connsiteX44" fmla="*/ 122530 w 3754251"/>
              <a:gd name="connsiteY44" fmla="*/ 1546690 h 2254056"/>
              <a:gd name="connsiteX45" fmla="*/ 139783 w 3754251"/>
              <a:gd name="connsiteY45" fmla="*/ 1581196 h 2254056"/>
              <a:gd name="connsiteX46" fmla="*/ 182915 w 3754251"/>
              <a:gd name="connsiteY46" fmla="*/ 1641581 h 2254056"/>
              <a:gd name="connsiteX47" fmla="*/ 200167 w 3754251"/>
              <a:gd name="connsiteY47" fmla="*/ 1667460 h 2254056"/>
              <a:gd name="connsiteX48" fmla="*/ 243300 w 3754251"/>
              <a:gd name="connsiteY48" fmla="*/ 1710592 h 2254056"/>
              <a:gd name="connsiteX49" fmla="*/ 269179 w 3754251"/>
              <a:gd name="connsiteY49" fmla="*/ 1762351 h 2254056"/>
              <a:gd name="connsiteX50" fmla="*/ 312311 w 3754251"/>
              <a:gd name="connsiteY50" fmla="*/ 1822735 h 2254056"/>
              <a:gd name="connsiteX51" fmla="*/ 329564 w 3754251"/>
              <a:gd name="connsiteY51" fmla="*/ 1857241 h 2254056"/>
              <a:gd name="connsiteX52" fmla="*/ 433081 w 3754251"/>
              <a:gd name="connsiteY52" fmla="*/ 2003890 h 2254056"/>
              <a:gd name="connsiteX53" fmla="*/ 519345 w 3754251"/>
              <a:gd name="connsiteY53" fmla="*/ 2081528 h 2254056"/>
              <a:gd name="connsiteX54" fmla="*/ 545224 w 3754251"/>
              <a:gd name="connsiteY54" fmla="*/ 2107407 h 2254056"/>
              <a:gd name="connsiteX55" fmla="*/ 605609 w 3754251"/>
              <a:gd name="connsiteY55" fmla="*/ 2133286 h 2254056"/>
              <a:gd name="connsiteX56" fmla="*/ 640115 w 3754251"/>
              <a:gd name="connsiteY56" fmla="*/ 2150539 h 2254056"/>
              <a:gd name="connsiteX57" fmla="*/ 683247 w 3754251"/>
              <a:gd name="connsiteY57" fmla="*/ 2159166 h 2254056"/>
              <a:gd name="connsiteX58" fmla="*/ 933413 w 3754251"/>
              <a:gd name="connsiteY58" fmla="*/ 2176418 h 2254056"/>
              <a:gd name="connsiteX59" fmla="*/ 1114567 w 3754251"/>
              <a:gd name="connsiteY59" fmla="*/ 2185045 h 2254056"/>
              <a:gd name="connsiteX60" fmla="*/ 1209458 w 3754251"/>
              <a:gd name="connsiteY60" fmla="*/ 2193671 h 2254056"/>
              <a:gd name="connsiteX61" fmla="*/ 1269843 w 3754251"/>
              <a:gd name="connsiteY61" fmla="*/ 2202298 h 2254056"/>
              <a:gd name="connsiteX62" fmla="*/ 1537262 w 3754251"/>
              <a:gd name="connsiteY62" fmla="*/ 2219551 h 2254056"/>
              <a:gd name="connsiteX63" fmla="*/ 1632152 w 3754251"/>
              <a:gd name="connsiteY63" fmla="*/ 2228177 h 2254056"/>
              <a:gd name="connsiteX64" fmla="*/ 1847813 w 3754251"/>
              <a:gd name="connsiteY64" fmla="*/ 2236803 h 2254056"/>
              <a:gd name="connsiteX65" fmla="*/ 2089352 w 3754251"/>
              <a:gd name="connsiteY65" fmla="*/ 2254056 h 2254056"/>
              <a:gd name="connsiteX66" fmla="*/ 2365398 w 3754251"/>
              <a:gd name="connsiteY66" fmla="*/ 2245430 h 2254056"/>
              <a:gd name="connsiteX67" fmla="*/ 2537926 w 3754251"/>
              <a:gd name="connsiteY67" fmla="*/ 2236803 h 2254056"/>
              <a:gd name="connsiteX68" fmla="*/ 2693201 w 3754251"/>
              <a:gd name="connsiteY68" fmla="*/ 2228177 h 2254056"/>
              <a:gd name="connsiteX69" fmla="*/ 2891609 w 3754251"/>
              <a:gd name="connsiteY69" fmla="*/ 2210924 h 2254056"/>
              <a:gd name="connsiteX70" fmla="*/ 2926115 w 3754251"/>
              <a:gd name="connsiteY70" fmla="*/ 2202298 h 2254056"/>
              <a:gd name="connsiteX71" fmla="*/ 2951994 w 3754251"/>
              <a:gd name="connsiteY71" fmla="*/ 2193671 h 2254056"/>
              <a:gd name="connsiteX72" fmla="*/ 2995126 w 3754251"/>
              <a:gd name="connsiteY72" fmla="*/ 2185045 h 2254056"/>
              <a:gd name="connsiteX73" fmla="*/ 3046884 w 3754251"/>
              <a:gd name="connsiteY73" fmla="*/ 2167792 h 2254056"/>
              <a:gd name="connsiteX74" fmla="*/ 3072764 w 3754251"/>
              <a:gd name="connsiteY74" fmla="*/ 2159166 h 2254056"/>
              <a:gd name="connsiteX75" fmla="*/ 3115896 w 3754251"/>
              <a:gd name="connsiteY75" fmla="*/ 2141913 h 2254056"/>
              <a:gd name="connsiteX76" fmla="*/ 3184907 w 3754251"/>
              <a:gd name="connsiteY76" fmla="*/ 2107407 h 2254056"/>
              <a:gd name="connsiteX77" fmla="*/ 3210786 w 3754251"/>
              <a:gd name="connsiteY77" fmla="*/ 2098781 h 2254056"/>
              <a:gd name="connsiteX78" fmla="*/ 3297051 w 3754251"/>
              <a:gd name="connsiteY78" fmla="*/ 2047022 h 2254056"/>
              <a:gd name="connsiteX79" fmla="*/ 3322930 w 3754251"/>
              <a:gd name="connsiteY79" fmla="*/ 2038396 h 2254056"/>
              <a:gd name="connsiteX80" fmla="*/ 3391941 w 3754251"/>
              <a:gd name="connsiteY80" fmla="*/ 1986637 h 2254056"/>
              <a:gd name="connsiteX81" fmla="*/ 3426447 w 3754251"/>
              <a:gd name="connsiteY81" fmla="*/ 1969385 h 2254056"/>
              <a:gd name="connsiteX82" fmla="*/ 3460952 w 3754251"/>
              <a:gd name="connsiteY82" fmla="*/ 1934879 h 2254056"/>
              <a:gd name="connsiteX83" fmla="*/ 3495458 w 3754251"/>
              <a:gd name="connsiteY83" fmla="*/ 1917626 h 2254056"/>
              <a:gd name="connsiteX84" fmla="*/ 3521337 w 3754251"/>
              <a:gd name="connsiteY84" fmla="*/ 1900373 h 2254056"/>
              <a:gd name="connsiteX85" fmla="*/ 3616228 w 3754251"/>
              <a:gd name="connsiteY85" fmla="*/ 1814109 h 2254056"/>
              <a:gd name="connsiteX86" fmla="*/ 3667986 w 3754251"/>
              <a:gd name="connsiteY86" fmla="*/ 1770977 h 2254056"/>
              <a:gd name="connsiteX87" fmla="*/ 3728371 w 3754251"/>
              <a:gd name="connsiteY87" fmla="*/ 1684713 h 2254056"/>
              <a:gd name="connsiteX88" fmla="*/ 3754251 w 3754251"/>
              <a:gd name="connsiteY88" fmla="*/ 1615701 h 2254056"/>
              <a:gd name="connsiteX89" fmla="*/ 3745624 w 3754251"/>
              <a:gd name="connsiteY89" fmla="*/ 1382788 h 2254056"/>
              <a:gd name="connsiteX90" fmla="*/ 3736998 w 3754251"/>
              <a:gd name="connsiteY90" fmla="*/ 1356909 h 2254056"/>
              <a:gd name="connsiteX91" fmla="*/ 3728371 w 3754251"/>
              <a:gd name="connsiteY91" fmla="*/ 1296524 h 2254056"/>
              <a:gd name="connsiteX92" fmla="*/ 3719745 w 3754251"/>
              <a:gd name="connsiteY92" fmla="*/ 1244766 h 2254056"/>
              <a:gd name="connsiteX93" fmla="*/ 3711118 w 3754251"/>
              <a:gd name="connsiteY93" fmla="*/ 1210260 h 2254056"/>
              <a:gd name="connsiteX94" fmla="*/ 3702492 w 3754251"/>
              <a:gd name="connsiteY94" fmla="*/ 1167128 h 2254056"/>
              <a:gd name="connsiteX95" fmla="*/ 3693866 w 3754251"/>
              <a:gd name="connsiteY95" fmla="*/ 1141249 h 2254056"/>
              <a:gd name="connsiteX96" fmla="*/ 3685239 w 3754251"/>
              <a:gd name="connsiteY96" fmla="*/ 1098117 h 2254056"/>
              <a:gd name="connsiteX97" fmla="*/ 3650734 w 3754251"/>
              <a:gd name="connsiteY97" fmla="*/ 1046358 h 2254056"/>
              <a:gd name="connsiteX98" fmla="*/ 3633481 w 3754251"/>
              <a:gd name="connsiteY98" fmla="*/ 985973 h 2254056"/>
              <a:gd name="connsiteX99" fmla="*/ 3624854 w 3754251"/>
              <a:gd name="connsiteY99" fmla="*/ 960094 h 2254056"/>
              <a:gd name="connsiteX100" fmla="*/ 3607601 w 3754251"/>
              <a:gd name="connsiteY100" fmla="*/ 934215 h 2254056"/>
              <a:gd name="connsiteX101" fmla="*/ 3581722 w 3754251"/>
              <a:gd name="connsiteY101" fmla="*/ 882456 h 2254056"/>
              <a:gd name="connsiteX102" fmla="*/ 3529964 w 3754251"/>
              <a:gd name="connsiteY102" fmla="*/ 761686 h 2254056"/>
              <a:gd name="connsiteX103" fmla="*/ 3521337 w 3754251"/>
              <a:gd name="connsiteY103" fmla="*/ 735807 h 2254056"/>
              <a:gd name="connsiteX104" fmla="*/ 3504084 w 3754251"/>
              <a:gd name="connsiteY104" fmla="*/ 709928 h 2254056"/>
              <a:gd name="connsiteX105" fmla="*/ 3495458 w 3754251"/>
              <a:gd name="connsiteY105" fmla="*/ 684049 h 2254056"/>
              <a:gd name="connsiteX106" fmla="*/ 3460952 w 3754251"/>
              <a:gd name="connsiteY106" fmla="*/ 623664 h 2254056"/>
              <a:gd name="connsiteX107" fmla="*/ 3417820 w 3754251"/>
              <a:gd name="connsiteY107" fmla="*/ 546026 h 2254056"/>
              <a:gd name="connsiteX108" fmla="*/ 3400567 w 3754251"/>
              <a:gd name="connsiteY108" fmla="*/ 520147 h 2254056"/>
              <a:gd name="connsiteX109" fmla="*/ 3383315 w 3754251"/>
              <a:gd name="connsiteY109" fmla="*/ 494268 h 2254056"/>
              <a:gd name="connsiteX110" fmla="*/ 3357435 w 3754251"/>
              <a:gd name="connsiteY110" fmla="*/ 468388 h 2254056"/>
              <a:gd name="connsiteX111" fmla="*/ 3262545 w 3754251"/>
              <a:gd name="connsiteY111" fmla="*/ 364871 h 2254056"/>
              <a:gd name="connsiteX112" fmla="*/ 3193534 w 3754251"/>
              <a:gd name="connsiteY112" fmla="*/ 313113 h 2254056"/>
              <a:gd name="connsiteX113" fmla="*/ 3133149 w 3754251"/>
              <a:gd name="connsiteY113" fmla="*/ 269981 h 2254056"/>
              <a:gd name="connsiteX114" fmla="*/ 3107269 w 3754251"/>
              <a:gd name="connsiteY114" fmla="*/ 261354 h 2254056"/>
              <a:gd name="connsiteX115" fmla="*/ 3055511 w 3754251"/>
              <a:gd name="connsiteY115" fmla="*/ 226849 h 2254056"/>
              <a:gd name="connsiteX116" fmla="*/ 2995126 w 3754251"/>
              <a:gd name="connsiteY116" fmla="*/ 209596 h 2254056"/>
              <a:gd name="connsiteX117" fmla="*/ 2917488 w 3754251"/>
              <a:gd name="connsiteY117" fmla="*/ 183717 h 2254056"/>
              <a:gd name="connsiteX118" fmla="*/ 2891609 w 3754251"/>
              <a:gd name="connsiteY118" fmla="*/ 175090 h 2254056"/>
              <a:gd name="connsiteX119" fmla="*/ 2805345 w 3754251"/>
              <a:gd name="connsiteY119" fmla="*/ 157837 h 2254056"/>
              <a:gd name="connsiteX120" fmla="*/ 2779466 w 3754251"/>
              <a:gd name="connsiteY120" fmla="*/ 149211 h 2254056"/>
              <a:gd name="connsiteX121" fmla="*/ 2555179 w 3754251"/>
              <a:gd name="connsiteY121" fmla="*/ 131958 h 2254056"/>
              <a:gd name="connsiteX122" fmla="*/ 2494794 w 3754251"/>
              <a:gd name="connsiteY122" fmla="*/ 123332 h 225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754251" h="2254056">
                <a:moveTo>
                  <a:pt x="2606937" y="88826"/>
                </a:moveTo>
                <a:cubicBezTo>
                  <a:pt x="2563805" y="85951"/>
                  <a:pt x="2520554" y="84501"/>
                  <a:pt x="2477541" y="80200"/>
                </a:cubicBezTo>
                <a:cubicBezTo>
                  <a:pt x="2462952" y="78741"/>
                  <a:pt x="2448958" y="73392"/>
                  <a:pt x="2434409" y="71573"/>
                </a:cubicBezTo>
                <a:cubicBezTo>
                  <a:pt x="2395967" y="66768"/>
                  <a:pt x="2260476" y="56866"/>
                  <a:pt x="2227375" y="54320"/>
                </a:cubicBezTo>
                <a:lnTo>
                  <a:pt x="2175617" y="45694"/>
                </a:lnTo>
                <a:cubicBezTo>
                  <a:pt x="2161191" y="43071"/>
                  <a:pt x="2147057" y="38687"/>
                  <a:pt x="2132484" y="37068"/>
                </a:cubicBezTo>
                <a:cubicBezTo>
                  <a:pt x="2069351" y="30053"/>
                  <a:pt x="1942703" y="19815"/>
                  <a:pt x="1942703" y="19815"/>
                </a:cubicBezTo>
                <a:cubicBezTo>
                  <a:pt x="1934077" y="16939"/>
                  <a:pt x="1925826" y="12474"/>
                  <a:pt x="1916824" y="11188"/>
                </a:cubicBezTo>
                <a:cubicBezTo>
                  <a:pt x="1747612" y="-12986"/>
                  <a:pt x="1460830" y="9249"/>
                  <a:pt x="1356107" y="11188"/>
                </a:cubicBezTo>
                <a:cubicBezTo>
                  <a:pt x="1327352" y="14064"/>
                  <a:pt x="1298451" y="15728"/>
                  <a:pt x="1269843" y="19815"/>
                </a:cubicBezTo>
                <a:cubicBezTo>
                  <a:pt x="1258106" y="21492"/>
                  <a:pt x="1246963" y="26116"/>
                  <a:pt x="1235337" y="28441"/>
                </a:cubicBezTo>
                <a:cubicBezTo>
                  <a:pt x="1218186" y="31871"/>
                  <a:pt x="1200547" y="32826"/>
                  <a:pt x="1183579" y="37068"/>
                </a:cubicBezTo>
                <a:cubicBezTo>
                  <a:pt x="1165936" y="41479"/>
                  <a:pt x="1149463" y="49909"/>
                  <a:pt x="1131820" y="54320"/>
                </a:cubicBezTo>
                <a:cubicBezTo>
                  <a:pt x="1088493" y="65153"/>
                  <a:pt x="1108562" y="59198"/>
                  <a:pt x="1071435" y="71573"/>
                </a:cubicBezTo>
                <a:cubicBezTo>
                  <a:pt x="1062809" y="77324"/>
                  <a:pt x="1055126" y="84838"/>
                  <a:pt x="1045556" y="88826"/>
                </a:cubicBezTo>
                <a:cubicBezTo>
                  <a:pt x="1020375" y="99318"/>
                  <a:pt x="967918" y="114705"/>
                  <a:pt x="967918" y="114705"/>
                </a:cubicBezTo>
                <a:cubicBezTo>
                  <a:pt x="871049" y="192201"/>
                  <a:pt x="971289" y="121833"/>
                  <a:pt x="890281" y="157837"/>
                </a:cubicBezTo>
                <a:cubicBezTo>
                  <a:pt x="794346" y="200475"/>
                  <a:pt x="893564" y="172114"/>
                  <a:pt x="812643" y="192343"/>
                </a:cubicBezTo>
                <a:cubicBezTo>
                  <a:pt x="738478" y="241787"/>
                  <a:pt x="832314" y="182508"/>
                  <a:pt x="760884" y="218222"/>
                </a:cubicBezTo>
                <a:cubicBezTo>
                  <a:pt x="751611" y="222858"/>
                  <a:pt x="744479" y="231264"/>
                  <a:pt x="735005" y="235475"/>
                </a:cubicBezTo>
                <a:cubicBezTo>
                  <a:pt x="718387" y="242861"/>
                  <a:pt x="698841" y="243371"/>
                  <a:pt x="683247" y="252728"/>
                </a:cubicBezTo>
                <a:cubicBezTo>
                  <a:pt x="668870" y="261354"/>
                  <a:pt x="654333" y="269721"/>
                  <a:pt x="640115" y="278607"/>
                </a:cubicBezTo>
                <a:cubicBezTo>
                  <a:pt x="631323" y="284102"/>
                  <a:pt x="623508" y="291223"/>
                  <a:pt x="614235" y="295860"/>
                </a:cubicBezTo>
                <a:cubicBezTo>
                  <a:pt x="606102" y="299926"/>
                  <a:pt x="596982" y="301611"/>
                  <a:pt x="588356" y="304486"/>
                </a:cubicBezTo>
                <a:cubicBezTo>
                  <a:pt x="579730" y="310237"/>
                  <a:pt x="571750" y="317102"/>
                  <a:pt x="562477" y="321739"/>
                </a:cubicBezTo>
                <a:cubicBezTo>
                  <a:pt x="554344" y="325806"/>
                  <a:pt x="544342" y="325600"/>
                  <a:pt x="536598" y="330366"/>
                </a:cubicBezTo>
                <a:cubicBezTo>
                  <a:pt x="506705" y="348762"/>
                  <a:pt x="479193" y="370772"/>
                  <a:pt x="450334" y="390751"/>
                </a:cubicBezTo>
                <a:cubicBezTo>
                  <a:pt x="450294" y="390779"/>
                  <a:pt x="398614" y="425227"/>
                  <a:pt x="398575" y="425256"/>
                </a:cubicBezTo>
                <a:cubicBezTo>
                  <a:pt x="311570" y="490508"/>
                  <a:pt x="418908" y="407465"/>
                  <a:pt x="329564" y="485641"/>
                </a:cubicBezTo>
                <a:cubicBezTo>
                  <a:pt x="318744" y="495109"/>
                  <a:pt x="306560" y="502894"/>
                  <a:pt x="295058" y="511520"/>
                </a:cubicBezTo>
                <a:cubicBezTo>
                  <a:pt x="254399" y="572509"/>
                  <a:pt x="307497" y="499082"/>
                  <a:pt x="243300" y="563279"/>
                </a:cubicBezTo>
                <a:cubicBezTo>
                  <a:pt x="221806" y="584773"/>
                  <a:pt x="207971" y="616272"/>
                  <a:pt x="191541" y="640917"/>
                </a:cubicBezTo>
                <a:cubicBezTo>
                  <a:pt x="173027" y="668687"/>
                  <a:pt x="163840" y="674297"/>
                  <a:pt x="148409" y="701301"/>
                </a:cubicBezTo>
                <a:cubicBezTo>
                  <a:pt x="142029" y="712466"/>
                  <a:pt x="137536" y="724642"/>
                  <a:pt x="131156" y="735807"/>
                </a:cubicBezTo>
                <a:cubicBezTo>
                  <a:pt x="103398" y="784384"/>
                  <a:pt x="122722" y="737531"/>
                  <a:pt x="96651" y="796192"/>
                </a:cubicBezTo>
                <a:cubicBezTo>
                  <a:pt x="63113" y="871654"/>
                  <a:pt x="98256" y="807895"/>
                  <a:pt x="53518" y="882456"/>
                </a:cubicBezTo>
                <a:cubicBezTo>
                  <a:pt x="50643" y="893958"/>
                  <a:pt x="47464" y="905388"/>
                  <a:pt x="44892" y="916962"/>
                </a:cubicBezTo>
                <a:cubicBezTo>
                  <a:pt x="35768" y="958021"/>
                  <a:pt x="33107" y="986825"/>
                  <a:pt x="19013" y="1029105"/>
                </a:cubicBezTo>
                <a:lnTo>
                  <a:pt x="10386" y="1054985"/>
                </a:lnTo>
                <a:cubicBezTo>
                  <a:pt x="-3940" y="1169602"/>
                  <a:pt x="-2977" y="1129482"/>
                  <a:pt x="10386" y="1296524"/>
                </a:cubicBezTo>
                <a:cubicBezTo>
                  <a:pt x="11555" y="1311139"/>
                  <a:pt x="14800" y="1325612"/>
                  <a:pt x="19013" y="1339656"/>
                </a:cubicBezTo>
                <a:cubicBezTo>
                  <a:pt x="23463" y="1354488"/>
                  <a:pt x="30829" y="1368289"/>
                  <a:pt x="36266" y="1382788"/>
                </a:cubicBezTo>
                <a:cubicBezTo>
                  <a:pt x="45208" y="1406633"/>
                  <a:pt x="49315" y="1428707"/>
                  <a:pt x="62145" y="1451800"/>
                </a:cubicBezTo>
                <a:cubicBezTo>
                  <a:pt x="69127" y="1464368"/>
                  <a:pt x="79398" y="1474803"/>
                  <a:pt x="88024" y="1486305"/>
                </a:cubicBezTo>
                <a:cubicBezTo>
                  <a:pt x="104973" y="1537150"/>
                  <a:pt x="85226" y="1487003"/>
                  <a:pt x="122530" y="1546690"/>
                </a:cubicBezTo>
                <a:cubicBezTo>
                  <a:pt x="129346" y="1557595"/>
                  <a:pt x="133403" y="1570031"/>
                  <a:pt x="139783" y="1581196"/>
                </a:cubicBezTo>
                <a:cubicBezTo>
                  <a:pt x="151405" y="1601534"/>
                  <a:pt x="169683" y="1623056"/>
                  <a:pt x="182915" y="1641581"/>
                </a:cubicBezTo>
                <a:cubicBezTo>
                  <a:pt x="188941" y="1650017"/>
                  <a:pt x="193340" y="1659658"/>
                  <a:pt x="200167" y="1667460"/>
                </a:cubicBezTo>
                <a:cubicBezTo>
                  <a:pt x="213556" y="1682762"/>
                  <a:pt x="228922" y="1696215"/>
                  <a:pt x="243300" y="1710592"/>
                </a:cubicBezTo>
                <a:cubicBezTo>
                  <a:pt x="251926" y="1727845"/>
                  <a:pt x="259255" y="1745810"/>
                  <a:pt x="269179" y="1762351"/>
                </a:cubicBezTo>
                <a:cubicBezTo>
                  <a:pt x="324735" y="1854944"/>
                  <a:pt x="270168" y="1748986"/>
                  <a:pt x="312311" y="1822735"/>
                </a:cubicBezTo>
                <a:cubicBezTo>
                  <a:pt x="318691" y="1833900"/>
                  <a:pt x="322948" y="1846214"/>
                  <a:pt x="329564" y="1857241"/>
                </a:cubicBezTo>
                <a:cubicBezTo>
                  <a:pt x="347500" y="1887135"/>
                  <a:pt x="424045" y="1994854"/>
                  <a:pt x="433081" y="2003890"/>
                </a:cubicBezTo>
                <a:cubicBezTo>
                  <a:pt x="563758" y="2134569"/>
                  <a:pt x="424807" y="2000496"/>
                  <a:pt x="519345" y="2081528"/>
                </a:cubicBezTo>
                <a:cubicBezTo>
                  <a:pt x="528608" y="2089467"/>
                  <a:pt x="535297" y="2100316"/>
                  <a:pt x="545224" y="2107407"/>
                </a:cubicBezTo>
                <a:cubicBezTo>
                  <a:pt x="573837" y="2127845"/>
                  <a:pt x="577448" y="2121217"/>
                  <a:pt x="605609" y="2133286"/>
                </a:cubicBezTo>
                <a:cubicBezTo>
                  <a:pt x="617429" y="2138352"/>
                  <a:pt x="627915" y="2146472"/>
                  <a:pt x="640115" y="2150539"/>
                </a:cubicBezTo>
                <a:cubicBezTo>
                  <a:pt x="654025" y="2155176"/>
                  <a:pt x="668934" y="2155985"/>
                  <a:pt x="683247" y="2159166"/>
                </a:cubicBezTo>
                <a:cubicBezTo>
                  <a:pt x="804481" y="2186107"/>
                  <a:pt x="603156" y="2162059"/>
                  <a:pt x="933413" y="2176418"/>
                </a:cubicBezTo>
                <a:lnTo>
                  <a:pt x="1114567" y="2185045"/>
                </a:lnTo>
                <a:cubicBezTo>
                  <a:pt x="1146266" y="2187026"/>
                  <a:pt x="1177892" y="2190164"/>
                  <a:pt x="1209458" y="2193671"/>
                </a:cubicBezTo>
                <a:cubicBezTo>
                  <a:pt x="1229666" y="2195916"/>
                  <a:pt x="1249573" y="2200698"/>
                  <a:pt x="1269843" y="2202298"/>
                </a:cubicBezTo>
                <a:cubicBezTo>
                  <a:pt x="1358891" y="2209328"/>
                  <a:pt x="1448304" y="2211464"/>
                  <a:pt x="1537262" y="2219551"/>
                </a:cubicBezTo>
                <a:cubicBezTo>
                  <a:pt x="1568892" y="2222426"/>
                  <a:pt x="1600440" y="2226415"/>
                  <a:pt x="1632152" y="2228177"/>
                </a:cubicBezTo>
                <a:cubicBezTo>
                  <a:pt x="1703986" y="2232168"/>
                  <a:pt x="1775926" y="2233928"/>
                  <a:pt x="1847813" y="2236803"/>
                </a:cubicBezTo>
                <a:cubicBezTo>
                  <a:pt x="1928639" y="2244886"/>
                  <a:pt x="2007505" y="2254056"/>
                  <a:pt x="2089352" y="2254056"/>
                </a:cubicBezTo>
                <a:cubicBezTo>
                  <a:pt x="2181412" y="2254056"/>
                  <a:pt x="2273406" y="2248968"/>
                  <a:pt x="2365398" y="2245430"/>
                </a:cubicBezTo>
                <a:cubicBezTo>
                  <a:pt x="2422937" y="2243217"/>
                  <a:pt x="2480424" y="2239829"/>
                  <a:pt x="2537926" y="2236803"/>
                </a:cubicBezTo>
                <a:lnTo>
                  <a:pt x="2693201" y="2228177"/>
                </a:lnTo>
                <a:cubicBezTo>
                  <a:pt x="2784890" y="2222262"/>
                  <a:pt x="2806014" y="2219484"/>
                  <a:pt x="2891609" y="2210924"/>
                </a:cubicBezTo>
                <a:cubicBezTo>
                  <a:pt x="2903111" y="2208049"/>
                  <a:pt x="2914715" y="2205555"/>
                  <a:pt x="2926115" y="2202298"/>
                </a:cubicBezTo>
                <a:cubicBezTo>
                  <a:pt x="2934858" y="2199800"/>
                  <a:pt x="2943172" y="2195876"/>
                  <a:pt x="2951994" y="2193671"/>
                </a:cubicBezTo>
                <a:cubicBezTo>
                  <a:pt x="2966218" y="2190115"/>
                  <a:pt x="2980981" y="2188903"/>
                  <a:pt x="2995126" y="2185045"/>
                </a:cubicBezTo>
                <a:cubicBezTo>
                  <a:pt x="3012671" y="2180260"/>
                  <a:pt x="3029631" y="2173543"/>
                  <a:pt x="3046884" y="2167792"/>
                </a:cubicBezTo>
                <a:cubicBezTo>
                  <a:pt x="3055511" y="2164916"/>
                  <a:pt x="3064321" y="2162543"/>
                  <a:pt x="3072764" y="2159166"/>
                </a:cubicBezTo>
                <a:cubicBezTo>
                  <a:pt x="3087141" y="2153415"/>
                  <a:pt x="3101836" y="2148402"/>
                  <a:pt x="3115896" y="2141913"/>
                </a:cubicBezTo>
                <a:cubicBezTo>
                  <a:pt x="3139248" y="2131135"/>
                  <a:pt x="3160508" y="2115540"/>
                  <a:pt x="3184907" y="2107407"/>
                </a:cubicBezTo>
                <a:cubicBezTo>
                  <a:pt x="3193533" y="2104532"/>
                  <a:pt x="3202428" y="2102363"/>
                  <a:pt x="3210786" y="2098781"/>
                </a:cubicBezTo>
                <a:cubicBezTo>
                  <a:pt x="3267889" y="2074309"/>
                  <a:pt x="3228061" y="2085349"/>
                  <a:pt x="3297051" y="2047022"/>
                </a:cubicBezTo>
                <a:cubicBezTo>
                  <a:pt x="3305000" y="2042606"/>
                  <a:pt x="3314304" y="2041271"/>
                  <a:pt x="3322930" y="2038396"/>
                </a:cubicBezTo>
                <a:cubicBezTo>
                  <a:pt x="3343667" y="2021806"/>
                  <a:pt x="3367911" y="2000368"/>
                  <a:pt x="3391941" y="1986637"/>
                </a:cubicBezTo>
                <a:cubicBezTo>
                  <a:pt x="3403106" y="1980257"/>
                  <a:pt x="3414945" y="1975136"/>
                  <a:pt x="3426447" y="1969385"/>
                </a:cubicBezTo>
                <a:cubicBezTo>
                  <a:pt x="3437949" y="1957883"/>
                  <a:pt x="3447939" y="1944639"/>
                  <a:pt x="3460952" y="1934879"/>
                </a:cubicBezTo>
                <a:cubicBezTo>
                  <a:pt x="3471240" y="1927163"/>
                  <a:pt x="3484293" y="1924006"/>
                  <a:pt x="3495458" y="1917626"/>
                </a:cubicBezTo>
                <a:cubicBezTo>
                  <a:pt x="3504460" y="1912482"/>
                  <a:pt x="3513043" y="1906594"/>
                  <a:pt x="3521337" y="1900373"/>
                </a:cubicBezTo>
                <a:cubicBezTo>
                  <a:pt x="3600242" y="1841194"/>
                  <a:pt x="3529292" y="1891386"/>
                  <a:pt x="3616228" y="1814109"/>
                </a:cubicBezTo>
                <a:cubicBezTo>
                  <a:pt x="3667908" y="1768171"/>
                  <a:pt x="3616360" y="1829978"/>
                  <a:pt x="3667986" y="1770977"/>
                </a:cubicBezTo>
                <a:cubicBezTo>
                  <a:pt x="3692248" y="1743250"/>
                  <a:pt x="3711886" y="1717683"/>
                  <a:pt x="3728371" y="1684713"/>
                </a:cubicBezTo>
                <a:cubicBezTo>
                  <a:pt x="3738686" y="1664084"/>
                  <a:pt x="3746785" y="1638099"/>
                  <a:pt x="3754251" y="1615701"/>
                </a:cubicBezTo>
                <a:cubicBezTo>
                  <a:pt x="3751375" y="1538063"/>
                  <a:pt x="3750792" y="1460307"/>
                  <a:pt x="3745624" y="1382788"/>
                </a:cubicBezTo>
                <a:cubicBezTo>
                  <a:pt x="3745019" y="1373715"/>
                  <a:pt x="3738781" y="1365825"/>
                  <a:pt x="3736998" y="1356909"/>
                </a:cubicBezTo>
                <a:cubicBezTo>
                  <a:pt x="3733010" y="1336971"/>
                  <a:pt x="3731463" y="1316620"/>
                  <a:pt x="3728371" y="1296524"/>
                </a:cubicBezTo>
                <a:cubicBezTo>
                  <a:pt x="3725711" y="1279237"/>
                  <a:pt x="3723175" y="1261917"/>
                  <a:pt x="3719745" y="1244766"/>
                </a:cubicBezTo>
                <a:cubicBezTo>
                  <a:pt x="3717420" y="1233140"/>
                  <a:pt x="3713690" y="1221834"/>
                  <a:pt x="3711118" y="1210260"/>
                </a:cubicBezTo>
                <a:cubicBezTo>
                  <a:pt x="3707937" y="1195947"/>
                  <a:pt x="3706048" y="1181352"/>
                  <a:pt x="3702492" y="1167128"/>
                </a:cubicBezTo>
                <a:cubicBezTo>
                  <a:pt x="3700287" y="1158307"/>
                  <a:pt x="3696071" y="1150070"/>
                  <a:pt x="3693866" y="1141249"/>
                </a:cubicBezTo>
                <a:cubicBezTo>
                  <a:pt x="3690310" y="1127025"/>
                  <a:pt x="3691306" y="1111465"/>
                  <a:pt x="3685239" y="1098117"/>
                </a:cubicBezTo>
                <a:cubicBezTo>
                  <a:pt x="3676659" y="1079240"/>
                  <a:pt x="3650734" y="1046358"/>
                  <a:pt x="3650734" y="1046358"/>
                </a:cubicBezTo>
                <a:cubicBezTo>
                  <a:pt x="3644983" y="1026230"/>
                  <a:pt x="3639496" y="1006024"/>
                  <a:pt x="3633481" y="985973"/>
                </a:cubicBezTo>
                <a:cubicBezTo>
                  <a:pt x="3630868" y="977263"/>
                  <a:pt x="3628921" y="968227"/>
                  <a:pt x="3624854" y="960094"/>
                </a:cubicBezTo>
                <a:cubicBezTo>
                  <a:pt x="3620217" y="950821"/>
                  <a:pt x="3612636" y="943278"/>
                  <a:pt x="3607601" y="934215"/>
                </a:cubicBezTo>
                <a:cubicBezTo>
                  <a:pt x="3598233" y="917353"/>
                  <a:pt x="3589638" y="900046"/>
                  <a:pt x="3581722" y="882456"/>
                </a:cubicBezTo>
                <a:cubicBezTo>
                  <a:pt x="3563749" y="842516"/>
                  <a:pt x="3543815" y="803236"/>
                  <a:pt x="3529964" y="761686"/>
                </a:cubicBezTo>
                <a:cubicBezTo>
                  <a:pt x="3527088" y="753060"/>
                  <a:pt x="3525404" y="743940"/>
                  <a:pt x="3521337" y="735807"/>
                </a:cubicBezTo>
                <a:cubicBezTo>
                  <a:pt x="3516700" y="726534"/>
                  <a:pt x="3509835" y="718554"/>
                  <a:pt x="3504084" y="709928"/>
                </a:cubicBezTo>
                <a:cubicBezTo>
                  <a:pt x="3501209" y="701302"/>
                  <a:pt x="3499040" y="692407"/>
                  <a:pt x="3495458" y="684049"/>
                </a:cubicBezTo>
                <a:cubicBezTo>
                  <a:pt x="3482324" y="653404"/>
                  <a:pt x="3478279" y="649654"/>
                  <a:pt x="3460952" y="623664"/>
                </a:cubicBezTo>
                <a:cubicBezTo>
                  <a:pt x="3445769" y="578114"/>
                  <a:pt x="3457370" y="605350"/>
                  <a:pt x="3417820" y="546026"/>
                </a:cubicBezTo>
                <a:lnTo>
                  <a:pt x="3400567" y="520147"/>
                </a:lnTo>
                <a:cubicBezTo>
                  <a:pt x="3394816" y="511521"/>
                  <a:pt x="3390646" y="501599"/>
                  <a:pt x="3383315" y="494268"/>
                </a:cubicBezTo>
                <a:cubicBezTo>
                  <a:pt x="3374688" y="485641"/>
                  <a:pt x="3365540" y="477506"/>
                  <a:pt x="3357435" y="468388"/>
                </a:cubicBezTo>
                <a:cubicBezTo>
                  <a:pt x="3328442" y="435771"/>
                  <a:pt x="3297852" y="391351"/>
                  <a:pt x="3262545" y="364871"/>
                </a:cubicBezTo>
                <a:lnTo>
                  <a:pt x="3193534" y="313113"/>
                </a:lnTo>
                <a:cubicBezTo>
                  <a:pt x="3173587" y="298485"/>
                  <a:pt x="3156615" y="277803"/>
                  <a:pt x="3133149" y="269981"/>
                </a:cubicBezTo>
                <a:cubicBezTo>
                  <a:pt x="3124522" y="267105"/>
                  <a:pt x="3115218" y="265770"/>
                  <a:pt x="3107269" y="261354"/>
                </a:cubicBezTo>
                <a:cubicBezTo>
                  <a:pt x="3089143" y="251284"/>
                  <a:pt x="3073637" y="236919"/>
                  <a:pt x="3055511" y="226849"/>
                </a:cubicBezTo>
                <a:cubicBezTo>
                  <a:pt x="3043930" y="220415"/>
                  <a:pt x="3005146" y="212679"/>
                  <a:pt x="2995126" y="209596"/>
                </a:cubicBezTo>
                <a:cubicBezTo>
                  <a:pt x="2969053" y="201574"/>
                  <a:pt x="2943367" y="192344"/>
                  <a:pt x="2917488" y="183717"/>
                </a:cubicBezTo>
                <a:cubicBezTo>
                  <a:pt x="2908862" y="180842"/>
                  <a:pt x="2900525" y="176873"/>
                  <a:pt x="2891609" y="175090"/>
                </a:cubicBezTo>
                <a:cubicBezTo>
                  <a:pt x="2862854" y="169339"/>
                  <a:pt x="2833164" y="167110"/>
                  <a:pt x="2805345" y="157837"/>
                </a:cubicBezTo>
                <a:cubicBezTo>
                  <a:pt x="2796719" y="154962"/>
                  <a:pt x="2788412" y="150838"/>
                  <a:pt x="2779466" y="149211"/>
                </a:cubicBezTo>
                <a:cubicBezTo>
                  <a:pt x="2713222" y="137167"/>
                  <a:pt x="2612394" y="135137"/>
                  <a:pt x="2555179" y="131958"/>
                </a:cubicBezTo>
                <a:cubicBezTo>
                  <a:pt x="2512304" y="121240"/>
                  <a:pt x="2532529" y="123332"/>
                  <a:pt x="2494794" y="1233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9ED1D-ED56-B046-9D0A-ED870FC7CE30}"/>
              </a:ext>
            </a:extLst>
          </p:cNvPr>
          <p:cNvSpPr txBox="1"/>
          <p:nvPr/>
        </p:nvSpPr>
        <p:spPr>
          <a:xfrm>
            <a:off x="8543387" y="5896647"/>
            <a:ext cx="285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what you are likely to measure in the lab!</a:t>
            </a:r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0269AB66-3856-134C-BDE1-E2E3586B7E7E}"/>
              </a:ext>
            </a:extLst>
          </p:cNvPr>
          <p:cNvSpPr/>
          <p:nvPr/>
        </p:nvSpPr>
        <p:spPr>
          <a:xfrm>
            <a:off x="7950493" y="6065614"/>
            <a:ext cx="502503" cy="27389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</p:txBody>
      </p:sp>
    </p:spTree>
    <p:extLst>
      <p:ext uri="{BB962C8B-B14F-4D97-AF65-F5344CB8AC3E}">
        <p14:creationId xmlns:p14="http://schemas.microsoft.com/office/powerpoint/2010/main" val="769166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7777" y="21668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98455" y="306271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09F3-8E92-014C-ABA9-F8590965CA21}"/>
              </a:ext>
            </a:extLst>
          </p:cNvPr>
          <p:cNvSpPr txBox="1"/>
          <p:nvPr/>
        </p:nvSpPr>
        <p:spPr>
          <a:xfrm>
            <a:off x="9631209" y="84324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dt</a:t>
            </a:r>
            <a:r>
              <a:rPr lang="en-US" dirty="0"/>
              <a:t> = 0.1 sec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B953624-C196-814F-A642-C0786F60D0C3}"/>
              </a:ext>
            </a:extLst>
          </p:cNvPr>
          <p:cNvSpPr/>
          <p:nvPr/>
        </p:nvSpPr>
        <p:spPr>
          <a:xfrm>
            <a:off x="7159925" y="1026543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ECF1A-F3E9-D74B-BF15-B323582B9C52}"/>
              </a:ext>
            </a:extLst>
          </p:cNvPr>
          <p:cNvSpPr txBox="1"/>
          <p:nvPr/>
        </p:nvSpPr>
        <p:spPr>
          <a:xfrm>
            <a:off x="7330097" y="6866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E6DA455-76DF-8D4F-9865-FB89D6C5FD5A}"/>
              </a:ext>
            </a:extLst>
          </p:cNvPr>
          <p:cNvSpPr/>
          <p:nvPr/>
        </p:nvSpPr>
        <p:spPr>
          <a:xfrm rot="14919068">
            <a:off x="8404205" y="5186796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586E220-4DE9-7344-97E9-D33AD3C17FD4}"/>
              </a:ext>
            </a:extLst>
          </p:cNvPr>
          <p:cNvSpPr/>
          <p:nvPr/>
        </p:nvSpPr>
        <p:spPr>
          <a:xfrm rot="9329222">
            <a:off x="11061939" y="3328240"/>
            <a:ext cx="500332" cy="508959"/>
          </a:xfrm>
          <a:custGeom>
            <a:avLst/>
            <a:gdLst>
              <a:gd name="connsiteX0" fmla="*/ 639601 w 863888"/>
              <a:gd name="connsiteY0" fmla="*/ 794069 h 794069"/>
              <a:gd name="connsiteX1" fmla="*/ 53005 w 863888"/>
              <a:gd name="connsiteY1" fmla="*/ 664673 h 794069"/>
              <a:gd name="connsiteX2" fmla="*/ 104763 w 863888"/>
              <a:gd name="connsiteY2" fmla="*/ 34944 h 794069"/>
              <a:gd name="connsiteX3" fmla="*/ 734491 w 863888"/>
              <a:gd name="connsiteY3" fmla="*/ 138461 h 794069"/>
              <a:gd name="connsiteX4" fmla="*/ 863888 w 863888"/>
              <a:gd name="connsiteY4" fmla="*/ 621541 h 79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888" h="794069">
                <a:moveTo>
                  <a:pt x="639601" y="794069"/>
                </a:moveTo>
                <a:cubicBezTo>
                  <a:pt x="390873" y="792631"/>
                  <a:pt x="142145" y="791194"/>
                  <a:pt x="53005" y="664673"/>
                </a:cubicBezTo>
                <a:cubicBezTo>
                  <a:pt x="-36135" y="538152"/>
                  <a:pt x="-8818" y="122646"/>
                  <a:pt x="104763" y="34944"/>
                </a:cubicBezTo>
                <a:cubicBezTo>
                  <a:pt x="218344" y="-52758"/>
                  <a:pt x="607970" y="40695"/>
                  <a:pt x="734491" y="138461"/>
                </a:cubicBezTo>
                <a:cubicBezTo>
                  <a:pt x="861012" y="236227"/>
                  <a:pt x="862450" y="428884"/>
                  <a:pt x="863888" y="621541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0EB0B-777A-FF49-8FE4-89BB14870F17}"/>
              </a:ext>
            </a:extLst>
          </p:cNvPr>
          <p:cNvSpPr txBox="1"/>
          <p:nvPr/>
        </p:nvSpPr>
        <p:spPr>
          <a:xfrm>
            <a:off x="715992" y="1559429"/>
            <a:ext cx="29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define an HMM with: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ECE6A1-D3DD-D44F-978B-713EBB626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3525"/>
              </p:ext>
            </p:extLst>
          </p:nvPr>
        </p:nvGraphicFramePr>
        <p:xfrm>
          <a:off x="715992" y="3062717"/>
          <a:ext cx="975282" cy="1290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0134">
                  <a:extLst>
                    <a:ext uri="{9D8B030D-6E8A-4147-A177-3AD203B41FA5}">
                      <a16:colId xmlns:a16="http://schemas.microsoft.com/office/drawing/2014/main" val="3918321466"/>
                    </a:ext>
                  </a:extLst>
                </a:gridCol>
                <a:gridCol w="655148">
                  <a:extLst>
                    <a:ext uri="{9D8B030D-6E8A-4147-A177-3AD203B41FA5}">
                      <a16:colId xmlns:a16="http://schemas.microsoft.com/office/drawing/2014/main" val="2514579234"/>
                    </a:ext>
                  </a:extLst>
                </a:gridCol>
              </a:tblGrid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9411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7909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329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57F7274-FF47-BE44-99D1-883BDB86A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95454"/>
              </p:ext>
            </p:extLst>
          </p:nvPr>
        </p:nvGraphicFramePr>
        <p:xfrm>
          <a:off x="2430625" y="3057614"/>
          <a:ext cx="2280250" cy="17208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3811">
                  <a:extLst>
                    <a:ext uri="{9D8B030D-6E8A-4147-A177-3AD203B41FA5}">
                      <a16:colId xmlns:a16="http://schemas.microsoft.com/office/drawing/2014/main" val="3918321466"/>
                    </a:ext>
                  </a:extLst>
                </a:gridCol>
                <a:gridCol w="586596">
                  <a:extLst>
                    <a:ext uri="{9D8B030D-6E8A-4147-A177-3AD203B41FA5}">
                      <a16:colId xmlns:a16="http://schemas.microsoft.com/office/drawing/2014/main" val="2514579234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3650887884"/>
                    </a:ext>
                  </a:extLst>
                </a:gridCol>
                <a:gridCol w="698741">
                  <a:extLst>
                    <a:ext uri="{9D8B030D-6E8A-4147-A177-3AD203B41FA5}">
                      <a16:colId xmlns:a16="http://schemas.microsoft.com/office/drawing/2014/main" val="2442180040"/>
                    </a:ext>
                  </a:extLst>
                </a:gridCol>
              </a:tblGrid>
              <a:tr h="430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9766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9411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7909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329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BD2CECDE-F97B-AC4F-BA15-8C35B4EE50FB}"/>
              </a:ext>
            </a:extLst>
          </p:cNvPr>
          <p:cNvSpPr txBox="1"/>
          <p:nvPr/>
        </p:nvSpPr>
        <p:spPr>
          <a:xfrm>
            <a:off x="624466" y="2131699"/>
            <a:ext cx="146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state starting probabilities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269910-1FB6-2F4E-B0E8-37BF96FA0F18}"/>
              </a:ext>
            </a:extLst>
          </p:cNvPr>
          <p:cNvSpPr txBox="1"/>
          <p:nvPr/>
        </p:nvSpPr>
        <p:spPr>
          <a:xfrm>
            <a:off x="2348545" y="2126261"/>
            <a:ext cx="2362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transition rates (or per time step probabilities) between states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18DE3CF-7A2F-1C42-BFFF-BC39614DD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0334"/>
              </p:ext>
            </p:extLst>
          </p:nvPr>
        </p:nvGraphicFramePr>
        <p:xfrm>
          <a:off x="5474361" y="3057279"/>
          <a:ext cx="1385791" cy="129066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9373">
                  <a:extLst>
                    <a:ext uri="{9D8B030D-6E8A-4147-A177-3AD203B41FA5}">
                      <a16:colId xmlns:a16="http://schemas.microsoft.com/office/drawing/2014/main" val="3918321466"/>
                    </a:ext>
                  </a:extLst>
                </a:gridCol>
                <a:gridCol w="1036418">
                  <a:extLst>
                    <a:ext uri="{9D8B030D-6E8A-4147-A177-3AD203B41FA5}">
                      <a16:colId xmlns:a16="http://schemas.microsoft.com/office/drawing/2014/main" val="2514579234"/>
                    </a:ext>
                  </a:extLst>
                </a:gridCol>
              </a:tblGrid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pdf/</a:t>
                      </a:r>
                      <a:r>
                        <a:rPr lang="en-US" b="0" dirty="0" err="1"/>
                        <a:t>pmf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69411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pdf/</a:t>
                      </a:r>
                      <a:r>
                        <a:rPr lang="en-US" b="0" dirty="0" err="1"/>
                        <a:t>pmf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79099"/>
                  </a:ext>
                </a:extLst>
              </a:tr>
              <a:tr h="430221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pdf/</a:t>
                      </a:r>
                      <a:r>
                        <a:rPr lang="en-US" b="0" dirty="0" err="1"/>
                        <a:t>pmf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2329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DE59254E-15AF-6249-A29B-174E2470A9B1}"/>
              </a:ext>
            </a:extLst>
          </p:cNvPr>
          <p:cNvSpPr txBox="1"/>
          <p:nvPr/>
        </p:nvSpPr>
        <p:spPr>
          <a:xfrm>
            <a:off x="5382836" y="2126261"/>
            <a:ext cx="1839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state emission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203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31915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</p:txBody>
      </p:sp>
    </p:spTree>
    <p:extLst>
      <p:ext uri="{BB962C8B-B14F-4D97-AF65-F5344CB8AC3E}">
        <p14:creationId xmlns:p14="http://schemas.microsoft.com/office/powerpoint/2010/main" val="50516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8A532389-58BD-2D42-A0CC-EF89C6E1BD1C}"/>
              </a:ext>
            </a:extLst>
          </p:cNvPr>
          <p:cNvSpPr/>
          <p:nvPr/>
        </p:nvSpPr>
        <p:spPr>
          <a:xfrm>
            <a:off x="1884027" y="3234638"/>
            <a:ext cx="224287" cy="1304768"/>
          </a:xfrm>
          <a:custGeom>
            <a:avLst/>
            <a:gdLst>
              <a:gd name="connsiteX0" fmla="*/ 0 w 224287"/>
              <a:gd name="connsiteY0" fmla="*/ 0 h 1285336"/>
              <a:gd name="connsiteX1" fmla="*/ 8627 w 224287"/>
              <a:gd name="connsiteY1" fmla="*/ 1285336 h 1285336"/>
              <a:gd name="connsiteX2" fmla="*/ 224287 w 224287"/>
              <a:gd name="connsiteY2" fmla="*/ 1285336 h 1285336"/>
              <a:gd name="connsiteX3" fmla="*/ 224287 w 224287"/>
              <a:gd name="connsiteY3" fmla="*/ 483079 h 1285336"/>
              <a:gd name="connsiteX4" fmla="*/ 112144 w 224287"/>
              <a:gd name="connsiteY4" fmla="*/ 301925 h 1285336"/>
              <a:gd name="connsiteX5" fmla="*/ 60385 w 224287"/>
              <a:gd name="connsiteY5" fmla="*/ 172528 h 1285336"/>
              <a:gd name="connsiteX6" fmla="*/ 0 w 224287"/>
              <a:gd name="connsiteY6" fmla="*/ 0 h 1285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287" h="1285336">
                <a:moveTo>
                  <a:pt x="0" y="0"/>
                </a:moveTo>
                <a:cubicBezTo>
                  <a:pt x="2876" y="428445"/>
                  <a:pt x="5751" y="856891"/>
                  <a:pt x="8627" y="1285336"/>
                </a:cubicBezTo>
                <a:lnTo>
                  <a:pt x="224287" y="1285336"/>
                </a:lnTo>
                <a:lnTo>
                  <a:pt x="224287" y="483079"/>
                </a:lnTo>
                <a:lnTo>
                  <a:pt x="112144" y="301925"/>
                </a:lnTo>
                <a:lnTo>
                  <a:pt x="60385" y="1725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3121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D994AD-E2AF-CC44-80EB-45B2E9028FED}"/>
              </a:ext>
            </a:extLst>
          </p:cNvPr>
          <p:cNvGrpSpPr/>
          <p:nvPr/>
        </p:nvGrpSpPr>
        <p:grpSpPr>
          <a:xfrm>
            <a:off x="1887321" y="1516141"/>
            <a:ext cx="4394058" cy="3023265"/>
            <a:chOff x="2907101" y="4274096"/>
            <a:chExt cx="1548500" cy="1354347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FD14B9C4-59A1-554F-820C-2110C25BD932}"/>
                </a:ext>
              </a:extLst>
            </p:cNvPr>
            <p:cNvSpPr/>
            <p:nvPr/>
          </p:nvSpPr>
          <p:spPr>
            <a:xfrm flipH="1" flipV="1">
              <a:off x="2907102" y="4274096"/>
              <a:ext cx="1548499" cy="1354347"/>
            </a:xfrm>
            <a:prstGeom prst="arc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26D489-9299-444F-90E3-28E9F7F69168}"/>
                </a:ext>
              </a:extLst>
            </p:cNvPr>
            <p:cNvCxnSpPr/>
            <p:nvPr/>
          </p:nvCxnSpPr>
          <p:spPr>
            <a:xfrm>
              <a:off x="2907102" y="4951269"/>
              <a:ext cx="0" cy="6771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7CFF8D-6389-0940-852A-BE5FC9930F4C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2907101" y="5628443"/>
              <a:ext cx="77425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095989-9321-E842-AA96-EE64C9049876}"/>
              </a:ext>
            </a:extLst>
          </p:cNvPr>
          <p:cNvCxnSpPr>
            <a:cxnSpLocks/>
          </p:cNvCxnSpPr>
          <p:nvPr/>
        </p:nvCxnSpPr>
        <p:spPr>
          <a:xfrm flipV="1">
            <a:off x="2108314" y="4556658"/>
            <a:ext cx="0" cy="28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E69E77-D1A1-1D4C-9B29-DA17273E0C00}"/>
              </a:ext>
            </a:extLst>
          </p:cNvPr>
          <p:cNvSpPr txBox="1"/>
          <p:nvPr/>
        </p:nvSpPr>
        <p:spPr>
          <a:xfrm>
            <a:off x="1692174" y="478077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sec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6608B-2A92-1E4A-98F7-A7868AF4F481}"/>
              </a:ext>
            </a:extLst>
          </p:cNvPr>
          <p:cNvSpPr txBox="1"/>
          <p:nvPr/>
        </p:nvSpPr>
        <p:spPr>
          <a:xfrm>
            <a:off x="2375733" y="345734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t</a:t>
            </a:r>
            <a:r>
              <a:rPr lang="en-US" dirty="0"/>
              <a:t> = 1/5 sec</a:t>
            </a:r>
            <a:r>
              <a:rPr lang="en-US" baseline="30000" dirty="0"/>
              <a:t>-1</a:t>
            </a:r>
            <a:r>
              <a:rPr lang="en-US" dirty="0"/>
              <a:t> = 0.2 sec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60B4C1-105C-2A4D-8CF4-59E83FB8E6F8}"/>
              </a:ext>
            </a:extLst>
          </p:cNvPr>
          <p:cNvSpPr txBox="1"/>
          <p:nvPr/>
        </p:nvSpPr>
        <p:spPr>
          <a:xfrm>
            <a:off x="1826972" y="388749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70578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</p:txBody>
      </p:sp>
    </p:spTree>
    <p:extLst>
      <p:ext uri="{BB962C8B-B14F-4D97-AF65-F5344CB8AC3E}">
        <p14:creationId xmlns:p14="http://schemas.microsoft.com/office/powerpoint/2010/main" val="270376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same as above, ~0.4</a:t>
            </a:r>
          </a:p>
        </p:txBody>
      </p:sp>
    </p:spTree>
    <p:extLst>
      <p:ext uri="{BB962C8B-B14F-4D97-AF65-F5344CB8AC3E}">
        <p14:creationId xmlns:p14="http://schemas.microsoft.com/office/powerpoint/2010/main" val="111130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9A9B5-FC3F-2444-99CA-4760A28A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CF4B1F-DFCA-2A48-80DA-F7A231A108D0}"/>
              </a:ext>
            </a:extLst>
          </p:cNvPr>
          <p:cNvSpPr/>
          <p:nvPr/>
        </p:nvSpPr>
        <p:spPr>
          <a:xfrm>
            <a:off x="7406496" y="1440612"/>
            <a:ext cx="1095555" cy="109555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7F794-84AA-2A4F-AE8A-AC9C32941EB7}"/>
              </a:ext>
            </a:extLst>
          </p:cNvPr>
          <p:cNvSpPr/>
          <p:nvPr/>
        </p:nvSpPr>
        <p:spPr>
          <a:xfrm>
            <a:off x="8433758" y="4011453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C11363-A676-924F-81A9-25DE5D2C4E27}"/>
              </a:ext>
            </a:extLst>
          </p:cNvPr>
          <p:cNvSpPr/>
          <p:nvPr/>
        </p:nvSpPr>
        <p:spPr>
          <a:xfrm>
            <a:off x="9969260" y="2613804"/>
            <a:ext cx="1095555" cy="109555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7A930B-D03F-7A4C-B4EF-0EEF3BF400A3}"/>
              </a:ext>
            </a:extLst>
          </p:cNvPr>
          <p:cNvCxnSpPr>
            <a:cxnSpLocks/>
          </p:cNvCxnSpPr>
          <p:nvPr/>
        </p:nvCxnSpPr>
        <p:spPr>
          <a:xfrm>
            <a:off x="8238226" y="2587926"/>
            <a:ext cx="520459" cy="1389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81928-C78B-8C4D-95D0-244722399C2B}"/>
              </a:ext>
            </a:extLst>
          </p:cNvPr>
          <p:cNvCxnSpPr>
            <a:cxnSpLocks/>
          </p:cNvCxnSpPr>
          <p:nvPr/>
        </p:nvCxnSpPr>
        <p:spPr>
          <a:xfrm>
            <a:off x="8502051" y="2272892"/>
            <a:ext cx="1467209" cy="64300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05EA50-9515-3D48-B798-5F9D0BD44A8A}"/>
              </a:ext>
            </a:extLst>
          </p:cNvPr>
          <p:cNvCxnSpPr>
            <a:cxnSpLocks/>
          </p:cNvCxnSpPr>
          <p:nvPr/>
        </p:nvCxnSpPr>
        <p:spPr>
          <a:xfrm flipV="1">
            <a:off x="9445925" y="3631721"/>
            <a:ext cx="655606" cy="491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57CE5-EDAD-F04D-B5F4-7A9D78F08153}"/>
              </a:ext>
            </a:extLst>
          </p:cNvPr>
          <p:cNvCxnSpPr>
            <a:cxnSpLocks/>
          </p:cNvCxnSpPr>
          <p:nvPr/>
        </p:nvCxnSpPr>
        <p:spPr>
          <a:xfrm flipH="1">
            <a:off x="9529313" y="3752661"/>
            <a:ext cx="649857" cy="517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7D2F6-00B4-D840-B943-7D1F86379A8A}"/>
              </a:ext>
            </a:extLst>
          </p:cNvPr>
          <p:cNvCxnSpPr>
            <a:cxnSpLocks/>
          </p:cNvCxnSpPr>
          <p:nvPr/>
        </p:nvCxnSpPr>
        <p:spPr>
          <a:xfrm flipH="1" flipV="1">
            <a:off x="8070727" y="2605178"/>
            <a:ext cx="535558" cy="1397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3C8C53-65E0-9949-8CDA-5F3ACF0B7D83}"/>
              </a:ext>
            </a:extLst>
          </p:cNvPr>
          <p:cNvSpPr txBox="1"/>
          <p:nvPr/>
        </p:nvSpPr>
        <p:spPr>
          <a:xfrm>
            <a:off x="9030832" y="212607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2A12D-5856-AB4E-A7AA-3399092E794A}"/>
              </a:ext>
            </a:extLst>
          </p:cNvPr>
          <p:cNvSpPr txBox="1"/>
          <p:nvPr/>
        </p:nvSpPr>
        <p:spPr>
          <a:xfrm>
            <a:off x="8470343" y="306271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EF2F0D-9902-7541-B8F6-870CED806694}"/>
              </a:ext>
            </a:extLst>
          </p:cNvPr>
          <p:cNvSpPr txBox="1"/>
          <p:nvPr/>
        </p:nvSpPr>
        <p:spPr>
          <a:xfrm>
            <a:off x="7585265" y="330637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031D61-107B-C44F-8013-507E9A807D15}"/>
              </a:ext>
            </a:extLst>
          </p:cNvPr>
          <p:cNvSpPr txBox="1"/>
          <p:nvPr/>
        </p:nvSpPr>
        <p:spPr>
          <a:xfrm>
            <a:off x="9813419" y="400173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A82D9-DBB1-6842-9FEF-ED95E9F4D2B1}"/>
              </a:ext>
            </a:extLst>
          </p:cNvPr>
          <p:cNvSpPr txBox="1"/>
          <p:nvPr/>
        </p:nvSpPr>
        <p:spPr>
          <a:xfrm>
            <a:off x="8996358" y="349104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 sec</a:t>
            </a:r>
            <a:r>
              <a:rPr lang="en-US" baseline="30000" dirty="0"/>
              <a:t>-1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6BE6-4AA8-3C4C-9C9C-07CEB19BC173}"/>
              </a:ext>
            </a:extLst>
          </p:cNvPr>
          <p:cNvSpPr txBox="1"/>
          <p:nvPr/>
        </p:nvSpPr>
        <p:spPr>
          <a:xfrm>
            <a:off x="638780" y="1433576"/>
            <a:ext cx="62734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total average rate at which the system leaves state A?</a:t>
            </a:r>
          </a:p>
          <a:p>
            <a:r>
              <a:rPr lang="en-US" dirty="0"/>
              <a:t>3 + 2 = 5 sec</a:t>
            </a:r>
            <a:r>
              <a:rPr lang="en-US" baseline="30000" dirty="0"/>
              <a:t>-1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What is the probability that we leave state A within 0.1 sec?</a:t>
            </a:r>
          </a:p>
          <a:p>
            <a:r>
              <a:rPr lang="en-US" dirty="0" err="1"/>
              <a:t>scipy.stats.expon.cdf</a:t>
            </a:r>
            <a:r>
              <a:rPr lang="en-US" dirty="0"/>
              <a:t>(0.1, loc=0, scale=1/5) ~ 0.4</a:t>
            </a:r>
          </a:p>
          <a:p>
            <a:endParaRPr lang="en-US" baseline="30000" dirty="0"/>
          </a:p>
          <a:p>
            <a:r>
              <a:rPr lang="en-US" dirty="0">
                <a:solidFill>
                  <a:srgbClr val="FF0000"/>
                </a:solidFill>
              </a:rPr>
              <a:t>If we have been in state A for the past 0.5 sec, what is the probability that we will leave in the next 0.1 sec?</a:t>
            </a:r>
          </a:p>
          <a:p>
            <a:r>
              <a:rPr lang="en-US" dirty="0"/>
              <a:t>same as above, ~0.4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What’s the probability that we don’t leave state A within 0.1 sec?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1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2184</Words>
  <Application>Microsoft Macintosh PowerPoint</Application>
  <PresentationFormat>Widescreen</PresentationFormat>
  <Paragraphs>493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Office Theme</vt:lpstr>
      <vt:lpstr>Hidden Markov Model (HMM)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Markov System</vt:lpstr>
      <vt:lpstr>Hidden Markov Model</vt:lpstr>
      <vt:lpstr>Hidden Markov Model</vt:lpstr>
      <vt:lpstr>Hidden Markov Model</vt:lpstr>
      <vt:lpstr>Hidden Markov Model</vt:lpstr>
      <vt:lpstr>Hidden Markov Model</vt:lpstr>
      <vt:lpstr>Hidden Markov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 (HMM)</dc:title>
  <dc:creator>Goldschen, Marcel</dc:creator>
  <cp:lastModifiedBy>Goldschen, Marcel</cp:lastModifiedBy>
  <cp:revision>18</cp:revision>
  <dcterms:created xsi:type="dcterms:W3CDTF">2020-03-31T02:25:48Z</dcterms:created>
  <dcterms:modified xsi:type="dcterms:W3CDTF">2020-03-31T19:32:31Z</dcterms:modified>
</cp:coreProperties>
</file>