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68" r:id="rId5"/>
    <p:sldId id="275" r:id="rId6"/>
    <p:sldId id="269" r:id="rId7"/>
    <p:sldId id="270" r:id="rId8"/>
    <p:sldId id="271" r:id="rId9"/>
    <p:sldId id="274" r:id="rId10"/>
    <p:sldId id="276" r:id="rId11"/>
    <p:sldId id="273" r:id="rId12"/>
    <p:sldId id="277" r:id="rId13"/>
    <p:sldId id="278" r:id="rId14"/>
    <p:sldId id="27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0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1A3C-90C4-0C41-A28B-6B8E24F5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22CFF-B272-F644-BF37-10CCCC354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C8F7-BAF0-6144-9C93-337758D4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269C-E2C6-794D-B58F-45CA22CF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A5D0-4A8B-8F41-BC75-0835A84C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2F71-F052-E445-BECF-F150D80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82C4-911C-DF42-883B-F11591FBE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E920-FEB0-CD44-8CBB-E93905BB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3392-0FC3-924B-B11B-FAB23680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2F4B-801C-DC4A-AC90-C097AC8E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D79AA-097A-6F41-BA2F-CB9DFE018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C2BD-1739-454F-A70F-C3220ED2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C905-E2E7-744F-A8D5-7E01058F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180C-40BF-3641-918C-6D8733F1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1202-D3D5-584E-8A5F-2AD91E84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1807-FCC5-864F-929B-552F801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C3CE-0D61-9D47-8B24-3E6EEE62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8044-7153-6F4B-88CF-F0ECC42A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F279-649A-FF46-8BAD-A402B775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CA27-99EA-0148-8FC0-18E49E10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5C64-3E42-E043-A1C2-556597F1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1759-600D-6146-B837-67517A06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4EAF-62DE-0D4A-B9D1-E13766D2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9C7F-10B6-884A-A02A-EAD0E7DC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2F9D-C330-DF41-AC26-2B5F2914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6006-01A7-E84D-9E7A-AB21EB7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0964-2793-B84E-80F7-73C0FE0A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115F-4E15-CB4D-BEF3-B5D7D196E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460F9-5FAA-634E-BC06-1FD30A8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A89D-3C5E-BB42-AC25-125C9C86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810F0-A5B5-6D46-ADC6-25238050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5952-A8E6-CC41-BFF3-6C54B00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9F24-A084-7C47-95D9-FDD01803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48A4-EBC9-684A-AB86-CB697CF4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232A4-F650-6A44-AD87-784B448F6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894C8-2EB8-8947-88CA-F474CEB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E7001-14A0-504C-8E69-E13D91EA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FC022-B032-C541-91B2-A6969E03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DF7F-3722-E04B-BC18-6DB6CC6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5B24-CC5E-8940-8A4E-DA16E168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5F4B1-2AF9-E642-8F32-2A5223BC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77D18-F515-CB4F-BE2D-1007624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83098-2699-0D43-84FE-C1C385BA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27E48-4EAA-2240-B3E1-D908CE3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B95AC-F3AB-414C-BFC2-8AF697E0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085A1-E744-E44A-AAFB-DDA3990D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010D-5986-8A47-AE33-912B32E9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F896-050B-3749-87CD-9F926FAA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D20B-9702-6243-A7A4-1750585C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E917C-C89F-DE4E-B3C1-45FE329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AB2E-D9C9-664B-9A55-316ADC61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516C9-FE95-9946-B1E2-0243723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18DA-F00C-4E49-AE61-EE4EF774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238C0-A1E7-D440-BF96-44165E599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59336-D054-7944-BE1B-B8FBEB11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B2E3-8F79-A34E-B3B1-94842C9A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90EDE-FE50-F44E-BD33-78491B2B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663F-4517-7848-A94A-27243CC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220D1-E4DC-B94D-8C8B-8602EE6B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42CD-CAD6-7343-AD88-BD6FC983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4279-5A52-1247-8C16-4F9D6CA25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1B9B-5F71-4B48-9CD4-81EF06F782A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5122-B2C4-DA46-9754-50A2B50B5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20AC-228B-334C-A0D1-226F7563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342-9D4F-7841-92C0-6D5F60DE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F4D5-469A-A548-BC15-BDA550330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28779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EDB1C-402F-B347-A526-10F1A19CB353}"/>
              </a:ext>
            </a:extLst>
          </p:cNvPr>
          <p:cNvSpPr txBox="1"/>
          <p:nvPr/>
        </p:nvSpPr>
        <p:spPr>
          <a:xfrm>
            <a:off x="975431" y="2644170"/>
            <a:ext cx="10241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Train/Fit the model to a subset of our data…</a:t>
            </a:r>
          </a:p>
          <a:p>
            <a:endParaRPr lang="en-US" sz="3200" dirty="0"/>
          </a:p>
          <a:p>
            <a:r>
              <a:rPr lang="en-US" sz="3200" dirty="0"/>
              <a:t>Test the model on the remaining data it was </a:t>
            </a:r>
            <a:r>
              <a:rPr lang="en-US" sz="3200" b="1" dirty="0"/>
              <a:t>NOT</a:t>
            </a:r>
            <a:r>
              <a:rPr lang="en-US" sz="3200" dirty="0"/>
              <a:t> trained on.</a:t>
            </a:r>
          </a:p>
        </p:txBody>
      </p:sp>
    </p:spTree>
    <p:extLst>
      <p:ext uri="{BB962C8B-B14F-4D97-AF65-F5344CB8AC3E}">
        <p14:creationId xmlns:p14="http://schemas.microsoft.com/office/powerpoint/2010/main" val="254083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FC954E-B5A7-044B-96EF-CE5E90F25B4C}"/>
              </a:ext>
            </a:extLst>
          </p:cNvPr>
          <p:cNvSpPr/>
          <p:nvPr/>
        </p:nvSpPr>
        <p:spPr>
          <a:xfrm rot="5400000">
            <a:off x="7685589" y="2627152"/>
            <a:ext cx="268356" cy="344753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B7F8E-692F-634C-A0B6-A7D8C3F1543E}"/>
              </a:ext>
            </a:extLst>
          </p:cNvPr>
          <p:cNvSpPr txBox="1"/>
          <p:nvPr/>
        </p:nvSpPr>
        <p:spPr>
          <a:xfrm>
            <a:off x="6095999" y="4741499"/>
            <a:ext cx="463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represents new data that we want the model to be able to predict!</a:t>
            </a:r>
          </a:p>
        </p:txBody>
      </p:sp>
    </p:spTree>
    <p:extLst>
      <p:ext uri="{BB962C8B-B14F-4D97-AF65-F5344CB8AC3E}">
        <p14:creationId xmlns:p14="http://schemas.microsoft.com/office/powerpoint/2010/main" val="11560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FC954E-B5A7-044B-96EF-CE5E90F25B4C}"/>
              </a:ext>
            </a:extLst>
          </p:cNvPr>
          <p:cNvSpPr/>
          <p:nvPr/>
        </p:nvSpPr>
        <p:spPr>
          <a:xfrm rot="5400000">
            <a:off x="7685589" y="2627152"/>
            <a:ext cx="268356" cy="344753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B7F8E-692F-634C-A0B6-A7D8C3F1543E}"/>
              </a:ext>
            </a:extLst>
          </p:cNvPr>
          <p:cNvSpPr txBox="1"/>
          <p:nvPr/>
        </p:nvSpPr>
        <p:spPr>
          <a:xfrm>
            <a:off x="6095999" y="4741499"/>
            <a:ext cx="463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represents new data that we want the model to be able to predict!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49EEC-B92A-9A45-B79A-57C24EE85F36}"/>
              </a:ext>
            </a:extLst>
          </p:cNvPr>
          <p:cNvSpPr txBox="1"/>
          <p:nvPr/>
        </p:nvSpPr>
        <p:spPr>
          <a:xfrm>
            <a:off x="526108" y="5716714"/>
            <a:ext cx="11139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 good model should not only fit the training data, but also be able to predict new data!</a:t>
            </a:r>
          </a:p>
        </p:txBody>
      </p:sp>
    </p:spTree>
    <p:extLst>
      <p:ext uri="{BB962C8B-B14F-4D97-AF65-F5344CB8AC3E}">
        <p14:creationId xmlns:p14="http://schemas.microsoft.com/office/powerpoint/2010/main" val="234442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668A6-39AF-DA46-A827-02EE3EBE9249}"/>
              </a:ext>
            </a:extLst>
          </p:cNvPr>
          <p:cNvSpPr/>
          <p:nvPr/>
        </p:nvSpPr>
        <p:spPr>
          <a:xfrm>
            <a:off x="2648465" y="4074628"/>
            <a:ext cx="4901513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99AA6-6052-C049-9098-F2FF1383333A}"/>
              </a:ext>
            </a:extLst>
          </p:cNvPr>
          <p:cNvSpPr/>
          <p:nvPr/>
        </p:nvSpPr>
        <p:spPr>
          <a:xfrm>
            <a:off x="7549978" y="4074627"/>
            <a:ext cx="1993557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59AB9-A0C8-3248-B57B-97E759BD884B}"/>
              </a:ext>
            </a:extLst>
          </p:cNvPr>
          <p:cNvSpPr/>
          <p:nvPr/>
        </p:nvSpPr>
        <p:spPr>
          <a:xfrm>
            <a:off x="2648466" y="5251596"/>
            <a:ext cx="2491946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5DDD-6A8B-714C-99B3-4C8568D70AE2}"/>
              </a:ext>
            </a:extLst>
          </p:cNvPr>
          <p:cNvSpPr/>
          <p:nvPr/>
        </p:nvSpPr>
        <p:spPr>
          <a:xfrm>
            <a:off x="5140412" y="5251595"/>
            <a:ext cx="4403123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447261" y="3328694"/>
            <a:ext cx="2097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How you split the data is up to you. 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Although it may matter, there is no </a:t>
            </a:r>
            <a:r>
              <a:rPr lang="en-US" sz="2000" i="1" dirty="0">
                <a:solidFill>
                  <a:srgbClr val="C00000"/>
                </a:solidFill>
              </a:rPr>
              <a:t>a priori </a:t>
            </a:r>
            <a:r>
              <a:rPr lang="en-US" sz="2000" dirty="0">
                <a:solidFill>
                  <a:srgbClr val="C00000"/>
                </a:solidFill>
              </a:rPr>
              <a:t>single right way to do it.</a:t>
            </a:r>
          </a:p>
        </p:txBody>
      </p:sp>
    </p:spTree>
    <p:extLst>
      <p:ext uri="{BB962C8B-B14F-4D97-AF65-F5344CB8AC3E}">
        <p14:creationId xmlns:p14="http://schemas.microsoft.com/office/powerpoint/2010/main" val="188558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2984706" y="4284698"/>
            <a:ext cx="594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However, certain aspects of the data set can make how you do this splitting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16412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Imagine you are observing a monkey perform a visual task in order to receive a reward.</a:t>
            </a:r>
          </a:p>
          <a:p>
            <a:endParaRPr lang="en-US" sz="2000" dirty="0"/>
          </a:p>
          <a:p>
            <a:r>
              <a:rPr lang="en-US" sz="2000" dirty="0"/>
              <a:t>And that your data set is organized in time from the start to the end of the task.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</p:spTree>
    <p:extLst>
      <p:ext uri="{BB962C8B-B14F-4D97-AF65-F5344CB8AC3E}">
        <p14:creationId xmlns:p14="http://schemas.microsoft.com/office/powerpoint/2010/main" val="57046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monkey got tired towards the end of the task and its performance dropped momentarily?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9134B-8A39-654A-A479-B27EB494E55A}"/>
              </a:ext>
            </a:extLst>
          </p:cNvPr>
          <p:cNvSpPr/>
          <p:nvPr/>
        </p:nvSpPr>
        <p:spPr>
          <a:xfrm>
            <a:off x="9069310" y="2897658"/>
            <a:ext cx="258418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it took a while for the monkey to decide it really cared about doing the task?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9134B-8A39-654A-A479-B27EB494E55A}"/>
              </a:ext>
            </a:extLst>
          </p:cNvPr>
          <p:cNvSpPr/>
          <p:nvPr/>
        </p:nvSpPr>
        <p:spPr>
          <a:xfrm>
            <a:off x="2648464" y="2897658"/>
            <a:ext cx="571813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9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monkey became distracted for some unknown reason in the middle of the task?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9134B-8A39-654A-A479-B27EB494E55A}"/>
              </a:ext>
            </a:extLst>
          </p:cNvPr>
          <p:cNvSpPr/>
          <p:nvPr/>
        </p:nvSpPr>
        <p:spPr>
          <a:xfrm>
            <a:off x="5475476" y="2897658"/>
            <a:ext cx="965080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2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87499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108164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3774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6576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95339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78129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108164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3A9F10D-D1EE-CB4C-88A4-05114B036E10}"/>
              </a:ext>
            </a:extLst>
          </p:cNvPr>
          <p:cNvSpPr/>
          <p:nvPr/>
        </p:nvSpPr>
        <p:spPr>
          <a:xfrm>
            <a:off x="7346731" y="1071139"/>
            <a:ext cx="3478924" cy="2375338"/>
          </a:xfrm>
          <a:custGeom>
            <a:avLst/>
            <a:gdLst>
              <a:gd name="connsiteX0" fmla="*/ 0 w 3478924"/>
              <a:gd name="connsiteY0" fmla="*/ 472965 h 2375338"/>
              <a:gd name="connsiteX1" fmla="*/ 10510 w 3478924"/>
              <a:gd name="connsiteY1" fmla="*/ 1061544 h 2375338"/>
              <a:gd name="connsiteX2" fmla="*/ 294290 w 3478924"/>
              <a:gd name="connsiteY2" fmla="*/ 1376855 h 2375338"/>
              <a:gd name="connsiteX3" fmla="*/ 567559 w 3478924"/>
              <a:gd name="connsiteY3" fmla="*/ 1954924 h 2375338"/>
              <a:gd name="connsiteX4" fmla="*/ 809297 w 3478924"/>
              <a:gd name="connsiteY4" fmla="*/ 2259724 h 2375338"/>
              <a:gd name="connsiteX5" fmla="*/ 1156138 w 3478924"/>
              <a:gd name="connsiteY5" fmla="*/ 2375338 h 2375338"/>
              <a:gd name="connsiteX6" fmla="*/ 1765738 w 3478924"/>
              <a:gd name="connsiteY6" fmla="*/ 2375338 h 2375338"/>
              <a:gd name="connsiteX7" fmla="*/ 2995448 w 3478924"/>
              <a:gd name="connsiteY7" fmla="*/ 1860331 h 2375338"/>
              <a:gd name="connsiteX8" fmla="*/ 3394841 w 3478924"/>
              <a:gd name="connsiteY8" fmla="*/ 1187669 h 2375338"/>
              <a:gd name="connsiteX9" fmla="*/ 3478924 w 3478924"/>
              <a:gd name="connsiteY9" fmla="*/ 210207 h 2375338"/>
              <a:gd name="connsiteX10" fmla="*/ 3447393 w 3478924"/>
              <a:gd name="connsiteY10" fmla="*/ 0 h 2375338"/>
              <a:gd name="connsiteX11" fmla="*/ 0 w 3478924"/>
              <a:gd name="connsiteY11" fmla="*/ 10510 h 23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8924" h="2375338">
                <a:moveTo>
                  <a:pt x="0" y="472965"/>
                </a:moveTo>
                <a:lnTo>
                  <a:pt x="10510" y="1061544"/>
                </a:lnTo>
                <a:lnTo>
                  <a:pt x="294290" y="1376855"/>
                </a:lnTo>
                <a:lnTo>
                  <a:pt x="567559" y="1954924"/>
                </a:lnTo>
                <a:lnTo>
                  <a:pt x="809297" y="2259724"/>
                </a:lnTo>
                <a:lnTo>
                  <a:pt x="1156138" y="2375338"/>
                </a:lnTo>
                <a:lnTo>
                  <a:pt x="1765738" y="2375338"/>
                </a:lnTo>
                <a:lnTo>
                  <a:pt x="2995448" y="1860331"/>
                </a:lnTo>
                <a:lnTo>
                  <a:pt x="3394841" y="1187669"/>
                </a:lnTo>
                <a:lnTo>
                  <a:pt x="3478924" y="210207"/>
                </a:lnTo>
                <a:lnTo>
                  <a:pt x="3447393" y="0"/>
                </a:lnTo>
                <a:lnTo>
                  <a:pt x="0" y="1051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00C05-3FE3-764E-9795-65B6487162C8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3584-90CA-444C-B456-F4ACC696E376}"/>
              </a:ext>
            </a:extLst>
          </p:cNvPr>
          <p:cNvSpPr txBox="1"/>
          <p:nvPr/>
        </p:nvSpPr>
        <p:spPr>
          <a:xfrm>
            <a:off x="347870" y="290218"/>
            <a:ext cx="780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and Testing Error vs. Model Flexibility</a:t>
            </a:r>
          </a:p>
        </p:txBody>
      </p:sp>
    </p:spTree>
    <p:extLst>
      <p:ext uri="{BB962C8B-B14F-4D97-AF65-F5344CB8AC3E}">
        <p14:creationId xmlns:p14="http://schemas.microsoft.com/office/powerpoint/2010/main" val="227750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A04DB-CC3E-E349-A2F6-043B04A32A04}"/>
              </a:ext>
            </a:extLst>
          </p:cNvPr>
          <p:cNvSpPr/>
          <p:nvPr/>
        </p:nvSpPr>
        <p:spPr>
          <a:xfrm>
            <a:off x="2648464" y="679620"/>
            <a:ext cx="571813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FBF39-6FEE-6B44-A624-B30020BE6946}"/>
              </a:ext>
            </a:extLst>
          </p:cNvPr>
          <p:cNvSpPr/>
          <p:nvPr/>
        </p:nvSpPr>
        <p:spPr>
          <a:xfrm>
            <a:off x="2648464" y="5115696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DEF97-6183-8947-9BCF-1863C6DB8B23}"/>
              </a:ext>
            </a:extLst>
          </p:cNvPr>
          <p:cNvSpPr/>
          <p:nvPr/>
        </p:nvSpPr>
        <p:spPr>
          <a:xfrm>
            <a:off x="6095999" y="5115695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6FD96B7-9070-F540-981D-67DBB7F5D85C}"/>
              </a:ext>
            </a:extLst>
          </p:cNvPr>
          <p:cNvSpPr/>
          <p:nvPr/>
        </p:nvSpPr>
        <p:spPr>
          <a:xfrm>
            <a:off x="5958015" y="4216741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11C0-F365-BE46-870A-F68F5D0BF809}"/>
              </a:ext>
            </a:extLst>
          </p:cNvPr>
          <p:cNvSpPr/>
          <p:nvPr/>
        </p:nvSpPr>
        <p:spPr>
          <a:xfrm>
            <a:off x="2648464" y="2897656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shuffled data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B0CED9-9A53-8A45-BFE3-23E6C45FB173}"/>
              </a:ext>
            </a:extLst>
          </p:cNvPr>
          <p:cNvSpPr/>
          <p:nvPr/>
        </p:nvSpPr>
        <p:spPr>
          <a:xfrm>
            <a:off x="5738616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AD74E5-531E-5042-A13A-2E95BBAC7CCE}"/>
              </a:ext>
            </a:extLst>
          </p:cNvPr>
          <p:cNvSpPr/>
          <p:nvPr/>
        </p:nvSpPr>
        <p:spPr>
          <a:xfrm>
            <a:off x="6537060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72F120-AF79-0441-BB1B-2430AF2456F9}"/>
              </a:ext>
            </a:extLst>
          </p:cNvPr>
          <p:cNvSpPr/>
          <p:nvPr/>
        </p:nvSpPr>
        <p:spPr>
          <a:xfrm>
            <a:off x="7650242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BCF61-9FC9-9F4E-8BD8-469F36BFFF97}"/>
              </a:ext>
            </a:extLst>
          </p:cNvPr>
          <p:cNvSpPr/>
          <p:nvPr/>
        </p:nvSpPr>
        <p:spPr>
          <a:xfrm>
            <a:off x="4666627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9520D-F4D3-BF46-BAE5-8D3A5B6F1D70}"/>
              </a:ext>
            </a:extLst>
          </p:cNvPr>
          <p:cNvSpPr/>
          <p:nvPr/>
        </p:nvSpPr>
        <p:spPr>
          <a:xfrm>
            <a:off x="3018607" y="2897650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E37943-6666-664F-A283-D2A8E0205415}"/>
              </a:ext>
            </a:extLst>
          </p:cNvPr>
          <p:cNvSpPr/>
          <p:nvPr/>
        </p:nvSpPr>
        <p:spPr>
          <a:xfrm>
            <a:off x="3805625" y="2897649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61DB5-77AD-0D48-A787-7B7CF00C2CDD}"/>
              </a:ext>
            </a:extLst>
          </p:cNvPr>
          <p:cNvSpPr/>
          <p:nvPr/>
        </p:nvSpPr>
        <p:spPr>
          <a:xfrm>
            <a:off x="9431838" y="2897648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27B24-A137-274E-A1A2-7A89A725AF24}"/>
              </a:ext>
            </a:extLst>
          </p:cNvPr>
          <p:cNvSpPr/>
          <p:nvPr/>
        </p:nvSpPr>
        <p:spPr>
          <a:xfrm>
            <a:off x="7867806" y="2897647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117296-D44F-C540-B49D-1D34043E1071}"/>
              </a:ext>
            </a:extLst>
          </p:cNvPr>
          <p:cNvSpPr/>
          <p:nvPr/>
        </p:nvSpPr>
        <p:spPr>
          <a:xfrm>
            <a:off x="5738616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35C80-B346-8445-81BD-B3C870756795}"/>
              </a:ext>
            </a:extLst>
          </p:cNvPr>
          <p:cNvSpPr/>
          <p:nvPr/>
        </p:nvSpPr>
        <p:spPr>
          <a:xfrm>
            <a:off x="6537060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E76BF0-C253-9742-8C12-EC106A494A53}"/>
              </a:ext>
            </a:extLst>
          </p:cNvPr>
          <p:cNvSpPr/>
          <p:nvPr/>
        </p:nvSpPr>
        <p:spPr>
          <a:xfrm>
            <a:off x="7650242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2F4FC-890A-0542-A848-CC76C2B1300A}"/>
              </a:ext>
            </a:extLst>
          </p:cNvPr>
          <p:cNvSpPr/>
          <p:nvPr/>
        </p:nvSpPr>
        <p:spPr>
          <a:xfrm>
            <a:off x="4666627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889CE-5F39-B849-9A45-F08A18521068}"/>
              </a:ext>
            </a:extLst>
          </p:cNvPr>
          <p:cNvSpPr/>
          <p:nvPr/>
        </p:nvSpPr>
        <p:spPr>
          <a:xfrm>
            <a:off x="3018607" y="5115694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E58B7-C408-9445-BCC4-B0EF43E6A438}"/>
              </a:ext>
            </a:extLst>
          </p:cNvPr>
          <p:cNvSpPr/>
          <p:nvPr/>
        </p:nvSpPr>
        <p:spPr>
          <a:xfrm>
            <a:off x="3805625" y="5115693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4A3B0C-AA03-8040-9264-10EF99F65DAC}"/>
              </a:ext>
            </a:extLst>
          </p:cNvPr>
          <p:cNvSpPr/>
          <p:nvPr/>
        </p:nvSpPr>
        <p:spPr>
          <a:xfrm>
            <a:off x="9431838" y="5115692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1EAC7-0064-5E4A-8179-75F1606DCBC5}"/>
              </a:ext>
            </a:extLst>
          </p:cNvPr>
          <p:cNvSpPr/>
          <p:nvPr/>
        </p:nvSpPr>
        <p:spPr>
          <a:xfrm>
            <a:off x="7867806" y="511569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0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FBF39-6FEE-6B44-A624-B30020BE6946}"/>
              </a:ext>
            </a:extLst>
          </p:cNvPr>
          <p:cNvSpPr/>
          <p:nvPr/>
        </p:nvSpPr>
        <p:spPr>
          <a:xfrm>
            <a:off x="2648464" y="5115696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DEF97-6183-8947-9BCF-1863C6DB8B23}"/>
              </a:ext>
            </a:extLst>
          </p:cNvPr>
          <p:cNvSpPr/>
          <p:nvPr/>
        </p:nvSpPr>
        <p:spPr>
          <a:xfrm>
            <a:off x="6095999" y="5115695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6FD96B7-9070-F540-981D-67DBB7F5D85C}"/>
              </a:ext>
            </a:extLst>
          </p:cNvPr>
          <p:cNvSpPr/>
          <p:nvPr/>
        </p:nvSpPr>
        <p:spPr>
          <a:xfrm>
            <a:off x="5958015" y="4216741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11C0-F365-BE46-870A-F68F5D0BF809}"/>
              </a:ext>
            </a:extLst>
          </p:cNvPr>
          <p:cNvSpPr/>
          <p:nvPr/>
        </p:nvSpPr>
        <p:spPr>
          <a:xfrm>
            <a:off x="2648464" y="2897656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shuffled data 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9520D-F4D3-BF46-BAE5-8D3A5B6F1D70}"/>
              </a:ext>
            </a:extLst>
          </p:cNvPr>
          <p:cNvSpPr/>
          <p:nvPr/>
        </p:nvSpPr>
        <p:spPr>
          <a:xfrm>
            <a:off x="4618019" y="679619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27B24-A137-274E-A1A2-7A89A725AF24}"/>
              </a:ext>
            </a:extLst>
          </p:cNvPr>
          <p:cNvSpPr/>
          <p:nvPr/>
        </p:nvSpPr>
        <p:spPr>
          <a:xfrm>
            <a:off x="7867806" y="2897647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1EAC7-0064-5E4A-8179-75F1606DCBC5}"/>
              </a:ext>
            </a:extLst>
          </p:cNvPr>
          <p:cNvSpPr/>
          <p:nvPr/>
        </p:nvSpPr>
        <p:spPr>
          <a:xfrm>
            <a:off x="7867806" y="511569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5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FBF39-6FEE-6B44-A624-B30020BE6946}"/>
              </a:ext>
            </a:extLst>
          </p:cNvPr>
          <p:cNvSpPr/>
          <p:nvPr/>
        </p:nvSpPr>
        <p:spPr>
          <a:xfrm>
            <a:off x="2648464" y="5115697"/>
            <a:ext cx="3447535" cy="48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DEF97-6183-8947-9BCF-1863C6DB8B23}"/>
              </a:ext>
            </a:extLst>
          </p:cNvPr>
          <p:cNvSpPr/>
          <p:nvPr/>
        </p:nvSpPr>
        <p:spPr>
          <a:xfrm>
            <a:off x="6095999" y="5115696"/>
            <a:ext cx="3447535" cy="48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6FD96B7-9070-F540-981D-67DBB7F5D85C}"/>
              </a:ext>
            </a:extLst>
          </p:cNvPr>
          <p:cNvSpPr/>
          <p:nvPr/>
        </p:nvSpPr>
        <p:spPr>
          <a:xfrm>
            <a:off x="5958015" y="4216741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11C0-F365-BE46-870A-F68F5D0BF809}"/>
              </a:ext>
            </a:extLst>
          </p:cNvPr>
          <p:cNvSpPr/>
          <p:nvPr/>
        </p:nvSpPr>
        <p:spPr>
          <a:xfrm>
            <a:off x="2648464" y="2897656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shuffled data 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9520D-F4D3-BF46-BAE5-8D3A5B6F1D70}"/>
              </a:ext>
            </a:extLst>
          </p:cNvPr>
          <p:cNvSpPr/>
          <p:nvPr/>
        </p:nvSpPr>
        <p:spPr>
          <a:xfrm>
            <a:off x="4618019" y="679619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27B24-A137-274E-A1A2-7A89A725AF24}"/>
              </a:ext>
            </a:extLst>
          </p:cNvPr>
          <p:cNvSpPr/>
          <p:nvPr/>
        </p:nvSpPr>
        <p:spPr>
          <a:xfrm>
            <a:off x="7867806" y="2897647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1EAC7-0064-5E4A-8179-75F1606DCBC5}"/>
              </a:ext>
            </a:extLst>
          </p:cNvPr>
          <p:cNvSpPr/>
          <p:nvPr/>
        </p:nvSpPr>
        <p:spPr>
          <a:xfrm>
            <a:off x="7867806" y="5115692"/>
            <a:ext cx="45719" cy="480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5D66-A85C-0349-9D06-1E6F631FF12E}"/>
              </a:ext>
            </a:extLst>
          </p:cNvPr>
          <p:cNvSpPr/>
          <p:nvPr/>
        </p:nvSpPr>
        <p:spPr>
          <a:xfrm>
            <a:off x="6095999" y="5698345"/>
            <a:ext cx="3447535" cy="48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B35F6D-E53C-6440-A85B-5970095D23DB}"/>
              </a:ext>
            </a:extLst>
          </p:cNvPr>
          <p:cNvSpPr/>
          <p:nvPr/>
        </p:nvSpPr>
        <p:spPr>
          <a:xfrm>
            <a:off x="2648463" y="5698344"/>
            <a:ext cx="3447535" cy="48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056F0-2ED9-8341-9930-30C0DE8CE621}"/>
              </a:ext>
            </a:extLst>
          </p:cNvPr>
          <p:cNvSpPr/>
          <p:nvPr/>
        </p:nvSpPr>
        <p:spPr>
          <a:xfrm>
            <a:off x="7867806" y="5698340"/>
            <a:ext cx="45719" cy="480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E6A1A2-D41D-DE4E-8BC8-4986267782B6}"/>
              </a:ext>
            </a:extLst>
          </p:cNvPr>
          <p:cNvSpPr/>
          <p:nvPr/>
        </p:nvSpPr>
        <p:spPr>
          <a:xfrm>
            <a:off x="9760226" y="5115692"/>
            <a:ext cx="238539" cy="10626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7BE57-6D7E-134E-A9AD-1ED2EF65407C}"/>
              </a:ext>
            </a:extLst>
          </p:cNvPr>
          <p:cNvSpPr txBox="1"/>
          <p:nvPr/>
        </p:nvSpPr>
        <p:spPr>
          <a:xfrm>
            <a:off x="10215457" y="5462367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61613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904-6D19-6A4D-8811-BF58878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620FB-67E3-7140-9045-078750D4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19" y="1408131"/>
            <a:ext cx="6428962" cy="453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5B12A-47BB-064A-82D2-DB45785ED6EC}"/>
              </a:ext>
            </a:extLst>
          </p:cNvPr>
          <p:cNvSpPr txBox="1"/>
          <p:nvPr/>
        </p:nvSpPr>
        <p:spPr>
          <a:xfrm>
            <a:off x="1633331" y="227606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330776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904-6D19-6A4D-8811-BF58878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/>
              <a:t>Leave-One-Out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F54E-5793-9F45-A95D-94C1B7B3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17" y="1124817"/>
            <a:ext cx="7357165" cy="497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54BEE-152F-D64A-B3F7-4CFE06EFDB90}"/>
              </a:ext>
            </a:extLst>
          </p:cNvPr>
          <p:cNvSpPr txBox="1"/>
          <p:nvPr/>
        </p:nvSpPr>
        <p:spPr>
          <a:xfrm>
            <a:off x="838200" y="6096967"/>
            <a:ext cx="485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just K-fold with K = the number of data points!</a:t>
            </a:r>
          </a:p>
        </p:txBody>
      </p:sp>
    </p:spTree>
    <p:extLst>
      <p:ext uri="{BB962C8B-B14F-4D97-AF65-F5344CB8AC3E}">
        <p14:creationId xmlns:p14="http://schemas.microsoft.com/office/powerpoint/2010/main" val="210379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904-6D19-6A4D-8811-BF58878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 - Validate -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0B336-B042-3F4B-B31A-3C851C7C5247}"/>
              </a:ext>
            </a:extLst>
          </p:cNvPr>
          <p:cNvSpPr/>
          <p:nvPr/>
        </p:nvSpPr>
        <p:spPr>
          <a:xfrm>
            <a:off x="2320473" y="1196457"/>
            <a:ext cx="6895070" cy="489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994D8-B7A1-8E47-8920-229B0483EA6B}"/>
              </a:ext>
            </a:extLst>
          </p:cNvPr>
          <p:cNvSpPr/>
          <p:nvPr/>
        </p:nvSpPr>
        <p:spPr>
          <a:xfrm>
            <a:off x="2320473" y="1686096"/>
            <a:ext cx="5044423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1041B-6D34-CA40-ABB1-2452829BD6C9}"/>
              </a:ext>
            </a:extLst>
          </p:cNvPr>
          <p:cNvSpPr/>
          <p:nvPr/>
        </p:nvSpPr>
        <p:spPr>
          <a:xfrm>
            <a:off x="7364896" y="1686095"/>
            <a:ext cx="1850647" cy="489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E4ABE-D931-8B4F-85C2-B08A2169E070}"/>
              </a:ext>
            </a:extLst>
          </p:cNvPr>
          <p:cNvSpPr/>
          <p:nvPr/>
        </p:nvSpPr>
        <p:spPr>
          <a:xfrm>
            <a:off x="2320474" y="2939361"/>
            <a:ext cx="3384587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8C554-A275-5449-85BB-192DBDD3D30D}"/>
              </a:ext>
            </a:extLst>
          </p:cNvPr>
          <p:cNvSpPr/>
          <p:nvPr/>
        </p:nvSpPr>
        <p:spPr>
          <a:xfrm>
            <a:off x="5694787" y="2939358"/>
            <a:ext cx="1659835" cy="48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94839-32DF-F241-BBA5-381B7AE9F8C3}"/>
              </a:ext>
            </a:extLst>
          </p:cNvPr>
          <p:cNvSpPr txBox="1"/>
          <p:nvPr/>
        </p:nvSpPr>
        <p:spPr>
          <a:xfrm>
            <a:off x="427382" y="3073645"/>
            <a:ext cx="1789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K-fold cross validation to find optimal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83738-B82F-AA45-8EFE-19F49D45E366}"/>
              </a:ext>
            </a:extLst>
          </p:cNvPr>
          <p:cNvSpPr/>
          <p:nvPr/>
        </p:nvSpPr>
        <p:spPr>
          <a:xfrm>
            <a:off x="4034952" y="3428994"/>
            <a:ext cx="1659835" cy="48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8D3C24-BA70-7446-8D9E-6E19A3028967}"/>
              </a:ext>
            </a:extLst>
          </p:cNvPr>
          <p:cNvSpPr/>
          <p:nvPr/>
        </p:nvSpPr>
        <p:spPr>
          <a:xfrm>
            <a:off x="2320473" y="3918633"/>
            <a:ext cx="1711499" cy="48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E4A67-10D9-8541-BAE3-C2B32684AA40}"/>
              </a:ext>
            </a:extLst>
          </p:cNvPr>
          <p:cNvSpPr/>
          <p:nvPr/>
        </p:nvSpPr>
        <p:spPr>
          <a:xfrm>
            <a:off x="2320473" y="3428994"/>
            <a:ext cx="1711499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443CE-A512-9C45-AE9B-A8D02CDA25AE}"/>
              </a:ext>
            </a:extLst>
          </p:cNvPr>
          <p:cNvSpPr/>
          <p:nvPr/>
        </p:nvSpPr>
        <p:spPr>
          <a:xfrm>
            <a:off x="5694787" y="3428991"/>
            <a:ext cx="1659835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3B7A6-A210-0A44-8329-F0B1C320D583}"/>
              </a:ext>
            </a:extLst>
          </p:cNvPr>
          <p:cNvSpPr/>
          <p:nvPr/>
        </p:nvSpPr>
        <p:spPr>
          <a:xfrm>
            <a:off x="4034953" y="3918632"/>
            <a:ext cx="3319670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D0C94-5F13-654D-BEC0-E809A325AFED}"/>
              </a:ext>
            </a:extLst>
          </p:cNvPr>
          <p:cNvSpPr/>
          <p:nvPr/>
        </p:nvSpPr>
        <p:spPr>
          <a:xfrm>
            <a:off x="2320473" y="5416723"/>
            <a:ext cx="5044423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A537-F0DD-F046-8473-0EE807803740}"/>
              </a:ext>
            </a:extLst>
          </p:cNvPr>
          <p:cNvSpPr/>
          <p:nvPr/>
        </p:nvSpPr>
        <p:spPr>
          <a:xfrm>
            <a:off x="7364896" y="5416722"/>
            <a:ext cx="1850647" cy="489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DC4B9-BD87-394F-B2F0-5B9103CAC6EA}"/>
              </a:ext>
            </a:extLst>
          </p:cNvPr>
          <p:cNvSpPr txBox="1"/>
          <p:nvPr/>
        </p:nvSpPr>
        <p:spPr>
          <a:xfrm>
            <a:off x="365778" y="5199876"/>
            <a:ext cx="185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optimal hyperparameters from above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45C7CB-4FD1-9B47-8154-152A6D3645D4}"/>
              </a:ext>
            </a:extLst>
          </p:cNvPr>
          <p:cNvCxnSpPr/>
          <p:nvPr/>
        </p:nvCxnSpPr>
        <p:spPr>
          <a:xfrm>
            <a:off x="7364896" y="2175734"/>
            <a:ext cx="0" cy="32409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4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87499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108164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3774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6576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95339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78129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108164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C8934-770E-7143-AE97-C17C518BA687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A5363-1A11-254A-92DF-331E1CD38884}"/>
              </a:ext>
            </a:extLst>
          </p:cNvPr>
          <p:cNvSpPr txBox="1"/>
          <p:nvPr/>
        </p:nvSpPr>
        <p:spPr>
          <a:xfrm>
            <a:off x="347870" y="290218"/>
            <a:ext cx="780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and Testing Error vs. Model Flexibility</a:t>
            </a:r>
          </a:p>
        </p:txBody>
      </p:sp>
    </p:spTree>
    <p:extLst>
      <p:ext uri="{BB962C8B-B14F-4D97-AF65-F5344CB8AC3E}">
        <p14:creationId xmlns:p14="http://schemas.microsoft.com/office/powerpoint/2010/main" val="23672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87499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108164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3774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6576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95339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78129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108164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3BC7-84E2-6A4D-868E-34129103C382}"/>
              </a:ext>
            </a:extLst>
          </p:cNvPr>
          <p:cNvSpPr txBox="1"/>
          <p:nvPr/>
        </p:nvSpPr>
        <p:spPr>
          <a:xfrm>
            <a:off x="7267902" y="1008079"/>
            <a:ext cx="1356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under fitting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(high bias)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F2CB7-1906-2541-B1BB-C09AE9A4B448}"/>
              </a:ext>
            </a:extLst>
          </p:cNvPr>
          <p:cNvSpPr txBox="1"/>
          <p:nvPr/>
        </p:nvSpPr>
        <p:spPr>
          <a:xfrm>
            <a:off x="9304492" y="3199484"/>
            <a:ext cx="1574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over fitting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(high variance)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D251B-0492-034A-896E-1F739524F71B}"/>
              </a:ext>
            </a:extLst>
          </p:cNvPr>
          <p:cNvSpPr txBox="1"/>
          <p:nvPr/>
        </p:nvSpPr>
        <p:spPr>
          <a:xfrm>
            <a:off x="8294671" y="2832660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79D37-A240-664B-B5C5-A1E3336F6B32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8D13A-59E9-C943-ACE5-19659018EDC5}"/>
              </a:ext>
            </a:extLst>
          </p:cNvPr>
          <p:cNvSpPr txBox="1"/>
          <p:nvPr/>
        </p:nvSpPr>
        <p:spPr>
          <a:xfrm>
            <a:off x="347870" y="290218"/>
            <a:ext cx="780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and Testing Error vs. Model Flexibility</a:t>
            </a:r>
          </a:p>
        </p:txBody>
      </p:sp>
    </p:spTree>
    <p:extLst>
      <p:ext uri="{BB962C8B-B14F-4D97-AF65-F5344CB8AC3E}">
        <p14:creationId xmlns:p14="http://schemas.microsoft.com/office/powerpoint/2010/main" val="11706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</p:spTree>
    <p:extLst>
      <p:ext uri="{BB962C8B-B14F-4D97-AF65-F5344CB8AC3E}">
        <p14:creationId xmlns:p14="http://schemas.microsoft.com/office/powerpoint/2010/main" val="266787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D203F-19D9-544C-A8C6-1D0C954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231581"/>
            <a:ext cx="5468192" cy="439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8231083" y="3459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fit.</a:t>
            </a:r>
          </a:p>
        </p:txBody>
      </p:sp>
    </p:spTree>
    <p:extLst>
      <p:ext uri="{BB962C8B-B14F-4D97-AF65-F5344CB8AC3E}">
        <p14:creationId xmlns:p14="http://schemas.microsoft.com/office/powerpoint/2010/main" val="158706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7567031" y="3459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 spline model fit.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278BA-1975-D040-A1F2-537878F8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458288"/>
            <a:ext cx="4901514" cy="39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6935878" y="345989"/>
            <a:ext cx="377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Rough spline model fits data perfectly!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AABC6-F6C3-9D4B-B978-1B27FEB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448352"/>
            <a:ext cx="4926228" cy="39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EDB1C-402F-B347-A526-10F1A19CB353}"/>
              </a:ext>
            </a:extLst>
          </p:cNvPr>
          <p:cNvSpPr txBox="1"/>
          <p:nvPr/>
        </p:nvSpPr>
        <p:spPr>
          <a:xfrm>
            <a:off x="734500" y="2151727"/>
            <a:ext cx="107230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we have a data set…</a:t>
            </a:r>
          </a:p>
          <a:p>
            <a:endParaRPr lang="en-US" sz="3200" dirty="0"/>
          </a:p>
          <a:p>
            <a:r>
              <a:rPr lang="en-US" sz="3200" dirty="0"/>
              <a:t>And a model we want to use to describe it…</a:t>
            </a:r>
          </a:p>
          <a:p>
            <a:endParaRPr lang="en-US" sz="3200" dirty="0"/>
          </a:p>
          <a:p>
            <a:r>
              <a:rPr lang="en-US" sz="3200" dirty="0"/>
              <a:t>How do we keep that model from overfitting (i.e. fitting noise)?</a:t>
            </a:r>
          </a:p>
        </p:txBody>
      </p:sp>
    </p:spTree>
    <p:extLst>
      <p:ext uri="{BB962C8B-B14F-4D97-AF65-F5344CB8AC3E}">
        <p14:creationId xmlns:p14="http://schemas.microsoft.com/office/powerpoint/2010/main" val="385762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633</Words>
  <Application>Microsoft Macintosh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Leave-One-Out Cross Validation</vt:lpstr>
      <vt:lpstr>Train - Validate -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Goldschen, Marcel</dc:creator>
  <cp:lastModifiedBy>Goldschen, Marcel</cp:lastModifiedBy>
  <cp:revision>13</cp:revision>
  <dcterms:created xsi:type="dcterms:W3CDTF">2020-04-20T23:29:43Z</dcterms:created>
  <dcterms:modified xsi:type="dcterms:W3CDTF">2021-04-15T16:09:59Z</dcterms:modified>
</cp:coreProperties>
</file>