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57" r:id="rId3"/>
    <p:sldId id="258" r:id="rId4"/>
    <p:sldId id="283" r:id="rId5"/>
    <p:sldId id="259" r:id="rId6"/>
    <p:sldId id="284" r:id="rId7"/>
    <p:sldId id="261" r:id="rId8"/>
    <p:sldId id="260" r:id="rId9"/>
    <p:sldId id="273" r:id="rId10"/>
    <p:sldId id="275" r:id="rId11"/>
    <p:sldId id="274" r:id="rId12"/>
    <p:sldId id="278" r:id="rId13"/>
    <p:sldId id="272" r:id="rId14"/>
    <p:sldId id="279" r:id="rId15"/>
    <p:sldId id="280" r:id="rId16"/>
    <p:sldId id="276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73BC-87CB-1746-B8CE-D7A7C16648B2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C6706-2ED0-C74E-8D14-F01C1FBB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C6706-2ED0-C74E-8D14-F01C1FBB4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4BA1-3282-2140-930F-436CB09F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354D-6CE3-934A-8B3E-13A8C2AC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58CC-A07A-B64F-BB45-725E7E11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9038-F12E-C840-B12B-9986A02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1954-3BED-B847-AAF4-29CED9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A81-B0E3-024E-803B-A83B71A7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8199B-10C1-9441-B3FA-6D8D8624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7070-69AA-594F-85D2-8CA9399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E816-94E2-BB47-8090-A163B986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72A7-7DB4-BD43-B581-7019064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39492-78E2-AA42-BA91-624B518B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46AC-3A13-6948-BD7C-7631A8567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D65B-DC3D-6848-A6C7-D0DA245F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60FF-F630-D641-BB9C-4A4EE9CB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0D40-A7C3-3648-BB80-3694A9A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E28A-225E-BC4A-99F5-68FE78CA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CAF3-C8B1-2542-853A-230C02B6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962F-93F0-E247-A56B-D3FE0D1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6106-22B0-E741-BFD1-E460CCEB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B306-5B63-F443-92CD-14C8DBBF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57D-AB58-474C-9D4A-BA4A5803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1741-7330-B04C-9D22-ABD177A2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D0ED-3667-204C-81C3-AE922325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70A5-61A7-0040-BDE8-D49C31F8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6C07-1497-2345-9DD2-D084DA9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9BAA-32C6-9F48-93A5-491CB15F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B227-A1EB-6D48-A24A-665E77820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086E-563F-324F-9964-DBD6DDE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63F3C-8302-904B-A353-C4CCEECD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8469-7588-A647-90D4-CC86B1DA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7E2A-B32B-F844-B557-727B12CE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B5D-3F0A-2A4C-8533-5F0F795B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CE80-54E5-5F4D-8930-FC4AB1A8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81A24-9D6F-C443-A073-3BBABE5D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A50B1-C4B4-CB4F-B850-1731311F2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5AC6D-AB91-6B40-A464-A108C7882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AD7B0-0F4D-9A4A-AA80-A6903212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4B3A1-7C14-784D-84BA-9FE6D49C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2FACA-2622-F148-96C3-66D22BE6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5EDA-E9DC-0040-90D1-97FC7BC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D9825-AB55-9940-A8B7-78F04581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218F-12FA-E247-B60D-1BC4D492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4AF4-F2E2-FA44-B893-ED883E7D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F5BDD-1A64-9442-95B3-5AA21C0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42B80-3520-BB47-ADE5-6C38DBE6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854E-0338-DA45-AE38-E49B9B78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7F5-73AD-A24E-AB4D-9C39686D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1983-D8BC-0344-9893-F128A979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D1A28-DE45-EC46-9C8E-1BD23088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0C08-F75F-C44D-816B-ED61A01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FCCF-B387-6943-AC78-141C6E1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B8998-A8FB-F148-9801-092D6E5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2716-F6A8-B641-B986-6E704C70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8E8A4-8507-1F49-84E8-6DB67A805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1169E-6C85-904A-B5B3-2E0E5047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876B3-406F-0A40-9C08-F39AFA8D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15F6-3010-8B4F-BE15-18408EED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6987-A08B-0046-97E1-53698F87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29D91-7EF0-6342-8DDC-63641B69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6284-CDB1-C043-8C26-792FE5F7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EA36-1DCE-6D46-9430-65B460CE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3021-F929-7B46-9A54-16615D996BD0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3CA7-C35F-7243-A471-0D5FDB0BE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0D5-7C2E-ED45-A3BB-D65C307E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0709-6540-1B49-A065-C2ACE498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G0EYfrrDT8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6213-16F4-DA4B-BDAA-6A92B1DB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8F96-92A5-194B-AD63-B1FBEA0F9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88561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D7837-F7C7-CF40-8C82-F022768C0F16}"/>
              </a:ext>
            </a:extLst>
          </p:cNvPr>
          <p:cNvSpPr txBox="1"/>
          <p:nvPr/>
        </p:nvSpPr>
        <p:spPr>
          <a:xfrm>
            <a:off x="704193" y="620110"/>
            <a:ext cx="4519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For every number from 1 to 100, output Fizz if the number is divisible by 3, output Buzz if the number is divisible by 5, and output </a:t>
            </a:r>
            <a:r>
              <a:rPr lang="en-US" sz="2400" dirty="0" err="1">
                <a:solidFill>
                  <a:schemeClr val="accent1"/>
                </a:solidFill>
              </a:rPr>
              <a:t>FizzBuzz</a:t>
            </a:r>
            <a:r>
              <a:rPr lang="en-US" sz="2400" dirty="0">
                <a:solidFill>
                  <a:schemeClr val="accent1"/>
                </a:solidFill>
              </a:rPr>
              <a:t> if the number is divisible by both 3 and 5. If none of these conditions match, then just output the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405A4-0BE9-1C44-99BA-8C17DB8C37E1}"/>
              </a:ext>
            </a:extLst>
          </p:cNvPr>
          <p:cNvSpPr txBox="1"/>
          <p:nvPr/>
        </p:nvSpPr>
        <p:spPr>
          <a:xfrm>
            <a:off x="5312980" y="620110"/>
            <a:ext cx="6174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OUTPUT </a:t>
            </a:r>
            <a:r>
              <a:rPr lang="en-US" sz="2400" dirty="0" err="1"/>
              <a:t>FizzBuzz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OUTPUT Fizz if </a:t>
            </a:r>
            <a:r>
              <a:rPr lang="en-US" sz="2400" i="1" dirty="0" err="1"/>
              <a:t>i</a:t>
            </a:r>
            <a:r>
              <a:rPr lang="en-US" sz="2400" dirty="0"/>
              <a:t> divisible by 3 and not 5</a:t>
            </a:r>
          </a:p>
          <a:p>
            <a:r>
              <a:rPr lang="en-US" sz="2400" dirty="0"/>
              <a:t>	OUTPUT Buzz if </a:t>
            </a:r>
            <a:r>
              <a:rPr lang="en-US" sz="2400" i="1" dirty="0" err="1"/>
              <a:t>i</a:t>
            </a:r>
            <a:r>
              <a:rPr lang="en-US" sz="2400" dirty="0"/>
              <a:t> divisible by 5 and not 3</a:t>
            </a:r>
          </a:p>
          <a:p>
            <a:r>
              <a:rPr lang="en-US" sz="2400" dirty="0"/>
              <a:t>	OUTPUT </a:t>
            </a:r>
            <a:r>
              <a:rPr lang="en-US" sz="2400" i="1" dirty="0" err="1"/>
              <a:t>i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not divisible by 3 or 5</a:t>
            </a:r>
          </a:p>
          <a:p>
            <a:r>
              <a:rPr lang="en-US" sz="2400" dirty="0"/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147856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D7837-F7C7-CF40-8C82-F022768C0F16}"/>
              </a:ext>
            </a:extLst>
          </p:cNvPr>
          <p:cNvSpPr txBox="1"/>
          <p:nvPr/>
        </p:nvSpPr>
        <p:spPr>
          <a:xfrm>
            <a:off x="704193" y="620110"/>
            <a:ext cx="4519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For every number from 1 to 100, output Fizz if the number is divisible by 3, output Buzz if the number is divisible by 5, and output </a:t>
            </a:r>
            <a:r>
              <a:rPr lang="en-US" sz="2400" dirty="0" err="1">
                <a:solidFill>
                  <a:schemeClr val="accent1"/>
                </a:solidFill>
              </a:rPr>
              <a:t>FizzBuzz</a:t>
            </a:r>
            <a:r>
              <a:rPr lang="en-US" sz="2400" dirty="0">
                <a:solidFill>
                  <a:schemeClr val="accent1"/>
                </a:solidFill>
              </a:rPr>
              <a:t> if the number is divisible by both 3 and 5. If none of these conditions match, then just output the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405A4-0BE9-1C44-99BA-8C17DB8C37E1}"/>
              </a:ext>
            </a:extLst>
          </p:cNvPr>
          <p:cNvSpPr txBox="1"/>
          <p:nvPr/>
        </p:nvSpPr>
        <p:spPr>
          <a:xfrm>
            <a:off x="5312980" y="620110"/>
            <a:ext cx="6174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OUTPUT </a:t>
            </a:r>
            <a:r>
              <a:rPr lang="en-US" sz="2400" dirty="0" err="1"/>
              <a:t>FizzBuzz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OUTPUT Fizz if </a:t>
            </a:r>
            <a:r>
              <a:rPr lang="en-US" sz="2400" i="1" dirty="0" err="1"/>
              <a:t>i</a:t>
            </a:r>
            <a:r>
              <a:rPr lang="en-US" sz="2400" dirty="0"/>
              <a:t> divisible by 3 and not 5</a:t>
            </a:r>
          </a:p>
          <a:p>
            <a:r>
              <a:rPr lang="en-US" sz="2400" dirty="0"/>
              <a:t>	OUTPUT Buzz if </a:t>
            </a:r>
            <a:r>
              <a:rPr lang="en-US" sz="2400" i="1" dirty="0" err="1"/>
              <a:t>i</a:t>
            </a:r>
            <a:r>
              <a:rPr lang="en-US" sz="2400" dirty="0"/>
              <a:t> divisible by 5 and not 3</a:t>
            </a:r>
          </a:p>
          <a:p>
            <a:r>
              <a:rPr lang="en-US" sz="2400" dirty="0"/>
              <a:t>	OUTPUT </a:t>
            </a:r>
            <a:r>
              <a:rPr lang="en-US" sz="2400" i="1" dirty="0" err="1"/>
              <a:t>i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not divisible by 3 or 5</a:t>
            </a:r>
          </a:p>
          <a:p>
            <a:r>
              <a:rPr lang="en-US" sz="2400" dirty="0"/>
              <a:t>ENDFOR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7B05C-D47E-1F41-80FF-316E77E33DB3}"/>
              </a:ext>
            </a:extLst>
          </p:cNvPr>
          <p:cNvSpPr txBox="1"/>
          <p:nvPr/>
        </p:nvSpPr>
        <p:spPr>
          <a:xfrm>
            <a:off x="7746124" y="5717627"/>
            <a:ext cx="406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indentation to denote nested code blocks.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0B8EE-41B1-7646-BB7C-147E47FA2B41}"/>
              </a:ext>
            </a:extLst>
          </p:cNvPr>
          <p:cNvSpPr/>
          <p:nvPr/>
        </p:nvSpPr>
        <p:spPr>
          <a:xfrm>
            <a:off x="6180083" y="1723697"/>
            <a:ext cx="5307724" cy="152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31AAC-598A-8D42-BE39-D6BC0D43D18B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8833945" y="3247697"/>
            <a:ext cx="945931" cy="246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82167A-3442-274F-A54E-D8E3160FFA0A}"/>
              </a:ext>
            </a:extLst>
          </p:cNvPr>
          <p:cNvSpPr txBox="1"/>
          <p:nvPr/>
        </p:nvSpPr>
        <p:spPr>
          <a:xfrm>
            <a:off x="3058511" y="5071296"/>
            <a:ext cx="406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Explicit END makes block termination clear.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7D18E-920A-3B4F-8F9E-E9A7C9497F5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092263" y="3610304"/>
            <a:ext cx="635875" cy="14609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2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D7837-F7C7-CF40-8C82-F022768C0F16}"/>
              </a:ext>
            </a:extLst>
          </p:cNvPr>
          <p:cNvSpPr txBox="1"/>
          <p:nvPr/>
        </p:nvSpPr>
        <p:spPr>
          <a:xfrm>
            <a:off x="704193" y="620110"/>
            <a:ext cx="4519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For every number from 1 to 100, output Fizz if the number is divisible by 3, output Buzz if the number is divisible by 5, and output </a:t>
            </a:r>
            <a:r>
              <a:rPr lang="en-US" sz="2400" dirty="0" err="1">
                <a:solidFill>
                  <a:schemeClr val="accent1"/>
                </a:solidFill>
              </a:rPr>
              <a:t>FizzBuzz</a:t>
            </a:r>
            <a:r>
              <a:rPr lang="en-US" sz="2400" dirty="0">
                <a:solidFill>
                  <a:schemeClr val="accent1"/>
                </a:solidFill>
              </a:rPr>
              <a:t> if the number is divisible by both 3 and 5. If none of these conditions match, then just output the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405A4-0BE9-1C44-99BA-8C17DB8C37E1}"/>
              </a:ext>
            </a:extLst>
          </p:cNvPr>
          <p:cNvSpPr txBox="1"/>
          <p:nvPr/>
        </p:nvSpPr>
        <p:spPr>
          <a:xfrm>
            <a:off x="5312980" y="620110"/>
            <a:ext cx="6174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OUTPUT </a:t>
            </a:r>
            <a:r>
              <a:rPr lang="en-US" sz="2400" dirty="0" err="1"/>
              <a:t>FizzBuzz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OUTPUT Fizz if </a:t>
            </a:r>
            <a:r>
              <a:rPr lang="en-US" sz="2400" i="1" dirty="0" err="1"/>
              <a:t>i</a:t>
            </a:r>
            <a:r>
              <a:rPr lang="en-US" sz="2400" dirty="0"/>
              <a:t> divisible by 3 and not 5</a:t>
            </a:r>
          </a:p>
          <a:p>
            <a:r>
              <a:rPr lang="en-US" sz="2400" dirty="0"/>
              <a:t>	OUTPUT Buzz if </a:t>
            </a:r>
            <a:r>
              <a:rPr lang="en-US" sz="2400" i="1" dirty="0" err="1"/>
              <a:t>i</a:t>
            </a:r>
            <a:r>
              <a:rPr lang="en-US" sz="2400" dirty="0"/>
              <a:t> divisible by 5 and not 3</a:t>
            </a:r>
          </a:p>
          <a:p>
            <a:r>
              <a:rPr lang="en-US" sz="2400" dirty="0"/>
              <a:t>	OUTPUT </a:t>
            </a:r>
            <a:r>
              <a:rPr lang="en-US" sz="2400" i="1" dirty="0" err="1"/>
              <a:t>i</a:t>
            </a:r>
            <a:r>
              <a:rPr lang="en-US" sz="2400" dirty="0"/>
              <a:t> if </a:t>
            </a:r>
            <a:r>
              <a:rPr lang="en-US" sz="2400" i="1" dirty="0" err="1"/>
              <a:t>i</a:t>
            </a:r>
            <a:r>
              <a:rPr lang="en-US" sz="2400" dirty="0"/>
              <a:t> not divisible by 3 or 5</a:t>
            </a:r>
          </a:p>
          <a:p>
            <a:r>
              <a:rPr lang="en-US" sz="2400" dirty="0"/>
              <a:t>ENDFOR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7B05C-D47E-1F41-80FF-316E77E33DB3}"/>
              </a:ext>
            </a:extLst>
          </p:cNvPr>
          <p:cNvSpPr txBox="1"/>
          <p:nvPr/>
        </p:nvSpPr>
        <p:spPr>
          <a:xfrm>
            <a:off x="7746124" y="5717627"/>
            <a:ext cx="406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that this block has the form of of an if/else statement.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0B8EE-41B1-7646-BB7C-147E47FA2B41}"/>
              </a:ext>
            </a:extLst>
          </p:cNvPr>
          <p:cNvSpPr/>
          <p:nvPr/>
        </p:nvSpPr>
        <p:spPr>
          <a:xfrm>
            <a:off x="6180083" y="1723697"/>
            <a:ext cx="5307724" cy="152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31AAC-598A-8D42-BE39-D6BC0D43D18B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8833945" y="3247697"/>
            <a:ext cx="945931" cy="246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3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D7837-F7C7-CF40-8C82-F022768C0F16}"/>
              </a:ext>
            </a:extLst>
          </p:cNvPr>
          <p:cNvSpPr txBox="1"/>
          <p:nvPr/>
        </p:nvSpPr>
        <p:spPr>
          <a:xfrm>
            <a:off x="704193" y="620110"/>
            <a:ext cx="4519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For every number from 1 to 100, output Fizz if the number is divisible by 3, output Buzz if the number is divisible by 5, and output </a:t>
            </a:r>
            <a:r>
              <a:rPr lang="en-US" sz="2400" dirty="0" err="1">
                <a:solidFill>
                  <a:schemeClr val="accent1"/>
                </a:solidFill>
              </a:rPr>
              <a:t>FizzBuzz</a:t>
            </a:r>
            <a:r>
              <a:rPr lang="en-US" sz="2400" dirty="0">
                <a:solidFill>
                  <a:schemeClr val="accent1"/>
                </a:solidFill>
              </a:rPr>
              <a:t> if the number is divisible by both 3 and 5. If none of these conditions match, then just output the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F3DC8-5013-9445-9C5D-F5CEB6CC7EB0}"/>
              </a:ext>
            </a:extLst>
          </p:cNvPr>
          <p:cNvSpPr txBox="1"/>
          <p:nvPr/>
        </p:nvSpPr>
        <p:spPr>
          <a:xfrm>
            <a:off x="5312980" y="620110"/>
            <a:ext cx="4519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	OUTPUT </a:t>
            </a:r>
            <a:r>
              <a:rPr lang="en-US" sz="2400" dirty="0" err="1"/>
              <a:t>FizzBuzz</a:t>
            </a:r>
            <a:endParaRPr lang="en-US" sz="2400" dirty="0"/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3</a:t>
            </a:r>
          </a:p>
          <a:p>
            <a:r>
              <a:rPr lang="en-US" sz="2400" dirty="0"/>
              <a:t>		 OUTPUT Fizz</a:t>
            </a:r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5</a:t>
            </a:r>
          </a:p>
          <a:p>
            <a:r>
              <a:rPr lang="en-US" sz="2400" dirty="0"/>
              <a:t>		 OUTPUT Buzz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 OUTPUT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ENDIF</a:t>
            </a:r>
          </a:p>
          <a:p>
            <a:r>
              <a:rPr lang="en-US" sz="2400" dirty="0"/>
              <a:t>ENDFOR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4093F-1EA2-A94B-B08E-611045234FBF}"/>
              </a:ext>
            </a:extLst>
          </p:cNvPr>
          <p:cNvSpPr txBox="1"/>
          <p:nvPr/>
        </p:nvSpPr>
        <p:spPr>
          <a:xfrm>
            <a:off x="7798676" y="5820131"/>
            <a:ext cx="406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more closely reflects standard code structures.</a:t>
            </a:r>
          </a:p>
        </p:txBody>
      </p:sp>
    </p:spTree>
    <p:extLst>
      <p:ext uri="{BB962C8B-B14F-4D97-AF65-F5344CB8AC3E}">
        <p14:creationId xmlns:p14="http://schemas.microsoft.com/office/powerpoint/2010/main" val="312928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F3DC8-5013-9445-9C5D-F5CEB6CC7EB0}"/>
              </a:ext>
            </a:extLst>
          </p:cNvPr>
          <p:cNvSpPr txBox="1"/>
          <p:nvPr/>
        </p:nvSpPr>
        <p:spPr>
          <a:xfrm>
            <a:off x="1203435" y="620110"/>
            <a:ext cx="4519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	OUTPUT </a:t>
            </a:r>
            <a:r>
              <a:rPr lang="en-US" sz="2400" dirty="0" err="1"/>
              <a:t>FizzBuzz</a:t>
            </a:r>
            <a:endParaRPr lang="en-US" sz="2400" dirty="0"/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3</a:t>
            </a:r>
          </a:p>
          <a:p>
            <a:r>
              <a:rPr lang="en-US" sz="2400" dirty="0"/>
              <a:t>		 OUTPUT Fizz</a:t>
            </a:r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5</a:t>
            </a:r>
          </a:p>
          <a:p>
            <a:r>
              <a:rPr lang="en-US" sz="2400" dirty="0"/>
              <a:t>		 OUTPUT Buzz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 OUTPUT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ENDIF</a:t>
            </a:r>
          </a:p>
          <a:p>
            <a:r>
              <a:rPr lang="en-US" sz="2400" dirty="0"/>
              <a:t>ENDFOR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4093F-1EA2-A94B-B08E-611045234FBF}"/>
              </a:ext>
            </a:extLst>
          </p:cNvPr>
          <p:cNvSpPr txBox="1"/>
          <p:nvPr/>
        </p:nvSpPr>
        <p:spPr>
          <a:xfrm>
            <a:off x="7798676" y="5820131"/>
            <a:ext cx="406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Pretty close to pseudocode!!!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A6A89-77DF-E247-A874-3FC04C6B4300}"/>
              </a:ext>
            </a:extLst>
          </p:cNvPr>
          <p:cNvSpPr txBox="1"/>
          <p:nvPr/>
        </p:nvSpPr>
        <p:spPr>
          <a:xfrm>
            <a:off x="6469117" y="620109"/>
            <a:ext cx="45194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Python :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in range(1,101):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3 == 0 and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5 == 0: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print(“</a:t>
            </a:r>
            <a:r>
              <a:rPr lang="en-US" sz="2400" dirty="0" err="1">
                <a:solidFill>
                  <a:srgbClr val="00B050"/>
                </a:solidFill>
              </a:rPr>
              <a:t>FizzBuzz</a:t>
            </a:r>
            <a:r>
              <a:rPr lang="en-US" sz="2400" dirty="0">
                <a:solidFill>
                  <a:srgbClr val="00B050"/>
                </a:solidFill>
              </a:rPr>
              <a:t>”)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dirty="0" err="1">
                <a:solidFill>
                  <a:srgbClr val="00B050"/>
                </a:solidFill>
              </a:rPr>
              <a:t>elif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3 == 0:		 		print(“Fizz”)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dirty="0" err="1">
                <a:solidFill>
                  <a:srgbClr val="00B050"/>
                </a:solidFill>
              </a:rPr>
              <a:t>elif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5 == 0:		 		print(“Buzz”)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else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 print(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06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F3DC8-5013-9445-9C5D-F5CEB6CC7EB0}"/>
              </a:ext>
            </a:extLst>
          </p:cNvPr>
          <p:cNvSpPr txBox="1"/>
          <p:nvPr/>
        </p:nvSpPr>
        <p:spPr>
          <a:xfrm>
            <a:off x="1203435" y="620110"/>
            <a:ext cx="4519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Pseudocode: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from 1 to 100</a:t>
            </a:r>
          </a:p>
          <a:p>
            <a:r>
              <a:rPr lang="en-US" sz="2400" dirty="0"/>
              <a:t>	IF </a:t>
            </a:r>
            <a:r>
              <a:rPr lang="en-US" sz="2400" i="1" dirty="0" err="1"/>
              <a:t>i</a:t>
            </a:r>
            <a:r>
              <a:rPr lang="en-US" sz="2400" dirty="0"/>
              <a:t> divisible by 3 and 5</a:t>
            </a:r>
          </a:p>
          <a:p>
            <a:r>
              <a:rPr lang="en-US" sz="2400" dirty="0"/>
              <a:t>		OUTPUT </a:t>
            </a:r>
            <a:r>
              <a:rPr lang="en-US" sz="2400" dirty="0" err="1"/>
              <a:t>FizzBuzz</a:t>
            </a:r>
            <a:endParaRPr lang="en-US" sz="2400" dirty="0"/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3</a:t>
            </a:r>
          </a:p>
          <a:p>
            <a:r>
              <a:rPr lang="en-US" sz="2400" dirty="0"/>
              <a:t>		 OUTPUT Fizz</a:t>
            </a:r>
          </a:p>
          <a:p>
            <a:r>
              <a:rPr lang="en-US" sz="2400" dirty="0"/>
              <a:t>	ELSE IF </a:t>
            </a:r>
            <a:r>
              <a:rPr lang="en-US" sz="2400" i="1" dirty="0" err="1"/>
              <a:t>i</a:t>
            </a:r>
            <a:r>
              <a:rPr lang="en-US" sz="2400" dirty="0"/>
              <a:t> divisible by 5</a:t>
            </a:r>
          </a:p>
          <a:p>
            <a:r>
              <a:rPr lang="en-US" sz="2400" dirty="0"/>
              <a:t>		 OUTPUT Buzz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 OUTPUT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ENDIF</a:t>
            </a:r>
          </a:p>
          <a:p>
            <a:r>
              <a:rPr lang="en-US" sz="2400" dirty="0"/>
              <a:t>ENDFOR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4093F-1EA2-A94B-B08E-611045234FBF}"/>
              </a:ext>
            </a:extLst>
          </p:cNvPr>
          <p:cNvSpPr txBox="1"/>
          <p:nvPr/>
        </p:nvSpPr>
        <p:spPr>
          <a:xfrm>
            <a:off x="7798676" y="5820131"/>
            <a:ext cx="406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Pseudocode is independent of any particular syntax.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A6A89-77DF-E247-A874-3FC04C6B4300}"/>
              </a:ext>
            </a:extLst>
          </p:cNvPr>
          <p:cNvSpPr txBox="1"/>
          <p:nvPr/>
        </p:nvSpPr>
        <p:spPr>
          <a:xfrm>
            <a:off x="6169571" y="620109"/>
            <a:ext cx="5517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C :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for </a:t>
            </a:r>
            <a:r>
              <a:rPr lang="en-US" sz="2400" dirty="0">
                <a:solidFill>
                  <a:srgbClr val="00B050"/>
                </a:solidFill>
              </a:rPr>
              <a:t>(int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= 1;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&lt;= 100; ++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00B050"/>
                </a:solidFill>
              </a:rPr>
              <a:t> (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3 == 0 &amp;&amp;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5 == 0)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</a:t>
            </a:r>
            <a:r>
              <a:rPr lang="en-US" sz="2400" dirty="0" err="1">
                <a:solidFill>
                  <a:srgbClr val="00B050"/>
                </a:solidFill>
              </a:rPr>
              <a:t>cout</a:t>
            </a:r>
            <a:r>
              <a:rPr lang="en-US" sz="2400" dirty="0">
                <a:solidFill>
                  <a:srgbClr val="00B050"/>
                </a:solidFill>
              </a:rPr>
              <a:t> &lt;&lt; “</a:t>
            </a:r>
            <a:r>
              <a:rPr lang="en-US" sz="2400" dirty="0" err="1">
                <a:solidFill>
                  <a:srgbClr val="00B050"/>
                </a:solidFill>
              </a:rPr>
              <a:t>FizzBuzz</a:t>
            </a:r>
            <a:r>
              <a:rPr lang="en-US" sz="2400" dirty="0">
                <a:solidFill>
                  <a:srgbClr val="00B050"/>
                </a:solidFill>
              </a:rPr>
              <a:t>” &lt;&lt; </a:t>
            </a:r>
            <a:r>
              <a:rPr lang="en-US" sz="2400" dirty="0" err="1">
                <a:solidFill>
                  <a:srgbClr val="00B050"/>
                </a:solidFill>
              </a:rPr>
              <a:t>endl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} </a:t>
            </a:r>
            <a:r>
              <a:rPr lang="en-US" sz="2400" b="1" dirty="0">
                <a:solidFill>
                  <a:srgbClr val="00B050"/>
                </a:solidFill>
              </a:rPr>
              <a:t>else if</a:t>
            </a:r>
            <a:r>
              <a:rPr lang="en-US" sz="2400" dirty="0">
                <a:solidFill>
                  <a:srgbClr val="00B050"/>
                </a:solidFill>
              </a:rPr>
              <a:t> (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3 == 0) {		 		</a:t>
            </a:r>
            <a:r>
              <a:rPr lang="en-US" sz="2400" dirty="0" err="1">
                <a:solidFill>
                  <a:srgbClr val="00B050"/>
                </a:solidFill>
              </a:rPr>
              <a:t>cout</a:t>
            </a:r>
            <a:r>
              <a:rPr lang="en-US" sz="2400" dirty="0">
                <a:solidFill>
                  <a:srgbClr val="00B050"/>
                </a:solidFill>
              </a:rPr>
              <a:t> &lt;&lt; “Fizz” &lt;&lt; </a:t>
            </a:r>
            <a:r>
              <a:rPr lang="en-US" sz="2400" dirty="0" err="1">
                <a:solidFill>
                  <a:srgbClr val="00B050"/>
                </a:solidFill>
              </a:rPr>
              <a:t>endl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} </a:t>
            </a:r>
            <a:r>
              <a:rPr lang="en-US" sz="2400" b="1" dirty="0">
                <a:solidFill>
                  <a:srgbClr val="00B050"/>
                </a:solidFill>
              </a:rPr>
              <a:t>else if</a:t>
            </a:r>
            <a:r>
              <a:rPr lang="en-US" sz="2400" dirty="0">
                <a:solidFill>
                  <a:srgbClr val="00B050"/>
                </a:solidFill>
              </a:rPr>
              <a:t> (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% 5 == 0) {		 		</a:t>
            </a:r>
            <a:r>
              <a:rPr lang="en-US" sz="2400" dirty="0" err="1">
                <a:solidFill>
                  <a:srgbClr val="00B050"/>
                </a:solidFill>
              </a:rPr>
              <a:t>cout</a:t>
            </a:r>
            <a:r>
              <a:rPr lang="en-US" sz="2400" dirty="0">
                <a:solidFill>
                  <a:srgbClr val="00B050"/>
                </a:solidFill>
              </a:rPr>
              <a:t> &lt;&lt; “Buzz” &lt;&lt; </a:t>
            </a:r>
            <a:r>
              <a:rPr lang="en-US" sz="2400" dirty="0" err="1">
                <a:solidFill>
                  <a:srgbClr val="00B050"/>
                </a:solidFill>
              </a:rPr>
              <a:t>endl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} </a:t>
            </a:r>
            <a:r>
              <a:rPr lang="en-US" sz="2400" b="1" dirty="0">
                <a:solidFill>
                  <a:srgbClr val="00B050"/>
                </a:solidFill>
              </a:rPr>
              <a:t>else</a:t>
            </a:r>
            <a:r>
              <a:rPr lang="en-US" sz="2400" dirty="0">
                <a:solidFill>
                  <a:srgbClr val="00B050"/>
                </a:solidFill>
              </a:rPr>
              <a:t>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 </a:t>
            </a:r>
            <a:r>
              <a:rPr lang="en-US" sz="2400" dirty="0" err="1">
                <a:solidFill>
                  <a:srgbClr val="00B050"/>
                </a:solidFill>
              </a:rPr>
              <a:t>cout</a:t>
            </a:r>
            <a:r>
              <a:rPr lang="en-US" sz="2400" dirty="0">
                <a:solidFill>
                  <a:srgbClr val="00B050"/>
                </a:solidFill>
              </a:rPr>
              <a:t> &lt;&lt;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&lt;&lt; </a:t>
            </a:r>
            <a:r>
              <a:rPr lang="en-US" sz="2400" dirty="0" err="1">
                <a:solidFill>
                  <a:srgbClr val="00B050"/>
                </a:solidFill>
              </a:rPr>
              <a:t>endl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}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058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4093F-1EA2-A94B-B08E-611045234FBF}"/>
              </a:ext>
            </a:extLst>
          </p:cNvPr>
          <p:cNvSpPr txBox="1"/>
          <p:nvPr/>
        </p:nvSpPr>
        <p:spPr>
          <a:xfrm>
            <a:off x="1245476" y="797510"/>
            <a:ext cx="9701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</a:rPr>
              <a:t>A very loose definition of pseudocode is the use of natural language descriptions within a code structure.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</a:rPr>
              <a:t>Another good rule of thumb is to avoid excessive detail so long as you clearly convey what you want to do (</a:t>
            </a:r>
            <a:r>
              <a:rPr lang="en-US" sz="2400" i="1" dirty="0">
                <a:solidFill>
                  <a:srgbClr val="C00000"/>
                </a:solidFill>
              </a:rPr>
              <a:t>note that the prior trivial example does not really do justice to this idea</a:t>
            </a:r>
            <a:r>
              <a:rPr lang="en-US" sz="2400" dirty="0">
                <a:solidFill>
                  <a:srgbClr val="C00000"/>
                </a:solidFill>
              </a:rPr>
              <a:t>).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varying levels of structure to what people call pseudocode. Some have more syntactical formalism than what I have presented here. More formalism and shorthand notation leans closer to actual code, whereas less leans closer to a natural language description. What you choose to use likely will depend on who you anticipate sharing your pseudocode with (e.g. your lab mates and co-developers). For this class, KEEP IT SIMPLE! Basic code structures and natural language will suffice.</a:t>
            </a:r>
          </a:p>
        </p:txBody>
      </p:sp>
    </p:spTree>
    <p:extLst>
      <p:ext uri="{BB962C8B-B14F-4D97-AF65-F5344CB8AC3E}">
        <p14:creationId xmlns:p14="http://schemas.microsoft.com/office/powerpoint/2010/main" val="398838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B9A35-EB6D-DC4D-8961-E4A06254CBC4}"/>
              </a:ext>
            </a:extLst>
          </p:cNvPr>
          <p:cNvSpPr txBox="1"/>
          <p:nvPr/>
        </p:nvSpPr>
        <p:spPr>
          <a:xfrm>
            <a:off x="1255986" y="1271751"/>
            <a:ext cx="96800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My Suggested Order of Operations: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Write a brief description of what your code should do and how it will do it from a high-level perspective (avoid ANY detail).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Write pseudocode. This should place your above description into a code structure (e.g. FOR loops, IF statements, etc.) but still have natural language shorthand descriptions within that code structure.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Translate your pseudocode into code.</a:t>
            </a:r>
          </a:p>
        </p:txBody>
      </p:sp>
    </p:spTree>
    <p:extLst>
      <p:ext uri="{BB962C8B-B14F-4D97-AF65-F5344CB8AC3E}">
        <p14:creationId xmlns:p14="http://schemas.microsoft.com/office/powerpoint/2010/main" val="151192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4E4B-E2E1-B145-90AE-D03EEAA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0A52-5D97-EA4E-9DD1-18C523731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 </a:t>
            </a:r>
            <a:r>
              <a:rPr lang="en-US" dirty="0">
                <a:sym typeface="Wingdings" pitchFamily="2" charset="2"/>
              </a:rPr>
              <a:t>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318-7F76-424B-9E25-30AEB80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writing code be the first step in creating a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2ED0-FC34-DF4C-BB8F-31BFA56C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3419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318-7F76-424B-9E25-30AEB80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No.</a:t>
            </a:r>
            <a:r>
              <a:rPr lang="en-US" dirty="0"/>
              <a:t> You should </a:t>
            </a:r>
            <a:r>
              <a:rPr lang="en-US" i="1" dirty="0"/>
              <a:t>almost always </a:t>
            </a:r>
            <a:r>
              <a:rPr lang="en-US" dirty="0"/>
              <a:t>first layout what your program will do and how it will do it before you write any code.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2ED0-FC34-DF4C-BB8F-31BFA56C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How will your code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222869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E03BA-685B-6041-8393-1343C64CD26B}"/>
              </a:ext>
            </a:extLst>
          </p:cNvPr>
          <p:cNvSpPr txBox="1"/>
          <p:nvPr/>
        </p:nvSpPr>
        <p:spPr>
          <a:xfrm>
            <a:off x="1298027" y="751344"/>
            <a:ext cx="9595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Writing code without thinking of its architecture is useless in the same way as dreaming about your desires without a plan of achieving them.</a:t>
            </a:r>
          </a:p>
          <a:p>
            <a:endParaRPr lang="en-US" sz="2400" i="1" dirty="0"/>
          </a:p>
          <a:p>
            <a:r>
              <a:rPr lang="en-US" sz="2400" i="1" dirty="0">
                <a:solidFill>
                  <a:schemeClr val="accent1"/>
                </a:solidFill>
              </a:rPr>
              <a:t>Before writing the first line of code, you should:</a:t>
            </a:r>
          </a:p>
          <a:p>
            <a:endParaRPr lang="en-US" sz="2400" i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understand what it will be doing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how it will do it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what structure it will have</a:t>
            </a:r>
          </a:p>
          <a:p>
            <a:pPr marL="342900" indent="-342900">
              <a:buFontTx/>
              <a:buChar char="-"/>
            </a:pPr>
            <a:endParaRPr lang="en-US" sz="2400" i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which modules and services it will use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how these modules will work together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how it will be tested and debugged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chemeClr val="accent1"/>
                </a:solidFill>
              </a:rPr>
              <a:t>how it will be updated</a:t>
            </a:r>
          </a:p>
        </p:txBody>
      </p:sp>
    </p:spTree>
    <p:extLst>
      <p:ext uri="{BB962C8B-B14F-4D97-AF65-F5344CB8AC3E}">
        <p14:creationId xmlns:p14="http://schemas.microsoft.com/office/powerpoint/2010/main" val="310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318-7F76-424B-9E25-30AEB80E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dirty="0"/>
              <a:t>There is no single well-defined method for how you must do this.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9AAB-C09B-9D43-B2D3-9A0B4CA881D3}"/>
              </a:ext>
            </a:extLst>
          </p:cNvPr>
          <p:cNvSpPr txBox="1"/>
          <p:nvPr/>
        </p:nvSpPr>
        <p:spPr>
          <a:xfrm>
            <a:off x="1223360" y="3534104"/>
            <a:ext cx="9732579" cy="272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Some approaches you could take: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Just write an explanation with natural language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Pseudocode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Flow chart, </a:t>
            </a:r>
            <a:r>
              <a:rPr lang="en-US" sz="3200" dirty="0" err="1">
                <a:solidFill>
                  <a:schemeClr val="accent1"/>
                </a:solidFill>
              </a:rPr>
              <a:t>etc</a:t>
            </a:r>
            <a:r>
              <a:rPr lang="en-US" sz="32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869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318-7F76-424B-9E25-30AEB80E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dirty="0"/>
              <a:t>There is no single well-defined method for how you must do this.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99AAB-C09B-9D43-B2D3-9A0B4CA881D3}"/>
              </a:ext>
            </a:extLst>
          </p:cNvPr>
          <p:cNvSpPr txBox="1"/>
          <p:nvPr/>
        </p:nvSpPr>
        <p:spPr>
          <a:xfrm>
            <a:off x="1223360" y="3534104"/>
            <a:ext cx="9732579" cy="272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Some approaches you could take: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Just write an explanation with natural language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Pseudocode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Flow chart, </a:t>
            </a:r>
            <a:r>
              <a:rPr lang="en-US" sz="3200" dirty="0" err="1">
                <a:solidFill>
                  <a:schemeClr val="accent1"/>
                </a:solidFill>
              </a:rPr>
              <a:t>etc</a:t>
            </a:r>
            <a:r>
              <a:rPr lang="en-US" sz="32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05414-0B7A-6F4C-98B8-AA17AB2F14F5}"/>
              </a:ext>
            </a:extLst>
          </p:cNvPr>
          <p:cNvSpPr/>
          <p:nvPr/>
        </p:nvSpPr>
        <p:spPr>
          <a:xfrm>
            <a:off x="831850" y="4120055"/>
            <a:ext cx="9279102" cy="15134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318-7F76-424B-9E25-30AEB80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2ED0-FC34-DF4C-BB8F-31BFA56C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Language + Some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5028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7771A4-7405-1C46-A079-112F974692F3}"/>
              </a:ext>
            </a:extLst>
          </p:cNvPr>
          <p:cNvSpPr txBox="1"/>
          <p:nvPr/>
        </p:nvSpPr>
        <p:spPr>
          <a:xfrm>
            <a:off x="3666553" y="3244334"/>
            <a:ext cx="485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https://www.youtube.com/watch?v=4G0EYfrrDT8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4C2C9-0F0B-3340-9931-26CB43A7A54E}"/>
              </a:ext>
            </a:extLst>
          </p:cNvPr>
          <p:cNvSpPr txBox="1"/>
          <p:nvPr/>
        </p:nvSpPr>
        <p:spPr>
          <a:xfrm>
            <a:off x="2418935" y="2291256"/>
            <a:ext cx="7354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extremely basic but good introduction to pseudocode.</a:t>
            </a:r>
          </a:p>
        </p:txBody>
      </p:sp>
    </p:spTree>
    <p:extLst>
      <p:ext uri="{BB962C8B-B14F-4D97-AF65-F5344CB8AC3E}">
        <p14:creationId xmlns:p14="http://schemas.microsoft.com/office/powerpoint/2010/main" val="362560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D7837-F7C7-CF40-8C82-F022768C0F16}"/>
              </a:ext>
            </a:extLst>
          </p:cNvPr>
          <p:cNvSpPr txBox="1"/>
          <p:nvPr/>
        </p:nvSpPr>
        <p:spPr>
          <a:xfrm>
            <a:off x="704193" y="620110"/>
            <a:ext cx="4519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Problem: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For every number from 1 to 100, output Fizz if the number is divisible by 3, output Buzz if the number is divisible by 5, and output </a:t>
            </a:r>
            <a:r>
              <a:rPr lang="en-US" sz="2400" dirty="0" err="1">
                <a:solidFill>
                  <a:schemeClr val="accent1"/>
                </a:solidFill>
              </a:rPr>
              <a:t>FizzBuzz</a:t>
            </a:r>
            <a:r>
              <a:rPr lang="en-US" sz="2400" dirty="0">
                <a:solidFill>
                  <a:schemeClr val="accent1"/>
                </a:solidFill>
              </a:rPr>
              <a:t> if the number is divisible by both 3 and 5. If none of these conditions match, then just output the number.</a:t>
            </a:r>
          </a:p>
        </p:txBody>
      </p:sp>
    </p:spTree>
    <p:extLst>
      <p:ext uri="{BB962C8B-B14F-4D97-AF65-F5344CB8AC3E}">
        <p14:creationId xmlns:p14="http://schemas.microsoft.com/office/powerpoint/2010/main" val="18577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1295</Words>
  <Application>Microsoft Macintosh PowerPoint</Application>
  <PresentationFormat>Widescreen</PresentationFormat>
  <Paragraphs>152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Pseudocode</vt:lpstr>
      <vt:lpstr>Should writing code be the first step in creating a program?</vt:lpstr>
      <vt:lpstr>No. You should almost always first layout what your program will do and how it will do it before you write any code.</vt:lpstr>
      <vt:lpstr>PowerPoint Presentation</vt:lpstr>
      <vt:lpstr>There is no single well-defined method for how you must do this.</vt:lpstr>
      <vt:lpstr>There is no single well-defined method for how you must do this.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Goldschen, Marcel</dc:creator>
  <cp:lastModifiedBy>Goldschen, Marcel</cp:lastModifiedBy>
  <cp:revision>30</cp:revision>
  <dcterms:created xsi:type="dcterms:W3CDTF">2020-01-17T00:56:24Z</dcterms:created>
  <dcterms:modified xsi:type="dcterms:W3CDTF">2020-02-04T05:38:22Z</dcterms:modified>
</cp:coreProperties>
</file>