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713" r:id="rId2"/>
    <p:sldId id="745" r:id="rId3"/>
    <p:sldId id="798" r:id="rId4"/>
    <p:sldId id="802" r:id="rId5"/>
    <p:sldId id="799" r:id="rId6"/>
    <p:sldId id="800" r:id="rId7"/>
    <p:sldId id="801" r:id="rId8"/>
    <p:sldId id="803" r:id="rId9"/>
    <p:sldId id="804" r:id="rId10"/>
    <p:sldId id="807" r:id="rId11"/>
    <p:sldId id="808" r:id="rId12"/>
    <p:sldId id="817" r:id="rId13"/>
    <p:sldId id="806" r:id="rId14"/>
    <p:sldId id="805" r:id="rId15"/>
    <p:sldId id="810" r:id="rId16"/>
    <p:sldId id="811" r:id="rId17"/>
    <p:sldId id="813" r:id="rId18"/>
    <p:sldId id="812" r:id="rId19"/>
    <p:sldId id="809" r:id="rId20"/>
    <p:sldId id="814" r:id="rId21"/>
    <p:sldId id="815" r:id="rId22"/>
    <p:sldId id="816" r:id="rId23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45"/>
            <p14:sldId id="798"/>
            <p14:sldId id="802"/>
            <p14:sldId id="799"/>
            <p14:sldId id="800"/>
            <p14:sldId id="801"/>
            <p14:sldId id="803"/>
            <p14:sldId id="804"/>
            <p14:sldId id="807"/>
            <p14:sldId id="808"/>
            <p14:sldId id="817"/>
            <p14:sldId id="806"/>
            <p14:sldId id="805"/>
            <p14:sldId id="810"/>
            <p14:sldId id="811"/>
            <p14:sldId id="813"/>
            <p14:sldId id="812"/>
            <p14:sldId id="809"/>
            <p14:sldId id="814"/>
            <p14:sldId id="815"/>
            <p14:sldId id="8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855"/>
    <a:srgbClr val="FF40FF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0866" autoAdjust="0"/>
  </p:normalViewPr>
  <p:slideViewPr>
    <p:cSldViewPr>
      <p:cViewPr varScale="1">
        <p:scale>
          <a:sx n="220" d="100"/>
          <a:sy n="220" d="100"/>
        </p:scale>
        <p:origin x="34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3/27/22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Bias vs. variance,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train / test split,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&amp; cross validation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378594"/>
            <a:ext cx="243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the data is split can matter, but there is no </a:t>
            </a:r>
            <a:r>
              <a:rPr lang="en-US" sz="1200" i="1" dirty="0"/>
              <a:t>a priori </a:t>
            </a:r>
            <a:r>
              <a:rPr lang="en-US" sz="1200" dirty="0"/>
              <a:t>single right way to do it.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A0E27-B715-9A4B-8167-6A755A17340E}"/>
              </a:ext>
            </a:extLst>
          </p:cNvPr>
          <p:cNvSpPr/>
          <p:nvPr/>
        </p:nvSpPr>
        <p:spPr>
          <a:xfrm>
            <a:off x="2829291" y="1587460"/>
            <a:ext cx="151905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55AEF-BD3B-C24A-B30F-CD0744143253}"/>
              </a:ext>
            </a:extLst>
          </p:cNvPr>
          <p:cNvSpPr/>
          <p:nvPr/>
        </p:nvSpPr>
        <p:spPr>
          <a:xfrm>
            <a:off x="4348336" y="1587460"/>
            <a:ext cx="151905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03F28-C10B-9347-9256-35FAF7F069A9}"/>
              </a:ext>
            </a:extLst>
          </p:cNvPr>
          <p:cNvSpPr/>
          <p:nvPr/>
        </p:nvSpPr>
        <p:spPr>
          <a:xfrm>
            <a:off x="2829291" y="1857315"/>
            <a:ext cx="189510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7885EB-0DAA-3044-902E-C105898EE905}"/>
              </a:ext>
            </a:extLst>
          </p:cNvPr>
          <p:cNvSpPr/>
          <p:nvPr/>
        </p:nvSpPr>
        <p:spPr>
          <a:xfrm>
            <a:off x="4724400" y="1857315"/>
            <a:ext cx="114299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99676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201072"/>
            <a:ext cx="2439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Artifacts</a:t>
            </a:r>
            <a:r>
              <a:rPr lang="en-US" sz="1200" dirty="0"/>
              <a:t> may not be uniformly distributed in the dataset.</a:t>
            </a:r>
          </a:p>
          <a:p>
            <a:endParaRPr lang="en-US" sz="1200" dirty="0"/>
          </a:p>
          <a:p>
            <a:r>
              <a:rPr lang="en-US" sz="1200" dirty="0"/>
              <a:t>e.g., Subject was briefly tired or distracted during a few trials.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48E9F-48DD-5C49-8E02-990157532B69}"/>
              </a:ext>
            </a:extLst>
          </p:cNvPr>
          <p:cNvSpPr/>
          <p:nvPr/>
        </p:nvSpPr>
        <p:spPr>
          <a:xfrm>
            <a:off x="5562600" y="819150"/>
            <a:ext cx="152402" cy="2286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1585E-143B-DE46-972B-C2F0D696CF87}"/>
              </a:ext>
            </a:extLst>
          </p:cNvPr>
          <p:cNvSpPr/>
          <p:nvPr/>
        </p:nvSpPr>
        <p:spPr>
          <a:xfrm>
            <a:off x="5562600" y="1317604"/>
            <a:ext cx="152402" cy="2286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201072"/>
            <a:ext cx="243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data before splitting to randomly distribute any </a:t>
            </a:r>
            <a:r>
              <a:rPr lang="en-US" sz="1200" dirty="0">
                <a:solidFill>
                  <a:srgbClr val="FF0000"/>
                </a:solidFill>
              </a:rPr>
              <a:t>artifacts</a:t>
            </a:r>
            <a:r>
              <a:rPr lang="en-US" sz="12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48E9F-48DD-5C49-8E02-990157532B69}"/>
              </a:ext>
            </a:extLst>
          </p:cNvPr>
          <p:cNvSpPr/>
          <p:nvPr/>
        </p:nvSpPr>
        <p:spPr>
          <a:xfrm>
            <a:off x="5562600" y="819150"/>
            <a:ext cx="152402" cy="2286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9250A9-D63C-AB48-BCEE-EAB000708DAA}"/>
              </a:ext>
            </a:extLst>
          </p:cNvPr>
          <p:cNvCxnSpPr/>
          <p:nvPr/>
        </p:nvCxnSpPr>
        <p:spPr>
          <a:xfrm flipV="1">
            <a:off x="30480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099406-19AE-1447-BDE3-772CCB381CFE}"/>
              </a:ext>
            </a:extLst>
          </p:cNvPr>
          <p:cNvCxnSpPr/>
          <p:nvPr/>
        </p:nvCxnSpPr>
        <p:spPr>
          <a:xfrm flipV="1">
            <a:off x="36576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4C94E-2CCC-454E-B551-C2C9723B3E9D}"/>
              </a:ext>
            </a:extLst>
          </p:cNvPr>
          <p:cNvCxnSpPr/>
          <p:nvPr/>
        </p:nvCxnSpPr>
        <p:spPr>
          <a:xfrm flipV="1">
            <a:off x="48768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47BE89-BE9C-DE46-9E2D-47F14012CCB6}"/>
              </a:ext>
            </a:extLst>
          </p:cNvPr>
          <p:cNvCxnSpPr/>
          <p:nvPr/>
        </p:nvCxnSpPr>
        <p:spPr>
          <a:xfrm flipV="1">
            <a:off x="57912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6D02D4-B79B-694B-B931-FDFD3ABC86F9}"/>
              </a:ext>
            </a:extLst>
          </p:cNvPr>
          <p:cNvCxnSpPr/>
          <p:nvPr/>
        </p:nvCxnSpPr>
        <p:spPr>
          <a:xfrm flipV="1">
            <a:off x="52578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2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2829299" y="2310831"/>
            <a:ext cx="227609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4348348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DEA8D-DE1E-6F4E-83FE-D51F6116EC7B}"/>
              </a:ext>
            </a:extLst>
          </p:cNvPr>
          <p:cNvSpPr/>
          <p:nvPr/>
        </p:nvSpPr>
        <p:spPr>
          <a:xfrm>
            <a:off x="2829298" y="2647029"/>
            <a:ext cx="227608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set.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5105393" y="2310831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92CC17-F17C-0D46-99B0-0C466D27DD63}"/>
              </a:ext>
            </a:extLst>
          </p:cNvPr>
          <p:cNvSpPr/>
          <p:nvPr/>
        </p:nvSpPr>
        <p:spPr>
          <a:xfrm>
            <a:off x="5105387" y="2647029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2362397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3C8E1-C9A4-4E44-A475-96E9E9DD7284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</p:spTree>
    <p:extLst>
      <p:ext uri="{BB962C8B-B14F-4D97-AF65-F5344CB8AC3E}">
        <p14:creationId xmlns:p14="http://schemas.microsoft.com/office/powerpoint/2010/main" val="216258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9420-DCBA-0D49-81BE-2EA6EACAD400}"/>
              </a:ext>
            </a:extLst>
          </p:cNvPr>
          <p:cNvSpPr txBox="1"/>
          <p:nvPr/>
        </p:nvSpPr>
        <p:spPr>
          <a:xfrm>
            <a:off x="6096000" y="2824062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This can still depend heavily on the exact train/test split.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2829299" y="2310831"/>
            <a:ext cx="227609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4348348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DEA8D-DE1E-6F4E-83FE-D51F6116EC7B}"/>
              </a:ext>
            </a:extLst>
          </p:cNvPr>
          <p:cNvSpPr/>
          <p:nvPr/>
        </p:nvSpPr>
        <p:spPr>
          <a:xfrm>
            <a:off x="2829298" y="2647029"/>
            <a:ext cx="227608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data.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5105393" y="2310831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92CC17-F17C-0D46-99B0-0C466D27DD63}"/>
              </a:ext>
            </a:extLst>
          </p:cNvPr>
          <p:cNvSpPr/>
          <p:nvPr/>
        </p:nvSpPr>
        <p:spPr>
          <a:xfrm>
            <a:off x="5105387" y="2647029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2362397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69431-2576-B94C-ABBA-7FC74C282D12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</p:spTree>
    <p:extLst>
      <p:ext uri="{BB962C8B-B14F-4D97-AF65-F5344CB8AC3E}">
        <p14:creationId xmlns:p14="http://schemas.microsoft.com/office/powerpoint/2010/main" val="77252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87AC2-6310-7A43-BFEE-5327E9EBD7EC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F1F9FD-A64B-F845-8BFA-F50D3AE0E9A5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EC3EA3-3C81-C64B-A6EA-EF7DCD85500C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A47A0-6C7E-AE4B-B4C5-F029DD45191C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1D5FFB-FD67-4C4D-8DD2-BDDBD867ECCF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3B360-83B7-D94B-A8D6-7BFCEBAD480A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FB5DB-CD83-A54B-A638-FCAC90EB783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6D776-5049-974C-BCFD-5039D3B100F0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3A95CE-0BD3-8547-8105-EEA1C00B87DB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960871-2CF0-2D47-9C12-FFEA8B17CEFF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00D1146-210A-0443-BB7F-51F8513DDC36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41739-FB71-2240-89E2-42847C3B78E6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482EC8C-1890-E540-82EC-60F7C7FDC75C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23B69-2CC2-A543-8CFC-BD3E5F6088DC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CD46ED-6935-8A4D-A9E4-86DAC60C6504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FA2FBE-6462-9345-BBE7-17B326B2F5F0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40AB4E-1CED-AE4D-990F-468136A78E62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7E0E391-4EF5-BD4D-A3B2-F64E4C0A9A74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86DB-EBEC-5842-B937-0BD5EBC79CC2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C3F8B-7072-F841-A539-D285C4976620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79AB272-DF21-0C42-9C88-3A3D5FAE1836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9D41CF-D68D-8147-9C6A-4E996C5A3810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D71CF7-4E43-404E-9458-89C2DB3C29FC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6DD105-C323-7141-B026-9897C0D7412F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0C0369-A6D7-E54E-88C4-D64DF979B716}"/>
              </a:ext>
            </a:extLst>
          </p:cNvPr>
          <p:cNvSpPr txBox="1"/>
          <p:nvPr/>
        </p:nvSpPr>
        <p:spPr>
          <a:xfrm>
            <a:off x="7240732" y="2409765"/>
            <a:ext cx="17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e.g., Select model with lowest mean error.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920C6A9-8D6A-2D41-BCDB-5145AFDE923F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F37115-EC98-734E-A756-597D48697E59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67545F-691D-5043-9391-DD7CAED53425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8803C-9D20-3F44-ABD2-9F1BB9A5F98D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AE3CC2-351A-F24B-B6C1-FC0D347670CB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F4A81F-D036-AE49-B7BE-4F5F864A6AB3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96B750-B0D9-884A-9775-9785057EBF8E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2D4D45-0D1F-B045-B960-AC5F1F26152A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CFE2D-1C4D-E64E-AFDC-DAD7EE558D8D}"/>
              </a:ext>
            </a:extLst>
          </p:cNvPr>
          <p:cNvSpPr txBox="1"/>
          <p:nvPr/>
        </p:nvSpPr>
        <p:spPr>
          <a:xfrm>
            <a:off x="158280" y="1855767"/>
            <a:ext cx="1606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Model Selection</a:t>
            </a:r>
          </a:p>
          <a:p>
            <a:r>
              <a:rPr lang="en-US" sz="1200" dirty="0"/>
              <a:t>Evaluate overall performance for multiple different splits to find the model that best generalizes to data it was not trained on.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D8D26C-F6DD-AD49-BBAF-D30A51A19DCF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44F384-7C57-7B42-AA3A-9F5ED2160CDF}"/>
              </a:ext>
            </a:extLst>
          </p:cNvPr>
          <p:cNvSpPr txBox="1"/>
          <p:nvPr/>
        </p:nvSpPr>
        <p:spPr>
          <a:xfrm>
            <a:off x="158280" y="1855767"/>
            <a:ext cx="164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Cross Validation</a:t>
            </a:r>
          </a:p>
          <a:p>
            <a:r>
              <a:rPr lang="en-US" sz="1200" dirty="0"/>
              <a:t>All the data sets used to evaluate the error were also used to train the model, so they are referred to as </a:t>
            </a:r>
            <a:r>
              <a:rPr lang="en-US" sz="1200" b="1" dirty="0"/>
              <a:t>validation</a:t>
            </a:r>
            <a:r>
              <a:rPr lang="en-US" sz="1200" dirty="0"/>
              <a:t> rather than </a:t>
            </a:r>
            <a:r>
              <a:rPr lang="en-US" sz="1200" b="1" dirty="0"/>
              <a:t>test</a:t>
            </a:r>
            <a:r>
              <a:rPr lang="en-US" sz="1200" dirty="0"/>
              <a:t> sets.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B2779-EBB3-E64C-8D3B-CB19E83C5E41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FF43BB-6AD8-ED45-8F96-DBDCA654F5CE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F867A-F0C8-9C4C-8545-3CC1C3DA7D44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FD19E9-11AE-2F45-B975-FF758823FAF7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742575-CCEC-794E-96E9-15D6E98F676C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55074D-6FAF-1C46-A438-43DE098463AA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D3E373-8442-2144-951B-B9B7D4B454D7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009C76-F9BA-D34B-B58F-90C24AFCB76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C242EE-A73F-AD47-BE24-0D2DB711DB7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4058702-D848-1941-AD61-46A6D1A246D3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3752CD-EF52-AF46-8392-A279FAFE7F77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DECBC1-19F6-F04D-9E21-C28CE02D7995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6A75A6B9-7610-6045-B619-802B183C6C8A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B9F535-A63A-2145-AADC-5DF5174D2DB5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E4BA3744-5F6C-EE41-8482-C7AE412AE4A7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9E2C24-2AC1-6D4B-A906-EB9D665473A1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F558EE-0945-1C4C-912B-991310D47761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65D7B25-8EA8-3F4F-96B6-E4210F01F12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A8ACA0-CA32-5F4C-8A83-94B8E30A9D16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9598C1B-5FF6-C24C-BD42-8A31343C27CF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6E76679-6CF1-034C-AA4E-ACD1CA8E0FC9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721E99-5FAE-3041-BA29-4B7C81CDDDAF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9D4A5CE-B78F-7C43-9D3A-5F6AFFD3476F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B5FEE1-4A0D-FD49-895B-ED26C36A6662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CD8A477B-6E2A-C44F-AFBF-9C9D49E3CDE4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5258F4-6897-7742-9570-54016DF42B39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4D53BB-79AB-C541-9B0F-324E09392BEA}"/>
              </a:ext>
            </a:extLst>
          </p:cNvPr>
          <p:cNvSpPr txBox="1"/>
          <p:nvPr/>
        </p:nvSpPr>
        <p:spPr>
          <a:xfrm>
            <a:off x="7240732" y="2409765"/>
            <a:ext cx="17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e.g., Select model with lowest mean error.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F31FDB-18F8-8345-A29C-C2428CBEADC3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D99C09-6E13-B84E-8D28-FE5117696847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FEC0FA1-6328-8A4B-9B4B-ADBA09B82358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F9FBB0-7C88-AF48-AB2E-389BF6AAF878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7F7B6D-8F19-804A-879A-CF1A4D489799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DC44301-BD96-0D42-80E8-444EDEEBD2C6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A702722-2672-2F4A-81DA-F56EBA7C6CF0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A9423A-D748-E149-912A-3457118A77E4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1E2B82E-C3AA-1D47-B60A-B04AA6150F27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C7CE47-B77E-A244-9B0E-F0A89FB651C9}"/>
              </a:ext>
            </a:extLst>
          </p:cNvPr>
          <p:cNvCxnSpPr/>
          <p:nvPr/>
        </p:nvCxnSpPr>
        <p:spPr>
          <a:xfrm>
            <a:off x="3723967" y="4050846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C8B3F1-80B0-0B42-A55A-E37001AF7224}"/>
              </a:ext>
            </a:extLst>
          </p:cNvPr>
          <p:cNvCxnSpPr/>
          <p:nvPr/>
        </p:nvCxnSpPr>
        <p:spPr>
          <a:xfrm>
            <a:off x="4066867" y="4434738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2E47B3-3F1F-5640-A506-FFF81E6D6240}"/>
              </a:ext>
            </a:extLst>
          </p:cNvPr>
          <p:cNvCxnSpPr/>
          <p:nvPr/>
        </p:nvCxnSpPr>
        <p:spPr>
          <a:xfrm>
            <a:off x="4409767" y="4393633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F77915F-1758-A341-8A62-C194F6210C4D}"/>
              </a:ext>
            </a:extLst>
          </p:cNvPr>
          <p:cNvCxnSpPr/>
          <p:nvPr/>
        </p:nvCxnSpPr>
        <p:spPr>
          <a:xfrm>
            <a:off x="4752667" y="4506559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B2779-EBB3-E64C-8D3B-CB19E83C5E41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FF43BB-6AD8-ED45-8F96-DBDCA654F5CE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F867A-F0C8-9C4C-8545-3CC1C3DA7D44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FD19E9-11AE-2F45-B975-FF758823FAF7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742575-CCEC-794E-96E9-15D6E98F676C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55074D-6FAF-1C46-A438-43DE098463AA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D3E373-8442-2144-951B-B9B7D4B454D7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009C76-F9BA-D34B-B58F-90C24AFCB76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C242EE-A73F-AD47-BE24-0D2DB711DB7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4058702-D848-1941-AD61-46A6D1A246D3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3752CD-EF52-AF46-8392-A279FAFE7F77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DECBC1-19F6-F04D-9E21-C28CE02D7995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6A75A6B9-7610-6045-B619-802B183C6C8A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B9F535-A63A-2145-AADC-5DF5174D2DB5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E4BA3744-5F6C-EE41-8482-C7AE412AE4A7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9E2C24-2AC1-6D4B-A906-EB9D665473A1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F558EE-0945-1C4C-912B-991310D47761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65D7B25-8EA8-3F4F-96B6-E4210F01F12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A8ACA0-CA32-5F4C-8A83-94B8E30A9D16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9598C1B-5FF6-C24C-BD42-8A31343C27CF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6E76679-6CF1-034C-AA4E-ACD1CA8E0FC9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721E99-5FAE-3041-BA29-4B7C81CDDDAF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9D4A5CE-B78F-7C43-9D3A-5F6AFFD3476F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B5FEE1-4A0D-FD49-895B-ED26C36A6662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CD8A477B-6E2A-C44F-AFBF-9C9D49E3CDE4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5258F4-6897-7742-9570-54016DF42B39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4D53BB-79AB-C541-9B0F-324E09392BEA}"/>
              </a:ext>
            </a:extLst>
          </p:cNvPr>
          <p:cNvSpPr txBox="1"/>
          <p:nvPr/>
        </p:nvSpPr>
        <p:spPr>
          <a:xfrm>
            <a:off x="7240732" y="2409765"/>
            <a:ext cx="17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F31FDB-18F8-8345-A29C-C2428CBEADC3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D99C09-6E13-B84E-8D28-FE5117696847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FEC0FA1-6328-8A4B-9B4B-ADBA09B82358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F9FBB0-7C88-AF48-AB2E-389BF6AAF878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7F7B6D-8F19-804A-879A-CF1A4D489799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DC44301-BD96-0D42-80E8-444EDEEBD2C6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A702722-2672-2F4A-81DA-F56EBA7C6CF0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A9423A-D748-E149-912A-3457118A77E4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1E2B82E-C3AA-1D47-B60A-B04AA6150F27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97E1F-F3D0-2B4F-9A7F-A516A57C2642}"/>
              </a:ext>
            </a:extLst>
          </p:cNvPr>
          <p:cNvGrpSpPr/>
          <p:nvPr/>
        </p:nvGrpSpPr>
        <p:grpSpPr>
          <a:xfrm>
            <a:off x="3723967" y="3634405"/>
            <a:ext cx="228600" cy="837481"/>
            <a:chOff x="3343262" y="3639269"/>
            <a:chExt cx="228600" cy="83748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BC51F8-6F08-8F4F-A757-A61DBDE0F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3AA190-626D-CE49-80FA-6E8858E0DA0B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7316A4-CB26-2146-8399-365EA71EE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660FFB-ABFE-4247-B4C1-FFF3D4A70317}"/>
              </a:ext>
            </a:extLst>
          </p:cNvPr>
          <p:cNvGrpSpPr/>
          <p:nvPr/>
        </p:nvGrpSpPr>
        <p:grpSpPr>
          <a:xfrm>
            <a:off x="4066867" y="4168464"/>
            <a:ext cx="228600" cy="446179"/>
            <a:chOff x="3343262" y="3639269"/>
            <a:chExt cx="228600" cy="83748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59198CD-1F0F-5345-AF8E-4236DF97A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B691FB-147D-D34C-99ED-E30BE060CC3A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07C9DDE-07F7-0C4D-B299-A93C6CCB4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31A3C9D-FA02-C54D-BFF3-0134C8028167}"/>
              </a:ext>
            </a:extLst>
          </p:cNvPr>
          <p:cNvGrpSpPr/>
          <p:nvPr/>
        </p:nvGrpSpPr>
        <p:grpSpPr>
          <a:xfrm>
            <a:off x="4409767" y="4063522"/>
            <a:ext cx="228600" cy="606053"/>
            <a:chOff x="3343262" y="3639269"/>
            <a:chExt cx="228600" cy="83748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B4992D-30A9-0047-A566-5FC8ED940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74BE05-0796-724A-8561-B9122D3AA35F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B2F53B7-ECCC-D14C-B760-455513CFD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B81C0A1-038D-4C4E-910C-04F9B4551702}"/>
              </a:ext>
            </a:extLst>
          </p:cNvPr>
          <p:cNvGrpSpPr/>
          <p:nvPr/>
        </p:nvGrpSpPr>
        <p:grpSpPr>
          <a:xfrm>
            <a:off x="4752667" y="3729357"/>
            <a:ext cx="228600" cy="1096166"/>
            <a:chOff x="3343262" y="3639269"/>
            <a:chExt cx="228600" cy="83748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CAC3733-6BB9-7444-92EA-97CEB8C9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5B49957-930E-8240-9A8B-B77A1FCE5664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2CBCD7-E2A8-014A-BD86-E313F830B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96775-ABEB-034C-AE36-7A43F197BEBD}"/>
              </a:ext>
            </a:extLst>
          </p:cNvPr>
          <p:cNvCxnSpPr>
            <a:cxnSpLocks/>
          </p:cNvCxnSpPr>
          <p:nvPr/>
        </p:nvCxnSpPr>
        <p:spPr>
          <a:xfrm>
            <a:off x="3609667" y="4887559"/>
            <a:ext cx="1571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AE0549-5617-D147-935A-B84599D2A032}"/>
              </a:ext>
            </a:extLst>
          </p:cNvPr>
          <p:cNvCxnSpPr>
            <a:cxnSpLocks/>
          </p:cNvCxnSpPr>
          <p:nvPr/>
        </p:nvCxnSpPr>
        <p:spPr>
          <a:xfrm flipV="1">
            <a:off x="3609667" y="3589347"/>
            <a:ext cx="0" cy="130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E94B544-D368-384E-BC44-FFD103AD0EC7}"/>
              </a:ext>
            </a:extLst>
          </p:cNvPr>
          <p:cNvSpPr txBox="1"/>
          <p:nvPr/>
        </p:nvSpPr>
        <p:spPr>
          <a:xfrm>
            <a:off x="5209450" y="4733151"/>
            <a:ext cx="1254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 flexibility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BBED17-24B7-8B45-ABA6-5E00B7D9A2D5}"/>
              </a:ext>
            </a:extLst>
          </p:cNvPr>
          <p:cNvSpPr txBox="1"/>
          <p:nvPr/>
        </p:nvSpPr>
        <p:spPr>
          <a:xfrm>
            <a:off x="2312055" y="4050846"/>
            <a:ext cx="128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cross validation error</a:t>
            </a: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86716AFE-084D-524E-B8FF-7CAC117B04DD}"/>
              </a:ext>
            </a:extLst>
          </p:cNvPr>
          <p:cNvSpPr/>
          <p:nvPr/>
        </p:nvSpPr>
        <p:spPr>
          <a:xfrm rot="10800000">
            <a:off x="5209450" y="3519419"/>
            <a:ext cx="1370808" cy="952465"/>
          </a:xfrm>
          <a:prstGeom prst="bentArrow">
            <a:avLst>
              <a:gd name="adj1" fmla="val 8159"/>
              <a:gd name="adj2" fmla="val 14283"/>
              <a:gd name="adj3" fmla="val 18111"/>
              <a:gd name="adj4" fmla="val 437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2D78B3-6F83-4B41-88B4-8C92E4D538D4}"/>
              </a:ext>
            </a:extLst>
          </p:cNvPr>
          <p:cNvSpPr txBox="1"/>
          <p:nvPr/>
        </p:nvSpPr>
        <p:spPr>
          <a:xfrm>
            <a:off x="6629400" y="3852048"/>
            <a:ext cx="175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Which model would you choose?</a:t>
            </a:r>
          </a:p>
          <a:p>
            <a:r>
              <a:rPr lang="en-US" sz="1200" b="1" dirty="0"/>
              <a:t>A, B, C, or 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210203-93E5-5E40-8CA7-32895BE3FCFF}"/>
              </a:ext>
            </a:extLst>
          </p:cNvPr>
          <p:cNvSpPr txBox="1"/>
          <p:nvPr/>
        </p:nvSpPr>
        <p:spPr>
          <a:xfrm>
            <a:off x="158280" y="2040432"/>
            <a:ext cx="164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Model Selection</a:t>
            </a:r>
          </a:p>
          <a:p>
            <a:r>
              <a:rPr lang="en-US" sz="1200" dirty="0"/>
              <a:t>Cross validation to</a:t>
            </a:r>
          </a:p>
          <a:p>
            <a:r>
              <a:rPr lang="en-US" sz="1200" dirty="0"/>
              <a:t>select model that best generalizes to data it was not trained on.</a:t>
            </a:r>
          </a:p>
        </p:txBody>
      </p:sp>
    </p:spTree>
    <p:extLst>
      <p:ext uri="{BB962C8B-B14F-4D97-AF65-F5344CB8AC3E}">
        <p14:creationId xmlns:p14="http://schemas.microsoft.com/office/powerpoint/2010/main" val="411168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44F384-7C57-7B42-AA3A-9F5ED2160CDF}"/>
              </a:ext>
            </a:extLst>
          </p:cNvPr>
          <p:cNvSpPr txBox="1"/>
          <p:nvPr/>
        </p:nvSpPr>
        <p:spPr>
          <a:xfrm>
            <a:off x="158280" y="2040432"/>
            <a:ext cx="164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Model Selection</a:t>
            </a:r>
          </a:p>
          <a:p>
            <a:r>
              <a:rPr lang="en-US" sz="1200" dirty="0"/>
              <a:t>Cross validation to</a:t>
            </a:r>
          </a:p>
          <a:p>
            <a:r>
              <a:rPr lang="en-US" sz="1200" dirty="0"/>
              <a:t>select model that best generalizes to data it was not trained 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9BCE9C-2DD4-6640-B709-A9C86A947FFA}"/>
              </a:ext>
            </a:extLst>
          </p:cNvPr>
          <p:cNvSpPr/>
          <p:nvPr/>
        </p:nvSpPr>
        <p:spPr>
          <a:xfrm>
            <a:off x="2827344" y="3758880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selected 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1BE931-DF20-A745-86EA-5FDFEE627C5B}"/>
              </a:ext>
            </a:extLst>
          </p:cNvPr>
          <p:cNvCxnSpPr>
            <a:cxnSpLocks/>
          </p:cNvCxnSpPr>
          <p:nvPr/>
        </p:nvCxnSpPr>
        <p:spPr>
          <a:xfrm>
            <a:off x="4346395" y="350919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269BCC1-52CE-3D41-BEE3-E8578E158784}"/>
              </a:ext>
            </a:extLst>
          </p:cNvPr>
          <p:cNvSpPr/>
          <p:nvPr/>
        </p:nvSpPr>
        <p:spPr>
          <a:xfrm>
            <a:off x="7240732" y="375888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545D0A-BBA7-A747-906F-96159D3FCB76}"/>
              </a:ext>
            </a:extLst>
          </p:cNvPr>
          <p:cNvCxnSpPr>
            <a:cxnSpLocks/>
          </p:cNvCxnSpPr>
          <p:nvPr/>
        </p:nvCxnSpPr>
        <p:spPr>
          <a:xfrm>
            <a:off x="7619825" y="350919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F777DA9-5E87-DC43-BA7E-F940BD893143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CE5F02-4304-C54E-8862-0F9D3B04FF68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123A1F-9C4E-F040-AE6C-8D3FBEDD882C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A82D07-6DD0-2449-9902-377D906D125B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359-7AF0-8E4B-B261-CD2CAA8BB7F6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E40C5F-9BD9-834C-B8AB-A1AF8A8E8A76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22A049-5199-E242-A6A2-578E40538B7C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148F243-0478-4940-B110-1126434CE5FC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48001A-90F1-2E4A-A1CF-DABF22B9FD2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67C4B38-AC85-5845-8BD5-91700BE9AFF8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B2695CD-0949-2648-9CA3-1851E54B7498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643103-7F17-454C-AD14-92EA980A5B0D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84553C2D-BB16-1E49-B8BB-7FCAF402D039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89E2BB-0399-5845-A703-1A33AE64D304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4DB5AFE1-E9CD-3B4D-83A3-88DB9CE592BC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16F9C1-423C-7E41-BF4A-814AACB076AC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067EA28-1690-2540-88C5-5B3BE52E3EEC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C24745-12F1-B547-A762-45D6BF55C48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606DC4-0AC5-BD46-A62E-2FCAB931424E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04B7AB2-13FC-DA48-8543-B1245FFE3224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620ABC-BD2A-B24E-A0E4-7B4E9D36A27B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D7087E-9641-C94F-B5B6-2362E7764795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1AEC9AC9-5BFA-0547-947E-20DBDB3BF747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FA6330-B3E3-E643-8C63-6A9A25ED1026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3FEBE5C1-3B0E-8947-830F-06460AAC8AFC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AC2212-2349-D942-94AE-A0F51D04E347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C7E476-887C-1B4B-8872-8E9F3E4407F1}"/>
              </a:ext>
            </a:extLst>
          </p:cNvPr>
          <p:cNvSpPr txBox="1"/>
          <p:nvPr/>
        </p:nvSpPr>
        <p:spPr>
          <a:xfrm>
            <a:off x="7240733" y="2409765"/>
            <a:ext cx="164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C98CE42-3B19-804F-83B0-FD1142F3FD0E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48E9D8B-27AA-F945-BFF9-B0497380EFE4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BC99E8-0357-C740-957C-84E576F008BB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0439B2-70C4-794B-842C-7583643106BC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28541E0-7083-7E48-A298-06EDAD93851B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09DE1F-515D-C841-ACA7-9A51A390F579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7BED1C-36B2-574B-A2CD-CA5063C31345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B2B271-ABB5-094F-B1C8-43BBA3EA07E5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1D4A99D-4FB2-A742-83B8-9060F4C28A71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AB38DBB-BD6F-1A4B-A889-9F47059BA291}"/>
                  </a:ext>
                </a:extLst>
              </p:cNvPr>
              <p:cNvSpPr txBox="1"/>
              <p:nvPr/>
            </p:nvSpPr>
            <p:spPr>
              <a:xfrm>
                <a:off x="6744391" y="4016278"/>
                <a:ext cx="1750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e.g., mean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stdev</a:t>
                </a:r>
              </a:p>
              <a:p>
                <a:r>
                  <a:rPr lang="en-US" sz="1200" dirty="0"/>
                  <a:t>e.g., mean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95% CI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AB38DBB-BD6F-1A4B-A889-9F47059B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391" y="4016278"/>
                <a:ext cx="1750867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73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3967346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3967346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data.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169431-2576-B94C-ABBA-7FC74C282D12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6517992-4DD4-AB4E-8A01-C14A1DDE09B8}"/>
              </a:ext>
            </a:extLst>
          </p:cNvPr>
          <p:cNvSpPr/>
          <p:nvPr/>
        </p:nvSpPr>
        <p:spPr>
          <a:xfrm>
            <a:off x="152401" y="2303049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2830057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87AC2-6310-7A43-BFEE-5327E9EBD7EC}"/>
              </a:ext>
            </a:extLst>
          </p:cNvPr>
          <p:cNvSpPr/>
          <p:nvPr/>
        </p:nvSpPr>
        <p:spPr>
          <a:xfrm>
            <a:off x="2829291" y="2597411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F1F9FD-A64B-F845-8BFA-F50D3AE0E9A5}"/>
              </a:ext>
            </a:extLst>
          </p:cNvPr>
          <p:cNvSpPr/>
          <p:nvPr/>
        </p:nvSpPr>
        <p:spPr>
          <a:xfrm>
            <a:off x="3589015" y="25974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EC3EA3-3C81-C64B-A6EA-EF7DCD85500C}"/>
              </a:ext>
            </a:extLst>
          </p:cNvPr>
          <p:cNvSpPr/>
          <p:nvPr/>
        </p:nvSpPr>
        <p:spPr>
          <a:xfrm>
            <a:off x="4346436" y="2595449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2D4D45-0D1F-B045-B960-AC5F1F26152A}"/>
              </a:ext>
            </a:extLst>
          </p:cNvPr>
          <p:cNvSpPr/>
          <p:nvPr/>
        </p:nvSpPr>
        <p:spPr>
          <a:xfrm>
            <a:off x="2829291" y="2824049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A47A0-6C7E-AE4B-B4C5-F029DD45191C}"/>
              </a:ext>
            </a:extLst>
          </p:cNvPr>
          <p:cNvSpPr/>
          <p:nvPr/>
        </p:nvSpPr>
        <p:spPr>
          <a:xfrm>
            <a:off x="4343568" y="2821798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1D5FFB-FD67-4C4D-8DD2-BDDBD867ECCF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36881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3B360-83B7-D94B-A8D6-7BFCEBAD480A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82306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FB5DB-CD83-A54B-A638-FCAC90EB783D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60240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6D776-5049-974C-BCFD-5039D3B100F0}"/>
              </a:ext>
            </a:extLst>
          </p:cNvPr>
          <p:cNvSpPr/>
          <p:nvPr/>
        </p:nvSpPr>
        <p:spPr>
          <a:xfrm>
            <a:off x="5414014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3A95CE-0BD3-8547-8105-EEA1C00B87DB}"/>
              </a:ext>
            </a:extLst>
          </p:cNvPr>
          <p:cNvSpPr/>
          <p:nvPr/>
        </p:nvSpPr>
        <p:spPr>
          <a:xfrm>
            <a:off x="5414014" y="259438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960871-2CF0-2D47-9C12-FFEA8B17CEFF}"/>
              </a:ext>
            </a:extLst>
          </p:cNvPr>
          <p:cNvSpPr/>
          <p:nvPr/>
        </p:nvSpPr>
        <p:spPr>
          <a:xfrm>
            <a:off x="5414014" y="28199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00D1146-210A-0443-BB7F-51F8513DDC36}"/>
              </a:ext>
            </a:extLst>
          </p:cNvPr>
          <p:cNvSpPr/>
          <p:nvPr/>
        </p:nvSpPr>
        <p:spPr>
          <a:xfrm>
            <a:off x="6248400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41739-FB71-2240-89E2-42847C3B78E6}"/>
              </a:ext>
            </a:extLst>
          </p:cNvPr>
          <p:cNvSpPr/>
          <p:nvPr/>
        </p:nvSpPr>
        <p:spPr>
          <a:xfrm>
            <a:off x="6477000" y="25913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482EC8C-1890-E540-82EC-60F7C7FDC75C}"/>
              </a:ext>
            </a:extLst>
          </p:cNvPr>
          <p:cNvSpPr/>
          <p:nvPr/>
        </p:nvSpPr>
        <p:spPr>
          <a:xfrm flipH="1">
            <a:off x="2599254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23B69-2CC2-A543-8CFC-BD3E5F6088DC}"/>
              </a:ext>
            </a:extLst>
          </p:cNvPr>
          <p:cNvSpPr txBox="1"/>
          <p:nvPr/>
        </p:nvSpPr>
        <p:spPr>
          <a:xfrm>
            <a:off x="1841061" y="2567161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9E1E4C-B676-A749-B934-7B74A0998318}"/>
              </a:ext>
            </a:extLst>
          </p:cNvPr>
          <p:cNvSpPr/>
          <p:nvPr/>
        </p:nvSpPr>
        <p:spPr>
          <a:xfrm>
            <a:off x="3584616" y="3221715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36ECCA-355C-AE45-81FF-0802175B3284}"/>
              </a:ext>
            </a:extLst>
          </p:cNvPr>
          <p:cNvSpPr/>
          <p:nvPr/>
        </p:nvSpPr>
        <p:spPr>
          <a:xfrm>
            <a:off x="2830057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1D071A-8F42-7748-AF20-5D18BB919388}"/>
              </a:ext>
            </a:extLst>
          </p:cNvPr>
          <p:cNvSpPr/>
          <p:nvPr/>
        </p:nvSpPr>
        <p:spPr>
          <a:xfrm>
            <a:off x="2829291" y="3450315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48389-922D-694B-AC0D-FC6F6D3C7537}"/>
              </a:ext>
            </a:extLst>
          </p:cNvPr>
          <p:cNvSpPr/>
          <p:nvPr/>
        </p:nvSpPr>
        <p:spPr>
          <a:xfrm>
            <a:off x="3589015" y="34503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018EA3-90FC-C841-96FB-9CFF0E4D0C38}"/>
              </a:ext>
            </a:extLst>
          </p:cNvPr>
          <p:cNvSpPr/>
          <p:nvPr/>
        </p:nvSpPr>
        <p:spPr>
          <a:xfrm>
            <a:off x="4346436" y="3448353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D910DC-A85C-0848-B7B0-DEB70CAECA9E}"/>
              </a:ext>
            </a:extLst>
          </p:cNvPr>
          <p:cNvSpPr/>
          <p:nvPr/>
        </p:nvSpPr>
        <p:spPr>
          <a:xfrm>
            <a:off x="2833013" y="3675971"/>
            <a:ext cx="1513423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9CAD63-2C80-1C4B-BA93-5428259BCC5B}"/>
              </a:ext>
            </a:extLst>
          </p:cNvPr>
          <p:cNvSpPr/>
          <p:nvPr/>
        </p:nvSpPr>
        <p:spPr>
          <a:xfrm>
            <a:off x="4343568" y="3675971"/>
            <a:ext cx="758186" cy="2254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CD46ED-6935-8A4D-A9E4-86DAC60C6504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221715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FA2FBE-6462-9345-BBE7-17B326B2F5F0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67597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40AB4E-1CED-AE4D-990F-468136A78E62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45530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7E0E391-4EF5-BD4D-A3B2-F64E4C0A9A74}"/>
              </a:ext>
            </a:extLst>
          </p:cNvPr>
          <p:cNvSpPr/>
          <p:nvPr/>
        </p:nvSpPr>
        <p:spPr>
          <a:xfrm>
            <a:off x="5414014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86DB-EBEC-5842-B937-0BD5EBC79CC2}"/>
              </a:ext>
            </a:extLst>
          </p:cNvPr>
          <p:cNvSpPr/>
          <p:nvPr/>
        </p:nvSpPr>
        <p:spPr>
          <a:xfrm>
            <a:off x="5414014" y="344729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C3F8B-7072-F841-A539-D285C4976620}"/>
              </a:ext>
            </a:extLst>
          </p:cNvPr>
          <p:cNvSpPr/>
          <p:nvPr/>
        </p:nvSpPr>
        <p:spPr>
          <a:xfrm>
            <a:off x="5414014" y="36728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79AB272-DF21-0C42-9C88-3A3D5FAE1836}"/>
              </a:ext>
            </a:extLst>
          </p:cNvPr>
          <p:cNvSpPr/>
          <p:nvPr/>
        </p:nvSpPr>
        <p:spPr>
          <a:xfrm>
            <a:off x="6248400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9D41CF-D68D-8147-9C6A-4E996C5A3810}"/>
              </a:ext>
            </a:extLst>
          </p:cNvPr>
          <p:cNvSpPr/>
          <p:nvPr/>
        </p:nvSpPr>
        <p:spPr>
          <a:xfrm>
            <a:off x="6477000" y="34442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D71CF7-4E43-404E-9458-89C2DB3C29FC}"/>
              </a:ext>
            </a:extLst>
          </p:cNvPr>
          <p:cNvSpPr/>
          <p:nvPr/>
        </p:nvSpPr>
        <p:spPr>
          <a:xfrm flipH="1">
            <a:off x="2599254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6DD105-C323-7141-B026-9897C0D7412F}"/>
              </a:ext>
            </a:extLst>
          </p:cNvPr>
          <p:cNvSpPr txBox="1"/>
          <p:nvPr/>
        </p:nvSpPr>
        <p:spPr>
          <a:xfrm>
            <a:off x="1841061" y="3420065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0C0369-A6D7-E54E-88C4-D64DF979B716}"/>
              </a:ext>
            </a:extLst>
          </p:cNvPr>
          <p:cNvSpPr txBox="1"/>
          <p:nvPr/>
        </p:nvSpPr>
        <p:spPr>
          <a:xfrm>
            <a:off x="6477000" y="2901280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3584616" y="2368811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D0A55B-3FFA-1744-B10A-97F09FE66896}"/>
              </a:ext>
            </a:extLst>
          </p:cNvPr>
          <p:cNvSpPr/>
          <p:nvPr/>
        </p:nvSpPr>
        <p:spPr>
          <a:xfrm>
            <a:off x="2827345" y="4245015"/>
            <a:ext cx="2275176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selected model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71E5D3-CC5A-1445-8DE4-F9A058B567B5}"/>
              </a:ext>
            </a:extLst>
          </p:cNvPr>
          <p:cNvCxnSpPr>
            <a:cxnSpLocks/>
          </p:cNvCxnSpPr>
          <p:nvPr/>
        </p:nvCxnSpPr>
        <p:spPr>
          <a:xfrm>
            <a:off x="3967346" y="399532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91E543E-B9E5-604F-9D63-F172EA38D7DC}"/>
              </a:ext>
            </a:extLst>
          </p:cNvPr>
          <p:cNvSpPr/>
          <p:nvPr/>
        </p:nvSpPr>
        <p:spPr>
          <a:xfrm>
            <a:off x="5105397" y="424501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82278-6FE7-334D-88FE-F61B790A0214}"/>
              </a:ext>
            </a:extLst>
          </p:cNvPr>
          <p:cNvSpPr txBox="1"/>
          <p:nvPr/>
        </p:nvSpPr>
        <p:spPr>
          <a:xfrm>
            <a:off x="6096000" y="4109627"/>
            <a:ext cx="25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Evaluate error for test set that was </a:t>
            </a:r>
            <a:r>
              <a:rPr lang="en-US" sz="1200" b="1" dirty="0"/>
              <a:t>never used to select or train </a:t>
            </a:r>
            <a:r>
              <a:rPr lang="en-US" sz="1200" dirty="0"/>
              <a:t>the model.</a:t>
            </a:r>
          </a:p>
        </p:txBody>
      </p:sp>
    </p:spTree>
    <p:extLst>
      <p:ext uri="{BB962C8B-B14F-4D97-AF65-F5344CB8AC3E}">
        <p14:creationId xmlns:p14="http://schemas.microsoft.com/office/powerpoint/2010/main" val="59605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6684"/>
            <a:ext cx="30381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8DF7-F218-9E4B-A149-AC8532D60380}"/>
              </a:ext>
            </a:extLst>
          </p:cNvPr>
          <p:cNvSpPr/>
          <p:nvPr/>
        </p:nvSpPr>
        <p:spPr>
          <a:xfrm>
            <a:off x="2829298" y="1814218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C55A-E8EC-8C48-9ED4-3E70CB65DEAF}"/>
              </a:ext>
            </a:extLst>
          </p:cNvPr>
          <p:cNvSpPr/>
          <p:nvPr/>
        </p:nvSpPr>
        <p:spPr>
          <a:xfrm>
            <a:off x="2829298" y="2311752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error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FD5B2-433C-E04D-B11D-87AEF07951DD}"/>
              </a:ext>
            </a:extLst>
          </p:cNvPr>
          <p:cNvCxnSpPr>
            <a:cxnSpLocks/>
          </p:cNvCxnSpPr>
          <p:nvPr/>
        </p:nvCxnSpPr>
        <p:spPr>
          <a:xfrm>
            <a:off x="4348348" y="2062985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D3D1CA-D08F-CD4A-A6BA-489D16BC7801}"/>
              </a:ext>
            </a:extLst>
          </p:cNvPr>
          <p:cNvSpPr txBox="1"/>
          <p:nvPr/>
        </p:nvSpPr>
        <p:spPr>
          <a:xfrm>
            <a:off x="6096001" y="219521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measure of how well the model predicts the data.</a:t>
            </a:r>
          </a:p>
        </p:txBody>
      </p:sp>
    </p:spTree>
    <p:extLst>
      <p:ext uri="{BB962C8B-B14F-4D97-AF65-F5344CB8AC3E}">
        <p14:creationId xmlns:p14="http://schemas.microsoft.com/office/powerpoint/2010/main" val="122525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3967346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3967346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data.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169431-2576-B94C-ABBA-7FC74C282D12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6517992-4DD4-AB4E-8A01-C14A1DDE09B8}"/>
              </a:ext>
            </a:extLst>
          </p:cNvPr>
          <p:cNvSpPr/>
          <p:nvPr/>
        </p:nvSpPr>
        <p:spPr>
          <a:xfrm>
            <a:off x="152401" y="2303049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1D5FFB-FD67-4C4D-8DD2-BDDBD867ECCF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36881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3B360-83B7-D94B-A8D6-7BFCEBAD480A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82306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FB5DB-CD83-A54B-A638-FCAC90EB783D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60240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6D776-5049-974C-BCFD-5039D3B100F0}"/>
              </a:ext>
            </a:extLst>
          </p:cNvPr>
          <p:cNvSpPr/>
          <p:nvPr/>
        </p:nvSpPr>
        <p:spPr>
          <a:xfrm>
            <a:off x="5414014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3A95CE-0BD3-8547-8105-EEA1C00B87DB}"/>
              </a:ext>
            </a:extLst>
          </p:cNvPr>
          <p:cNvSpPr/>
          <p:nvPr/>
        </p:nvSpPr>
        <p:spPr>
          <a:xfrm>
            <a:off x="5414014" y="259438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960871-2CF0-2D47-9C12-FFEA8B17CEFF}"/>
              </a:ext>
            </a:extLst>
          </p:cNvPr>
          <p:cNvSpPr/>
          <p:nvPr/>
        </p:nvSpPr>
        <p:spPr>
          <a:xfrm>
            <a:off x="5414014" y="28199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00D1146-210A-0443-BB7F-51F8513DDC36}"/>
              </a:ext>
            </a:extLst>
          </p:cNvPr>
          <p:cNvSpPr/>
          <p:nvPr/>
        </p:nvSpPr>
        <p:spPr>
          <a:xfrm>
            <a:off x="6248400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41739-FB71-2240-89E2-42847C3B78E6}"/>
              </a:ext>
            </a:extLst>
          </p:cNvPr>
          <p:cNvSpPr/>
          <p:nvPr/>
        </p:nvSpPr>
        <p:spPr>
          <a:xfrm>
            <a:off x="6477000" y="25913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482EC8C-1890-E540-82EC-60F7C7FDC75C}"/>
              </a:ext>
            </a:extLst>
          </p:cNvPr>
          <p:cNvSpPr/>
          <p:nvPr/>
        </p:nvSpPr>
        <p:spPr>
          <a:xfrm flipH="1">
            <a:off x="2599254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23B69-2CC2-A543-8CFC-BD3E5F6088DC}"/>
              </a:ext>
            </a:extLst>
          </p:cNvPr>
          <p:cNvSpPr txBox="1"/>
          <p:nvPr/>
        </p:nvSpPr>
        <p:spPr>
          <a:xfrm>
            <a:off x="1841061" y="2567161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CD46ED-6935-8A4D-A9E4-86DAC60C6504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221715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FA2FBE-6462-9345-BBE7-17B326B2F5F0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67597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40AB4E-1CED-AE4D-990F-468136A78E62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45530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7E0E391-4EF5-BD4D-A3B2-F64E4C0A9A74}"/>
              </a:ext>
            </a:extLst>
          </p:cNvPr>
          <p:cNvSpPr/>
          <p:nvPr/>
        </p:nvSpPr>
        <p:spPr>
          <a:xfrm>
            <a:off x="5414014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86DB-EBEC-5842-B937-0BD5EBC79CC2}"/>
              </a:ext>
            </a:extLst>
          </p:cNvPr>
          <p:cNvSpPr/>
          <p:nvPr/>
        </p:nvSpPr>
        <p:spPr>
          <a:xfrm>
            <a:off x="5414014" y="344729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C3F8B-7072-F841-A539-D285C4976620}"/>
              </a:ext>
            </a:extLst>
          </p:cNvPr>
          <p:cNvSpPr/>
          <p:nvPr/>
        </p:nvSpPr>
        <p:spPr>
          <a:xfrm>
            <a:off x="5414014" y="36728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79AB272-DF21-0C42-9C88-3A3D5FAE1836}"/>
              </a:ext>
            </a:extLst>
          </p:cNvPr>
          <p:cNvSpPr/>
          <p:nvPr/>
        </p:nvSpPr>
        <p:spPr>
          <a:xfrm>
            <a:off x="6248400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9D41CF-D68D-8147-9C6A-4E996C5A3810}"/>
              </a:ext>
            </a:extLst>
          </p:cNvPr>
          <p:cNvSpPr/>
          <p:nvPr/>
        </p:nvSpPr>
        <p:spPr>
          <a:xfrm>
            <a:off x="6477000" y="34442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D71CF7-4E43-404E-9458-89C2DB3C29FC}"/>
              </a:ext>
            </a:extLst>
          </p:cNvPr>
          <p:cNvSpPr/>
          <p:nvPr/>
        </p:nvSpPr>
        <p:spPr>
          <a:xfrm flipH="1">
            <a:off x="2599254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6DD105-C323-7141-B026-9897C0D7412F}"/>
              </a:ext>
            </a:extLst>
          </p:cNvPr>
          <p:cNvSpPr txBox="1"/>
          <p:nvPr/>
        </p:nvSpPr>
        <p:spPr>
          <a:xfrm>
            <a:off x="1841061" y="3420065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0C0369-A6D7-E54E-88C4-D64DF979B716}"/>
              </a:ext>
            </a:extLst>
          </p:cNvPr>
          <p:cNvSpPr txBox="1"/>
          <p:nvPr/>
        </p:nvSpPr>
        <p:spPr>
          <a:xfrm>
            <a:off x="6477000" y="2901280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D0A55B-3FFA-1744-B10A-97F09FE66896}"/>
              </a:ext>
            </a:extLst>
          </p:cNvPr>
          <p:cNvSpPr/>
          <p:nvPr/>
        </p:nvSpPr>
        <p:spPr>
          <a:xfrm>
            <a:off x="2827345" y="4245015"/>
            <a:ext cx="2275176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selected model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71E5D3-CC5A-1445-8DE4-F9A058B567B5}"/>
              </a:ext>
            </a:extLst>
          </p:cNvPr>
          <p:cNvCxnSpPr>
            <a:cxnSpLocks/>
          </p:cNvCxnSpPr>
          <p:nvPr/>
        </p:nvCxnSpPr>
        <p:spPr>
          <a:xfrm>
            <a:off x="3967346" y="399532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91E543E-B9E5-604F-9D63-F172EA38D7DC}"/>
              </a:ext>
            </a:extLst>
          </p:cNvPr>
          <p:cNvSpPr/>
          <p:nvPr/>
        </p:nvSpPr>
        <p:spPr>
          <a:xfrm>
            <a:off x="5105397" y="424501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82278-6FE7-334D-88FE-F61B790A0214}"/>
              </a:ext>
            </a:extLst>
          </p:cNvPr>
          <p:cNvSpPr txBox="1"/>
          <p:nvPr/>
        </p:nvSpPr>
        <p:spPr>
          <a:xfrm>
            <a:off x="6096000" y="4109627"/>
            <a:ext cx="25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Evaluate error for test set that was </a:t>
            </a:r>
            <a:r>
              <a:rPr lang="en-US" sz="1200" b="1" dirty="0"/>
              <a:t>never used to select or train </a:t>
            </a:r>
            <a:r>
              <a:rPr lang="en-US" sz="1200" dirty="0"/>
              <a:t>the model.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17AC5A-EC54-444B-BC64-C4F7718BB259}"/>
              </a:ext>
            </a:extLst>
          </p:cNvPr>
          <p:cNvSpPr/>
          <p:nvPr/>
        </p:nvSpPr>
        <p:spPr>
          <a:xfrm>
            <a:off x="2829757" y="4747314"/>
            <a:ext cx="3037633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final model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A938B7-7F53-6442-950F-6A2CCC97448F}"/>
              </a:ext>
            </a:extLst>
          </p:cNvPr>
          <p:cNvCxnSpPr>
            <a:cxnSpLocks/>
          </p:cNvCxnSpPr>
          <p:nvPr/>
        </p:nvCxnSpPr>
        <p:spPr>
          <a:xfrm>
            <a:off x="4348348" y="449762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154E-4395-FA4A-9AAC-19AF7E93E593}"/>
              </a:ext>
            </a:extLst>
          </p:cNvPr>
          <p:cNvSpPr/>
          <p:nvPr/>
        </p:nvSpPr>
        <p:spPr>
          <a:xfrm>
            <a:off x="2830057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26DA2C-2D05-B34D-8496-41A08704E4E1}"/>
              </a:ext>
            </a:extLst>
          </p:cNvPr>
          <p:cNvSpPr/>
          <p:nvPr/>
        </p:nvSpPr>
        <p:spPr>
          <a:xfrm>
            <a:off x="2829291" y="2597411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01BB6-8B49-E743-86F4-CDDC37FB68F3}"/>
              </a:ext>
            </a:extLst>
          </p:cNvPr>
          <p:cNvSpPr/>
          <p:nvPr/>
        </p:nvSpPr>
        <p:spPr>
          <a:xfrm>
            <a:off x="3589015" y="25974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29B2828-0DA0-384A-9454-F5D781F9E86C}"/>
              </a:ext>
            </a:extLst>
          </p:cNvPr>
          <p:cNvSpPr/>
          <p:nvPr/>
        </p:nvSpPr>
        <p:spPr>
          <a:xfrm>
            <a:off x="4346436" y="2595449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A7CB4F-263B-CA44-99AC-524A4D69FA50}"/>
              </a:ext>
            </a:extLst>
          </p:cNvPr>
          <p:cNvSpPr/>
          <p:nvPr/>
        </p:nvSpPr>
        <p:spPr>
          <a:xfrm>
            <a:off x="2829291" y="2824049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A053B2-EF60-C840-BC39-9523BECB10AF}"/>
              </a:ext>
            </a:extLst>
          </p:cNvPr>
          <p:cNvSpPr/>
          <p:nvPr/>
        </p:nvSpPr>
        <p:spPr>
          <a:xfrm>
            <a:off x="4343568" y="2821798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716BBF-D2C7-E348-A1D7-BDB25FEE1F20}"/>
              </a:ext>
            </a:extLst>
          </p:cNvPr>
          <p:cNvSpPr/>
          <p:nvPr/>
        </p:nvSpPr>
        <p:spPr>
          <a:xfrm>
            <a:off x="3584616" y="3221715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FA57048-56B9-484F-A932-B29B33AD4F28}"/>
              </a:ext>
            </a:extLst>
          </p:cNvPr>
          <p:cNvSpPr/>
          <p:nvPr/>
        </p:nvSpPr>
        <p:spPr>
          <a:xfrm>
            <a:off x="2830057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E4455AC-3B9C-0C4B-8F9F-FC514DF27D23}"/>
              </a:ext>
            </a:extLst>
          </p:cNvPr>
          <p:cNvSpPr/>
          <p:nvPr/>
        </p:nvSpPr>
        <p:spPr>
          <a:xfrm>
            <a:off x="2829291" y="3450315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B60810-0016-1C4E-903A-5061E942101E}"/>
              </a:ext>
            </a:extLst>
          </p:cNvPr>
          <p:cNvSpPr/>
          <p:nvPr/>
        </p:nvSpPr>
        <p:spPr>
          <a:xfrm>
            <a:off x="3589015" y="34503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41A7E3-F52B-FD4A-9587-12FFFA2484A5}"/>
              </a:ext>
            </a:extLst>
          </p:cNvPr>
          <p:cNvSpPr/>
          <p:nvPr/>
        </p:nvSpPr>
        <p:spPr>
          <a:xfrm>
            <a:off x="4346436" y="3448353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1A0ACC-244E-E64C-BDE9-07F6F782FDC5}"/>
              </a:ext>
            </a:extLst>
          </p:cNvPr>
          <p:cNvSpPr/>
          <p:nvPr/>
        </p:nvSpPr>
        <p:spPr>
          <a:xfrm>
            <a:off x="2833013" y="3675971"/>
            <a:ext cx="1513423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03925C-00BD-944B-AED3-C09C3C84163B}"/>
              </a:ext>
            </a:extLst>
          </p:cNvPr>
          <p:cNvSpPr/>
          <p:nvPr/>
        </p:nvSpPr>
        <p:spPr>
          <a:xfrm>
            <a:off x="4343568" y="3675971"/>
            <a:ext cx="758186" cy="2254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AB69DF-01F4-3440-9331-26C7DCD412F9}"/>
              </a:ext>
            </a:extLst>
          </p:cNvPr>
          <p:cNvSpPr/>
          <p:nvPr/>
        </p:nvSpPr>
        <p:spPr>
          <a:xfrm>
            <a:off x="3584616" y="2368811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95703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21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K-fold Cross Validation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F3A828-45AB-E449-B5B0-2BC221BC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76350"/>
            <a:ext cx="4724400" cy="3334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CD05F6-BBAD-0C4C-A7A9-95378443333F}"/>
              </a:ext>
            </a:extLst>
          </p:cNvPr>
          <p:cNvSpPr txBox="1"/>
          <p:nvPr/>
        </p:nvSpPr>
        <p:spPr>
          <a:xfrm>
            <a:off x="1981200" y="196215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401375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22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Leave-One-Out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C28DD-DCD2-5941-BB7A-4E07539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49" y="1352550"/>
            <a:ext cx="473555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0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6684"/>
            <a:ext cx="30381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8DF7-F218-9E4B-A149-AC8532D60380}"/>
              </a:ext>
            </a:extLst>
          </p:cNvPr>
          <p:cNvSpPr/>
          <p:nvPr/>
        </p:nvSpPr>
        <p:spPr>
          <a:xfrm>
            <a:off x="2829298" y="1814218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C55A-E8EC-8C48-9ED4-3E70CB65DEAF}"/>
              </a:ext>
            </a:extLst>
          </p:cNvPr>
          <p:cNvSpPr/>
          <p:nvPr/>
        </p:nvSpPr>
        <p:spPr>
          <a:xfrm>
            <a:off x="2829298" y="2647950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A error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FD5B2-433C-E04D-B11D-87AEF07951DD}"/>
              </a:ext>
            </a:extLst>
          </p:cNvPr>
          <p:cNvCxnSpPr>
            <a:cxnSpLocks/>
          </p:cNvCxnSpPr>
          <p:nvPr/>
        </p:nvCxnSpPr>
        <p:spPr>
          <a:xfrm>
            <a:off x="4348348" y="239918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E139C1-CC28-7E47-A60E-FB7F20824672}"/>
              </a:ext>
            </a:extLst>
          </p:cNvPr>
          <p:cNvSpPr/>
          <p:nvPr/>
        </p:nvSpPr>
        <p:spPr>
          <a:xfrm>
            <a:off x="2829298" y="2150416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BBF9F-E49D-E041-AE1C-C8A09C553562}"/>
              </a:ext>
            </a:extLst>
          </p:cNvPr>
          <p:cNvSpPr/>
          <p:nvPr/>
        </p:nvSpPr>
        <p:spPr>
          <a:xfrm>
            <a:off x="2829298" y="2986382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B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2F113-1DEB-C644-BEDB-E1891F332E83}"/>
              </a:ext>
            </a:extLst>
          </p:cNvPr>
          <p:cNvSpPr txBox="1"/>
          <p:nvPr/>
        </p:nvSpPr>
        <p:spPr>
          <a:xfrm>
            <a:off x="6096000" y="2700634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</p:spTree>
    <p:extLst>
      <p:ext uri="{BB962C8B-B14F-4D97-AF65-F5344CB8AC3E}">
        <p14:creationId xmlns:p14="http://schemas.microsoft.com/office/powerpoint/2010/main" val="361636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6684"/>
            <a:ext cx="30381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8DF7-F218-9E4B-A149-AC8532D60380}"/>
              </a:ext>
            </a:extLst>
          </p:cNvPr>
          <p:cNvSpPr/>
          <p:nvPr/>
        </p:nvSpPr>
        <p:spPr>
          <a:xfrm>
            <a:off x="2829298" y="1814218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C55A-E8EC-8C48-9ED4-3E70CB65DEAF}"/>
              </a:ext>
            </a:extLst>
          </p:cNvPr>
          <p:cNvSpPr/>
          <p:nvPr/>
        </p:nvSpPr>
        <p:spPr>
          <a:xfrm>
            <a:off x="2829298" y="2647950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A error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FD5B2-433C-E04D-B11D-87AEF07951DD}"/>
              </a:ext>
            </a:extLst>
          </p:cNvPr>
          <p:cNvCxnSpPr>
            <a:cxnSpLocks/>
          </p:cNvCxnSpPr>
          <p:nvPr/>
        </p:nvCxnSpPr>
        <p:spPr>
          <a:xfrm>
            <a:off x="4348348" y="239918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E139C1-CC28-7E47-A60E-FB7F20824672}"/>
              </a:ext>
            </a:extLst>
          </p:cNvPr>
          <p:cNvSpPr/>
          <p:nvPr/>
        </p:nvSpPr>
        <p:spPr>
          <a:xfrm>
            <a:off x="2829298" y="2150416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BBF9F-E49D-E041-AE1C-C8A09C553562}"/>
              </a:ext>
            </a:extLst>
          </p:cNvPr>
          <p:cNvSpPr/>
          <p:nvPr/>
        </p:nvSpPr>
        <p:spPr>
          <a:xfrm>
            <a:off x="2829298" y="2986382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B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2F113-1DEB-C644-BEDB-E1891F332E83}"/>
              </a:ext>
            </a:extLst>
          </p:cNvPr>
          <p:cNvSpPr txBox="1"/>
          <p:nvPr/>
        </p:nvSpPr>
        <p:spPr>
          <a:xfrm>
            <a:off x="6096000" y="2700634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0C9420-DCBA-0D49-81BE-2EA6EACAD400}"/>
              </a:ext>
            </a:extLst>
          </p:cNvPr>
          <p:cNvSpPr txBox="1"/>
          <p:nvPr/>
        </p:nvSpPr>
        <p:spPr>
          <a:xfrm>
            <a:off x="6096000" y="3162299"/>
            <a:ext cx="213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This is a </a:t>
            </a:r>
            <a:r>
              <a:rPr lang="en-US" sz="1200" b="1" dirty="0">
                <a:solidFill>
                  <a:srgbClr val="C00000"/>
                </a:solidFill>
              </a:rPr>
              <a:t>VERY BAD IDEA.</a:t>
            </a:r>
          </a:p>
        </p:txBody>
      </p:sp>
    </p:spTree>
    <p:extLst>
      <p:ext uri="{BB962C8B-B14F-4D97-AF65-F5344CB8AC3E}">
        <p14:creationId xmlns:p14="http://schemas.microsoft.com/office/powerpoint/2010/main" val="344631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most flexible model will always fit the training data best.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BACBFF-C492-6848-928A-009B9B76B142}"/>
              </a:ext>
            </a:extLst>
          </p:cNvPr>
          <p:cNvGrpSpPr/>
          <p:nvPr/>
        </p:nvGrpSpPr>
        <p:grpSpPr>
          <a:xfrm>
            <a:off x="1269600" y="1172544"/>
            <a:ext cx="6604799" cy="3696319"/>
            <a:chOff x="1269600" y="1172544"/>
            <a:chExt cx="6604799" cy="36963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EBC383-5CA5-7E45-BC22-B41637C8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600" y="1172544"/>
              <a:ext cx="6604799" cy="3696319"/>
            </a:xfrm>
            <a:prstGeom prst="rect">
              <a:avLst/>
            </a:prstGeom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93DCC11-54E6-2F47-BC49-25131F8514DA}"/>
                </a:ext>
              </a:extLst>
            </p:cNvPr>
            <p:cNvSpPr/>
            <p:nvPr/>
          </p:nvSpPr>
          <p:spPr>
            <a:xfrm>
              <a:off x="5411712" y="1304232"/>
              <a:ext cx="2335672" cy="1594749"/>
            </a:xfrm>
            <a:custGeom>
              <a:avLst/>
              <a:gdLst>
                <a:gd name="connsiteX0" fmla="*/ 0 w 3478924"/>
                <a:gd name="connsiteY0" fmla="*/ 472965 h 2375338"/>
                <a:gd name="connsiteX1" fmla="*/ 10510 w 3478924"/>
                <a:gd name="connsiteY1" fmla="*/ 1061544 h 2375338"/>
                <a:gd name="connsiteX2" fmla="*/ 294290 w 3478924"/>
                <a:gd name="connsiteY2" fmla="*/ 1376855 h 2375338"/>
                <a:gd name="connsiteX3" fmla="*/ 567559 w 3478924"/>
                <a:gd name="connsiteY3" fmla="*/ 1954924 h 2375338"/>
                <a:gd name="connsiteX4" fmla="*/ 809297 w 3478924"/>
                <a:gd name="connsiteY4" fmla="*/ 2259724 h 2375338"/>
                <a:gd name="connsiteX5" fmla="*/ 1156138 w 3478924"/>
                <a:gd name="connsiteY5" fmla="*/ 2375338 h 2375338"/>
                <a:gd name="connsiteX6" fmla="*/ 1765738 w 3478924"/>
                <a:gd name="connsiteY6" fmla="*/ 2375338 h 2375338"/>
                <a:gd name="connsiteX7" fmla="*/ 2995448 w 3478924"/>
                <a:gd name="connsiteY7" fmla="*/ 1860331 h 2375338"/>
                <a:gd name="connsiteX8" fmla="*/ 3394841 w 3478924"/>
                <a:gd name="connsiteY8" fmla="*/ 1187669 h 2375338"/>
                <a:gd name="connsiteX9" fmla="*/ 3478924 w 3478924"/>
                <a:gd name="connsiteY9" fmla="*/ 210207 h 2375338"/>
                <a:gd name="connsiteX10" fmla="*/ 3447393 w 3478924"/>
                <a:gd name="connsiteY10" fmla="*/ 0 h 2375338"/>
                <a:gd name="connsiteX11" fmla="*/ 0 w 3478924"/>
                <a:gd name="connsiteY11" fmla="*/ 10510 h 237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78924" h="2375338">
                  <a:moveTo>
                    <a:pt x="0" y="472965"/>
                  </a:moveTo>
                  <a:lnTo>
                    <a:pt x="10510" y="1061544"/>
                  </a:lnTo>
                  <a:lnTo>
                    <a:pt x="294290" y="1376855"/>
                  </a:lnTo>
                  <a:lnTo>
                    <a:pt x="567559" y="1954924"/>
                  </a:lnTo>
                  <a:lnTo>
                    <a:pt x="809297" y="2259724"/>
                  </a:lnTo>
                  <a:lnTo>
                    <a:pt x="1156138" y="2375338"/>
                  </a:lnTo>
                  <a:lnTo>
                    <a:pt x="1765738" y="2375338"/>
                  </a:lnTo>
                  <a:lnTo>
                    <a:pt x="2995448" y="1860331"/>
                  </a:lnTo>
                  <a:lnTo>
                    <a:pt x="3394841" y="1187669"/>
                  </a:lnTo>
                  <a:lnTo>
                    <a:pt x="3478924" y="210207"/>
                  </a:lnTo>
                  <a:lnTo>
                    <a:pt x="3447393" y="0"/>
                  </a:lnTo>
                  <a:lnTo>
                    <a:pt x="0" y="1051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6FDC89-1206-A444-A805-D1B662B612FE}"/>
                </a:ext>
              </a:extLst>
            </p:cNvPr>
            <p:cNvSpPr txBox="1"/>
            <p:nvPr/>
          </p:nvSpPr>
          <p:spPr>
            <a:xfrm>
              <a:off x="1981200" y="1276591"/>
              <a:ext cx="1320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relationship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13725-065B-2447-A8EC-3F8CAB0CD0B4}"/>
                </a:ext>
              </a:extLst>
            </p:cNvPr>
            <p:cNvSpPr txBox="1"/>
            <p:nvPr/>
          </p:nvSpPr>
          <p:spPr>
            <a:xfrm>
              <a:off x="1981200" y="1468021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8A855"/>
                  </a:solidFill>
                </a:rPr>
                <a:t>Linear fit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0E5573-9BF3-9A4D-885D-FA218453C6BE}"/>
                </a:ext>
              </a:extLst>
            </p:cNvPr>
            <p:cNvSpPr txBox="1"/>
            <p:nvPr/>
          </p:nvSpPr>
          <p:spPr>
            <a:xfrm>
              <a:off x="1981200" y="1657637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Smooth fit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B4F65-821D-4D4D-89F6-EA9C725B92B1}"/>
                </a:ext>
              </a:extLst>
            </p:cNvPr>
            <p:cNvSpPr txBox="1"/>
            <p:nvPr/>
          </p:nvSpPr>
          <p:spPr>
            <a:xfrm>
              <a:off x="1981200" y="1849067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Rough fit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D2DA7D-4152-2645-9CF3-6AF064BC92FE}"/>
              </a:ext>
            </a:extLst>
          </p:cNvPr>
          <p:cNvSpPr txBox="1"/>
          <p:nvPr/>
        </p:nvSpPr>
        <p:spPr>
          <a:xfrm>
            <a:off x="6477000" y="374542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training error</a:t>
            </a:r>
          </a:p>
        </p:txBody>
      </p:sp>
    </p:spTree>
    <p:extLst>
      <p:ext uri="{BB962C8B-B14F-4D97-AF65-F5344CB8AC3E}">
        <p14:creationId xmlns:p14="http://schemas.microsoft.com/office/powerpoint/2010/main" val="414539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Models that overfit the training data will poorly predict new test data.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BACBFF-C492-6848-928A-009B9B76B142}"/>
              </a:ext>
            </a:extLst>
          </p:cNvPr>
          <p:cNvGrpSpPr/>
          <p:nvPr/>
        </p:nvGrpSpPr>
        <p:grpSpPr>
          <a:xfrm>
            <a:off x="1269600" y="1172544"/>
            <a:ext cx="6604799" cy="3696319"/>
            <a:chOff x="1269600" y="1172544"/>
            <a:chExt cx="6604799" cy="36963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EBC383-5CA5-7E45-BC22-B41637C8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600" y="1172544"/>
              <a:ext cx="6604799" cy="369631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6FDC89-1206-A444-A805-D1B662B612FE}"/>
                </a:ext>
              </a:extLst>
            </p:cNvPr>
            <p:cNvSpPr txBox="1"/>
            <p:nvPr/>
          </p:nvSpPr>
          <p:spPr>
            <a:xfrm>
              <a:off x="1981200" y="1276591"/>
              <a:ext cx="1320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relationship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13725-065B-2447-A8EC-3F8CAB0CD0B4}"/>
                </a:ext>
              </a:extLst>
            </p:cNvPr>
            <p:cNvSpPr txBox="1"/>
            <p:nvPr/>
          </p:nvSpPr>
          <p:spPr>
            <a:xfrm>
              <a:off x="1981200" y="1468021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8A855"/>
                  </a:solidFill>
                </a:rPr>
                <a:t>Linear fit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0E5573-9BF3-9A4D-885D-FA218453C6BE}"/>
                </a:ext>
              </a:extLst>
            </p:cNvPr>
            <p:cNvSpPr txBox="1"/>
            <p:nvPr/>
          </p:nvSpPr>
          <p:spPr>
            <a:xfrm>
              <a:off x="1981200" y="1657637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Smooth fit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B4F65-821D-4D4D-89F6-EA9C725B92B1}"/>
                </a:ext>
              </a:extLst>
            </p:cNvPr>
            <p:cNvSpPr txBox="1"/>
            <p:nvPr/>
          </p:nvSpPr>
          <p:spPr>
            <a:xfrm>
              <a:off x="1981200" y="1849067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Rough fit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E05F80-AB48-3947-90C3-86EBA992E0A2}"/>
              </a:ext>
            </a:extLst>
          </p:cNvPr>
          <p:cNvSpPr txBox="1"/>
          <p:nvPr/>
        </p:nvSpPr>
        <p:spPr>
          <a:xfrm>
            <a:off x="6477000" y="374542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34C5E-E4D5-1C49-9F23-C0E728BD6ABB}"/>
              </a:ext>
            </a:extLst>
          </p:cNvPr>
          <p:cNvSpPr txBox="1"/>
          <p:nvPr/>
        </p:nvSpPr>
        <p:spPr>
          <a:xfrm>
            <a:off x="6858000" y="13295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3410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Bias vs. Variance tradeoff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BACBFF-C492-6848-928A-009B9B76B142}"/>
              </a:ext>
            </a:extLst>
          </p:cNvPr>
          <p:cNvGrpSpPr/>
          <p:nvPr/>
        </p:nvGrpSpPr>
        <p:grpSpPr>
          <a:xfrm>
            <a:off x="1269600" y="1172544"/>
            <a:ext cx="6604799" cy="3696319"/>
            <a:chOff x="1269600" y="1172544"/>
            <a:chExt cx="6604799" cy="36963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EBC383-5CA5-7E45-BC22-B41637C8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600" y="1172544"/>
              <a:ext cx="6604799" cy="369631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6FDC89-1206-A444-A805-D1B662B612FE}"/>
                </a:ext>
              </a:extLst>
            </p:cNvPr>
            <p:cNvSpPr txBox="1"/>
            <p:nvPr/>
          </p:nvSpPr>
          <p:spPr>
            <a:xfrm>
              <a:off x="1981200" y="1276591"/>
              <a:ext cx="1320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relationship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13725-065B-2447-A8EC-3F8CAB0CD0B4}"/>
                </a:ext>
              </a:extLst>
            </p:cNvPr>
            <p:cNvSpPr txBox="1"/>
            <p:nvPr/>
          </p:nvSpPr>
          <p:spPr>
            <a:xfrm>
              <a:off x="1981200" y="1468021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8A855"/>
                  </a:solidFill>
                </a:rPr>
                <a:t>Linear fit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0E5573-9BF3-9A4D-885D-FA218453C6BE}"/>
                </a:ext>
              </a:extLst>
            </p:cNvPr>
            <p:cNvSpPr txBox="1"/>
            <p:nvPr/>
          </p:nvSpPr>
          <p:spPr>
            <a:xfrm>
              <a:off x="1981200" y="1657637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Smooth fit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B4F65-821D-4D4D-89F6-EA9C725B92B1}"/>
                </a:ext>
              </a:extLst>
            </p:cNvPr>
            <p:cNvSpPr txBox="1"/>
            <p:nvPr/>
          </p:nvSpPr>
          <p:spPr>
            <a:xfrm>
              <a:off x="1981200" y="1849067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Rough fit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E05F80-AB48-3947-90C3-86EBA992E0A2}"/>
              </a:ext>
            </a:extLst>
          </p:cNvPr>
          <p:cNvSpPr txBox="1"/>
          <p:nvPr/>
        </p:nvSpPr>
        <p:spPr>
          <a:xfrm>
            <a:off x="6477000" y="374542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34C5E-E4D5-1C49-9F23-C0E728BD6ABB}"/>
              </a:ext>
            </a:extLst>
          </p:cNvPr>
          <p:cNvSpPr txBox="1"/>
          <p:nvPr/>
        </p:nvSpPr>
        <p:spPr>
          <a:xfrm>
            <a:off x="6858000" y="13295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17C63-75AA-284B-BE27-60059F1E1DBD}"/>
              </a:ext>
            </a:extLst>
          </p:cNvPr>
          <p:cNvSpPr txBox="1"/>
          <p:nvPr/>
        </p:nvSpPr>
        <p:spPr>
          <a:xfrm>
            <a:off x="5403666" y="1237187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8A855"/>
                </a:solidFill>
              </a:rPr>
              <a:t>under fitting</a:t>
            </a:r>
          </a:p>
          <a:p>
            <a:r>
              <a:rPr lang="en-US" sz="1200" dirty="0">
                <a:solidFill>
                  <a:srgbClr val="D8A855"/>
                </a:solidFill>
              </a:rPr>
              <a:t>(high bias)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A77BD-2F4F-554D-9251-B8B486933DFF}"/>
              </a:ext>
            </a:extLst>
          </p:cNvPr>
          <p:cNvSpPr txBox="1"/>
          <p:nvPr/>
        </p:nvSpPr>
        <p:spPr>
          <a:xfrm>
            <a:off x="6629400" y="271968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over fitting</a:t>
            </a:r>
          </a:p>
          <a:p>
            <a:pPr algn="r"/>
            <a:r>
              <a:rPr lang="en-US" sz="1200" dirty="0">
                <a:solidFill>
                  <a:srgbClr val="00B050"/>
                </a:solidFill>
              </a:rPr>
              <a:t>(high variance)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C3E20-C1F9-F142-80D1-E5ABAD596872}"/>
              </a:ext>
            </a:extLst>
          </p:cNvPr>
          <p:cNvSpPr txBox="1"/>
          <p:nvPr/>
        </p:nvSpPr>
        <p:spPr>
          <a:xfrm>
            <a:off x="6002190" y="249555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40485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Bias vs. Variance tradeoff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60DF02-E0C8-CF4F-B7B0-E3A2A095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200150"/>
            <a:ext cx="1933135" cy="1554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FB72D8-30C0-834F-8772-39C2F32C4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93" y="1200150"/>
            <a:ext cx="1933135" cy="1554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8FA544-C094-7E4E-B43A-B92FFFD8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385" y="1200150"/>
            <a:ext cx="1933135" cy="15544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28CA2D-A9A2-A24F-A5C8-1092E06B0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77" y="1200150"/>
            <a:ext cx="1933136" cy="15544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9E394A-E012-344E-BFE1-3569FC1DB089}"/>
              </a:ext>
            </a:extLst>
          </p:cNvPr>
          <p:cNvSpPr txBox="1"/>
          <p:nvPr/>
        </p:nvSpPr>
        <p:spPr>
          <a:xfrm>
            <a:off x="535019" y="2876552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 relationship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751A0-FA24-2B49-9958-6DC5435E8F24}"/>
              </a:ext>
            </a:extLst>
          </p:cNvPr>
          <p:cNvSpPr txBox="1"/>
          <p:nvPr/>
        </p:nvSpPr>
        <p:spPr>
          <a:xfrm>
            <a:off x="2754298" y="2876551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218CB-22D4-4942-BCB3-D79976EB5F3B}"/>
              </a:ext>
            </a:extLst>
          </p:cNvPr>
          <p:cNvSpPr txBox="1"/>
          <p:nvPr/>
        </p:nvSpPr>
        <p:spPr>
          <a:xfrm>
            <a:off x="4562054" y="2876552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Smooth Spline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AFF6B-DF43-1248-9041-07C2605B3FD1}"/>
              </a:ext>
            </a:extLst>
          </p:cNvPr>
          <p:cNvSpPr txBox="1"/>
          <p:nvPr/>
        </p:nvSpPr>
        <p:spPr>
          <a:xfrm>
            <a:off x="6695221" y="2876550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 Spline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38CD6-07B9-9C4A-8E54-2C37F21EFFE3}"/>
              </a:ext>
            </a:extLst>
          </p:cNvPr>
          <p:cNvGrpSpPr/>
          <p:nvPr/>
        </p:nvGrpSpPr>
        <p:grpSpPr>
          <a:xfrm>
            <a:off x="2438400" y="3257550"/>
            <a:ext cx="6096000" cy="457200"/>
            <a:chOff x="2438400" y="3735546"/>
            <a:chExt cx="6096000" cy="457200"/>
          </a:xfrm>
        </p:grpSpPr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9CBF1B9C-3260-FE4C-9FF1-3D04096467EE}"/>
                </a:ext>
              </a:extLst>
            </p:cNvPr>
            <p:cNvSpPr/>
            <p:nvPr/>
          </p:nvSpPr>
          <p:spPr>
            <a:xfrm>
              <a:off x="2438400" y="3735546"/>
              <a:ext cx="6096000" cy="4572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Model Flexibility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02333C-B7C2-9D43-B9F6-239E72E7DDCD}"/>
                </a:ext>
              </a:extLst>
            </p:cNvPr>
            <p:cNvSpPr txBox="1"/>
            <p:nvPr/>
          </p:nvSpPr>
          <p:spPr>
            <a:xfrm>
              <a:off x="2754298" y="381025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2A5F80-18C3-ED42-9C90-B9AE505F16FE}"/>
                </a:ext>
              </a:extLst>
            </p:cNvPr>
            <p:cNvSpPr txBox="1"/>
            <p:nvPr/>
          </p:nvSpPr>
          <p:spPr>
            <a:xfrm>
              <a:off x="7735569" y="3810256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5EF0F3-00A3-6149-857D-D427F464872C}"/>
              </a:ext>
            </a:extLst>
          </p:cNvPr>
          <p:cNvGrpSpPr/>
          <p:nvPr/>
        </p:nvGrpSpPr>
        <p:grpSpPr>
          <a:xfrm>
            <a:off x="2438400" y="3811746"/>
            <a:ext cx="6096000" cy="457200"/>
            <a:chOff x="2438400" y="3735546"/>
            <a:chExt cx="6096000" cy="457200"/>
          </a:xfrm>
        </p:grpSpPr>
        <p:sp>
          <p:nvSpPr>
            <p:cNvPr id="33" name="Left-Right Arrow 32">
              <a:extLst>
                <a:ext uri="{FF2B5EF4-FFF2-40B4-BE49-F238E27FC236}">
                  <a16:creationId xmlns:a16="http://schemas.microsoft.com/office/drawing/2014/main" id="{9275BA9F-E63D-8C4A-945A-A43F1336C380}"/>
                </a:ext>
              </a:extLst>
            </p:cNvPr>
            <p:cNvSpPr/>
            <p:nvPr/>
          </p:nvSpPr>
          <p:spPr>
            <a:xfrm>
              <a:off x="2438400" y="3735546"/>
              <a:ext cx="6096000" cy="4572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Bias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493978-6D10-6C44-A2E6-A947741CE4FA}"/>
                </a:ext>
              </a:extLst>
            </p:cNvPr>
            <p:cNvSpPr txBox="1"/>
            <p:nvPr/>
          </p:nvSpPr>
          <p:spPr>
            <a:xfrm>
              <a:off x="2754298" y="3810257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5C16E0-656C-7241-B347-ABBB836E96B9}"/>
                </a:ext>
              </a:extLst>
            </p:cNvPr>
            <p:cNvSpPr txBox="1"/>
            <p:nvPr/>
          </p:nvSpPr>
          <p:spPr>
            <a:xfrm>
              <a:off x="7735569" y="3810256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3C39DD-458D-A74B-84B7-893CD3B74A64}"/>
              </a:ext>
            </a:extLst>
          </p:cNvPr>
          <p:cNvGrpSpPr/>
          <p:nvPr/>
        </p:nvGrpSpPr>
        <p:grpSpPr>
          <a:xfrm>
            <a:off x="2438400" y="4365942"/>
            <a:ext cx="6096000" cy="457200"/>
            <a:chOff x="2438400" y="3735546"/>
            <a:chExt cx="6096000" cy="457200"/>
          </a:xfrm>
        </p:grpSpPr>
        <p:sp>
          <p:nvSpPr>
            <p:cNvPr id="39" name="Left-Right Arrow 38">
              <a:extLst>
                <a:ext uri="{FF2B5EF4-FFF2-40B4-BE49-F238E27FC236}">
                  <a16:creationId xmlns:a16="http://schemas.microsoft.com/office/drawing/2014/main" id="{A0DF490C-2D06-A84A-ACCB-01382899BB36}"/>
                </a:ext>
              </a:extLst>
            </p:cNvPr>
            <p:cNvSpPr/>
            <p:nvPr/>
          </p:nvSpPr>
          <p:spPr>
            <a:xfrm>
              <a:off x="2438400" y="3735546"/>
              <a:ext cx="6096000" cy="4572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Variance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A2F13C-609D-AB41-A146-BA8B9CD8EFEA}"/>
                </a:ext>
              </a:extLst>
            </p:cNvPr>
            <p:cNvSpPr txBox="1"/>
            <p:nvPr/>
          </p:nvSpPr>
          <p:spPr>
            <a:xfrm>
              <a:off x="2754298" y="381025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194B32-FA2D-654D-AE2A-EB4667308965}"/>
                </a:ext>
              </a:extLst>
            </p:cNvPr>
            <p:cNvSpPr txBox="1"/>
            <p:nvPr/>
          </p:nvSpPr>
          <p:spPr>
            <a:xfrm>
              <a:off x="7735569" y="3810256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296517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Split data into train vs. test sets.</a:t>
            </a:r>
          </a:p>
        </p:txBody>
      </p:sp>
    </p:spTree>
    <p:extLst>
      <p:ext uri="{BB962C8B-B14F-4D97-AF65-F5344CB8AC3E}">
        <p14:creationId xmlns:p14="http://schemas.microsoft.com/office/powerpoint/2010/main" val="370496524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7722</TotalTime>
  <Words>869</Words>
  <Application>Microsoft Macintosh PowerPoint</Application>
  <PresentationFormat>On-screen Show (16:9)</PresentationFormat>
  <Paragraphs>336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The most flexible model will always fit the training data best.</vt:lpstr>
      <vt:lpstr>Models that overfit the training data will poorly predict new test data.</vt:lpstr>
      <vt:lpstr>Bias vs. Variance tradeoff</vt:lpstr>
      <vt:lpstr>Bias vs. Variance tradeoff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K-fold Cross Validation</vt:lpstr>
      <vt:lpstr>Leave-One-Out Cross Validation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675</cp:revision>
  <cp:lastPrinted>2011-01-24T02:49:42Z</cp:lastPrinted>
  <dcterms:created xsi:type="dcterms:W3CDTF">2011-06-30T15:04:08Z</dcterms:created>
  <dcterms:modified xsi:type="dcterms:W3CDTF">2022-03-27T16:54:46Z</dcterms:modified>
  <cp:category/>
</cp:coreProperties>
</file>