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9"/>
  </p:notesMasterIdLst>
  <p:handoutMasterIdLst>
    <p:handoutMasterId r:id="rId50"/>
  </p:handoutMasterIdLst>
  <p:sldIdLst>
    <p:sldId id="713" r:id="rId2"/>
    <p:sldId id="745" r:id="rId3"/>
    <p:sldId id="799" r:id="rId4"/>
    <p:sldId id="808" r:id="rId5"/>
    <p:sldId id="809" r:id="rId6"/>
    <p:sldId id="810" r:id="rId7"/>
    <p:sldId id="811" r:id="rId8"/>
    <p:sldId id="812" r:id="rId9"/>
    <p:sldId id="813" r:id="rId10"/>
    <p:sldId id="814" r:id="rId11"/>
    <p:sldId id="815" r:id="rId12"/>
    <p:sldId id="818" r:id="rId13"/>
    <p:sldId id="820" r:id="rId14"/>
    <p:sldId id="819" r:id="rId15"/>
    <p:sldId id="821" r:id="rId16"/>
    <p:sldId id="844" r:id="rId17"/>
    <p:sldId id="822" r:id="rId18"/>
    <p:sldId id="823" r:id="rId19"/>
    <p:sldId id="824" r:id="rId20"/>
    <p:sldId id="830" r:id="rId21"/>
    <p:sldId id="831" r:id="rId22"/>
    <p:sldId id="832" r:id="rId23"/>
    <p:sldId id="833" r:id="rId24"/>
    <p:sldId id="834" r:id="rId25"/>
    <p:sldId id="837" r:id="rId26"/>
    <p:sldId id="838" r:id="rId27"/>
    <p:sldId id="839" r:id="rId28"/>
    <p:sldId id="840" r:id="rId29"/>
    <p:sldId id="841" r:id="rId30"/>
    <p:sldId id="842" r:id="rId31"/>
    <p:sldId id="843" r:id="rId32"/>
    <p:sldId id="836" r:id="rId33"/>
    <p:sldId id="825" r:id="rId34"/>
    <p:sldId id="826" r:id="rId35"/>
    <p:sldId id="827" r:id="rId36"/>
    <p:sldId id="828" r:id="rId37"/>
    <p:sldId id="829" r:id="rId38"/>
    <p:sldId id="845" r:id="rId39"/>
    <p:sldId id="846" r:id="rId40"/>
    <p:sldId id="850" r:id="rId41"/>
    <p:sldId id="847" r:id="rId42"/>
    <p:sldId id="849" r:id="rId43"/>
    <p:sldId id="848" r:id="rId44"/>
    <p:sldId id="851" r:id="rId45"/>
    <p:sldId id="852" r:id="rId46"/>
    <p:sldId id="853" r:id="rId47"/>
    <p:sldId id="854" r:id="rId48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45"/>
            <p14:sldId id="799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8"/>
            <p14:sldId id="820"/>
            <p14:sldId id="819"/>
            <p14:sldId id="821"/>
            <p14:sldId id="844"/>
            <p14:sldId id="822"/>
            <p14:sldId id="823"/>
            <p14:sldId id="824"/>
            <p14:sldId id="830"/>
            <p14:sldId id="831"/>
            <p14:sldId id="832"/>
            <p14:sldId id="833"/>
            <p14:sldId id="834"/>
            <p14:sldId id="837"/>
            <p14:sldId id="838"/>
            <p14:sldId id="839"/>
            <p14:sldId id="840"/>
            <p14:sldId id="841"/>
            <p14:sldId id="842"/>
            <p14:sldId id="843"/>
            <p14:sldId id="836"/>
            <p14:sldId id="825"/>
            <p14:sldId id="826"/>
            <p14:sldId id="827"/>
            <p14:sldId id="828"/>
            <p14:sldId id="829"/>
            <p14:sldId id="845"/>
            <p14:sldId id="846"/>
            <p14:sldId id="850"/>
            <p14:sldId id="847"/>
            <p14:sldId id="849"/>
            <p14:sldId id="848"/>
            <p14:sldId id="851"/>
            <p14:sldId id="852"/>
            <p14:sldId id="853"/>
            <p14:sldId id="8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009193"/>
    <a:srgbClr val="0432FF"/>
    <a:srgbClr val="4E8F00"/>
    <a:srgbClr val="79C82A"/>
    <a:srgbClr val="FF40FF"/>
    <a:srgbClr val="BF5700"/>
    <a:srgbClr val="C6531F"/>
    <a:srgbClr val="C0133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0204" autoAdjust="0"/>
  </p:normalViewPr>
  <p:slideViewPr>
    <p:cSldViewPr>
      <p:cViewPr varScale="1">
        <p:scale>
          <a:sx n="153" d="100"/>
          <a:sy n="153" d="100"/>
        </p:scale>
        <p:origin x="98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656E67-8D26-7446-8198-90FFD76EF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6F0D6-2B24-1248-9420-EC5D8DD810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9DF0-CB32-C04A-AB68-6D231979840E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39BA-6660-B84E-BC10-494EA2ED35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B57F-36B6-3A41-95FF-13989156B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D350-5B36-824F-A090-9BE40A60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0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4/18/23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36DF-F192-5347-BB84-144E72033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0719-FBC3-2A44-8C57-BE166091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F5E4-4474-8045-B4AC-4E930D4E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CD8A-16EF-AF4A-A4D7-89A96FE51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6969-961F-FD4E-984A-5284F5B79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D2F95-3DC0-2C45-86AE-4571CFD05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49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2BB1-1BE6-3F42-902A-933886E1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4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12" Type="http://schemas.openxmlformats.org/officeDocument/2006/relationships/image" Target="../media/image4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.jpeg"/><Relationship Id="rId5" Type="http://schemas.openxmlformats.org/officeDocument/2006/relationships/image" Target="../media/image39.png"/><Relationship Id="rId10" Type="http://schemas.openxmlformats.org/officeDocument/2006/relationships/image" Target="../media/image64.png"/><Relationship Id="rId4" Type="http://schemas.openxmlformats.org/officeDocument/2006/relationships/image" Target="../media/image38.png"/><Relationship Id="rId9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47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74.png"/><Relationship Id="rId5" Type="http://schemas.openxmlformats.org/officeDocument/2006/relationships/image" Target="../media/image39.png"/><Relationship Id="rId10" Type="http://schemas.openxmlformats.org/officeDocument/2006/relationships/image" Target="../media/image73.png"/><Relationship Id="rId4" Type="http://schemas.openxmlformats.org/officeDocument/2006/relationships/image" Target="../media/image38.png"/><Relationship Id="rId9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7.png"/><Relationship Id="rId7" Type="http://schemas.openxmlformats.org/officeDocument/2006/relationships/image" Target="../media/image7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73.png"/><Relationship Id="rId4" Type="http://schemas.openxmlformats.org/officeDocument/2006/relationships/image" Target="../media/image38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80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7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60.png"/><Relationship Id="rId5" Type="http://schemas.openxmlformats.org/officeDocument/2006/relationships/image" Target="../media/image750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73.png"/><Relationship Id="rId4" Type="http://schemas.openxmlformats.org/officeDocument/2006/relationships/image" Target="../media/image38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39.png"/><Relationship Id="rId7" Type="http://schemas.openxmlformats.org/officeDocument/2006/relationships/image" Target="../media/image7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71.png"/><Relationship Id="rId4" Type="http://schemas.openxmlformats.org/officeDocument/2006/relationships/image" Target="../media/image7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39.png"/><Relationship Id="rId7" Type="http://schemas.openxmlformats.org/officeDocument/2006/relationships/image" Target="../media/image7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71.png"/><Relationship Id="rId4" Type="http://schemas.openxmlformats.org/officeDocument/2006/relationships/image" Target="../media/image79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9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5" Type="http://schemas.openxmlformats.org/officeDocument/2006/relationships/image" Target="../media/image81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18" Type="http://schemas.openxmlformats.org/officeDocument/2006/relationships/image" Target="../media/image84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17" Type="http://schemas.openxmlformats.org/officeDocument/2006/relationships/image" Target="../media/image82.png"/><Relationship Id="rId2" Type="http://schemas.openxmlformats.org/officeDocument/2006/relationships/image" Target="../media/image83.png"/><Relationship Id="rId16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7.png"/><Relationship Id="rId5" Type="http://schemas.openxmlformats.org/officeDocument/2006/relationships/image" Target="../media/image39.png"/><Relationship Id="rId15" Type="http://schemas.openxmlformats.org/officeDocument/2006/relationships/image" Target="../media/image57.png"/><Relationship Id="rId10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52.png"/><Relationship Id="rId1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17" Type="http://schemas.openxmlformats.org/officeDocument/2006/relationships/image" Target="../media/image85.png"/><Relationship Id="rId2" Type="http://schemas.openxmlformats.org/officeDocument/2006/relationships/image" Target="../media/image49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5" Type="http://schemas.openxmlformats.org/officeDocument/2006/relationships/image" Target="../media/image81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18" Type="http://schemas.openxmlformats.org/officeDocument/2006/relationships/image" Target="../media/image84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17" Type="http://schemas.openxmlformats.org/officeDocument/2006/relationships/image" Target="../media/image82.png"/><Relationship Id="rId2" Type="http://schemas.openxmlformats.org/officeDocument/2006/relationships/image" Target="../media/image83.png"/><Relationship Id="rId16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7.png"/><Relationship Id="rId5" Type="http://schemas.openxmlformats.org/officeDocument/2006/relationships/image" Target="../media/image39.png"/><Relationship Id="rId15" Type="http://schemas.openxmlformats.org/officeDocument/2006/relationships/image" Target="../media/image57.png"/><Relationship Id="rId10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52.png"/><Relationship Id="rId1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3.png"/><Relationship Id="rId3" Type="http://schemas.openxmlformats.org/officeDocument/2006/relationships/image" Target="../media/image75.png"/><Relationship Id="rId7" Type="http://schemas.openxmlformats.org/officeDocument/2006/relationships/image" Target="../media/image88.png"/><Relationship Id="rId12" Type="http://schemas.openxmlformats.org/officeDocument/2006/relationships/image" Target="../media/image92.png"/><Relationship Id="rId17" Type="http://schemas.openxmlformats.org/officeDocument/2006/relationships/image" Target="../media/image85.png"/><Relationship Id="rId2" Type="http://schemas.openxmlformats.org/officeDocument/2006/relationships/image" Target="../media/image86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77.png"/><Relationship Id="rId15" Type="http://schemas.openxmlformats.org/officeDocument/2006/relationships/image" Target="../media/image95.png"/><Relationship Id="rId10" Type="http://schemas.openxmlformats.org/officeDocument/2006/relationships/image" Target="../media/image79.png"/><Relationship Id="rId4" Type="http://schemas.openxmlformats.org/officeDocument/2006/relationships/image" Target="../media/image76.png"/><Relationship Id="rId9" Type="http://schemas.openxmlformats.org/officeDocument/2006/relationships/image" Target="../media/image90.png"/><Relationship Id="rId14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3.png"/><Relationship Id="rId3" Type="http://schemas.openxmlformats.org/officeDocument/2006/relationships/image" Target="../media/image75.png"/><Relationship Id="rId7" Type="http://schemas.openxmlformats.org/officeDocument/2006/relationships/image" Target="../media/image88.png"/><Relationship Id="rId12" Type="http://schemas.openxmlformats.org/officeDocument/2006/relationships/image" Target="../media/image92.png"/><Relationship Id="rId17" Type="http://schemas.openxmlformats.org/officeDocument/2006/relationships/image" Target="../media/image85.png"/><Relationship Id="rId2" Type="http://schemas.openxmlformats.org/officeDocument/2006/relationships/image" Target="../media/image86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77.png"/><Relationship Id="rId15" Type="http://schemas.openxmlformats.org/officeDocument/2006/relationships/image" Target="../media/image95.png"/><Relationship Id="rId10" Type="http://schemas.openxmlformats.org/officeDocument/2006/relationships/image" Target="../media/image79.png"/><Relationship Id="rId4" Type="http://schemas.openxmlformats.org/officeDocument/2006/relationships/image" Target="../media/image76.png"/><Relationship Id="rId9" Type="http://schemas.openxmlformats.org/officeDocument/2006/relationships/image" Target="../media/image90.png"/><Relationship Id="rId14" Type="http://schemas.openxmlformats.org/officeDocument/2006/relationships/image" Target="../media/image9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image" Target="../media/image24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Goldschen-ohm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 in the Department of Neuroscience,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Spring 2023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Neural networks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Programming and Data Analysis for Modern Neuroscience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NEU 365P/385L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2596074" cy="887824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2596074" cy="1834253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96843"/>
            <a:ext cx="2596074" cy="813068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0D3609-6F8D-3385-A25F-3FE6A2664B4F}"/>
              </a:ext>
            </a:extLst>
          </p:cNvPr>
          <p:cNvCxnSpPr>
            <a:cxnSpLocks/>
            <a:stCxn id="48" idx="1"/>
            <a:endCxn id="55" idx="2"/>
          </p:cNvCxnSpPr>
          <p:nvPr/>
        </p:nvCxnSpPr>
        <p:spPr>
          <a:xfrm>
            <a:off x="4117910" y="3610287"/>
            <a:ext cx="2372779" cy="6012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610287"/>
            <a:ext cx="2596074" cy="243048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2596074" cy="700376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2596074" cy="1270396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63858"/>
            <a:ext cx="2596074" cy="1189477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63858"/>
            <a:ext cx="2596074" cy="246053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2596074" cy="323967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27" idx="1"/>
            <a:endCxn id="43" idx="2"/>
          </p:cNvCxnSpPr>
          <p:nvPr/>
        </p:nvCxnSpPr>
        <p:spPr>
          <a:xfrm>
            <a:off x="4117910" y="2663858"/>
            <a:ext cx="2372779" cy="6012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96843"/>
            <a:ext cx="2596074" cy="1756492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96843"/>
            <a:ext cx="2596074" cy="243048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2596074" cy="320809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neural network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neurons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  <a:blipFill>
                <a:blip r:embed="rId2"/>
                <a:stretch>
                  <a:fillRect l="-1235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438" y="186824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38" y="1868243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1" idx="1"/>
            <a:endCxn id="18" idx="2"/>
          </p:cNvCxnSpPr>
          <p:nvPr/>
        </p:nvCxnSpPr>
        <p:spPr>
          <a:xfrm>
            <a:off x="4117910" y="2096843"/>
            <a:ext cx="2371528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889310" y="1868243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10" y="1868243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889310" y="2435258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10" y="2435258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0689" y="244127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89" y="2441270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889310" y="3381687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10" y="3381687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8611D5F-EC3E-2A6B-4A6C-7E568B8313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0689" y="338769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8611D5F-EC3E-2A6B-4A6C-7E568B831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89" y="3387699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4095051" y="2996907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F745B0-5C9A-731C-AE57-7490C7ABA209}"/>
              </a:ext>
            </a:extLst>
          </p:cNvPr>
          <p:cNvGrpSpPr/>
          <p:nvPr/>
        </p:nvGrpSpPr>
        <p:grpSpPr>
          <a:xfrm>
            <a:off x="6695179" y="3005925"/>
            <a:ext cx="45719" cy="274319"/>
            <a:chOff x="1257300" y="3105150"/>
            <a:chExt cx="45719" cy="27431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F9D791D-357F-C70C-94BB-E4EC7A6E2436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707E13C-3FBE-2C39-03D8-5B7D9B100B5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381ED9B-A0CE-BE15-23AA-E4DE8DE7F6B6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78A128-03F9-7AD0-544E-D4D7CAF3147C}"/>
                  </a:ext>
                </a:extLst>
              </p:cNvPr>
              <p:cNvSpPr txBox="1"/>
              <p:nvPr/>
            </p:nvSpPr>
            <p:spPr>
              <a:xfrm>
                <a:off x="2457020" y="3876993"/>
                <a:ext cx="3329886" cy="990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78A128-03F9-7AD0-544E-D4D7CAF31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020" y="3876993"/>
                <a:ext cx="3329886" cy="990207"/>
              </a:xfrm>
              <a:prstGeom prst="rect">
                <a:avLst/>
              </a:prstGeom>
              <a:blipFill>
                <a:blip r:embed="rId12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5CE4F4-5B7A-CD32-54B6-792B2201E8A4}"/>
                  </a:ext>
                </a:extLst>
              </p:cNvPr>
              <p:cNvSpPr txBox="1"/>
              <p:nvPr/>
            </p:nvSpPr>
            <p:spPr>
              <a:xfrm>
                <a:off x="2277098" y="1396467"/>
                <a:ext cx="10073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5CE4F4-5B7A-CD32-54B6-792B2201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98" y="1396467"/>
                <a:ext cx="1007391" cy="215444"/>
              </a:xfrm>
              <a:prstGeom prst="rect">
                <a:avLst/>
              </a:prstGeom>
              <a:blipFill>
                <a:blip r:embed="rId14"/>
                <a:stretch>
                  <a:fillRect l="-37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01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Multiple Layers </a:t>
            </a:r>
            <a:r>
              <a:rPr lang="en-US" sz="2400" dirty="0">
                <a:sym typeface="Wingdings" pitchFamily="2" charset="2"/>
              </a:rPr>
              <a:t> Deep Neural Network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95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7171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>
            <a:off x="3254002" y="2605365"/>
            <a:ext cx="1734670" cy="1501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755533"/>
            <a:ext cx="1734670" cy="7962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Function approximation for scalar target: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  <a:blipFill>
                <a:blip r:embed="rId2"/>
                <a:stretch>
                  <a:fillRect l="-1235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520921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520921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749521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EC5F4E77-5079-9D8C-E560-20EE32543087}"/>
              </a:ext>
            </a:extLst>
          </p:cNvPr>
          <p:cNvSpPr/>
          <p:nvPr/>
        </p:nvSpPr>
        <p:spPr>
          <a:xfrm>
            <a:off x="4760072" y="2526933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037DDA-5504-63C5-3987-6A078139A44A}"/>
              </a:ext>
            </a:extLst>
          </p:cNvPr>
          <p:cNvSpPr txBox="1"/>
          <p:nvPr/>
        </p:nvSpPr>
        <p:spPr>
          <a:xfrm>
            <a:off x="108639" y="1606757"/>
            <a:ext cx="106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E1811E-B9EB-4CC9-00E6-6AC9DE0CA116}"/>
              </a:ext>
            </a:extLst>
          </p:cNvPr>
          <p:cNvSpPr txBox="1"/>
          <p:nvPr/>
        </p:nvSpPr>
        <p:spPr>
          <a:xfrm>
            <a:off x="108639" y="2170614"/>
            <a:ext cx="106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C978B2-7247-4B22-76DE-45C5DE16879E}"/>
              </a:ext>
            </a:extLst>
          </p:cNvPr>
          <p:cNvSpPr txBox="1"/>
          <p:nvPr/>
        </p:nvSpPr>
        <p:spPr>
          <a:xfrm>
            <a:off x="108639" y="2776565"/>
            <a:ext cx="106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BMI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3724F4-4A41-E03F-78BC-45C27998432D}"/>
              </a:ext>
            </a:extLst>
          </p:cNvPr>
          <p:cNvSpPr txBox="1"/>
          <p:nvPr/>
        </p:nvSpPr>
        <p:spPr>
          <a:xfrm>
            <a:off x="108639" y="3684058"/>
            <a:ext cx="106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Glu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752E90-33A5-9AED-A82F-6FDD6418FACD}"/>
              </a:ext>
            </a:extLst>
          </p:cNvPr>
          <p:cNvSpPr txBox="1"/>
          <p:nvPr/>
        </p:nvSpPr>
        <p:spPr>
          <a:xfrm>
            <a:off x="7088310" y="2542988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Diabetes Score</a:t>
            </a:r>
          </a:p>
        </p:txBody>
      </p:sp>
    </p:spTree>
    <p:extLst>
      <p:ext uri="{BB962C8B-B14F-4D97-AF65-F5344CB8AC3E}">
        <p14:creationId xmlns:p14="http://schemas.microsoft.com/office/powerpoint/2010/main" val="251706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>
            <a:off x="3255254" y="2038350"/>
            <a:ext cx="1738350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62" idx="1"/>
          </p:cNvCxnSpPr>
          <p:nvPr/>
        </p:nvCxnSpPr>
        <p:spPr>
          <a:xfrm>
            <a:off x="3255254" y="2038350"/>
            <a:ext cx="1738350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54" idx="1"/>
          </p:cNvCxnSpPr>
          <p:nvPr/>
        </p:nvCxnSpPr>
        <p:spPr>
          <a:xfrm>
            <a:off x="3254002" y="2605365"/>
            <a:ext cx="1739602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62" idx="1"/>
          </p:cNvCxnSpPr>
          <p:nvPr/>
        </p:nvCxnSpPr>
        <p:spPr>
          <a:xfrm>
            <a:off x="3254002" y="2605365"/>
            <a:ext cx="1739602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62" idx="1"/>
          </p:cNvCxnSpPr>
          <p:nvPr/>
        </p:nvCxnSpPr>
        <p:spPr>
          <a:xfrm>
            <a:off x="3254002" y="3551794"/>
            <a:ext cx="1739602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flipV="1">
            <a:off x="3254002" y="2909911"/>
            <a:ext cx="1739602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4993604" y="2909911"/>
            <a:ext cx="1496130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4993604" y="3853335"/>
            <a:ext cx="15035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67" idx="1"/>
          </p:cNvCxnSpPr>
          <p:nvPr/>
        </p:nvCxnSpPr>
        <p:spPr>
          <a:xfrm flipV="1">
            <a:off x="3255254" y="1776034"/>
            <a:ext cx="1738350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>
            <a:off x="3255254" y="2038350"/>
            <a:ext cx="1738350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67" idx="1"/>
          </p:cNvCxnSpPr>
          <p:nvPr/>
        </p:nvCxnSpPr>
        <p:spPr>
          <a:xfrm flipV="1">
            <a:off x="3254002" y="1776034"/>
            <a:ext cx="1739602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3" idx="1"/>
          </p:cNvCxnSpPr>
          <p:nvPr/>
        </p:nvCxnSpPr>
        <p:spPr>
          <a:xfrm flipV="1">
            <a:off x="3254002" y="2339891"/>
            <a:ext cx="1739602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67" idx="1"/>
          </p:cNvCxnSpPr>
          <p:nvPr/>
        </p:nvCxnSpPr>
        <p:spPr>
          <a:xfrm flipV="1">
            <a:off x="3254002" y="1776034"/>
            <a:ext cx="1739602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3" idx="1"/>
          </p:cNvCxnSpPr>
          <p:nvPr/>
        </p:nvCxnSpPr>
        <p:spPr>
          <a:xfrm flipV="1">
            <a:off x="3254002" y="2339891"/>
            <a:ext cx="1739602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4993604" y="2339891"/>
            <a:ext cx="15011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Function approximation for vector target: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  <a:blipFill>
                <a:blip r:embed="rId2"/>
                <a:stretch>
                  <a:fillRect l="-1235" t="-21622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15502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1550233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409053" y="2339924"/>
            <a:ext cx="742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</a:t>
            </a:r>
          </a:p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pixels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339924"/>
            <a:ext cx="755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pixels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67" idx="1"/>
            <a:endCxn id="18" idx="2"/>
          </p:cNvCxnSpPr>
          <p:nvPr/>
        </p:nvCxnSpPr>
        <p:spPr>
          <a:xfrm>
            <a:off x="4993604" y="1776034"/>
            <a:ext cx="1499887" cy="27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111291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11129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4765004" y="2111291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4765004" y="2681311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4765004" y="362473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9EBC83B4-33D1-1B3E-6101-2F80A5A035E5}"/>
              </a:ext>
            </a:extLst>
          </p:cNvPr>
          <p:cNvSpPr/>
          <p:nvPr/>
        </p:nvSpPr>
        <p:spPr>
          <a:xfrm>
            <a:off x="4765004" y="154743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68997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689974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624735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624735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4970744" y="3240132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3239640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he Scream by Edvard Munch on the left, and the horrifying scream after exaggeration of patterns on the right">
            <a:extLst>
              <a:ext uri="{FF2B5EF4-FFF2-40B4-BE49-F238E27FC236}">
                <a16:creationId xmlns:a16="http://schemas.microsoft.com/office/drawing/2014/main" id="{9F2B5DDF-48BC-305A-B284-15DA46D59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5"/>
          <a:stretch/>
        </p:blipFill>
        <p:spPr bwMode="auto">
          <a:xfrm>
            <a:off x="69806" y="3239640"/>
            <a:ext cx="1171663" cy="145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The Scream by Edvard Munch on the left, and the horrifying scream after exaggeration of patterns on the right">
            <a:extLst>
              <a:ext uri="{FF2B5EF4-FFF2-40B4-BE49-F238E27FC236}">
                <a16:creationId xmlns:a16="http://schemas.microsoft.com/office/drawing/2014/main" id="{308E6684-3C87-C589-8C49-397FA0F45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/>
          <a:stretch/>
        </p:blipFill>
        <p:spPr bwMode="auto">
          <a:xfrm>
            <a:off x="7011955" y="3212733"/>
            <a:ext cx="1171663" cy="145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fore and after selfie...overuse of filters is hilarious ...">
            <a:extLst>
              <a:ext uri="{FF2B5EF4-FFF2-40B4-BE49-F238E27FC236}">
                <a16:creationId xmlns:a16="http://schemas.microsoft.com/office/drawing/2014/main" id="{C78328FA-6821-4DF4-F909-165EFBC46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r="53979" b="7037"/>
          <a:stretch/>
        </p:blipFill>
        <p:spPr bwMode="auto">
          <a:xfrm>
            <a:off x="168449" y="1138722"/>
            <a:ext cx="961210" cy="112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Before and after selfie...overuse of filters is hilarious ...">
            <a:extLst>
              <a:ext uri="{FF2B5EF4-FFF2-40B4-BE49-F238E27FC236}">
                <a16:creationId xmlns:a16="http://schemas.microsoft.com/office/drawing/2014/main" id="{CC987FA6-73E0-9C8D-567D-3F0A1AF68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5" t="18889" b="7037"/>
          <a:stretch/>
        </p:blipFill>
        <p:spPr bwMode="auto">
          <a:xfrm>
            <a:off x="7088310" y="1138722"/>
            <a:ext cx="1020818" cy="112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4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7171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>
            <a:off x="3254002" y="2605365"/>
            <a:ext cx="1734670" cy="1501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755533"/>
            <a:ext cx="1734670" cy="7962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Binary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14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40E9A6-A841-B1E3-DB88-B8040220C91C}"/>
              </a:ext>
            </a:extLst>
          </p:cNvPr>
          <p:cNvSpPr>
            <a:spLocks noChangeAspect="1"/>
          </p:cNvSpPr>
          <p:nvPr/>
        </p:nvSpPr>
        <p:spPr>
          <a:xfrm>
            <a:off x="6493491" y="2520921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749521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EC5F4E77-5079-9D8C-E560-20EE32543087}"/>
              </a:ext>
            </a:extLst>
          </p:cNvPr>
          <p:cNvSpPr/>
          <p:nvPr/>
        </p:nvSpPr>
        <p:spPr>
          <a:xfrm>
            <a:off x="4760072" y="2526933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983C4A-FE92-288C-5E40-444DA8260A12}"/>
              </a:ext>
            </a:extLst>
          </p:cNvPr>
          <p:cNvGrpSpPr/>
          <p:nvPr/>
        </p:nvGrpSpPr>
        <p:grpSpPr>
          <a:xfrm>
            <a:off x="4870462" y="2638226"/>
            <a:ext cx="230008" cy="228600"/>
            <a:chOff x="5407377" y="1200147"/>
            <a:chExt cx="460015" cy="4572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77BF6692-60D8-278B-A091-7F7B311D2B5C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94FADEB6-230E-64F7-6DD5-66B03E38EE7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7AB8AE6-6D32-2812-2D5B-737F30D54B41}"/>
              </a:ext>
            </a:extLst>
          </p:cNvPr>
          <p:cNvSpPr txBox="1"/>
          <p:nvPr/>
        </p:nvSpPr>
        <p:spPr>
          <a:xfrm>
            <a:off x="4503142" y="1511558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sigmoid</a:t>
            </a:r>
          </a:p>
          <a:p>
            <a:pPr algn="ctr"/>
            <a:r>
              <a:rPr lang="en-US" sz="1600" dirty="0"/>
              <a:t>activation</a:t>
            </a:r>
          </a:p>
          <a:p>
            <a:pPr algn="ctr"/>
            <a:r>
              <a:rPr lang="en-US" sz="1600" dirty="0"/>
              <a:t>function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B6CFBC-8746-F294-5DD2-770415E5CA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0"/>
          <a:stretch/>
        </p:blipFill>
        <p:spPr>
          <a:xfrm>
            <a:off x="7024835" y="1882479"/>
            <a:ext cx="2010526" cy="1734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2037DDA-5504-63C5-3987-6A078139A44A}"/>
                  </a:ext>
                </a:extLst>
              </p:cNvPr>
              <p:cNvSpPr txBox="1"/>
              <p:nvPr/>
            </p:nvSpPr>
            <p:spPr>
              <a:xfrm>
                <a:off x="38627" y="2457132"/>
                <a:ext cx="1137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activity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neurons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2037DDA-5504-63C5-3987-6A078139A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7" y="2457132"/>
                <a:ext cx="1137808" cy="584775"/>
              </a:xfrm>
              <a:prstGeom prst="rect">
                <a:avLst/>
              </a:prstGeom>
              <a:blipFill>
                <a:blip r:embed="rId7"/>
                <a:stretch>
                  <a:fillRect t="-2128" r="-769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EA95D1F-7738-14DE-3589-5E8F0227552C}"/>
              </a:ext>
            </a:extLst>
          </p:cNvPr>
          <p:cNvSpPr txBox="1"/>
          <p:nvPr/>
        </p:nvSpPr>
        <p:spPr>
          <a:xfrm>
            <a:off x="6454038" y="2595632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[0,1]</a:t>
            </a:r>
          </a:p>
        </p:txBody>
      </p:sp>
    </p:spTree>
    <p:extLst>
      <p:ext uri="{BB962C8B-B14F-4D97-AF65-F5344CB8AC3E}">
        <p14:creationId xmlns:p14="http://schemas.microsoft.com/office/powerpoint/2010/main" val="107329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>
            <a:off x="3255254" y="2038350"/>
            <a:ext cx="1738350" cy="5700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62" idx="1"/>
          </p:cNvCxnSpPr>
          <p:nvPr/>
        </p:nvCxnSpPr>
        <p:spPr>
          <a:xfrm>
            <a:off x="3255254" y="2038350"/>
            <a:ext cx="1738350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54" idx="1"/>
          </p:cNvCxnSpPr>
          <p:nvPr/>
        </p:nvCxnSpPr>
        <p:spPr>
          <a:xfrm>
            <a:off x="3254002" y="2605365"/>
            <a:ext cx="1739602" cy="30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62" idx="1"/>
          </p:cNvCxnSpPr>
          <p:nvPr/>
        </p:nvCxnSpPr>
        <p:spPr>
          <a:xfrm>
            <a:off x="3254002" y="2605365"/>
            <a:ext cx="1739602" cy="9464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62" idx="1"/>
          </p:cNvCxnSpPr>
          <p:nvPr/>
        </p:nvCxnSpPr>
        <p:spPr>
          <a:xfrm>
            <a:off x="3254002" y="3551794"/>
            <a:ext cx="17396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flipV="1">
            <a:off x="3254002" y="2608370"/>
            <a:ext cx="1739602" cy="9434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4993604" y="2608370"/>
            <a:ext cx="1496130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4993604" y="3551794"/>
            <a:ext cx="15035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>
            <a:off x="3255254" y="2038350"/>
            <a:ext cx="17383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3" idx="1"/>
          </p:cNvCxnSpPr>
          <p:nvPr/>
        </p:nvCxnSpPr>
        <p:spPr>
          <a:xfrm flipV="1">
            <a:off x="3254002" y="2038350"/>
            <a:ext cx="1739602" cy="5670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3" idx="1"/>
          </p:cNvCxnSpPr>
          <p:nvPr/>
        </p:nvCxnSpPr>
        <p:spPr>
          <a:xfrm flipV="1">
            <a:off x="3254002" y="2038350"/>
            <a:ext cx="1739602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4993604" y="2038350"/>
            <a:ext cx="15011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Multiple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/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RNA-seq</a:t>
                </a:r>
              </a:p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counts for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genes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blipFill>
                <a:blip r:embed="rId2"/>
                <a:stretch>
                  <a:fillRect l="-2326" t="-3030" r="-348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/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probability for each</a:t>
                </a: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cell types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blipFill>
                <a:blip r:embed="rId3"/>
                <a:stretch>
                  <a:fillRect l="-1987" t="-4255" r="-132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476500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4765004" y="237977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4765004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4970744" y="2938591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2938099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919B5-0E1D-9040-363A-366EB9371874}"/>
              </a:ext>
            </a:extLst>
          </p:cNvPr>
          <p:cNvGrpSpPr/>
          <p:nvPr/>
        </p:nvGrpSpPr>
        <p:grpSpPr>
          <a:xfrm>
            <a:off x="4877896" y="2499510"/>
            <a:ext cx="230008" cy="228600"/>
            <a:chOff x="5407377" y="1200147"/>
            <a:chExt cx="460015" cy="457200"/>
          </a:xfrm>
        </p:grpSpPr>
        <p:sp>
          <p:nvSpPr>
            <p:cNvPr id="82" name="Arc 9">
              <a:extLst>
                <a:ext uri="{FF2B5EF4-FFF2-40B4-BE49-F238E27FC236}">
                  <a16:creationId xmlns:a16="http://schemas.microsoft.com/office/drawing/2014/main" id="{278B2509-690E-597A-7749-87FA229F610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53">
              <a:extLst>
                <a:ext uri="{FF2B5EF4-FFF2-40B4-BE49-F238E27FC236}">
                  <a16:creationId xmlns:a16="http://schemas.microsoft.com/office/drawing/2014/main" id="{FBB9EC8A-C8C7-E1A5-CEA3-78D268132EF4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D3BC9-8C66-9292-F680-B281A59597A0}"/>
              </a:ext>
            </a:extLst>
          </p:cNvPr>
          <p:cNvGrpSpPr/>
          <p:nvPr/>
        </p:nvGrpSpPr>
        <p:grpSpPr>
          <a:xfrm>
            <a:off x="4877896" y="1918611"/>
            <a:ext cx="230008" cy="228600"/>
            <a:chOff x="5407377" y="1200147"/>
            <a:chExt cx="460015" cy="457200"/>
          </a:xfrm>
        </p:grpSpPr>
        <p:sp>
          <p:nvSpPr>
            <p:cNvPr id="86" name="Arc 9">
              <a:extLst>
                <a:ext uri="{FF2B5EF4-FFF2-40B4-BE49-F238E27FC236}">
                  <a16:creationId xmlns:a16="http://schemas.microsoft.com/office/drawing/2014/main" id="{9EDA9DD9-C93F-B543-AE4B-BD29BA2686AB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53">
              <a:extLst>
                <a:ext uri="{FF2B5EF4-FFF2-40B4-BE49-F238E27FC236}">
                  <a16:creationId xmlns:a16="http://schemas.microsoft.com/office/drawing/2014/main" id="{220C6EBC-B3AD-A049-19C0-E36B8802641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9F8434-6824-94A1-7553-45F1E47E79BF}"/>
              </a:ext>
            </a:extLst>
          </p:cNvPr>
          <p:cNvGrpSpPr/>
          <p:nvPr/>
        </p:nvGrpSpPr>
        <p:grpSpPr>
          <a:xfrm>
            <a:off x="4877896" y="3432054"/>
            <a:ext cx="230008" cy="228600"/>
            <a:chOff x="5407377" y="1200147"/>
            <a:chExt cx="460015" cy="457200"/>
          </a:xfrm>
        </p:grpSpPr>
        <p:sp>
          <p:nvSpPr>
            <p:cNvPr id="93" name="Arc 9">
              <a:extLst>
                <a:ext uri="{FF2B5EF4-FFF2-40B4-BE49-F238E27FC236}">
                  <a16:creationId xmlns:a16="http://schemas.microsoft.com/office/drawing/2014/main" id="{354EA519-2772-062C-6EDA-A92FBB1E0DB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53">
              <a:extLst>
                <a:ext uri="{FF2B5EF4-FFF2-40B4-BE49-F238E27FC236}">
                  <a16:creationId xmlns:a16="http://schemas.microsoft.com/office/drawing/2014/main" id="{7D58E97B-5CCC-F168-B64B-C14B035CA78F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35AF6750-E51D-2C11-2647-732F6FA5D833}"/>
              </a:ext>
            </a:extLst>
          </p:cNvPr>
          <p:cNvSpPr txBox="1"/>
          <p:nvPr/>
        </p:nvSpPr>
        <p:spPr>
          <a:xfrm>
            <a:off x="4503142" y="846285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endParaRPr lang="en-US" sz="1600" dirty="0"/>
          </a:p>
          <a:p>
            <a:pPr algn="ctr"/>
            <a:r>
              <a:rPr lang="en-US" sz="1600" dirty="0"/>
              <a:t>activation</a:t>
            </a:r>
          </a:p>
          <a:p>
            <a:pPr algn="ctr"/>
            <a:r>
              <a:rPr lang="en-US" sz="1600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3459C20-EEC4-E4DE-9E75-0D84456EF66F}"/>
                  </a:ext>
                </a:extLst>
              </p:cNvPr>
              <p:cNvSpPr txBox="1"/>
              <p:nvPr/>
            </p:nvSpPr>
            <p:spPr>
              <a:xfrm>
                <a:off x="5829405" y="1012422"/>
                <a:ext cx="1777858" cy="487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3459C20-EEC4-E4DE-9E75-0D84456EF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405" y="1012422"/>
                <a:ext cx="1777858" cy="487249"/>
              </a:xfrm>
              <a:prstGeom prst="rect">
                <a:avLst/>
              </a:prstGeom>
              <a:blipFill>
                <a:blip r:embed="rId11"/>
                <a:stretch>
                  <a:fillRect l="-1408" t="-25000" b="-10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0098730-53BC-2A03-F3E0-D5C62FDB27C0}"/>
              </a:ext>
            </a:extLst>
          </p:cNvPr>
          <p:cNvSpPr/>
          <p:nvPr/>
        </p:nvSpPr>
        <p:spPr>
          <a:xfrm>
            <a:off x="4765004" y="1809750"/>
            <a:ext cx="457200" cy="19706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7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>
            <a:off x="3255254" y="2038350"/>
            <a:ext cx="1738350" cy="5700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62" idx="1"/>
          </p:cNvCxnSpPr>
          <p:nvPr/>
        </p:nvCxnSpPr>
        <p:spPr>
          <a:xfrm>
            <a:off x="3255254" y="2038350"/>
            <a:ext cx="1738350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54" idx="1"/>
          </p:cNvCxnSpPr>
          <p:nvPr/>
        </p:nvCxnSpPr>
        <p:spPr>
          <a:xfrm>
            <a:off x="3254002" y="2605365"/>
            <a:ext cx="1739602" cy="30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62" idx="1"/>
          </p:cNvCxnSpPr>
          <p:nvPr/>
        </p:nvCxnSpPr>
        <p:spPr>
          <a:xfrm>
            <a:off x="3254002" y="2605365"/>
            <a:ext cx="1739602" cy="9464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62" idx="1"/>
          </p:cNvCxnSpPr>
          <p:nvPr/>
        </p:nvCxnSpPr>
        <p:spPr>
          <a:xfrm>
            <a:off x="3254002" y="3551794"/>
            <a:ext cx="17396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flipV="1">
            <a:off x="3254002" y="2608370"/>
            <a:ext cx="1739602" cy="9434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4993604" y="2608370"/>
            <a:ext cx="1496130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4993604" y="3551794"/>
            <a:ext cx="15035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>
            <a:off x="3255254" y="2038350"/>
            <a:ext cx="17383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3" idx="1"/>
          </p:cNvCxnSpPr>
          <p:nvPr/>
        </p:nvCxnSpPr>
        <p:spPr>
          <a:xfrm flipV="1">
            <a:off x="3254002" y="2038350"/>
            <a:ext cx="1739602" cy="5670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3" idx="1"/>
          </p:cNvCxnSpPr>
          <p:nvPr/>
        </p:nvCxnSpPr>
        <p:spPr>
          <a:xfrm flipV="1">
            <a:off x="3254002" y="2038350"/>
            <a:ext cx="1739602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4993604" y="2038350"/>
            <a:ext cx="15011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Output layer size and activation function are based on the desired functionality of your network.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/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RNA-seq</a:t>
                </a:r>
              </a:p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counts for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genes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blipFill>
                <a:blip r:embed="rId2"/>
                <a:stretch>
                  <a:fillRect l="-2326" t="-3030" r="-348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/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probability for each</a:t>
                </a: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cell types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blipFill>
                <a:blip r:embed="rId3"/>
                <a:stretch>
                  <a:fillRect l="-1987" t="-4255" r="-132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476500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4765004" y="237977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4765004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4970744" y="2938591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2938099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919B5-0E1D-9040-363A-366EB9371874}"/>
              </a:ext>
            </a:extLst>
          </p:cNvPr>
          <p:cNvGrpSpPr/>
          <p:nvPr/>
        </p:nvGrpSpPr>
        <p:grpSpPr>
          <a:xfrm>
            <a:off x="4877896" y="2499510"/>
            <a:ext cx="230008" cy="228600"/>
            <a:chOff x="5407377" y="1200147"/>
            <a:chExt cx="460015" cy="457200"/>
          </a:xfrm>
        </p:grpSpPr>
        <p:sp>
          <p:nvSpPr>
            <p:cNvPr id="82" name="Arc 9">
              <a:extLst>
                <a:ext uri="{FF2B5EF4-FFF2-40B4-BE49-F238E27FC236}">
                  <a16:creationId xmlns:a16="http://schemas.microsoft.com/office/drawing/2014/main" id="{278B2509-690E-597A-7749-87FA229F610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53">
              <a:extLst>
                <a:ext uri="{FF2B5EF4-FFF2-40B4-BE49-F238E27FC236}">
                  <a16:creationId xmlns:a16="http://schemas.microsoft.com/office/drawing/2014/main" id="{FBB9EC8A-C8C7-E1A5-CEA3-78D268132EF4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D3BC9-8C66-9292-F680-B281A59597A0}"/>
              </a:ext>
            </a:extLst>
          </p:cNvPr>
          <p:cNvGrpSpPr/>
          <p:nvPr/>
        </p:nvGrpSpPr>
        <p:grpSpPr>
          <a:xfrm>
            <a:off x="4877896" y="1918611"/>
            <a:ext cx="230008" cy="228600"/>
            <a:chOff x="5407377" y="1200147"/>
            <a:chExt cx="460015" cy="457200"/>
          </a:xfrm>
        </p:grpSpPr>
        <p:sp>
          <p:nvSpPr>
            <p:cNvPr id="86" name="Arc 9">
              <a:extLst>
                <a:ext uri="{FF2B5EF4-FFF2-40B4-BE49-F238E27FC236}">
                  <a16:creationId xmlns:a16="http://schemas.microsoft.com/office/drawing/2014/main" id="{9EDA9DD9-C93F-B543-AE4B-BD29BA2686AB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53">
              <a:extLst>
                <a:ext uri="{FF2B5EF4-FFF2-40B4-BE49-F238E27FC236}">
                  <a16:creationId xmlns:a16="http://schemas.microsoft.com/office/drawing/2014/main" id="{220C6EBC-B3AD-A049-19C0-E36B8802641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9F8434-6824-94A1-7553-45F1E47E79BF}"/>
              </a:ext>
            </a:extLst>
          </p:cNvPr>
          <p:cNvGrpSpPr/>
          <p:nvPr/>
        </p:nvGrpSpPr>
        <p:grpSpPr>
          <a:xfrm>
            <a:off x="4877896" y="3432054"/>
            <a:ext cx="230008" cy="228600"/>
            <a:chOff x="5407377" y="1200147"/>
            <a:chExt cx="460015" cy="457200"/>
          </a:xfrm>
        </p:grpSpPr>
        <p:sp>
          <p:nvSpPr>
            <p:cNvPr id="93" name="Arc 9">
              <a:extLst>
                <a:ext uri="{FF2B5EF4-FFF2-40B4-BE49-F238E27FC236}">
                  <a16:creationId xmlns:a16="http://schemas.microsoft.com/office/drawing/2014/main" id="{354EA519-2772-062C-6EDA-A92FBB1E0DB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53">
              <a:extLst>
                <a:ext uri="{FF2B5EF4-FFF2-40B4-BE49-F238E27FC236}">
                  <a16:creationId xmlns:a16="http://schemas.microsoft.com/office/drawing/2014/main" id="{7D58E97B-5CCC-F168-B64B-C14B035CA78F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0098730-53BC-2A03-F3E0-D5C62FDB27C0}"/>
              </a:ext>
            </a:extLst>
          </p:cNvPr>
          <p:cNvSpPr/>
          <p:nvPr/>
        </p:nvSpPr>
        <p:spPr>
          <a:xfrm>
            <a:off x="4765004" y="1809750"/>
            <a:ext cx="457200" cy="19706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045DA3-C864-D624-604E-D1E516D84D81}"/>
              </a:ext>
            </a:extLst>
          </p:cNvPr>
          <p:cNvSpPr txBox="1"/>
          <p:nvPr/>
        </p:nvSpPr>
        <p:spPr>
          <a:xfrm>
            <a:off x="4541395" y="134427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8432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>
            <a:off x="3255254" y="2038350"/>
            <a:ext cx="1738350" cy="5700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62" idx="1"/>
          </p:cNvCxnSpPr>
          <p:nvPr/>
        </p:nvCxnSpPr>
        <p:spPr>
          <a:xfrm>
            <a:off x="3255254" y="2038350"/>
            <a:ext cx="1738350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54" idx="1"/>
          </p:cNvCxnSpPr>
          <p:nvPr/>
        </p:nvCxnSpPr>
        <p:spPr>
          <a:xfrm>
            <a:off x="3254002" y="2605365"/>
            <a:ext cx="1739602" cy="30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62" idx="1"/>
          </p:cNvCxnSpPr>
          <p:nvPr/>
        </p:nvCxnSpPr>
        <p:spPr>
          <a:xfrm>
            <a:off x="3254002" y="2605365"/>
            <a:ext cx="1739602" cy="9464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62" idx="1"/>
          </p:cNvCxnSpPr>
          <p:nvPr/>
        </p:nvCxnSpPr>
        <p:spPr>
          <a:xfrm>
            <a:off x="3254002" y="3551794"/>
            <a:ext cx="17396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flipV="1">
            <a:off x="3254002" y="2608370"/>
            <a:ext cx="1739602" cy="9434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4993604" y="2608370"/>
            <a:ext cx="1496130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4993604" y="3551794"/>
            <a:ext cx="15035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>
            <a:off x="3255254" y="2038350"/>
            <a:ext cx="17383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3" idx="1"/>
          </p:cNvCxnSpPr>
          <p:nvPr/>
        </p:nvCxnSpPr>
        <p:spPr>
          <a:xfrm flipV="1">
            <a:off x="3254002" y="2038350"/>
            <a:ext cx="1739602" cy="5670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3" idx="1"/>
          </p:cNvCxnSpPr>
          <p:nvPr/>
        </p:nvCxnSpPr>
        <p:spPr>
          <a:xfrm flipV="1">
            <a:off x="3254002" y="2038350"/>
            <a:ext cx="1739602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4993604" y="2038350"/>
            <a:ext cx="15011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Hidden layer sizes and activation functions?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/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RNA-seq</a:t>
                </a:r>
              </a:p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counts for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genes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blipFill>
                <a:blip r:embed="rId2"/>
                <a:stretch>
                  <a:fillRect l="-2326" t="-3030" r="-348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/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probability for each</a:t>
                </a: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cell types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blipFill>
                <a:blip r:embed="rId3"/>
                <a:stretch>
                  <a:fillRect l="-1987" t="-4255" r="-132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 Math" panose="02040503050406030204" pitchFamily="18" charset="0"/>
              </a:rPr>
              <a:t>?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 Math" panose="02040503050406030204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 Math" panose="02040503050406030204" pitchFamily="18" charset="0"/>
              </a:rPr>
              <a:t>?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476500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4765004" y="237977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4765004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4970744" y="2938591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2938099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919B5-0E1D-9040-363A-366EB9371874}"/>
              </a:ext>
            </a:extLst>
          </p:cNvPr>
          <p:cNvGrpSpPr/>
          <p:nvPr/>
        </p:nvGrpSpPr>
        <p:grpSpPr>
          <a:xfrm>
            <a:off x="4877896" y="2499510"/>
            <a:ext cx="230008" cy="228600"/>
            <a:chOff x="5407377" y="1200147"/>
            <a:chExt cx="460015" cy="457200"/>
          </a:xfrm>
        </p:grpSpPr>
        <p:sp>
          <p:nvSpPr>
            <p:cNvPr id="82" name="Arc 9">
              <a:extLst>
                <a:ext uri="{FF2B5EF4-FFF2-40B4-BE49-F238E27FC236}">
                  <a16:creationId xmlns:a16="http://schemas.microsoft.com/office/drawing/2014/main" id="{278B2509-690E-597A-7749-87FA229F610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53">
              <a:extLst>
                <a:ext uri="{FF2B5EF4-FFF2-40B4-BE49-F238E27FC236}">
                  <a16:creationId xmlns:a16="http://schemas.microsoft.com/office/drawing/2014/main" id="{FBB9EC8A-C8C7-E1A5-CEA3-78D268132EF4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D3BC9-8C66-9292-F680-B281A59597A0}"/>
              </a:ext>
            </a:extLst>
          </p:cNvPr>
          <p:cNvGrpSpPr/>
          <p:nvPr/>
        </p:nvGrpSpPr>
        <p:grpSpPr>
          <a:xfrm>
            <a:off x="4877896" y="1918611"/>
            <a:ext cx="230008" cy="228600"/>
            <a:chOff x="5407377" y="1200147"/>
            <a:chExt cx="460015" cy="457200"/>
          </a:xfrm>
        </p:grpSpPr>
        <p:sp>
          <p:nvSpPr>
            <p:cNvPr id="86" name="Arc 9">
              <a:extLst>
                <a:ext uri="{FF2B5EF4-FFF2-40B4-BE49-F238E27FC236}">
                  <a16:creationId xmlns:a16="http://schemas.microsoft.com/office/drawing/2014/main" id="{9EDA9DD9-C93F-B543-AE4B-BD29BA2686AB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53">
              <a:extLst>
                <a:ext uri="{FF2B5EF4-FFF2-40B4-BE49-F238E27FC236}">
                  <a16:creationId xmlns:a16="http://schemas.microsoft.com/office/drawing/2014/main" id="{220C6EBC-B3AD-A049-19C0-E36B8802641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9F8434-6824-94A1-7553-45F1E47E79BF}"/>
              </a:ext>
            </a:extLst>
          </p:cNvPr>
          <p:cNvGrpSpPr/>
          <p:nvPr/>
        </p:nvGrpSpPr>
        <p:grpSpPr>
          <a:xfrm>
            <a:off x="4877896" y="3432054"/>
            <a:ext cx="230008" cy="228600"/>
            <a:chOff x="5407377" y="1200147"/>
            <a:chExt cx="460015" cy="457200"/>
          </a:xfrm>
        </p:grpSpPr>
        <p:sp>
          <p:nvSpPr>
            <p:cNvPr id="93" name="Arc 9">
              <a:extLst>
                <a:ext uri="{FF2B5EF4-FFF2-40B4-BE49-F238E27FC236}">
                  <a16:creationId xmlns:a16="http://schemas.microsoft.com/office/drawing/2014/main" id="{354EA519-2772-062C-6EDA-A92FBB1E0DB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53">
              <a:extLst>
                <a:ext uri="{FF2B5EF4-FFF2-40B4-BE49-F238E27FC236}">
                  <a16:creationId xmlns:a16="http://schemas.microsoft.com/office/drawing/2014/main" id="{7D58E97B-5CCC-F168-B64B-C14B035CA78F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9A1537-54FF-999F-FFFB-0D7A0F1781B3}"/>
              </a:ext>
            </a:extLst>
          </p:cNvPr>
          <p:cNvSpPr txBox="1"/>
          <p:nvPr/>
        </p:nvSpPr>
        <p:spPr>
          <a:xfrm>
            <a:off x="4541395" y="134427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endParaRPr 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358FA5-D4AF-E478-A3BE-05773CB1A359}"/>
              </a:ext>
            </a:extLst>
          </p:cNvPr>
          <p:cNvSpPr txBox="1"/>
          <p:nvPr/>
        </p:nvSpPr>
        <p:spPr>
          <a:xfrm>
            <a:off x="2751718" y="1098053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activation</a:t>
            </a:r>
          </a:p>
          <a:p>
            <a:pPr algn="ctr"/>
            <a:r>
              <a:rPr lang="en-US" sz="1600" dirty="0"/>
              <a:t>function?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1930CA2-5842-60A7-292A-53377526493B}"/>
              </a:ext>
            </a:extLst>
          </p:cNvPr>
          <p:cNvSpPr/>
          <p:nvPr/>
        </p:nvSpPr>
        <p:spPr>
          <a:xfrm>
            <a:off x="4765004" y="1809750"/>
            <a:ext cx="457200" cy="19706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5E89CF-5FD0-1C4F-2CCB-50D730EE2CB5}"/>
              </a:ext>
            </a:extLst>
          </p:cNvPr>
          <p:cNvSpPr txBox="1"/>
          <p:nvPr/>
        </p:nvSpPr>
        <p:spPr>
          <a:xfrm>
            <a:off x="2670352" y="3980892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number of </a:t>
            </a:r>
          </a:p>
          <a:p>
            <a:pPr algn="ctr"/>
            <a:r>
              <a:rPr lang="en-US" sz="1600" dirty="0"/>
              <a:t>neurons?</a:t>
            </a:r>
          </a:p>
        </p:txBody>
      </p:sp>
    </p:spTree>
    <p:extLst>
      <p:ext uri="{BB962C8B-B14F-4D97-AF65-F5344CB8AC3E}">
        <p14:creationId xmlns:p14="http://schemas.microsoft.com/office/powerpoint/2010/main" val="146810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94" idx="1"/>
          </p:cNvCxnSpPr>
          <p:nvPr/>
        </p:nvCxnSpPr>
        <p:spPr>
          <a:xfrm flipV="1">
            <a:off x="1521836" y="2715906"/>
            <a:ext cx="2156782" cy="9434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94" idx="1"/>
          </p:cNvCxnSpPr>
          <p:nvPr/>
        </p:nvCxnSpPr>
        <p:spPr>
          <a:xfrm>
            <a:off x="1521836" y="2715906"/>
            <a:ext cx="215678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>
            <a:off x="1521836" y="2145886"/>
            <a:ext cx="2156782" cy="57002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Rectified Linear Unit (</a:t>
            </a:r>
            <a:r>
              <a:rPr lang="en-US" sz="2400" dirty="0" err="1"/>
              <a:t>ReLU</a:t>
            </a:r>
            <a:r>
              <a:rPr lang="en-US" sz="24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9" idx="1"/>
          </p:cNvCxnSpPr>
          <p:nvPr/>
        </p:nvCxnSpPr>
        <p:spPr>
          <a:xfrm>
            <a:off x="3678618" y="2715906"/>
            <a:ext cx="1056523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BB58754-8EF9-D715-BFEF-0314700C5EF0}"/>
              </a:ext>
            </a:extLst>
          </p:cNvPr>
          <p:cNvSpPr/>
          <p:nvPr/>
        </p:nvSpPr>
        <p:spPr>
          <a:xfrm>
            <a:off x="2992818" y="2030106"/>
            <a:ext cx="1371600" cy="13716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B49F2-E8E7-30BD-1256-FF8F5EE6255A}"/>
              </a:ext>
            </a:extLst>
          </p:cNvPr>
          <p:cNvSpPr txBox="1"/>
          <p:nvPr/>
        </p:nvSpPr>
        <p:spPr>
          <a:xfrm>
            <a:off x="4503141" y="3896600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activation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/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AF31F-87C1-9B80-EC3E-7662E81A31AD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 flipV="1">
            <a:off x="5334001" y="2715906"/>
            <a:ext cx="1159490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051163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/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blipFill>
                <a:blip r:embed="rId9"/>
                <a:stretch>
                  <a:fillRect l="-4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/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blipFill>
                <a:blip r:embed="rId10"/>
                <a:stretch>
                  <a:fillRect l="-67532" t="-147619" r="-3896" b="-20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E0548E-F7DC-240F-34D8-818A5DF1EB4B}"/>
              </a:ext>
            </a:extLst>
          </p:cNvPr>
          <p:cNvCxnSpPr>
            <a:cxnSpLocks/>
          </p:cNvCxnSpPr>
          <p:nvPr/>
        </p:nvCxnSpPr>
        <p:spPr>
          <a:xfrm>
            <a:off x="5872426" y="1043467"/>
            <a:ext cx="0" cy="128715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141D94-8640-4051-C98E-7ABF832C7B3F}"/>
              </a:ext>
            </a:extLst>
          </p:cNvPr>
          <p:cNvCxnSpPr>
            <a:cxnSpLocks/>
          </p:cNvCxnSpPr>
          <p:nvPr/>
        </p:nvCxnSpPr>
        <p:spPr>
          <a:xfrm>
            <a:off x="4805626" y="1881667"/>
            <a:ext cx="2133600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C92F21F0-AC3F-9ACF-5CE8-01BD1B0C01DB}"/>
              </a:ext>
            </a:extLst>
          </p:cNvPr>
          <p:cNvSpPr/>
          <p:nvPr/>
        </p:nvSpPr>
        <p:spPr>
          <a:xfrm>
            <a:off x="4971692" y="1245562"/>
            <a:ext cx="1534603" cy="636105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FA5BF-9250-4691-5834-94E1432B7D5B}"/>
                  </a:ext>
                </a:extLst>
              </p:cNvPr>
              <p:cNvSpPr txBox="1"/>
              <p:nvPr/>
            </p:nvSpPr>
            <p:spPr>
              <a:xfrm>
                <a:off x="5493095" y="828022"/>
                <a:ext cx="17060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FA5BF-9250-4691-5834-94E1432B7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095" y="828022"/>
                <a:ext cx="1706044" cy="215444"/>
              </a:xfrm>
              <a:prstGeom prst="rect">
                <a:avLst/>
              </a:prstGeom>
              <a:blipFill>
                <a:blip r:embed="rId11"/>
                <a:stretch>
                  <a:fillRect l="-148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E0FFE1-30D9-AD54-F384-C03BF979606F}"/>
                  </a:ext>
                </a:extLst>
              </p:cNvPr>
              <p:cNvSpPr txBox="1"/>
              <p:nvPr/>
            </p:nvSpPr>
            <p:spPr>
              <a:xfrm>
                <a:off x="6976702" y="1755903"/>
                <a:ext cx="139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E0FFE1-30D9-AD54-F384-C03BF9796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702" y="1755903"/>
                <a:ext cx="139334" cy="215444"/>
              </a:xfrm>
              <a:prstGeom prst="rect">
                <a:avLst/>
              </a:prstGeom>
              <a:blipFill>
                <a:blip r:embed="rId12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4E1B1-A6C9-EA12-8F9F-ADD2891D9E76}"/>
                  </a:ext>
                </a:extLst>
              </p:cNvPr>
              <p:cNvSpPr txBox="1"/>
              <p:nvPr/>
            </p:nvSpPr>
            <p:spPr>
              <a:xfrm>
                <a:off x="5219421" y="513809"/>
                <a:ext cx="2225417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𝑠𝑜𝑓𝑡𝑝𝑙𝑢𝑠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4E1B1-A6C9-EA12-8F9F-ADD2891D9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421" y="513809"/>
                <a:ext cx="2225417" cy="243143"/>
              </a:xfrm>
              <a:prstGeom prst="rect">
                <a:avLst/>
              </a:prstGeom>
              <a:blipFill>
                <a:blip r:embed="rId13"/>
                <a:stretch>
                  <a:fillRect l="-1130" t="-140000" r="-2260" b="-2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eform 51">
            <a:extLst>
              <a:ext uri="{FF2B5EF4-FFF2-40B4-BE49-F238E27FC236}">
                <a16:creationId xmlns:a16="http://schemas.microsoft.com/office/drawing/2014/main" id="{EA55E05E-3746-F8B1-E147-F72A1EFC386B}"/>
              </a:ext>
            </a:extLst>
          </p:cNvPr>
          <p:cNvSpPr/>
          <p:nvPr/>
        </p:nvSpPr>
        <p:spPr>
          <a:xfrm>
            <a:off x="4971692" y="1245562"/>
            <a:ext cx="1534603" cy="636105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  <a:gd name="connsiteX0" fmla="*/ 0 w 1534603"/>
              <a:gd name="connsiteY0" fmla="*/ 636105 h 636105"/>
              <a:gd name="connsiteX1" fmla="*/ 874222 w 1534603"/>
              <a:gd name="connsiteY1" fmla="*/ 555185 h 636105"/>
              <a:gd name="connsiteX2" fmla="*/ 1534603 w 1534603"/>
              <a:gd name="connsiteY2" fmla="*/ 0 h 636105"/>
              <a:gd name="connsiteX0" fmla="*/ 0 w 1534603"/>
              <a:gd name="connsiteY0" fmla="*/ 636105 h 636105"/>
              <a:gd name="connsiteX1" fmla="*/ 874222 w 1534603"/>
              <a:gd name="connsiteY1" fmla="*/ 555185 h 636105"/>
              <a:gd name="connsiteX2" fmla="*/ 1534603 w 1534603"/>
              <a:gd name="connsiteY2" fmla="*/ 0 h 636105"/>
              <a:gd name="connsiteX0" fmla="*/ 0 w 1534603"/>
              <a:gd name="connsiteY0" fmla="*/ 636105 h 636105"/>
              <a:gd name="connsiteX1" fmla="*/ 874222 w 1534603"/>
              <a:gd name="connsiteY1" fmla="*/ 55518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cubicBezTo>
                  <a:pt x="291407" y="609132"/>
                  <a:pt x="598999" y="622618"/>
                  <a:pt x="874222" y="555185"/>
                </a:cubicBezTo>
                <a:cubicBezTo>
                  <a:pt x="1102441" y="399794"/>
                  <a:pt x="1322568" y="212035"/>
                  <a:pt x="1534603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BAD9A6-8098-FAE9-D66A-C579395F66C0}"/>
              </a:ext>
            </a:extLst>
          </p:cNvPr>
          <p:cNvSpPr txBox="1"/>
          <p:nvPr/>
        </p:nvSpPr>
        <p:spPr>
          <a:xfrm>
            <a:off x="6102054" y="4255138"/>
            <a:ext cx="258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This is how a neural network can approximate a nonlinear function!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3A421F-1AC2-240E-584C-1CDA205BB1A8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5553429" y="4188988"/>
            <a:ext cx="548625" cy="296983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>
            <a:off x="3255254" y="2038350"/>
            <a:ext cx="1738350" cy="5700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62" idx="1"/>
          </p:cNvCxnSpPr>
          <p:nvPr/>
        </p:nvCxnSpPr>
        <p:spPr>
          <a:xfrm>
            <a:off x="3255254" y="2038350"/>
            <a:ext cx="1738350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54" idx="1"/>
          </p:cNvCxnSpPr>
          <p:nvPr/>
        </p:nvCxnSpPr>
        <p:spPr>
          <a:xfrm>
            <a:off x="3254002" y="2605365"/>
            <a:ext cx="1739602" cy="30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62" idx="1"/>
          </p:cNvCxnSpPr>
          <p:nvPr/>
        </p:nvCxnSpPr>
        <p:spPr>
          <a:xfrm>
            <a:off x="3254002" y="2605365"/>
            <a:ext cx="1739602" cy="9464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62" idx="1"/>
          </p:cNvCxnSpPr>
          <p:nvPr/>
        </p:nvCxnSpPr>
        <p:spPr>
          <a:xfrm>
            <a:off x="3254002" y="3551794"/>
            <a:ext cx="17396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flipV="1">
            <a:off x="3254002" y="2608370"/>
            <a:ext cx="1739602" cy="9434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4993604" y="2608370"/>
            <a:ext cx="1496130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4993604" y="3551794"/>
            <a:ext cx="15035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>
            <a:off x="3255254" y="2038350"/>
            <a:ext cx="17383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3" idx="1"/>
          </p:cNvCxnSpPr>
          <p:nvPr/>
        </p:nvCxnSpPr>
        <p:spPr>
          <a:xfrm flipV="1">
            <a:off x="3254002" y="2038350"/>
            <a:ext cx="1739602" cy="5670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3" idx="1"/>
          </p:cNvCxnSpPr>
          <p:nvPr/>
        </p:nvCxnSpPr>
        <p:spPr>
          <a:xfrm flipV="1">
            <a:off x="3254002" y="2038350"/>
            <a:ext cx="1739602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4993604" y="2038350"/>
            <a:ext cx="15011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 err="1"/>
              <a:t>ReLU</a:t>
            </a:r>
            <a:r>
              <a:rPr lang="en-US" sz="2400" dirty="0"/>
              <a:t> often used for hidden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/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RNA-seq</a:t>
                </a:r>
              </a:p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counts for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genes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blipFill>
                <a:blip r:embed="rId2"/>
                <a:stretch>
                  <a:fillRect l="-2326" t="-3030" r="-348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/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probability for each</a:t>
                </a: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cell types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blipFill>
                <a:blip r:embed="rId3"/>
                <a:stretch>
                  <a:fillRect l="-1987" t="-4255" r="-132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476500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4765004" y="237977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4765004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4970744" y="2938591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2938099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919B5-0E1D-9040-363A-366EB9371874}"/>
              </a:ext>
            </a:extLst>
          </p:cNvPr>
          <p:cNvGrpSpPr/>
          <p:nvPr/>
        </p:nvGrpSpPr>
        <p:grpSpPr>
          <a:xfrm>
            <a:off x="4877896" y="2499510"/>
            <a:ext cx="230008" cy="228600"/>
            <a:chOff x="5407377" y="1200147"/>
            <a:chExt cx="460015" cy="457200"/>
          </a:xfrm>
        </p:grpSpPr>
        <p:sp>
          <p:nvSpPr>
            <p:cNvPr id="82" name="Arc 9">
              <a:extLst>
                <a:ext uri="{FF2B5EF4-FFF2-40B4-BE49-F238E27FC236}">
                  <a16:creationId xmlns:a16="http://schemas.microsoft.com/office/drawing/2014/main" id="{278B2509-690E-597A-7749-87FA229F610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53">
              <a:extLst>
                <a:ext uri="{FF2B5EF4-FFF2-40B4-BE49-F238E27FC236}">
                  <a16:creationId xmlns:a16="http://schemas.microsoft.com/office/drawing/2014/main" id="{FBB9EC8A-C8C7-E1A5-CEA3-78D268132EF4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D3BC9-8C66-9292-F680-B281A59597A0}"/>
              </a:ext>
            </a:extLst>
          </p:cNvPr>
          <p:cNvGrpSpPr/>
          <p:nvPr/>
        </p:nvGrpSpPr>
        <p:grpSpPr>
          <a:xfrm>
            <a:off x="4877896" y="1918611"/>
            <a:ext cx="230008" cy="228600"/>
            <a:chOff x="5407377" y="1200147"/>
            <a:chExt cx="460015" cy="457200"/>
          </a:xfrm>
        </p:grpSpPr>
        <p:sp>
          <p:nvSpPr>
            <p:cNvPr id="86" name="Arc 9">
              <a:extLst>
                <a:ext uri="{FF2B5EF4-FFF2-40B4-BE49-F238E27FC236}">
                  <a16:creationId xmlns:a16="http://schemas.microsoft.com/office/drawing/2014/main" id="{9EDA9DD9-C93F-B543-AE4B-BD29BA2686AB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53">
              <a:extLst>
                <a:ext uri="{FF2B5EF4-FFF2-40B4-BE49-F238E27FC236}">
                  <a16:creationId xmlns:a16="http://schemas.microsoft.com/office/drawing/2014/main" id="{220C6EBC-B3AD-A049-19C0-E36B8802641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9F8434-6824-94A1-7553-45F1E47E79BF}"/>
              </a:ext>
            </a:extLst>
          </p:cNvPr>
          <p:cNvGrpSpPr/>
          <p:nvPr/>
        </p:nvGrpSpPr>
        <p:grpSpPr>
          <a:xfrm>
            <a:off x="4877896" y="3432054"/>
            <a:ext cx="230008" cy="228600"/>
            <a:chOff x="5407377" y="1200147"/>
            <a:chExt cx="460015" cy="457200"/>
          </a:xfrm>
        </p:grpSpPr>
        <p:sp>
          <p:nvSpPr>
            <p:cNvPr id="93" name="Arc 9">
              <a:extLst>
                <a:ext uri="{FF2B5EF4-FFF2-40B4-BE49-F238E27FC236}">
                  <a16:creationId xmlns:a16="http://schemas.microsoft.com/office/drawing/2014/main" id="{354EA519-2772-062C-6EDA-A92FBB1E0DB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53">
              <a:extLst>
                <a:ext uri="{FF2B5EF4-FFF2-40B4-BE49-F238E27FC236}">
                  <a16:creationId xmlns:a16="http://schemas.microsoft.com/office/drawing/2014/main" id="{7D58E97B-5CCC-F168-B64B-C14B035CA78F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Freeform 69">
            <a:extLst>
              <a:ext uri="{FF2B5EF4-FFF2-40B4-BE49-F238E27FC236}">
                <a16:creationId xmlns:a16="http://schemas.microsoft.com/office/drawing/2014/main" id="{DF94D0C3-EF21-3D49-CA06-8295792D99E1}"/>
              </a:ext>
            </a:extLst>
          </p:cNvPr>
          <p:cNvSpPr/>
          <p:nvPr/>
        </p:nvSpPr>
        <p:spPr>
          <a:xfrm>
            <a:off x="3115014" y="1941470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B4246036-C749-F933-0455-77BFA1D43EB4}"/>
              </a:ext>
            </a:extLst>
          </p:cNvPr>
          <p:cNvSpPr/>
          <p:nvPr/>
        </p:nvSpPr>
        <p:spPr>
          <a:xfrm>
            <a:off x="3112626" y="2508062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9D3EB90A-52B6-3924-B38E-77EF14A4B127}"/>
              </a:ext>
            </a:extLst>
          </p:cNvPr>
          <p:cNvSpPr/>
          <p:nvPr/>
        </p:nvSpPr>
        <p:spPr>
          <a:xfrm>
            <a:off x="3112626" y="3454913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5BF115-C2F7-58C8-AB34-36FDFCB9F636}"/>
              </a:ext>
            </a:extLst>
          </p:cNvPr>
          <p:cNvSpPr txBox="1"/>
          <p:nvPr/>
        </p:nvSpPr>
        <p:spPr>
          <a:xfrm>
            <a:off x="4541395" y="134427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5DF011-5D72-27D7-9782-5B9DD2E3BBF8}"/>
              </a:ext>
            </a:extLst>
          </p:cNvPr>
          <p:cNvSpPr txBox="1"/>
          <p:nvPr/>
        </p:nvSpPr>
        <p:spPr>
          <a:xfrm>
            <a:off x="2923240" y="1344274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FD8FD0-86D4-818B-F46A-FE34030EA64C}"/>
              </a:ext>
            </a:extLst>
          </p:cNvPr>
          <p:cNvSpPr/>
          <p:nvPr/>
        </p:nvSpPr>
        <p:spPr>
          <a:xfrm>
            <a:off x="4765004" y="1809750"/>
            <a:ext cx="457200" cy="19706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A01618-A64A-5072-C9F2-CC1DA4CC54D1}"/>
              </a:ext>
            </a:extLst>
          </p:cNvPr>
          <p:cNvSpPr txBox="1"/>
          <p:nvPr/>
        </p:nvSpPr>
        <p:spPr>
          <a:xfrm>
            <a:off x="1917962" y="3980892"/>
            <a:ext cx="2663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Many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ReLUs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together can approximate nonlinear functions like a sine wave.</a:t>
            </a:r>
          </a:p>
        </p:txBody>
      </p:sp>
    </p:spTree>
    <p:extLst>
      <p:ext uri="{BB962C8B-B14F-4D97-AF65-F5344CB8AC3E}">
        <p14:creationId xmlns:p14="http://schemas.microsoft.com/office/powerpoint/2010/main" val="104988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71623D-B07E-B042-926E-3F73B371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B6A56-5D61-A84A-98BF-6D6076CB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understand the basic concept of a neural network as a function generator.</a:t>
            </a:r>
          </a:p>
          <a:p>
            <a:r>
              <a:rPr lang="en-US" dirty="0"/>
              <a:t>You will be introduced to </a:t>
            </a:r>
            <a:r>
              <a:rPr lang="en-US" dirty="0" err="1"/>
              <a:t>PyTorch</a:t>
            </a:r>
            <a:r>
              <a:rPr lang="en-US" dirty="0"/>
              <a:t> for building and training a basic feed forward neural network.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7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297B7C9-0434-F92E-EC45-494DFB78BF3D}"/>
              </a:ext>
            </a:extLst>
          </p:cNvPr>
          <p:cNvCxnSpPr>
            <a:cxnSpLocks/>
            <a:stCxn id="116" idx="1"/>
            <a:endCxn id="53" idx="1"/>
          </p:cNvCxnSpPr>
          <p:nvPr/>
        </p:nvCxnSpPr>
        <p:spPr>
          <a:xfrm flipV="1">
            <a:off x="4122589" y="2038350"/>
            <a:ext cx="1300377" cy="23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72F5764-B9EA-6A4A-242A-95A3B6D68FF6}"/>
              </a:ext>
            </a:extLst>
          </p:cNvPr>
          <p:cNvCxnSpPr>
            <a:cxnSpLocks/>
            <a:stCxn id="119" idx="1"/>
            <a:endCxn id="82" idx="0"/>
          </p:cNvCxnSpPr>
          <p:nvPr/>
        </p:nvCxnSpPr>
        <p:spPr>
          <a:xfrm>
            <a:off x="4120781" y="2605364"/>
            <a:ext cx="1301481" cy="84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C8E18F5-CDEB-FE8F-E74B-19CA67B62BBF}"/>
              </a:ext>
            </a:extLst>
          </p:cNvPr>
          <p:cNvCxnSpPr>
            <a:cxnSpLocks/>
            <a:stCxn id="121" idx="1"/>
            <a:endCxn id="93" idx="0"/>
          </p:cNvCxnSpPr>
          <p:nvPr/>
        </p:nvCxnSpPr>
        <p:spPr>
          <a:xfrm>
            <a:off x="4122589" y="3546353"/>
            <a:ext cx="129967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99E58D9-4164-966B-1810-634D9E846CCA}"/>
              </a:ext>
            </a:extLst>
          </p:cNvPr>
          <p:cNvCxnSpPr>
            <a:cxnSpLocks/>
            <a:stCxn id="116" idx="1"/>
            <a:endCxn id="54" idx="1"/>
          </p:cNvCxnSpPr>
          <p:nvPr/>
        </p:nvCxnSpPr>
        <p:spPr>
          <a:xfrm>
            <a:off x="4122589" y="2040727"/>
            <a:ext cx="1299673" cy="5676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D64AB37-E7E3-F45F-453D-3DFD05B907EA}"/>
              </a:ext>
            </a:extLst>
          </p:cNvPr>
          <p:cNvCxnSpPr>
            <a:cxnSpLocks/>
            <a:stCxn id="116" idx="1"/>
            <a:endCxn id="62" idx="1"/>
          </p:cNvCxnSpPr>
          <p:nvPr/>
        </p:nvCxnSpPr>
        <p:spPr>
          <a:xfrm>
            <a:off x="4122589" y="2040727"/>
            <a:ext cx="1299673" cy="151106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3D1A229-3B2B-4798-E21F-067F7F01E579}"/>
              </a:ext>
            </a:extLst>
          </p:cNvPr>
          <p:cNvCxnSpPr>
            <a:cxnSpLocks/>
            <a:stCxn id="119" idx="1"/>
            <a:endCxn id="88" idx="0"/>
          </p:cNvCxnSpPr>
          <p:nvPr/>
        </p:nvCxnSpPr>
        <p:spPr>
          <a:xfrm flipV="1">
            <a:off x="4120781" y="2032911"/>
            <a:ext cx="1301485" cy="5724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4F370F8-3F3C-52A7-D534-7A7645B2BE2E}"/>
              </a:ext>
            </a:extLst>
          </p:cNvPr>
          <p:cNvCxnSpPr>
            <a:cxnSpLocks/>
            <a:stCxn id="121" idx="1"/>
            <a:endCxn id="53" idx="1"/>
          </p:cNvCxnSpPr>
          <p:nvPr/>
        </p:nvCxnSpPr>
        <p:spPr>
          <a:xfrm flipV="1">
            <a:off x="4122589" y="2038350"/>
            <a:ext cx="1300377" cy="15080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01C7621-0D32-C884-8F32-860AAE417040}"/>
              </a:ext>
            </a:extLst>
          </p:cNvPr>
          <p:cNvCxnSpPr>
            <a:cxnSpLocks/>
            <a:stCxn id="121" idx="1"/>
            <a:endCxn id="54" idx="1"/>
          </p:cNvCxnSpPr>
          <p:nvPr/>
        </p:nvCxnSpPr>
        <p:spPr>
          <a:xfrm flipV="1">
            <a:off x="4122589" y="2608370"/>
            <a:ext cx="1299673" cy="9379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DF81574-BB39-721C-87F2-7E142C6DCF64}"/>
              </a:ext>
            </a:extLst>
          </p:cNvPr>
          <p:cNvCxnSpPr>
            <a:cxnSpLocks/>
            <a:stCxn id="119" idx="1"/>
            <a:endCxn id="62" idx="1"/>
          </p:cNvCxnSpPr>
          <p:nvPr/>
        </p:nvCxnSpPr>
        <p:spPr>
          <a:xfrm>
            <a:off x="4120781" y="2605364"/>
            <a:ext cx="1301481" cy="9464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119" idx="1"/>
          </p:cNvCxnSpPr>
          <p:nvPr/>
        </p:nvCxnSpPr>
        <p:spPr>
          <a:xfrm>
            <a:off x="2822212" y="2038350"/>
            <a:ext cx="1298569" cy="5670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121" idx="1"/>
          </p:cNvCxnSpPr>
          <p:nvPr/>
        </p:nvCxnSpPr>
        <p:spPr>
          <a:xfrm>
            <a:off x="2822212" y="2038350"/>
            <a:ext cx="1300377" cy="15080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119" idx="1"/>
          </p:cNvCxnSpPr>
          <p:nvPr/>
        </p:nvCxnSpPr>
        <p:spPr>
          <a:xfrm flipV="1">
            <a:off x="2817204" y="2605364"/>
            <a:ext cx="1303577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121" idx="1"/>
          </p:cNvCxnSpPr>
          <p:nvPr/>
        </p:nvCxnSpPr>
        <p:spPr>
          <a:xfrm>
            <a:off x="2817204" y="2605365"/>
            <a:ext cx="1305385" cy="9409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121" idx="1"/>
          </p:cNvCxnSpPr>
          <p:nvPr/>
        </p:nvCxnSpPr>
        <p:spPr>
          <a:xfrm flipV="1">
            <a:off x="2817204" y="3546353"/>
            <a:ext cx="1305385" cy="5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119" idx="1"/>
          </p:cNvCxnSpPr>
          <p:nvPr/>
        </p:nvCxnSpPr>
        <p:spPr>
          <a:xfrm flipV="1">
            <a:off x="2817204" y="2605364"/>
            <a:ext cx="1303577" cy="9464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5422262" y="2608370"/>
            <a:ext cx="1067472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5422262" y="3551794"/>
            <a:ext cx="107490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116" idx="1"/>
          </p:cNvCxnSpPr>
          <p:nvPr/>
        </p:nvCxnSpPr>
        <p:spPr>
          <a:xfrm>
            <a:off x="2822212" y="2038350"/>
            <a:ext cx="1300377" cy="23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116" idx="1"/>
          </p:cNvCxnSpPr>
          <p:nvPr/>
        </p:nvCxnSpPr>
        <p:spPr>
          <a:xfrm flipV="1">
            <a:off x="2817204" y="2040727"/>
            <a:ext cx="1305385" cy="5646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116" idx="1"/>
          </p:cNvCxnSpPr>
          <p:nvPr/>
        </p:nvCxnSpPr>
        <p:spPr>
          <a:xfrm flipV="1">
            <a:off x="2817204" y="2040727"/>
            <a:ext cx="1305385" cy="151106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295368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295368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300376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29536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295368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295368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295368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295368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295368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5422966" y="2038350"/>
            <a:ext cx="1071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300376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30037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300376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Let’s build this network in </a:t>
            </a:r>
            <a:r>
              <a:rPr lang="en-US" sz="2400" dirty="0" err="1"/>
              <a:t>PyTorch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2593612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2588604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2588604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2794345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5194366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5193662" y="237977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519366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5399402" y="2938591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2938099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919B5-0E1D-9040-363A-366EB9371874}"/>
              </a:ext>
            </a:extLst>
          </p:cNvPr>
          <p:cNvGrpSpPr/>
          <p:nvPr/>
        </p:nvGrpSpPr>
        <p:grpSpPr>
          <a:xfrm>
            <a:off x="5306554" y="2499510"/>
            <a:ext cx="230008" cy="228600"/>
            <a:chOff x="5407377" y="1200147"/>
            <a:chExt cx="460015" cy="457200"/>
          </a:xfrm>
        </p:grpSpPr>
        <p:sp>
          <p:nvSpPr>
            <p:cNvPr id="82" name="Arc 9">
              <a:extLst>
                <a:ext uri="{FF2B5EF4-FFF2-40B4-BE49-F238E27FC236}">
                  <a16:creationId xmlns:a16="http://schemas.microsoft.com/office/drawing/2014/main" id="{278B2509-690E-597A-7749-87FA229F610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53">
              <a:extLst>
                <a:ext uri="{FF2B5EF4-FFF2-40B4-BE49-F238E27FC236}">
                  <a16:creationId xmlns:a16="http://schemas.microsoft.com/office/drawing/2014/main" id="{FBB9EC8A-C8C7-E1A5-CEA3-78D268132EF4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D3BC9-8C66-9292-F680-B281A59597A0}"/>
              </a:ext>
            </a:extLst>
          </p:cNvPr>
          <p:cNvGrpSpPr/>
          <p:nvPr/>
        </p:nvGrpSpPr>
        <p:grpSpPr>
          <a:xfrm>
            <a:off x="5306554" y="1918611"/>
            <a:ext cx="230008" cy="228600"/>
            <a:chOff x="5407377" y="1200147"/>
            <a:chExt cx="460015" cy="457200"/>
          </a:xfrm>
        </p:grpSpPr>
        <p:sp>
          <p:nvSpPr>
            <p:cNvPr id="86" name="Arc 9">
              <a:extLst>
                <a:ext uri="{FF2B5EF4-FFF2-40B4-BE49-F238E27FC236}">
                  <a16:creationId xmlns:a16="http://schemas.microsoft.com/office/drawing/2014/main" id="{9EDA9DD9-C93F-B543-AE4B-BD29BA2686AB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53">
              <a:extLst>
                <a:ext uri="{FF2B5EF4-FFF2-40B4-BE49-F238E27FC236}">
                  <a16:creationId xmlns:a16="http://schemas.microsoft.com/office/drawing/2014/main" id="{220C6EBC-B3AD-A049-19C0-E36B8802641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9F8434-6824-94A1-7553-45F1E47E79BF}"/>
              </a:ext>
            </a:extLst>
          </p:cNvPr>
          <p:cNvGrpSpPr/>
          <p:nvPr/>
        </p:nvGrpSpPr>
        <p:grpSpPr>
          <a:xfrm>
            <a:off x="5306554" y="3432054"/>
            <a:ext cx="230008" cy="228600"/>
            <a:chOff x="5407377" y="1200147"/>
            <a:chExt cx="460015" cy="457200"/>
          </a:xfrm>
        </p:grpSpPr>
        <p:sp>
          <p:nvSpPr>
            <p:cNvPr id="93" name="Arc 9">
              <a:extLst>
                <a:ext uri="{FF2B5EF4-FFF2-40B4-BE49-F238E27FC236}">
                  <a16:creationId xmlns:a16="http://schemas.microsoft.com/office/drawing/2014/main" id="{354EA519-2772-062C-6EDA-A92FBB1E0DB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53">
              <a:extLst>
                <a:ext uri="{FF2B5EF4-FFF2-40B4-BE49-F238E27FC236}">
                  <a16:creationId xmlns:a16="http://schemas.microsoft.com/office/drawing/2014/main" id="{7D58E97B-5CCC-F168-B64B-C14B035CA78F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Freeform 69">
            <a:extLst>
              <a:ext uri="{FF2B5EF4-FFF2-40B4-BE49-F238E27FC236}">
                <a16:creationId xmlns:a16="http://schemas.microsoft.com/office/drawing/2014/main" id="{DF94D0C3-EF21-3D49-CA06-8295792D99E1}"/>
              </a:ext>
            </a:extLst>
          </p:cNvPr>
          <p:cNvSpPr/>
          <p:nvPr/>
        </p:nvSpPr>
        <p:spPr>
          <a:xfrm>
            <a:off x="2682563" y="1948676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B4246036-C749-F933-0455-77BFA1D43EB4}"/>
              </a:ext>
            </a:extLst>
          </p:cNvPr>
          <p:cNvSpPr/>
          <p:nvPr/>
        </p:nvSpPr>
        <p:spPr>
          <a:xfrm>
            <a:off x="2675828" y="2508062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9D3EB90A-52B6-3924-B38E-77EF14A4B127}"/>
              </a:ext>
            </a:extLst>
          </p:cNvPr>
          <p:cNvSpPr/>
          <p:nvPr/>
        </p:nvSpPr>
        <p:spPr>
          <a:xfrm>
            <a:off x="2675828" y="3454913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5BF115-C2F7-58C8-AB34-36FDFCB9F636}"/>
              </a:ext>
            </a:extLst>
          </p:cNvPr>
          <p:cNvSpPr txBox="1"/>
          <p:nvPr/>
        </p:nvSpPr>
        <p:spPr>
          <a:xfrm>
            <a:off x="4970053" y="134427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5DF011-5D72-27D7-9782-5B9DD2E3BBF8}"/>
              </a:ext>
            </a:extLst>
          </p:cNvPr>
          <p:cNvSpPr txBox="1"/>
          <p:nvPr/>
        </p:nvSpPr>
        <p:spPr>
          <a:xfrm>
            <a:off x="2459365" y="1344274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FD8FD0-86D4-818B-F46A-FE34030EA64C}"/>
              </a:ext>
            </a:extLst>
          </p:cNvPr>
          <p:cNvSpPr/>
          <p:nvPr/>
        </p:nvSpPr>
        <p:spPr>
          <a:xfrm>
            <a:off x="5194366" y="1809750"/>
            <a:ext cx="457200" cy="19706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D53D55-A65B-153D-BC4D-EEA46F23DDBF}"/>
              </a:ext>
            </a:extLst>
          </p:cNvPr>
          <p:cNvSpPr txBox="1"/>
          <p:nvPr/>
        </p:nvSpPr>
        <p:spPr>
          <a:xfrm>
            <a:off x="4816967" y="3909220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 neurons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E76BD3F-CB68-C9A1-C622-53F3A883108E}"/>
              </a:ext>
            </a:extLst>
          </p:cNvPr>
          <p:cNvSpPr txBox="1"/>
          <p:nvPr/>
        </p:nvSpPr>
        <p:spPr>
          <a:xfrm>
            <a:off x="2207694" y="390881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50 neurons</a:t>
            </a: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C3AB55BA-29B6-1815-895D-B616F1077EEF}"/>
              </a:ext>
            </a:extLst>
          </p:cNvPr>
          <p:cNvSpPr/>
          <p:nvPr/>
        </p:nvSpPr>
        <p:spPr>
          <a:xfrm>
            <a:off x="3893989" y="1812127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6ADFEF87-9B73-C8EB-DE63-19B3D236D68B}"/>
              </a:ext>
            </a:extLst>
          </p:cNvPr>
          <p:cNvSpPr/>
          <p:nvPr/>
        </p:nvSpPr>
        <p:spPr>
          <a:xfrm>
            <a:off x="3983002" y="1948676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AA39D964-33DA-23FD-F928-ACAECB32D088}"/>
              </a:ext>
            </a:extLst>
          </p:cNvPr>
          <p:cNvSpPr/>
          <p:nvPr/>
        </p:nvSpPr>
        <p:spPr>
          <a:xfrm>
            <a:off x="3892181" y="237676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3C1543F9-7527-9292-7470-9A280BCA0B88}"/>
              </a:ext>
            </a:extLst>
          </p:cNvPr>
          <p:cNvSpPr/>
          <p:nvPr/>
        </p:nvSpPr>
        <p:spPr>
          <a:xfrm>
            <a:off x="3981194" y="2513313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0100A0-7441-B1C8-185C-EFCB1D11623B}"/>
              </a:ext>
            </a:extLst>
          </p:cNvPr>
          <p:cNvSpPr/>
          <p:nvPr/>
        </p:nvSpPr>
        <p:spPr>
          <a:xfrm>
            <a:off x="3893989" y="3317753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F6067EB1-02B0-BD2E-633A-219E49B06537}"/>
              </a:ext>
            </a:extLst>
          </p:cNvPr>
          <p:cNvSpPr/>
          <p:nvPr/>
        </p:nvSpPr>
        <p:spPr>
          <a:xfrm>
            <a:off x="3983002" y="3454302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2C12111-513B-E3A1-5323-AB9AF2FA3A92}"/>
              </a:ext>
            </a:extLst>
          </p:cNvPr>
          <p:cNvGrpSpPr/>
          <p:nvPr/>
        </p:nvGrpSpPr>
        <p:grpSpPr>
          <a:xfrm>
            <a:off x="4104737" y="2952155"/>
            <a:ext cx="45719" cy="274319"/>
            <a:chOff x="1257300" y="3105150"/>
            <a:chExt cx="45719" cy="274319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06063DC-4097-7ACB-31F3-0298BC9CA6CC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964BBCC-7BDC-C198-1E07-E0D41A1ED4B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D71B765-C634-370C-C95A-4BCF67FAE888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6FDF8EA9-19C7-7F29-65FB-12978C440F3E}"/>
              </a:ext>
            </a:extLst>
          </p:cNvPr>
          <p:cNvSpPr txBox="1"/>
          <p:nvPr/>
        </p:nvSpPr>
        <p:spPr>
          <a:xfrm>
            <a:off x="3751114" y="135003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D1160E2-B037-6B5E-9E03-6CDE53FE3103}"/>
              </a:ext>
            </a:extLst>
          </p:cNvPr>
          <p:cNvSpPr txBox="1"/>
          <p:nvPr/>
        </p:nvSpPr>
        <p:spPr>
          <a:xfrm>
            <a:off x="3513059" y="3908819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 neurons</a:t>
            </a:r>
          </a:p>
        </p:txBody>
      </p:sp>
    </p:spTree>
    <p:extLst>
      <p:ext uri="{BB962C8B-B14F-4D97-AF65-F5344CB8AC3E}">
        <p14:creationId xmlns:p14="http://schemas.microsoft.com/office/powerpoint/2010/main" val="124793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297B7C9-0434-F92E-EC45-494DFB78BF3D}"/>
              </a:ext>
            </a:extLst>
          </p:cNvPr>
          <p:cNvCxnSpPr>
            <a:cxnSpLocks/>
            <a:stCxn id="116" idx="1"/>
            <a:endCxn id="53" idx="1"/>
          </p:cNvCxnSpPr>
          <p:nvPr/>
        </p:nvCxnSpPr>
        <p:spPr>
          <a:xfrm flipV="1">
            <a:off x="4122589" y="2038350"/>
            <a:ext cx="1300377" cy="23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72F5764-B9EA-6A4A-242A-95A3B6D68FF6}"/>
              </a:ext>
            </a:extLst>
          </p:cNvPr>
          <p:cNvCxnSpPr>
            <a:cxnSpLocks/>
            <a:stCxn id="119" idx="1"/>
            <a:endCxn id="82" idx="0"/>
          </p:cNvCxnSpPr>
          <p:nvPr/>
        </p:nvCxnSpPr>
        <p:spPr>
          <a:xfrm>
            <a:off x="4120781" y="2605364"/>
            <a:ext cx="1301481" cy="84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C8E18F5-CDEB-FE8F-E74B-19CA67B62BBF}"/>
              </a:ext>
            </a:extLst>
          </p:cNvPr>
          <p:cNvCxnSpPr>
            <a:cxnSpLocks/>
            <a:stCxn id="121" idx="1"/>
            <a:endCxn id="93" idx="0"/>
          </p:cNvCxnSpPr>
          <p:nvPr/>
        </p:nvCxnSpPr>
        <p:spPr>
          <a:xfrm>
            <a:off x="4122589" y="3546353"/>
            <a:ext cx="129967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99E58D9-4164-966B-1810-634D9E846CCA}"/>
              </a:ext>
            </a:extLst>
          </p:cNvPr>
          <p:cNvCxnSpPr>
            <a:cxnSpLocks/>
            <a:stCxn id="116" idx="1"/>
            <a:endCxn id="54" idx="1"/>
          </p:cNvCxnSpPr>
          <p:nvPr/>
        </p:nvCxnSpPr>
        <p:spPr>
          <a:xfrm>
            <a:off x="4122589" y="2040727"/>
            <a:ext cx="1299673" cy="5676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D64AB37-E7E3-F45F-453D-3DFD05B907EA}"/>
              </a:ext>
            </a:extLst>
          </p:cNvPr>
          <p:cNvCxnSpPr>
            <a:cxnSpLocks/>
            <a:stCxn id="116" idx="1"/>
            <a:endCxn id="62" idx="1"/>
          </p:cNvCxnSpPr>
          <p:nvPr/>
        </p:nvCxnSpPr>
        <p:spPr>
          <a:xfrm>
            <a:off x="4122589" y="2040727"/>
            <a:ext cx="1299673" cy="151106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3D1A229-3B2B-4798-E21F-067F7F01E579}"/>
              </a:ext>
            </a:extLst>
          </p:cNvPr>
          <p:cNvCxnSpPr>
            <a:cxnSpLocks/>
            <a:stCxn id="119" idx="1"/>
            <a:endCxn id="88" idx="0"/>
          </p:cNvCxnSpPr>
          <p:nvPr/>
        </p:nvCxnSpPr>
        <p:spPr>
          <a:xfrm flipV="1">
            <a:off x="4120781" y="2032911"/>
            <a:ext cx="1301485" cy="5724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4F370F8-3F3C-52A7-D534-7A7645B2BE2E}"/>
              </a:ext>
            </a:extLst>
          </p:cNvPr>
          <p:cNvCxnSpPr>
            <a:cxnSpLocks/>
            <a:stCxn id="121" idx="1"/>
            <a:endCxn id="53" idx="1"/>
          </p:cNvCxnSpPr>
          <p:nvPr/>
        </p:nvCxnSpPr>
        <p:spPr>
          <a:xfrm flipV="1">
            <a:off x="4122589" y="2038350"/>
            <a:ext cx="1300377" cy="15080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01C7621-0D32-C884-8F32-860AAE417040}"/>
              </a:ext>
            </a:extLst>
          </p:cNvPr>
          <p:cNvCxnSpPr>
            <a:cxnSpLocks/>
            <a:stCxn id="121" idx="1"/>
            <a:endCxn id="54" idx="1"/>
          </p:cNvCxnSpPr>
          <p:nvPr/>
        </p:nvCxnSpPr>
        <p:spPr>
          <a:xfrm flipV="1">
            <a:off x="4122589" y="2608370"/>
            <a:ext cx="1299673" cy="9379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DF81574-BB39-721C-87F2-7E142C6DCF64}"/>
              </a:ext>
            </a:extLst>
          </p:cNvPr>
          <p:cNvCxnSpPr>
            <a:cxnSpLocks/>
            <a:stCxn id="119" idx="1"/>
            <a:endCxn id="62" idx="1"/>
          </p:cNvCxnSpPr>
          <p:nvPr/>
        </p:nvCxnSpPr>
        <p:spPr>
          <a:xfrm>
            <a:off x="4120781" y="2605364"/>
            <a:ext cx="1301481" cy="9464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119" idx="1"/>
          </p:cNvCxnSpPr>
          <p:nvPr/>
        </p:nvCxnSpPr>
        <p:spPr>
          <a:xfrm>
            <a:off x="2822212" y="2038350"/>
            <a:ext cx="1298569" cy="5670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121" idx="1"/>
          </p:cNvCxnSpPr>
          <p:nvPr/>
        </p:nvCxnSpPr>
        <p:spPr>
          <a:xfrm>
            <a:off x="2822212" y="2038350"/>
            <a:ext cx="1300377" cy="15080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119" idx="1"/>
          </p:cNvCxnSpPr>
          <p:nvPr/>
        </p:nvCxnSpPr>
        <p:spPr>
          <a:xfrm flipV="1">
            <a:off x="2817204" y="2605364"/>
            <a:ext cx="1303577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121" idx="1"/>
          </p:cNvCxnSpPr>
          <p:nvPr/>
        </p:nvCxnSpPr>
        <p:spPr>
          <a:xfrm>
            <a:off x="2817204" y="2605365"/>
            <a:ext cx="1305385" cy="9409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121" idx="1"/>
          </p:cNvCxnSpPr>
          <p:nvPr/>
        </p:nvCxnSpPr>
        <p:spPr>
          <a:xfrm flipV="1">
            <a:off x="2817204" y="3546353"/>
            <a:ext cx="1305385" cy="5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119" idx="1"/>
          </p:cNvCxnSpPr>
          <p:nvPr/>
        </p:nvCxnSpPr>
        <p:spPr>
          <a:xfrm flipV="1">
            <a:off x="2817204" y="2605364"/>
            <a:ext cx="1303577" cy="9464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5422262" y="2608370"/>
            <a:ext cx="1067472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5422262" y="3551794"/>
            <a:ext cx="107490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116" idx="1"/>
          </p:cNvCxnSpPr>
          <p:nvPr/>
        </p:nvCxnSpPr>
        <p:spPr>
          <a:xfrm>
            <a:off x="2822212" y="2038350"/>
            <a:ext cx="1300377" cy="23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116" idx="1"/>
          </p:cNvCxnSpPr>
          <p:nvPr/>
        </p:nvCxnSpPr>
        <p:spPr>
          <a:xfrm flipV="1">
            <a:off x="2817204" y="2040727"/>
            <a:ext cx="1305385" cy="5646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116" idx="1"/>
          </p:cNvCxnSpPr>
          <p:nvPr/>
        </p:nvCxnSpPr>
        <p:spPr>
          <a:xfrm flipV="1">
            <a:off x="2817204" y="2040727"/>
            <a:ext cx="1305385" cy="151106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295368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295368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300376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29536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295368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295368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295368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295368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295368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5422966" y="2038350"/>
            <a:ext cx="1071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300376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30037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300376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2593612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2588604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2588604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2794345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5194366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5193662" y="237977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519366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5399402" y="2938591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2938099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919B5-0E1D-9040-363A-366EB9371874}"/>
              </a:ext>
            </a:extLst>
          </p:cNvPr>
          <p:cNvGrpSpPr/>
          <p:nvPr/>
        </p:nvGrpSpPr>
        <p:grpSpPr>
          <a:xfrm>
            <a:off x="5306554" y="2499510"/>
            <a:ext cx="230008" cy="228600"/>
            <a:chOff x="5407377" y="1200147"/>
            <a:chExt cx="460015" cy="457200"/>
          </a:xfrm>
        </p:grpSpPr>
        <p:sp>
          <p:nvSpPr>
            <p:cNvPr id="82" name="Arc 9">
              <a:extLst>
                <a:ext uri="{FF2B5EF4-FFF2-40B4-BE49-F238E27FC236}">
                  <a16:creationId xmlns:a16="http://schemas.microsoft.com/office/drawing/2014/main" id="{278B2509-690E-597A-7749-87FA229F610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53">
              <a:extLst>
                <a:ext uri="{FF2B5EF4-FFF2-40B4-BE49-F238E27FC236}">
                  <a16:creationId xmlns:a16="http://schemas.microsoft.com/office/drawing/2014/main" id="{FBB9EC8A-C8C7-E1A5-CEA3-78D268132EF4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D3BC9-8C66-9292-F680-B281A59597A0}"/>
              </a:ext>
            </a:extLst>
          </p:cNvPr>
          <p:cNvGrpSpPr/>
          <p:nvPr/>
        </p:nvGrpSpPr>
        <p:grpSpPr>
          <a:xfrm>
            <a:off x="5306554" y="1918611"/>
            <a:ext cx="230008" cy="228600"/>
            <a:chOff x="5407377" y="1200147"/>
            <a:chExt cx="460015" cy="457200"/>
          </a:xfrm>
        </p:grpSpPr>
        <p:sp>
          <p:nvSpPr>
            <p:cNvPr id="86" name="Arc 9">
              <a:extLst>
                <a:ext uri="{FF2B5EF4-FFF2-40B4-BE49-F238E27FC236}">
                  <a16:creationId xmlns:a16="http://schemas.microsoft.com/office/drawing/2014/main" id="{9EDA9DD9-C93F-B543-AE4B-BD29BA2686AB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53">
              <a:extLst>
                <a:ext uri="{FF2B5EF4-FFF2-40B4-BE49-F238E27FC236}">
                  <a16:creationId xmlns:a16="http://schemas.microsoft.com/office/drawing/2014/main" id="{220C6EBC-B3AD-A049-19C0-E36B8802641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9F8434-6824-94A1-7553-45F1E47E79BF}"/>
              </a:ext>
            </a:extLst>
          </p:cNvPr>
          <p:cNvGrpSpPr/>
          <p:nvPr/>
        </p:nvGrpSpPr>
        <p:grpSpPr>
          <a:xfrm>
            <a:off x="5306554" y="3432054"/>
            <a:ext cx="230008" cy="228600"/>
            <a:chOff x="5407377" y="1200147"/>
            <a:chExt cx="460015" cy="457200"/>
          </a:xfrm>
        </p:grpSpPr>
        <p:sp>
          <p:nvSpPr>
            <p:cNvPr id="93" name="Arc 9">
              <a:extLst>
                <a:ext uri="{FF2B5EF4-FFF2-40B4-BE49-F238E27FC236}">
                  <a16:creationId xmlns:a16="http://schemas.microsoft.com/office/drawing/2014/main" id="{354EA519-2772-062C-6EDA-A92FBB1E0DB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53">
              <a:extLst>
                <a:ext uri="{FF2B5EF4-FFF2-40B4-BE49-F238E27FC236}">
                  <a16:creationId xmlns:a16="http://schemas.microsoft.com/office/drawing/2014/main" id="{7D58E97B-5CCC-F168-B64B-C14B035CA78F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Freeform 69">
            <a:extLst>
              <a:ext uri="{FF2B5EF4-FFF2-40B4-BE49-F238E27FC236}">
                <a16:creationId xmlns:a16="http://schemas.microsoft.com/office/drawing/2014/main" id="{DF94D0C3-EF21-3D49-CA06-8295792D99E1}"/>
              </a:ext>
            </a:extLst>
          </p:cNvPr>
          <p:cNvSpPr/>
          <p:nvPr/>
        </p:nvSpPr>
        <p:spPr>
          <a:xfrm>
            <a:off x="2682563" y="1948676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B4246036-C749-F933-0455-77BFA1D43EB4}"/>
              </a:ext>
            </a:extLst>
          </p:cNvPr>
          <p:cNvSpPr/>
          <p:nvPr/>
        </p:nvSpPr>
        <p:spPr>
          <a:xfrm>
            <a:off x="2675828" y="2508062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9D3EB90A-52B6-3924-B38E-77EF14A4B127}"/>
              </a:ext>
            </a:extLst>
          </p:cNvPr>
          <p:cNvSpPr/>
          <p:nvPr/>
        </p:nvSpPr>
        <p:spPr>
          <a:xfrm>
            <a:off x="2675828" y="3454913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5BF115-C2F7-58C8-AB34-36FDFCB9F636}"/>
              </a:ext>
            </a:extLst>
          </p:cNvPr>
          <p:cNvSpPr txBox="1"/>
          <p:nvPr/>
        </p:nvSpPr>
        <p:spPr>
          <a:xfrm>
            <a:off x="4970053" y="134427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5DF011-5D72-27D7-9782-5B9DD2E3BBF8}"/>
              </a:ext>
            </a:extLst>
          </p:cNvPr>
          <p:cNvSpPr txBox="1"/>
          <p:nvPr/>
        </p:nvSpPr>
        <p:spPr>
          <a:xfrm>
            <a:off x="2459365" y="1344274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FD8FD0-86D4-818B-F46A-FE34030EA64C}"/>
              </a:ext>
            </a:extLst>
          </p:cNvPr>
          <p:cNvSpPr/>
          <p:nvPr/>
        </p:nvSpPr>
        <p:spPr>
          <a:xfrm>
            <a:off x="5194366" y="1809750"/>
            <a:ext cx="457200" cy="19706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D53D55-A65B-153D-BC4D-EEA46F23DDBF}"/>
              </a:ext>
            </a:extLst>
          </p:cNvPr>
          <p:cNvSpPr txBox="1"/>
          <p:nvPr/>
        </p:nvSpPr>
        <p:spPr>
          <a:xfrm>
            <a:off x="4816967" y="3909220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 neurons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E76BD3F-CB68-C9A1-C622-53F3A883108E}"/>
              </a:ext>
            </a:extLst>
          </p:cNvPr>
          <p:cNvSpPr txBox="1"/>
          <p:nvPr/>
        </p:nvSpPr>
        <p:spPr>
          <a:xfrm>
            <a:off x="2207694" y="390881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50 neurons</a:t>
            </a: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C3AB55BA-29B6-1815-895D-B616F1077EEF}"/>
              </a:ext>
            </a:extLst>
          </p:cNvPr>
          <p:cNvSpPr/>
          <p:nvPr/>
        </p:nvSpPr>
        <p:spPr>
          <a:xfrm>
            <a:off x="3893989" y="1812127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6ADFEF87-9B73-C8EB-DE63-19B3D236D68B}"/>
              </a:ext>
            </a:extLst>
          </p:cNvPr>
          <p:cNvSpPr/>
          <p:nvPr/>
        </p:nvSpPr>
        <p:spPr>
          <a:xfrm>
            <a:off x="3983002" y="1948676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AA39D964-33DA-23FD-F928-ACAECB32D088}"/>
              </a:ext>
            </a:extLst>
          </p:cNvPr>
          <p:cNvSpPr/>
          <p:nvPr/>
        </p:nvSpPr>
        <p:spPr>
          <a:xfrm>
            <a:off x="3892181" y="237676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3C1543F9-7527-9292-7470-9A280BCA0B88}"/>
              </a:ext>
            </a:extLst>
          </p:cNvPr>
          <p:cNvSpPr/>
          <p:nvPr/>
        </p:nvSpPr>
        <p:spPr>
          <a:xfrm>
            <a:off x="3981194" y="2513313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0100A0-7441-B1C8-185C-EFCB1D11623B}"/>
              </a:ext>
            </a:extLst>
          </p:cNvPr>
          <p:cNvSpPr/>
          <p:nvPr/>
        </p:nvSpPr>
        <p:spPr>
          <a:xfrm>
            <a:off x="3893989" y="3317753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F6067EB1-02B0-BD2E-633A-219E49B06537}"/>
              </a:ext>
            </a:extLst>
          </p:cNvPr>
          <p:cNvSpPr/>
          <p:nvPr/>
        </p:nvSpPr>
        <p:spPr>
          <a:xfrm>
            <a:off x="3983002" y="3454302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2C12111-513B-E3A1-5323-AB9AF2FA3A92}"/>
              </a:ext>
            </a:extLst>
          </p:cNvPr>
          <p:cNvGrpSpPr/>
          <p:nvPr/>
        </p:nvGrpSpPr>
        <p:grpSpPr>
          <a:xfrm>
            <a:off x="4104737" y="2952155"/>
            <a:ext cx="45719" cy="274319"/>
            <a:chOff x="1257300" y="3105150"/>
            <a:chExt cx="45719" cy="274319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06063DC-4097-7ACB-31F3-0298BC9CA6CC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964BBCC-7BDC-C198-1E07-E0D41A1ED4B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D71B765-C634-370C-C95A-4BCF67FAE888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6FDF8EA9-19C7-7F29-65FB-12978C440F3E}"/>
              </a:ext>
            </a:extLst>
          </p:cNvPr>
          <p:cNvSpPr txBox="1"/>
          <p:nvPr/>
        </p:nvSpPr>
        <p:spPr>
          <a:xfrm>
            <a:off x="3751114" y="135003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D1160E2-B037-6B5E-9E03-6CDE53FE3103}"/>
              </a:ext>
            </a:extLst>
          </p:cNvPr>
          <p:cNvSpPr txBox="1"/>
          <p:nvPr/>
        </p:nvSpPr>
        <p:spPr>
          <a:xfrm>
            <a:off x="3513059" y="3908819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 neurons</a:t>
            </a:r>
          </a:p>
        </p:txBody>
      </p:sp>
    </p:spTree>
    <p:extLst>
      <p:ext uri="{BB962C8B-B14F-4D97-AF65-F5344CB8AC3E}">
        <p14:creationId xmlns:p14="http://schemas.microsoft.com/office/powerpoint/2010/main" val="1953990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BF56E2B8-64CA-A82D-6FE1-2EDCD6DED7F5}"/>
              </a:ext>
            </a:extLst>
          </p:cNvPr>
          <p:cNvSpPr/>
          <p:nvPr/>
        </p:nvSpPr>
        <p:spPr>
          <a:xfrm>
            <a:off x="5181600" y="1200150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02C97-35A0-7A8B-20CE-D22EC05DFBB1}"/>
              </a:ext>
            </a:extLst>
          </p:cNvPr>
          <p:cNvSpPr txBox="1"/>
          <p:nvPr/>
        </p:nvSpPr>
        <p:spPr>
          <a:xfrm>
            <a:off x="5566508" y="1184760"/>
            <a:ext cx="312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PyTorch</a:t>
            </a:r>
            <a:r>
              <a:rPr lang="en-US" sz="1400" dirty="0"/>
              <a:t> </a:t>
            </a:r>
            <a:r>
              <a:rPr lang="en-US" sz="1400" dirty="0" err="1"/>
              <a:t>nn</a:t>
            </a:r>
            <a:r>
              <a:rPr lang="en-US" sz="1400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94471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…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C388D412-34EE-C442-784B-9372F4459378}"/>
              </a:ext>
            </a:extLst>
          </p:cNvPr>
          <p:cNvSpPr/>
          <p:nvPr/>
        </p:nvSpPr>
        <p:spPr>
          <a:xfrm>
            <a:off x="5181600" y="1596540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58B7F-C7C4-4FD9-8EE3-AFF423EC3446}"/>
              </a:ext>
            </a:extLst>
          </p:cNvPr>
          <p:cNvSpPr txBox="1"/>
          <p:nvPr/>
        </p:nvSpPr>
        <p:spPr>
          <a:xfrm>
            <a:off x="5566509" y="1581150"/>
            <a:ext cx="31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Derive your neural network from </a:t>
            </a:r>
            <a:r>
              <a:rPr lang="en-US" sz="1400" dirty="0" err="1"/>
              <a:t>nn.Module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432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A33D4FED-B771-EF91-0987-843395EAF286}"/>
              </a:ext>
            </a:extLst>
          </p:cNvPr>
          <p:cNvSpPr/>
          <p:nvPr/>
        </p:nvSpPr>
        <p:spPr>
          <a:xfrm>
            <a:off x="5181600" y="1938814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6804D-130C-F40E-D104-BD36374A32F3}"/>
              </a:ext>
            </a:extLst>
          </p:cNvPr>
          <p:cNvSpPr txBox="1"/>
          <p:nvPr/>
        </p:nvSpPr>
        <p:spPr>
          <a:xfrm>
            <a:off x="5566509" y="1923424"/>
            <a:ext cx="3120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initializing your network first perform </a:t>
            </a:r>
            <a:r>
              <a:rPr lang="en-US" sz="1400" dirty="0" err="1"/>
              <a:t>nn.Module’s</a:t>
            </a:r>
            <a:r>
              <a:rPr lang="en-US" sz="1400" dirty="0"/>
              <a:t> default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243873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Sequential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(100, 50),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(50, 30),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(30, 10),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)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36AAEAE-BD8F-E9B7-6DB5-5721B28C9ABB}"/>
              </a:ext>
            </a:extLst>
          </p:cNvPr>
          <p:cNvSpPr/>
          <p:nvPr/>
        </p:nvSpPr>
        <p:spPr>
          <a:xfrm>
            <a:off x="5181600" y="2155162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22D7-5DCF-923A-474A-C4F27F43EA54}"/>
              </a:ext>
            </a:extLst>
          </p:cNvPr>
          <p:cNvSpPr txBox="1"/>
          <p:nvPr/>
        </p:nvSpPr>
        <p:spPr>
          <a:xfrm>
            <a:off x="5566509" y="2139772"/>
            <a:ext cx="31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layers of your network and their activation functions.</a:t>
            </a:r>
          </a:p>
        </p:txBody>
      </p:sp>
    </p:spTree>
    <p:extLst>
      <p:ext uri="{BB962C8B-B14F-4D97-AF65-F5344CB8AC3E}">
        <p14:creationId xmlns:p14="http://schemas.microsoft.com/office/powerpoint/2010/main" val="3553653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Sequential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(100, 50),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(50, 30),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(30, 10),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)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36AAEAE-BD8F-E9B7-6DB5-5721B28C9ABB}"/>
              </a:ext>
            </a:extLst>
          </p:cNvPr>
          <p:cNvSpPr/>
          <p:nvPr/>
        </p:nvSpPr>
        <p:spPr>
          <a:xfrm>
            <a:off x="5181600" y="2292520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22D7-5DCF-923A-474A-C4F27F43EA54}"/>
              </a:ext>
            </a:extLst>
          </p:cNvPr>
          <p:cNvSpPr txBox="1"/>
          <p:nvPr/>
        </p:nvSpPr>
        <p:spPr>
          <a:xfrm>
            <a:off x="5566509" y="2277130"/>
            <a:ext cx="31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 inputs to 50 neurons in the 1</a:t>
            </a:r>
            <a:r>
              <a:rPr lang="en-US" sz="1400" baseline="30000" dirty="0"/>
              <a:t>st</a:t>
            </a:r>
            <a:r>
              <a:rPr lang="en-US" sz="1400" dirty="0"/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3924713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Sequential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(100, 50),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(50, 30),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(30, 10),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)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36AAEAE-BD8F-E9B7-6DB5-5721B28C9ABB}"/>
              </a:ext>
            </a:extLst>
          </p:cNvPr>
          <p:cNvSpPr/>
          <p:nvPr/>
        </p:nvSpPr>
        <p:spPr>
          <a:xfrm>
            <a:off x="5181600" y="2520096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22D7-5DCF-923A-474A-C4F27F43EA54}"/>
              </a:ext>
            </a:extLst>
          </p:cNvPr>
          <p:cNvSpPr txBox="1"/>
          <p:nvPr/>
        </p:nvSpPr>
        <p:spPr>
          <a:xfrm>
            <a:off x="5566509" y="2504706"/>
            <a:ext cx="31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 </a:t>
            </a:r>
            <a:r>
              <a:rPr lang="en-US" sz="1400" dirty="0" err="1"/>
              <a:t>ReLU</a:t>
            </a:r>
            <a:r>
              <a:rPr lang="en-US" sz="1400" dirty="0"/>
              <a:t> activation function to all 50 neurons in the 1</a:t>
            </a:r>
            <a:r>
              <a:rPr lang="en-US" sz="1400" baseline="30000" dirty="0"/>
              <a:t>st</a:t>
            </a:r>
            <a:r>
              <a:rPr lang="en-US" sz="1400" dirty="0"/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3574907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Sequential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(100, 50),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(50, 30),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(30, 10),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)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36AAEAE-BD8F-E9B7-6DB5-5721B28C9ABB}"/>
              </a:ext>
            </a:extLst>
          </p:cNvPr>
          <p:cNvSpPr/>
          <p:nvPr/>
        </p:nvSpPr>
        <p:spPr>
          <a:xfrm>
            <a:off x="5181600" y="2673520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22D7-5DCF-923A-474A-C4F27F43EA54}"/>
              </a:ext>
            </a:extLst>
          </p:cNvPr>
          <p:cNvSpPr txBox="1"/>
          <p:nvPr/>
        </p:nvSpPr>
        <p:spPr>
          <a:xfrm>
            <a:off x="5566509" y="2658130"/>
            <a:ext cx="31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 neurons in the 1</a:t>
            </a:r>
            <a:r>
              <a:rPr lang="en-US" sz="1400" baseline="30000" dirty="0"/>
              <a:t>st</a:t>
            </a:r>
            <a:r>
              <a:rPr lang="en-US" sz="1400" dirty="0"/>
              <a:t> layer to </a:t>
            </a:r>
          </a:p>
          <a:p>
            <a:r>
              <a:rPr lang="en-US" sz="1400" dirty="0"/>
              <a:t>30 neurons in the 2</a:t>
            </a:r>
            <a:r>
              <a:rPr lang="en-US" sz="1400" baseline="30000" dirty="0"/>
              <a:t>nd</a:t>
            </a:r>
            <a:r>
              <a:rPr lang="en-US" sz="1400" dirty="0"/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279904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Sequential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(100, 50),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(50, 30),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(30, 10),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)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36AAEAE-BD8F-E9B7-6DB5-5721B28C9ABB}"/>
              </a:ext>
            </a:extLst>
          </p:cNvPr>
          <p:cNvSpPr/>
          <p:nvPr/>
        </p:nvSpPr>
        <p:spPr>
          <a:xfrm>
            <a:off x="5181600" y="2876550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22D7-5DCF-923A-474A-C4F27F43EA54}"/>
              </a:ext>
            </a:extLst>
          </p:cNvPr>
          <p:cNvSpPr txBox="1"/>
          <p:nvPr/>
        </p:nvSpPr>
        <p:spPr>
          <a:xfrm>
            <a:off x="5566509" y="2861160"/>
            <a:ext cx="31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 </a:t>
            </a:r>
            <a:r>
              <a:rPr lang="en-US" sz="1400" dirty="0" err="1"/>
              <a:t>ReLU</a:t>
            </a:r>
            <a:r>
              <a:rPr lang="en-US" sz="1400" dirty="0"/>
              <a:t> activation function to all 30 neurons in the 2</a:t>
            </a:r>
            <a:r>
              <a:rPr lang="en-US" sz="1400" baseline="30000" dirty="0"/>
              <a:t>nd</a:t>
            </a:r>
            <a:r>
              <a:rPr lang="en-US" sz="1400" dirty="0"/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336080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 flipV="1">
            <a:off x="1521836" y="2715906"/>
            <a:ext cx="2156782" cy="295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490949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490949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ED9CF0-913D-ACEB-8DC9-3E96683ED1C5}"/>
              </a:ext>
            </a:extLst>
          </p:cNvPr>
          <p:cNvSpPr txBox="1"/>
          <p:nvPr/>
        </p:nvSpPr>
        <p:spPr>
          <a:xfrm>
            <a:off x="2763783" y="141140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8" idx="2"/>
          </p:cNvCxnSpPr>
          <p:nvPr/>
        </p:nvCxnSpPr>
        <p:spPr>
          <a:xfrm>
            <a:off x="3678618" y="2715906"/>
            <a:ext cx="281487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46EDE0-D726-55A1-94EE-7AC5D1F44F89}"/>
              </a:ext>
            </a:extLst>
          </p:cNvPr>
          <p:cNvSpPr txBox="1"/>
          <p:nvPr/>
        </p:nvSpPr>
        <p:spPr>
          <a:xfrm>
            <a:off x="3925481" y="1418715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4902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902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CBB58754-8EF9-D715-BFEF-0314700C5EF0}"/>
                  </a:ext>
                </a:extLst>
              </p:cNvPr>
              <p:cNvSpPr/>
              <p:nvPr/>
            </p:nvSpPr>
            <p:spPr>
              <a:xfrm>
                <a:off x="2992818" y="2030106"/>
                <a:ext cx="1371600" cy="13716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CBB58754-8EF9-D715-BFEF-0314700C5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18" y="2030106"/>
                <a:ext cx="1371600" cy="13716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CF5822-6FD3-0A93-0B4E-9841D49A5A9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151871" y="1749957"/>
            <a:ext cx="277129" cy="84871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2E8A5A-6356-EF92-703F-2D9FFE57093C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3924021" y="1757269"/>
            <a:ext cx="281345" cy="84140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85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Sequential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(100, 50),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(50, 30),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(30, 10),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)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36AAEAE-BD8F-E9B7-6DB5-5721B28C9ABB}"/>
              </a:ext>
            </a:extLst>
          </p:cNvPr>
          <p:cNvSpPr/>
          <p:nvPr/>
        </p:nvSpPr>
        <p:spPr>
          <a:xfrm>
            <a:off x="5181600" y="3054520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22D7-5DCF-923A-474A-C4F27F43EA54}"/>
              </a:ext>
            </a:extLst>
          </p:cNvPr>
          <p:cNvSpPr txBox="1"/>
          <p:nvPr/>
        </p:nvSpPr>
        <p:spPr>
          <a:xfrm>
            <a:off x="5566509" y="3039130"/>
            <a:ext cx="31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 neurons in the 2</a:t>
            </a:r>
            <a:r>
              <a:rPr lang="en-US" sz="1400" baseline="30000" dirty="0"/>
              <a:t>nd</a:t>
            </a:r>
            <a:r>
              <a:rPr lang="en-US" sz="1400" dirty="0"/>
              <a:t> layer to </a:t>
            </a:r>
          </a:p>
          <a:p>
            <a:r>
              <a:rPr lang="en-US" sz="1400" dirty="0"/>
              <a:t>10 neurons in the output layer.</a:t>
            </a:r>
          </a:p>
        </p:txBody>
      </p:sp>
    </p:spTree>
    <p:extLst>
      <p:ext uri="{BB962C8B-B14F-4D97-AF65-F5344CB8AC3E}">
        <p14:creationId xmlns:p14="http://schemas.microsoft.com/office/powerpoint/2010/main" val="1681612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Sequential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(100, 50),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(50, 30),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(30, 10),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)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36AAEAE-BD8F-E9B7-6DB5-5721B28C9ABB}"/>
              </a:ext>
            </a:extLst>
          </p:cNvPr>
          <p:cNvSpPr/>
          <p:nvPr/>
        </p:nvSpPr>
        <p:spPr>
          <a:xfrm>
            <a:off x="5181600" y="3222922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22D7-5DCF-923A-474A-C4F27F43EA54}"/>
              </a:ext>
            </a:extLst>
          </p:cNvPr>
          <p:cNvSpPr txBox="1"/>
          <p:nvPr/>
        </p:nvSpPr>
        <p:spPr>
          <a:xfrm>
            <a:off x="5566509" y="3207532"/>
            <a:ext cx="31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 </a:t>
            </a:r>
            <a:r>
              <a:rPr lang="en-US" sz="1400" dirty="0" err="1"/>
              <a:t>softmax</a:t>
            </a:r>
            <a:r>
              <a:rPr lang="en-US" sz="1400" dirty="0"/>
              <a:t> activation function to all 10 neurons in the output layer.</a:t>
            </a:r>
          </a:p>
        </p:txBody>
      </p:sp>
    </p:spTree>
    <p:extLst>
      <p:ext uri="{BB962C8B-B14F-4D97-AF65-F5344CB8AC3E}">
        <p14:creationId xmlns:p14="http://schemas.microsoft.com/office/powerpoint/2010/main" val="1589924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Sequential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(100, 50),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(50, 30),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(30, 10),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forward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, x):</a:t>
            </a:r>
          </a:p>
          <a:p>
            <a:r>
              <a:rPr lang="en-US" sz="1200" dirty="0">
                <a:latin typeface="Courier" pitchFamily="2" charset="0"/>
              </a:rPr>
              <a:t>        y =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(x)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return</a:t>
            </a:r>
            <a:r>
              <a:rPr lang="en-US" sz="1200" dirty="0">
                <a:latin typeface="Courier" pitchFamily="2" charset="0"/>
              </a:rPr>
              <a:t> y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FB2C9D82-A5B7-D2CE-3C53-A3B945A030AE}"/>
              </a:ext>
            </a:extLst>
          </p:cNvPr>
          <p:cNvSpPr/>
          <p:nvPr/>
        </p:nvSpPr>
        <p:spPr>
          <a:xfrm>
            <a:off x="5181600" y="3766633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E7337-E633-54D4-141B-A32A6B52FBAA}"/>
              </a:ext>
            </a:extLst>
          </p:cNvPr>
          <p:cNvSpPr txBox="1"/>
          <p:nvPr/>
        </p:nvSpPr>
        <p:spPr>
          <a:xfrm>
            <a:off x="5566509" y="3751243"/>
            <a:ext cx="3120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Forward pass from inputs to outputs through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 = 100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 = 10 outputs</a:t>
            </a:r>
          </a:p>
        </p:txBody>
      </p:sp>
    </p:spTree>
    <p:extLst>
      <p:ext uri="{BB962C8B-B14F-4D97-AF65-F5344CB8AC3E}">
        <p14:creationId xmlns:p14="http://schemas.microsoft.com/office/powerpoint/2010/main" val="2548610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Pick initial weights &amp; biases.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2F7964-F2BC-EE29-C527-4BE740CB5BD6}"/>
              </a:ext>
            </a:extLst>
          </p:cNvPr>
          <p:cNvSpPr txBox="1"/>
          <p:nvPr/>
        </p:nvSpPr>
        <p:spPr>
          <a:xfrm>
            <a:off x="457200" y="925999"/>
            <a:ext cx="6290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are the odds that your network does anything besides spit out garbage?</a:t>
            </a:r>
          </a:p>
        </p:txBody>
      </p:sp>
    </p:spTree>
    <p:extLst>
      <p:ext uri="{BB962C8B-B14F-4D97-AF65-F5344CB8AC3E}">
        <p14:creationId xmlns:p14="http://schemas.microsoft.com/office/powerpoint/2010/main" val="3415353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How do you find the weights &amp; biases that provide useful output?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114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Compare the network’s predictions to known outputs.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6181968" y="3429217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prediction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C152A1F-CCB2-2002-94C9-9AD94EE7D2AD}"/>
              </a:ext>
            </a:extLst>
          </p:cNvPr>
          <p:cNvSpPr txBox="1"/>
          <p:nvPr/>
        </p:nvSpPr>
        <p:spPr>
          <a:xfrm>
            <a:off x="7170094" y="3424885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known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(training data)</a:t>
            </a:r>
          </a:p>
        </p:txBody>
      </p:sp>
    </p:spTree>
    <p:extLst>
      <p:ext uri="{BB962C8B-B14F-4D97-AF65-F5344CB8AC3E}">
        <p14:creationId xmlns:p14="http://schemas.microsoft.com/office/powerpoint/2010/main" val="1742356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400" dirty="0"/>
                  <a:t>Choose a </a:t>
                </a:r>
                <a:r>
                  <a:rPr lang="en-US" sz="2400" b="1" dirty="0"/>
                  <a:t>loss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to quantify the error between the network’s predictions and known outputs for training data.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  <a:blipFill>
                <a:blip r:embed="rId2"/>
                <a:stretch>
                  <a:fillRect l="-1080" t="-40541" b="-5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6181968" y="3429217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prediction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4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5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C152A1F-CCB2-2002-94C9-9AD94EE7D2AD}"/>
              </a:ext>
            </a:extLst>
          </p:cNvPr>
          <p:cNvSpPr txBox="1"/>
          <p:nvPr/>
        </p:nvSpPr>
        <p:spPr>
          <a:xfrm>
            <a:off x="7170094" y="3424885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known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(training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0A1973-4738-283C-12B9-F933F6B888FE}"/>
                  </a:ext>
                </a:extLst>
              </p:cNvPr>
              <p:cNvSpPr txBox="1"/>
              <p:nvPr/>
            </p:nvSpPr>
            <p:spPr>
              <a:xfrm>
                <a:off x="6480432" y="1717171"/>
                <a:ext cx="154853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e.g.,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0A1973-4738-283C-12B9-F933F6B88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32" y="1717171"/>
                <a:ext cx="1548534" cy="215444"/>
              </a:xfrm>
              <a:prstGeom prst="rect">
                <a:avLst/>
              </a:prstGeom>
              <a:blipFill>
                <a:blip r:embed="rId18"/>
                <a:stretch>
                  <a:fillRect l="-7317" t="-27778" r="-2439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701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Use gradient descent and backpropagation to iteratively update the weights &amp; biases to minimize the loss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6181968" y="3429217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prediction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C152A1F-CCB2-2002-94C9-9AD94EE7D2AD}"/>
              </a:ext>
            </a:extLst>
          </p:cNvPr>
          <p:cNvSpPr txBox="1"/>
          <p:nvPr/>
        </p:nvSpPr>
        <p:spPr>
          <a:xfrm>
            <a:off x="7170094" y="3424885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known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(training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0A1973-4738-283C-12B9-F933F6B888FE}"/>
                  </a:ext>
                </a:extLst>
              </p:cNvPr>
              <p:cNvSpPr txBox="1"/>
              <p:nvPr/>
            </p:nvSpPr>
            <p:spPr>
              <a:xfrm>
                <a:off x="6480432" y="1717171"/>
                <a:ext cx="1548534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0A1973-4738-283C-12B9-F933F6B88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32" y="1717171"/>
                <a:ext cx="1548534" cy="446020"/>
              </a:xfrm>
              <a:prstGeom prst="rect">
                <a:avLst/>
              </a:prstGeom>
              <a:blipFill>
                <a:blip r:embed="rId17"/>
                <a:stretch>
                  <a:fillRect t="-555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146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400" dirty="0"/>
                  <a:t>Choose a </a:t>
                </a:r>
                <a:r>
                  <a:rPr lang="en-US" sz="2400" b="1" dirty="0"/>
                  <a:t>loss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to quantify the error between the network’s predictions and known outputs for training data.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  <a:blipFill>
                <a:blip r:embed="rId2"/>
                <a:stretch>
                  <a:fillRect l="-1080" t="-40541" b="-5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6181968" y="3429217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prediction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4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5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C152A1F-CCB2-2002-94C9-9AD94EE7D2AD}"/>
              </a:ext>
            </a:extLst>
          </p:cNvPr>
          <p:cNvSpPr txBox="1"/>
          <p:nvPr/>
        </p:nvSpPr>
        <p:spPr>
          <a:xfrm>
            <a:off x="7170094" y="3424885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known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(training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0A1973-4738-283C-12B9-F933F6B888FE}"/>
                  </a:ext>
                </a:extLst>
              </p:cNvPr>
              <p:cNvSpPr txBox="1"/>
              <p:nvPr/>
            </p:nvSpPr>
            <p:spPr>
              <a:xfrm>
                <a:off x="6480432" y="1717171"/>
                <a:ext cx="154853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e.g.,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0A1973-4738-283C-12B9-F933F6B88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32" y="1717171"/>
                <a:ext cx="1548534" cy="215444"/>
              </a:xfrm>
              <a:prstGeom prst="rect">
                <a:avLst/>
              </a:prstGeom>
              <a:blipFill>
                <a:blip r:embed="rId18"/>
                <a:stretch>
                  <a:fillRect l="-7317" t="-27778" r="-2439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A3DDD4F7-B97C-86A9-5CB4-7A8AE08E3C31}"/>
              </a:ext>
            </a:extLst>
          </p:cNvPr>
          <p:cNvSpPr txBox="1"/>
          <p:nvPr/>
        </p:nvSpPr>
        <p:spPr>
          <a:xfrm>
            <a:off x="457200" y="1200150"/>
            <a:ext cx="5410200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neural network model</a:t>
            </a: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…</a:t>
            </a:r>
          </a:p>
          <a:p>
            <a:r>
              <a:rPr lang="en-US" sz="1200" dirty="0">
                <a:latin typeface="Courier" pitchFamily="2" charset="0"/>
              </a:rPr>
              <a:t>model = 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loss function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MSELoss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2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Use gradient descent and backpropagation to iteratively update the weights &amp; biases to minimize the loss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6181968" y="3429217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prediction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C152A1F-CCB2-2002-94C9-9AD94EE7D2AD}"/>
              </a:ext>
            </a:extLst>
          </p:cNvPr>
          <p:cNvSpPr txBox="1"/>
          <p:nvPr/>
        </p:nvSpPr>
        <p:spPr>
          <a:xfrm>
            <a:off x="7170094" y="3424885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known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(training data)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DDD4F7-B97C-86A9-5CB4-7A8AE08E3C31}"/>
              </a:ext>
            </a:extLst>
          </p:cNvPr>
          <p:cNvSpPr txBox="1"/>
          <p:nvPr/>
        </p:nvSpPr>
        <p:spPr>
          <a:xfrm>
            <a:off x="457200" y="1200150"/>
            <a:ext cx="5410200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torch</a:t>
            </a:r>
            <a:endParaRPr lang="en-US" sz="1200" dirty="0">
              <a:solidFill>
                <a:srgbClr val="008F00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neural network model</a:t>
            </a: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…</a:t>
            </a:r>
          </a:p>
          <a:p>
            <a:r>
              <a:rPr lang="en-US" sz="1200" dirty="0">
                <a:latin typeface="Courier" pitchFamily="2" charset="0"/>
              </a:rPr>
              <a:t>model = 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loss function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MSELoss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stochastic gradient descent (SGD) optimizer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</a:t>
            </a:r>
            <a:r>
              <a:rPr lang="en-US" sz="1200" dirty="0" err="1">
                <a:solidFill>
                  <a:srgbClr val="009193"/>
                </a:solidFill>
                <a:latin typeface="Courier" pitchFamily="2" charset="0"/>
              </a:rPr>
              <a:t>lr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= learning rate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optimizer = </a:t>
            </a:r>
            <a:r>
              <a:rPr lang="en-US" sz="1200" dirty="0" err="1">
                <a:latin typeface="Courier" pitchFamily="2" charset="0"/>
              </a:rPr>
              <a:t>torch.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optim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SGD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model.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parameters</a:t>
            </a:r>
            <a:r>
              <a:rPr lang="en-US" sz="1200" dirty="0">
                <a:latin typeface="Courier" pitchFamily="2" charset="0"/>
              </a:rPr>
              <a:t>(), </a:t>
            </a:r>
            <a:r>
              <a:rPr lang="en-US" sz="1200" dirty="0" err="1">
                <a:latin typeface="Courier" pitchFamily="2" charset="0"/>
              </a:rPr>
              <a:t>lr</a:t>
            </a:r>
            <a:r>
              <a:rPr lang="en-US" sz="1200" dirty="0"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1e-3</a:t>
            </a:r>
            <a:r>
              <a:rPr lang="en-US" sz="1200" dirty="0">
                <a:latin typeface="Courier" pitchFamily="2" charset="0"/>
              </a:rPr>
              <a:t>)</a:t>
            </a: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1B0427-A512-CD06-D5D1-075F2FB45352}"/>
                  </a:ext>
                </a:extLst>
              </p:cNvPr>
              <p:cNvSpPr txBox="1"/>
              <p:nvPr/>
            </p:nvSpPr>
            <p:spPr>
              <a:xfrm>
                <a:off x="6480432" y="1717171"/>
                <a:ext cx="1548534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1B0427-A512-CD06-D5D1-075F2FB4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32" y="1717171"/>
                <a:ext cx="1548534" cy="446020"/>
              </a:xfrm>
              <a:prstGeom prst="rect">
                <a:avLst/>
              </a:prstGeom>
              <a:blipFill>
                <a:blip r:embed="rId17"/>
                <a:stretch>
                  <a:fillRect t="-555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45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 flipV="1">
            <a:off x="1521836" y="2715906"/>
            <a:ext cx="2156782" cy="295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Generalized 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490949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490949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ED9CF0-913D-ACEB-8DC9-3E96683ED1C5}"/>
              </a:ext>
            </a:extLst>
          </p:cNvPr>
          <p:cNvSpPr txBox="1"/>
          <p:nvPr/>
        </p:nvSpPr>
        <p:spPr>
          <a:xfrm>
            <a:off x="2763783" y="141140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9" idx="1"/>
          </p:cNvCxnSpPr>
          <p:nvPr/>
        </p:nvCxnSpPr>
        <p:spPr>
          <a:xfrm>
            <a:off x="3678618" y="2715906"/>
            <a:ext cx="1056523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46EDE0-D726-55A1-94EE-7AC5D1F44F89}"/>
              </a:ext>
            </a:extLst>
          </p:cNvPr>
          <p:cNvSpPr txBox="1"/>
          <p:nvPr/>
        </p:nvSpPr>
        <p:spPr>
          <a:xfrm>
            <a:off x="3925481" y="1418715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4902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902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CBB58754-8EF9-D715-BFEF-0314700C5EF0}"/>
                  </a:ext>
                </a:extLst>
              </p:cNvPr>
              <p:cNvSpPr/>
              <p:nvPr/>
            </p:nvSpPr>
            <p:spPr>
              <a:xfrm>
                <a:off x="2992818" y="2030106"/>
                <a:ext cx="1371600" cy="13716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CBB58754-8EF9-D715-BFEF-0314700C5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18" y="2030106"/>
                <a:ext cx="1371600" cy="13716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BB49F2-E8E7-30BD-1256-FF8F5EE6255A}"/>
              </a:ext>
            </a:extLst>
          </p:cNvPr>
          <p:cNvSpPr txBox="1"/>
          <p:nvPr/>
        </p:nvSpPr>
        <p:spPr>
          <a:xfrm>
            <a:off x="4514148" y="3904909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nonlinear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/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AF31F-87C1-9B80-EC3E-7662E81A31AD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 flipV="1">
            <a:off x="5334001" y="2715906"/>
            <a:ext cx="1159490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CF5822-6FD3-0A93-0B4E-9841D49A5A9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151871" y="1749957"/>
            <a:ext cx="277129" cy="84871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2E8A5A-6356-EF92-703F-2D9FFE57093C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3924021" y="1757269"/>
            <a:ext cx="281345" cy="84140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5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The amount by which the parameters are updated on each iteration is scaled by the learning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6181968" y="3429217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prediction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C152A1F-CCB2-2002-94C9-9AD94EE7D2AD}"/>
              </a:ext>
            </a:extLst>
          </p:cNvPr>
          <p:cNvSpPr txBox="1"/>
          <p:nvPr/>
        </p:nvSpPr>
        <p:spPr>
          <a:xfrm>
            <a:off x="7170094" y="3424885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known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(training data)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DDD4F7-B97C-86A9-5CB4-7A8AE08E3C31}"/>
              </a:ext>
            </a:extLst>
          </p:cNvPr>
          <p:cNvSpPr txBox="1"/>
          <p:nvPr/>
        </p:nvSpPr>
        <p:spPr>
          <a:xfrm>
            <a:off x="457200" y="1200150"/>
            <a:ext cx="5410200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torch</a:t>
            </a:r>
            <a:endParaRPr lang="en-US" sz="1200" dirty="0">
              <a:solidFill>
                <a:srgbClr val="008F00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neural network model</a:t>
            </a: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…</a:t>
            </a:r>
          </a:p>
          <a:p>
            <a:r>
              <a:rPr lang="en-US" sz="1200" dirty="0">
                <a:latin typeface="Courier" pitchFamily="2" charset="0"/>
              </a:rPr>
              <a:t>model = 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loss function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MSELoss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stochastic gradient descent (SGD) optimizer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</a:t>
            </a:r>
            <a:r>
              <a:rPr lang="en-US" sz="1200" dirty="0" err="1">
                <a:solidFill>
                  <a:srgbClr val="009193"/>
                </a:solidFill>
                <a:latin typeface="Courier" pitchFamily="2" charset="0"/>
              </a:rPr>
              <a:t>lr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= learning rate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optimizer = </a:t>
            </a:r>
            <a:r>
              <a:rPr lang="en-US" sz="1200" dirty="0" err="1">
                <a:latin typeface="Courier" pitchFamily="2" charset="0"/>
              </a:rPr>
              <a:t>torch.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optim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SGD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model.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parameters</a:t>
            </a:r>
            <a:r>
              <a:rPr lang="en-US" sz="1200" dirty="0">
                <a:latin typeface="Courier" pitchFamily="2" charset="0"/>
              </a:rPr>
              <a:t>(), </a:t>
            </a:r>
            <a:r>
              <a:rPr lang="en-US" sz="1200" dirty="0" err="1">
                <a:latin typeface="Courier" pitchFamily="2" charset="0"/>
              </a:rPr>
              <a:t>lr</a:t>
            </a:r>
            <a:r>
              <a:rPr lang="en-US" sz="1200" dirty="0"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1e-3</a:t>
            </a:r>
            <a:r>
              <a:rPr lang="en-US" sz="1200" dirty="0">
                <a:latin typeface="Courier" pitchFamily="2" charset="0"/>
              </a:rPr>
              <a:t>)</a:t>
            </a: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1B0427-A512-CD06-D5D1-075F2FB45352}"/>
                  </a:ext>
                </a:extLst>
              </p:cNvPr>
              <p:cNvSpPr txBox="1"/>
              <p:nvPr/>
            </p:nvSpPr>
            <p:spPr>
              <a:xfrm>
                <a:off x="6480432" y="1717171"/>
                <a:ext cx="1548534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1B0427-A512-CD06-D5D1-075F2FB4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32" y="1717171"/>
                <a:ext cx="1548534" cy="446020"/>
              </a:xfrm>
              <a:prstGeom prst="rect">
                <a:avLst/>
              </a:prstGeom>
              <a:blipFill>
                <a:blip r:embed="rId17"/>
                <a:stretch>
                  <a:fillRect t="-555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029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Use gradient descent and backpropagation to iteratively update the weights &amp; biases to minimize the loss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41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5AFBF1-A35B-670A-D3F2-48CE525D131C}"/>
              </a:ext>
            </a:extLst>
          </p:cNvPr>
          <p:cNvSpPr txBox="1"/>
          <p:nvPr/>
        </p:nvSpPr>
        <p:spPr>
          <a:xfrm>
            <a:off x="457200" y="1200150"/>
            <a:ext cx="8229600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train</a:t>
            </a:r>
            <a:r>
              <a:rPr lang="en-US" sz="1200" dirty="0">
                <a:latin typeface="Courier" pitchFamily="2" charset="0"/>
              </a:rPr>
              <a:t>(model, X, y, </a:t>
            </a:r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, optimizer, </a:t>
            </a:r>
            <a:r>
              <a:rPr lang="en-US" sz="1200" dirty="0" err="1">
                <a:latin typeface="Courier" pitchFamily="2" charset="0"/>
              </a:rPr>
              <a:t>n_epochs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put model into training mode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model.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train</a:t>
            </a:r>
            <a:r>
              <a:rPr lang="en-US" sz="1200" dirty="0">
                <a:latin typeface="Courier" pitchFamily="2" charset="0"/>
              </a:rPr>
              <a:t>() 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for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in</a:t>
            </a:r>
            <a:r>
              <a:rPr lang="en-US" sz="1200" dirty="0">
                <a:latin typeface="Courier" pitchFamily="2" charset="0"/>
              </a:rPr>
              <a:t> range(</a:t>
            </a:r>
            <a:r>
              <a:rPr lang="en-US" sz="1200" dirty="0" err="1">
                <a:latin typeface="Courier" pitchFamily="2" charset="0"/>
              </a:rPr>
              <a:t>n_epochs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Compute loss (i.e., prediction error)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y_pred</a:t>
            </a:r>
            <a:r>
              <a:rPr lang="en-US" sz="1200" dirty="0">
                <a:latin typeface="Courier" pitchFamily="2" charset="0"/>
              </a:rPr>
              <a:t> = model(X)</a:t>
            </a:r>
          </a:p>
          <a:p>
            <a:r>
              <a:rPr lang="en-US" sz="1200" dirty="0">
                <a:latin typeface="Courier" pitchFamily="2" charset="0"/>
              </a:rPr>
              <a:t>        loss = </a:t>
            </a:r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y_pred</a:t>
            </a:r>
            <a:r>
              <a:rPr lang="en-US" sz="1200" dirty="0">
                <a:latin typeface="Courier" pitchFamily="2" charset="0"/>
              </a:rPr>
              <a:t>, y)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backpropagation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optimizer.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zero_grad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loss.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backward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update model parameters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optimizer.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step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256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Use gradient descent and backpropagation to iteratively update the weights &amp; biases to minimize the loss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42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9C15D4-5670-052E-E483-747146014E5B}"/>
              </a:ext>
            </a:extLst>
          </p:cNvPr>
          <p:cNvSpPr txBox="1"/>
          <p:nvPr/>
        </p:nvSpPr>
        <p:spPr>
          <a:xfrm>
            <a:off x="457200" y="1200150"/>
            <a:ext cx="8163932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torch</a:t>
            </a:r>
            <a:endParaRPr lang="en-US" sz="1200" dirty="0">
              <a:solidFill>
                <a:srgbClr val="008F00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neural network model</a:t>
            </a: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…</a:t>
            </a:r>
          </a:p>
          <a:p>
            <a:r>
              <a:rPr lang="en-US" sz="1200" dirty="0">
                <a:latin typeface="Courier" pitchFamily="2" charset="0"/>
              </a:rPr>
              <a:t>model = 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loss function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MSELoss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stochastic gradient descent (SGD) optimizer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</a:t>
            </a:r>
            <a:r>
              <a:rPr lang="en-US" sz="1200" dirty="0" err="1">
                <a:solidFill>
                  <a:srgbClr val="009193"/>
                </a:solidFill>
                <a:latin typeface="Courier" pitchFamily="2" charset="0"/>
              </a:rPr>
              <a:t>lr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= learning rate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optimizer = </a:t>
            </a:r>
            <a:r>
              <a:rPr lang="en-US" sz="1200" dirty="0" err="1">
                <a:latin typeface="Courier" pitchFamily="2" charset="0"/>
              </a:rPr>
              <a:t>torch.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optim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SGD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model.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parameters</a:t>
            </a:r>
            <a:r>
              <a:rPr lang="en-US" sz="1200" dirty="0">
                <a:latin typeface="Courier" pitchFamily="2" charset="0"/>
              </a:rPr>
              <a:t>(), </a:t>
            </a:r>
            <a:r>
              <a:rPr lang="en-US" sz="1200" dirty="0" err="1">
                <a:latin typeface="Courier" pitchFamily="2" charset="0"/>
              </a:rPr>
              <a:t>lr</a:t>
            </a:r>
            <a:r>
              <a:rPr lang="en-US" sz="1200" dirty="0"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1e-3</a:t>
            </a:r>
            <a:r>
              <a:rPr lang="en-US" sz="1200" dirty="0">
                <a:latin typeface="Courier" pitchFamily="2" charset="0"/>
              </a:rPr>
              <a:t>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train model on training data using stochastic gradient descent</a:t>
            </a:r>
          </a:p>
          <a:p>
            <a:r>
              <a:rPr lang="en-US" sz="1200" dirty="0" err="1">
                <a:latin typeface="Courier" pitchFamily="2" charset="0"/>
              </a:rPr>
              <a:t>n_epochs</a:t>
            </a:r>
            <a:r>
              <a:rPr lang="en-US" sz="1200" dirty="0">
                <a:latin typeface="Courier" pitchFamily="2" charset="0"/>
              </a:rPr>
              <a:t> = 1000</a:t>
            </a:r>
          </a:p>
          <a:p>
            <a:r>
              <a:rPr lang="en-US" sz="1200" dirty="0">
                <a:latin typeface="Courier" pitchFamily="2" charset="0"/>
              </a:rPr>
              <a:t>train(model, X, y, </a:t>
            </a:r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, optimizer, </a:t>
            </a:r>
            <a:r>
              <a:rPr lang="en-US" sz="1200" dirty="0" err="1">
                <a:latin typeface="Courier" pitchFamily="2" charset="0"/>
              </a:rPr>
              <a:t>n_epochs</a:t>
            </a:r>
            <a:r>
              <a:rPr lang="en-US" sz="1200" dirty="0">
                <a:latin typeface="Courier" pitchFamily="2" charset="0"/>
              </a:rPr>
              <a:t>)</a:t>
            </a:r>
          </a:p>
          <a:p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53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Evaluate the loss on withheld test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43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8A64F9-3394-BD1C-7350-78DC06F55614}"/>
              </a:ext>
            </a:extLst>
          </p:cNvPr>
          <p:cNvSpPr txBox="1"/>
          <p:nvPr/>
        </p:nvSpPr>
        <p:spPr>
          <a:xfrm>
            <a:off x="457200" y="1200150"/>
            <a:ext cx="8163932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test</a:t>
            </a:r>
            <a:r>
              <a:rPr lang="en-US" sz="1200" dirty="0">
                <a:latin typeface="Courier" pitchFamily="2" charset="0"/>
              </a:rPr>
              <a:t>(model, X, y, </a:t>
            </a:r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put model into testing (evaluation) mode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model.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eval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   # no need to waste effort computing gradients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   # that we only need during training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  with </a:t>
            </a:r>
            <a:r>
              <a:rPr lang="en-US" sz="1200" dirty="0" err="1">
                <a:latin typeface="Courier" pitchFamily="2" charset="0"/>
              </a:rPr>
              <a:t>torch.no_grad</a:t>
            </a:r>
            <a:r>
              <a:rPr lang="en-US" sz="1200" dirty="0">
                <a:latin typeface="Courier" pitchFamily="2" charset="0"/>
              </a:rPr>
              <a:t>():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y_pred</a:t>
            </a:r>
            <a:r>
              <a:rPr lang="en-US" sz="1200" dirty="0">
                <a:latin typeface="Courier" pitchFamily="2" charset="0"/>
              </a:rPr>
              <a:t> = model(X)</a:t>
            </a:r>
          </a:p>
          <a:p>
            <a:r>
              <a:rPr lang="en-US" sz="1200" dirty="0">
                <a:latin typeface="Courier" pitchFamily="2" charset="0"/>
              </a:rPr>
              <a:t>        loss = </a:t>
            </a:r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y_pred</a:t>
            </a:r>
            <a:r>
              <a:rPr lang="en-US" sz="1200" dirty="0">
                <a:latin typeface="Courier" pitchFamily="2" charset="0"/>
              </a:rPr>
              <a:t>, y)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test_loss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loss.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item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return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test_loss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63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 tensors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44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2F5F44-7C92-0654-E1FF-853580B13A28}"/>
              </a:ext>
            </a:extLst>
          </p:cNvPr>
          <p:cNvSpPr txBox="1"/>
          <p:nvPr/>
        </p:nvSpPr>
        <p:spPr>
          <a:xfrm>
            <a:off x="457200" y="1200150"/>
            <a:ext cx="8229600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np 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as</a:t>
            </a:r>
            <a:r>
              <a:rPr lang="en-US" sz="1200" dirty="0">
                <a:latin typeface="Courier" pitchFamily="2" charset="0"/>
              </a:rPr>
              <a:t> np</a:t>
            </a:r>
            <a:endParaRPr lang="en-US" sz="1200" dirty="0">
              <a:solidFill>
                <a:srgbClr val="008F00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torch</a:t>
            </a:r>
            <a:endParaRPr lang="en-US" sz="1200" dirty="0">
              <a:solidFill>
                <a:srgbClr val="009193"/>
              </a:solidFill>
              <a:latin typeface="Courier" pitchFamily="2" charset="0"/>
            </a:endParaRPr>
          </a:p>
          <a:p>
            <a:endParaRPr lang="en-US" sz="1200" dirty="0">
              <a:solidFill>
                <a:srgbClr val="009193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</a:t>
            </a:r>
            <a:r>
              <a:rPr lang="en-US" sz="1200" dirty="0" err="1">
                <a:solidFill>
                  <a:srgbClr val="009193"/>
                </a:solidFill>
                <a:latin typeface="Courier" pitchFamily="2" charset="0"/>
              </a:rPr>
              <a:t>numpy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arrays X, y as for </a:t>
            </a:r>
            <a:r>
              <a:rPr lang="en-US" sz="1200" dirty="0" err="1">
                <a:solidFill>
                  <a:srgbClr val="009193"/>
                </a:solidFill>
                <a:latin typeface="Courier" pitchFamily="2" charset="0"/>
              </a:rPr>
              <a:t>sklearn</a:t>
            </a:r>
            <a:endParaRPr lang="en-US" sz="1200" dirty="0">
              <a:solidFill>
                <a:srgbClr val="009193"/>
              </a:solidFill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X = </a:t>
            </a:r>
            <a:r>
              <a:rPr lang="en-US" sz="1200" dirty="0" err="1">
                <a:latin typeface="Courier" pitchFamily="2" charset="0"/>
              </a:rPr>
              <a:t>np.array</a:t>
            </a:r>
            <a:r>
              <a:rPr lang="en-US" sz="1200" dirty="0">
                <a:latin typeface="Courier" pitchFamily="2" charset="0"/>
              </a:rPr>
              <a:t>(…)</a:t>
            </a:r>
          </a:p>
          <a:p>
            <a:r>
              <a:rPr lang="en-US" sz="1200" dirty="0">
                <a:latin typeface="Courier" pitchFamily="2" charset="0"/>
              </a:rPr>
              <a:t>y = </a:t>
            </a:r>
            <a:r>
              <a:rPr lang="en-US" sz="1200" dirty="0" err="1">
                <a:latin typeface="Courier" pitchFamily="2" charset="0"/>
              </a:rPr>
              <a:t>np.array</a:t>
            </a:r>
            <a:r>
              <a:rPr lang="en-US" sz="1200" dirty="0">
                <a:latin typeface="Courier" pitchFamily="2" charset="0"/>
              </a:rPr>
              <a:t>(…)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</a:t>
            </a:r>
            <a:r>
              <a:rPr lang="en-US" sz="1200" dirty="0" err="1">
                <a:solidFill>
                  <a:srgbClr val="009193"/>
                </a:solidFill>
                <a:latin typeface="Courier" pitchFamily="2" charset="0"/>
              </a:rPr>
              <a:t>PyTorch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has its own tensor object, so you must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convert your data from </a:t>
            </a:r>
            <a:r>
              <a:rPr lang="en-US" sz="1200" dirty="0" err="1">
                <a:solidFill>
                  <a:srgbClr val="009193"/>
                </a:solidFill>
                <a:latin typeface="Courier" pitchFamily="2" charset="0"/>
              </a:rPr>
              <a:t>numpy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arrays to torch tensors</a:t>
            </a:r>
          </a:p>
          <a:p>
            <a:r>
              <a:rPr lang="en-US" sz="1200" dirty="0">
                <a:latin typeface="Courier" pitchFamily="2" charset="0"/>
              </a:rPr>
              <a:t>X = </a:t>
            </a:r>
            <a:r>
              <a:rPr lang="en-US" sz="1200" dirty="0" err="1">
                <a:latin typeface="Courier" pitchFamily="2" charset="0"/>
              </a:rPr>
              <a:t>torch.tensor</a:t>
            </a:r>
            <a:r>
              <a:rPr lang="en-US" sz="1200" dirty="0">
                <a:latin typeface="Courier" pitchFamily="2" charset="0"/>
              </a:rPr>
              <a:t>(X).float()</a:t>
            </a:r>
          </a:p>
          <a:p>
            <a:r>
              <a:rPr lang="en-US" sz="1200" dirty="0">
                <a:latin typeface="Courier" pitchFamily="2" charset="0"/>
              </a:rPr>
              <a:t>y = </a:t>
            </a:r>
            <a:r>
              <a:rPr lang="en-US" sz="1200" dirty="0" err="1">
                <a:latin typeface="Courier" pitchFamily="2" charset="0"/>
              </a:rPr>
              <a:t>torch.tensor</a:t>
            </a:r>
            <a:r>
              <a:rPr lang="en-US" sz="1200" dirty="0">
                <a:latin typeface="Courier" pitchFamily="2" charset="0"/>
              </a:rPr>
              <a:t>(y).float()</a:t>
            </a:r>
          </a:p>
        </p:txBody>
      </p:sp>
    </p:spTree>
    <p:extLst>
      <p:ext uri="{BB962C8B-B14F-4D97-AF65-F5344CB8AC3E}">
        <p14:creationId xmlns:p14="http://schemas.microsoft.com/office/powerpoint/2010/main" val="2813175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CPU vs 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45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2F5F44-7C92-0654-E1FF-853580B13A28}"/>
              </a:ext>
            </a:extLst>
          </p:cNvPr>
          <p:cNvSpPr txBox="1"/>
          <p:nvPr/>
        </p:nvSpPr>
        <p:spPr>
          <a:xfrm>
            <a:off x="457200" y="1200150"/>
            <a:ext cx="8229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torch</a:t>
            </a:r>
          </a:p>
          <a:p>
            <a:endParaRPr lang="en-US" sz="1200" dirty="0">
              <a:solidFill>
                <a:srgbClr val="009193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if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torch.cuda.is_available</a:t>
            </a:r>
            <a:r>
              <a:rPr lang="en-US" sz="1200" dirty="0">
                <a:latin typeface="Courier" pitchFamily="2" charset="0"/>
              </a:rPr>
              <a:t>():</a:t>
            </a:r>
          </a:p>
          <a:p>
            <a:r>
              <a:rPr lang="en-US" sz="1200" dirty="0">
                <a:latin typeface="Courier" pitchFamily="2" charset="0"/>
              </a:rPr>
              <a:t>    device = 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  <a:r>
              <a:rPr lang="en-US" sz="1200" dirty="0" err="1">
                <a:solidFill>
                  <a:srgbClr val="C00000"/>
                </a:solidFill>
                <a:latin typeface="Courier" pitchFamily="2" charset="0"/>
              </a:rPr>
              <a:t>cuda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else</a:t>
            </a:r>
            <a:r>
              <a:rPr lang="en-US" sz="1200" dirty="0">
                <a:latin typeface="Courier" pitchFamily="2" charset="0"/>
              </a:rPr>
              <a:t>:</a:t>
            </a:r>
          </a:p>
          <a:p>
            <a:r>
              <a:rPr lang="en-US" sz="1200" dirty="0">
                <a:latin typeface="Courier" pitchFamily="2" charset="0"/>
              </a:rPr>
              <a:t>    device = 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  <a:r>
              <a:rPr lang="en-US" sz="1200" dirty="0" err="1">
                <a:solidFill>
                  <a:srgbClr val="C00000"/>
                </a:solidFill>
                <a:latin typeface="Courier" pitchFamily="2" charset="0"/>
              </a:rPr>
              <a:t>cpu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35168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A model can exist on either the CPU or the GPU.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46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2F5F44-7C92-0654-E1FF-853580B13A28}"/>
              </a:ext>
            </a:extLst>
          </p:cNvPr>
          <p:cNvSpPr txBox="1"/>
          <p:nvPr/>
        </p:nvSpPr>
        <p:spPr>
          <a:xfrm>
            <a:off x="457200" y="1200150"/>
            <a:ext cx="82296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torch</a:t>
            </a:r>
          </a:p>
          <a:p>
            <a:endParaRPr lang="en-US" sz="1200" dirty="0">
              <a:solidFill>
                <a:srgbClr val="009193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if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torch.cuda.is_available</a:t>
            </a:r>
            <a:r>
              <a:rPr lang="en-US" sz="1200" dirty="0">
                <a:latin typeface="Courier" pitchFamily="2" charset="0"/>
              </a:rPr>
              <a:t>():</a:t>
            </a:r>
          </a:p>
          <a:p>
            <a:r>
              <a:rPr lang="en-US" sz="1200" dirty="0">
                <a:latin typeface="Courier" pitchFamily="2" charset="0"/>
              </a:rPr>
              <a:t>    device = 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  <a:r>
              <a:rPr lang="en-US" sz="1200" dirty="0" err="1">
                <a:solidFill>
                  <a:srgbClr val="C00000"/>
                </a:solidFill>
                <a:latin typeface="Courier" pitchFamily="2" charset="0"/>
              </a:rPr>
              <a:t>cuda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else</a:t>
            </a:r>
            <a:r>
              <a:rPr lang="en-US" sz="1200" dirty="0">
                <a:latin typeface="Courier" pitchFamily="2" charset="0"/>
              </a:rPr>
              <a:t>:</a:t>
            </a:r>
          </a:p>
          <a:p>
            <a:r>
              <a:rPr lang="en-US" sz="1200" dirty="0">
                <a:latin typeface="Courier" pitchFamily="2" charset="0"/>
              </a:rPr>
              <a:t>    device = 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  <a:r>
              <a:rPr lang="en-US" sz="1200" dirty="0" err="1">
                <a:solidFill>
                  <a:srgbClr val="C00000"/>
                </a:solidFill>
                <a:latin typeface="Courier" pitchFamily="2" charset="0"/>
              </a:rPr>
              <a:t>cpu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”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# move model to GPU if possible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model = 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().to(device)</a:t>
            </a:r>
          </a:p>
        </p:txBody>
      </p:sp>
    </p:spTree>
    <p:extLst>
      <p:ext uri="{BB962C8B-B14F-4D97-AF65-F5344CB8AC3E}">
        <p14:creationId xmlns:p14="http://schemas.microsoft.com/office/powerpoint/2010/main" val="2682085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 model on the GPU does not work with data on the CPU and vice-versa.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47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2F5F44-7C92-0654-E1FF-853580B13A28}"/>
              </a:ext>
            </a:extLst>
          </p:cNvPr>
          <p:cNvSpPr txBox="1"/>
          <p:nvPr/>
        </p:nvSpPr>
        <p:spPr>
          <a:xfrm>
            <a:off x="457200" y="1200150"/>
            <a:ext cx="82296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torch</a:t>
            </a:r>
          </a:p>
          <a:p>
            <a:endParaRPr lang="en-US" sz="1200" dirty="0">
              <a:solidFill>
                <a:srgbClr val="009193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if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torch.cuda.is_available</a:t>
            </a:r>
            <a:r>
              <a:rPr lang="en-US" sz="1200" dirty="0">
                <a:latin typeface="Courier" pitchFamily="2" charset="0"/>
              </a:rPr>
              <a:t>():</a:t>
            </a:r>
          </a:p>
          <a:p>
            <a:r>
              <a:rPr lang="en-US" sz="1200" dirty="0">
                <a:latin typeface="Courier" pitchFamily="2" charset="0"/>
              </a:rPr>
              <a:t>    device = 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  <a:r>
              <a:rPr lang="en-US" sz="1200" dirty="0" err="1">
                <a:solidFill>
                  <a:srgbClr val="C00000"/>
                </a:solidFill>
                <a:latin typeface="Courier" pitchFamily="2" charset="0"/>
              </a:rPr>
              <a:t>cuda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else</a:t>
            </a:r>
            <a:r>
              <a:rPr lang="en-US" sz="1200" dirty="0">
                <a:latin typeface="Courier" pitchFamily="2" charset="0"/>
              </a:rPr>
              <a:t>:</a:t>
            </a:r>
          </a:p>
          <a:p>
            <a:r>
              <a:rPr lang="en-US" sz="1200" dirty="0">
                <a:latin typeface="Courier" pitchFamily="2" charset="0"/>
              </a:rPr>
              <a:t>    device = 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  <a:r>
              <a:rPr lang="en-US" sz="1200" dirty="0" err="1">
                <a:solidFill>
                  <a:srgbClr val="C00000"/>
                </a:solidFill>
                <a:latin typeface="Courier" pitchFamily="2" charset="0"/>
              </a:rPr>
              <a:t>cpu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”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# move model to GPU if possible</a:t>
            </a:r>
          </a:p>
          <a:p>
            <a:r>
              <a:rPr lang="en-US" sz="1200" dirty="0">
                <a:latin typeface="Courier" pitchFamily="2" charset="0"/>
              </a:rPr>
              <a:t>model = 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().to(device)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# move data to same place as model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X = </a:t>
            </a:r>
            <a:r>
              <a:rPr lang="en-US" sz="1200" dirty="0" err="1">
                <a:latin typeface="Courier" pitchFamily="2" charset="0"/>
              </a:rPr>
              <a:t>X.to</a:t>
            </a:r>
            <a:r>
              <a:rPr lang="en-US" sz="1200" dirty="0">
                <a:latin typeface="Courier" pitchFamily="2" charset="0"/>
              </a:rPr>
              <a:t>(device)</a:t>
            </a:r>
          </a:p>
          <a:p>
            <a:r>
              <a:rPr lang="en-US" sz="1200" dirty="0">
                <a:latin typeface="Courier" pitchFamily="2" charset="0"/>
              </a:rPr>
              <a:t>y = </a:t>
            </a:r>
            <a:r>
              <a:rPr lang="en-US" sz="1200" dirty="0" err="1">
                <a:latin typeface="Courier" pitchFamily="2" charset="0"/>
              </a:rPr>
              <a:t>y.to</a:t>
            </a:r>
            <a:r>
              <a:rPr lang="en-US" sz="1200" dirty="0">
                <a:latin typeface="Courier" pitchFamily="2" charset="0"/>
              </a:rPr>
              <a:t>(device)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09C87-FF7D-CF53-7893-6C15F987BA82}"/>
              </a:ext>
            </a:extLst>
          </p:cNvPr>
          <p:cNvSpPr txBox="1"/>
          <p:nvPr/>
        </p:nvSpPr>
        <p:spPr>
          <a:xfrm>
            <a:off x="457200" y="4105930"/>
            <a:ext cx="8192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Google </a:t>
            </a:r>
            <a:r>
              <a:rPr lang="en-US" sz="1400" dirty="0" err="1"/>
              <a:t>Colab</a:t>
            </a:r>
            <a:r>
              <a:rPr lang="en-US" sz="1400" dirty="0"/>
              <a:t> offers you free online use of GPUs so you can try this out even if you don't have a CUDA compatible NVIDIA GPU.</a:t>
            </a:r>
          </a:p>
        </p:txBody>
      </p:sp>
    </p:spTree>
    <p:extLst>
      <p:ext uri="{BB962C8B-B14F-4D97-AF65-F5344CB8AC3E}">
        <p14:creationId xmlns:p14="http://schemas.microsoft.com/office/powerpoint/2010/main" val="45140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94" idx="1"/>
          </p:cNvCxnSpPr>
          <p:nvPr/>
        </p:nvCxnSpPr>
        <p:spPr>
          <a:xfrm flipV="1">
            <a:off x="1521836" y="2715906"/>
            <a:ext cx="2156782" cy="30936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>
            <a:off x="1521836" y="2455252"/>
            <a:ext cx="2156782" cy="26065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Generalized 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298818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298818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9" idx="1"/>
          </p:cNvCxnSpPr>
          <p:nvPr/>
        </p:nvCxnSpPr>
        <p:spPr>
          <a:xfrm>
            <a:off x="3678618" y="2715906"/>
            <a:ext cx="1056523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226652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226652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BB58754-8EF9-D715-BFEF-0314700C5EF0}"/>
              </a:ext>
            </a:extLst>
          </p:cNvPr>
          <p:cNvSpPr/>
          <p:nvPr/>
        </p:nvSpPr>
        <p:spPr>
          <a:xfrm>
            <a:off x="2992818" y="2030106"/>
            <a:ext cx="1371600" cy="13716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B49F2-E8E7-30BD-1256-FF8F5EE6255A}"/>
              </a:ext>
            </a:extLst>
          </p:cNvPr>
          <p:cNvSpPr txBox="1"/>
          <p:nvPr/>
        </p:nvSpPr>
        <p:spPr>
          <a:xfrm>
            <a:off x="4514148" y="3904909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nonlinear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/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AF31F-87C1-9B80-EC3E-7662E81A31AD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 flipV="1">
            <a:off x="5334001" y="2715906"/>
            <a:ext cx="1159490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796672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796672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189550" y="263514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50" y="2635140"/>
                <a:ext cx="310406" cy="215444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3BE6B39-9912-DCC9-698F-0395B2539B1C}"/>
              </a:ext>
            </a:extLst>
          </p:cNvPr>
          <p:cNvSpPr txBox="1"/>
          <p:nvPr/>
        </p:nvSpPr>
        <p:spPr>
          <a:xfrm>
            <a:off x="3925481" y="1418715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6AC287-3CAE-AAEC-C65B-B3E14F6F7067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205366" y="1757269"/>
            <a:ext cx="58942" cy="8144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7004E-EB73-8B5B-B3DD-0DB95F78369C}"/>
                  </a:ext>
                </a:extLst>
              </p:cNvPr>
              <p:cNvSpPr txBox="1"/>
              <p:nvPr/>
            </p:nvSpPr>
            <p:spPr>
              <a:xfrm>
                <a:off x="3010518" y="2611142"/>
                <a:ext cx="13362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7004E-EB73-8B5B-B3DD-0DB95F783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18" y="2611142"/>
                <a:ext cx="1336200" cy="215444"/>
              </a:xfrm>
              <a:prstGeom prst="rect">
                <a:avLst/>
              </a:prstGeom>
              <a:blipFill>
                <a:blip r:embed="rId8"/>
                <a:stretch>
                  <a:fillRect l="-1887" r="-283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A4E12FF-456D-CED4-C10B-FAE1823C5D90}"/>
              </a:ext>
            </a:extLst>
          </p:cNvPr>
          <p:cNvSpPr txBox="1"/>
          <p:nvPr/>
        </p:nvSpPr>
        <p:spPr>
          <a:xfrm>
            <a:off x="2712487" y="1411403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431BA4-295B-4C7F-1D3D-73C7854AF347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124200" y="1749957"/>
            <a:ext cx="27671" cy="86118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19A972-50A6-DB49-2FFC-FF99507C3E6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151871" y="1749957"/>
            <a:ext cx="505729" cy="86118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9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94" idx="1"/>
          </p:cNvCxnSpPr>
          <p:nvPr/>
        </p:nvCxnSpPr>
        <p:spPr>
          <a:xfrm flipV="1">
            <a:off x="1521836" y="2715906"/>
            <a:ext cx="2156782" cy="9434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94" idx="1"/>
          </p:cNvCxnSpPr>
          <p:nvPr/>
        </p:nvCxnSpPr>
        <p:spPr>
          <a:xfrm>
            <a:off x="1521836" y="2715906"/>
            <a:ext cx="215678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>
            <a:off x="1521836" y="2145886"/>
            <a:ext cx="2156782" cy="57002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Generalized 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9" idx="1"/>
          </p:cNvCxnSpPr>
          <p:nvPr/>
        </p:nvCxnSpPr>
        <p:spPr>
          <a:xfrm>
            <a:off x="3678618" y="2715906"/>
            <a:ext cx="1056523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BB58754-8EF9-D715-BFEF-0314700C5EF0}"/>
              </a:ext>
            </a:extLst>
          </p:cNvPr>
          <p:cNvSpPr/>
          <p:nvPr/>
        </p:nvSpPr>
        <p:spPr>
          <a:xfrm>
            <a:off x="2992818" y="2030106"/>
            <a:ext cx="1371600" cy="13716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B49F2-E8E7-30BD-1256-FF8F5EE6255A}"/>
              </a:ext>
            </a:extLst>
          </p:cNvPr>
          <p:cNvSpPr txBox="1"/>
          <p:nvPr/>
        </p:nvSpPr>
        <p:spPr>
          <a:xfrm>
            <a:off x="4514148" y="3904909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nonlinear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/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AF31F-87C1-9B80-EC3E-7662E81A31AD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 flipV="1">
            <a:off x="5334001" y="2715906"/>
            <a:ext cx="1159490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051163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/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blipFill>
                <a:blip r:embed="rId9"/>
                <a:stretch>
                  <a:fillRect l="-4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/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blipFill>
                <a:blip r:embed="rId10"/>
                <a:stretch>
                  <a:fillRect l="-67532" t="-147619" r="-3896" b="-20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29DC2A6-8CAD-7FCE-F756-157B3ADBD375}"/>
              </a:ext>
            </a:extLst>
          </p:cNvPr>
          <p:cNvSpPr txBox="1"/>
          <p:nvPr/>
        </p:nvSpPr>
        <p:spPr>
          <a:xfrm>
            <a:off x="2712487" y="1411403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8A0B0-E0C4-904C-F288-62800FF4BE6E}"/>
              </a:ext>
            </a:extLst>
          </p:cNvPr>
          <p:cNvSpPr txBox="1"/>
          <p:nvPr/>
        </p:nvSpPr>
        <p:spPr>
          <a:xfrm>
            <a:off x="3925481" y="1418715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299CF68-4C57-EC03-8397-A66C0ED406F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151871" y="1749957"/>
            <a:ext cx="388087" cy="82095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B0B13E-D4D5-1E4B-46D4-0A79800FC6BB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114800" y="1757269"/>
            <a:ext cx="90566" cy="81364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74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94" idx="1"/>
          </p:cNvCxnSpPr>
          <p:nvPr/>
        </p:nvCxnSpPr>
        <p:spPr>
          <a:xfrm flipV="1">
            <a:off x="1521836" y="2715906"/>
            <a:ext cx="2156782" cy="9434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94" idx="1"/>
          </p:cNvCxnSpPr>
          <p:nvPr/>
        </p:nvCxnSpPr>
        <p:spPr>
          <a:xfrm>
            <a:off x="1521836" y="2715906"/>
            <a:ext cx="215678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>
            <a:off x="1521836" y="2145886"/>
            <a:ext cx="2156782" cy="57002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Artificial Neuron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9" idx="1"/>
          </p:cNvCxnSpPr>
          <p:nvPr/>
        </p:nvCxnSpPr>
        <p:spPr>
          <a:xfrm>
            <a:off x="3678618" y="2715906"/>
            <a:ext cx="1056523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BB58754-8EF9-D715-BFEF-0314700C5EF0}"/>
              </a:ext>
            </a:extLst>
          </p:cNvPr>
          <p:cNvSpPr/>
          <p:nvPr/>
        </p:nvSpPr>
        <p:spPr>
          <a:xfrm>
            <a:off x="2992818" y="2030106"/>
            <a:ext cx="1371600" cy="13716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B49F2-E8E7-30BD-1256-FF8F5EE6255A}"/>
              </a:ext>
            </a:extLst>
          </p:cNvPr>
          <p:cNvSpPr txBox="1"/>
          <p:nvPr/>
        </p:nvSpPr>
        <p:spPr>
          <a:xfrm>
            <a:off x="4503141" y="3896600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activation</a:t>
            </a:r>
          </a:p>
          <a:p>
            <a:pPr algn="ctr"/>
            <a:r>
              <a:rPr lang="en-US" sz="1600" dirty="0">
                <a:solidFill>
                  <a:schemeClr val="accent2"/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/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AF31F-87C1-9B80-EC3E-7662E81A31AD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 flipV="1">
            <a:off x="5334001" y="2715906"/>
            <a:ext cx="1159490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051163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/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blipFill>
                <a:blip r:embed="rId9"/>
                <a:stretch>
                  <a:fillRect l="-4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/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blipFill>
                <a:blip r:embed="rId10"/>
                <a:stretch>
                  <a:fillRect l="-67532" t="-147619" r="-3896" b="-20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29DC2A6-8CAD-7FCE-F756-157B3ADBD375}"/>
              </a:ext>
            </a:extLst>
          </p:cNvPr>
          <p:cNvSpPr txBox="1"/>
          <p:nvPr/>
        </p:nvSpPr>
        <p:spPr>
          <a:xfrm>
            <a:off x="2712487" y="1411403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8A0B0-E0C4-904C-F288-62800FF4BE6E}"/>
              </a:ext>
            </a:extLst>
          </p:cNvPr>
          <p:cNvSpPr txBox="1"/>
          <p:nvPr/>
        </p:nvSpPr>
        <p:spPr>
          <a:xfrm>
            <a:off x="3925481" y="1418715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299CF68-4C57-EC03-8397-A66C0ED406F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151871" y="1749957"/>
            <a:ext cx="388087" cy="82095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B0B13E-D4D5-1E4B-46D4-0A79800FC6BB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114800" y="1757269"/>
            <a:ext cx="90566" cy="813647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6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718864"/>
            <a:ext cx="2600127" cy="94046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>
            <a:off x="1521836" y="2715906"/>
            <a:ext cx="2600127" cy="295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>
            <a:off x="1521836" y="2145886"/>
            <a:ext cx="2600127" cy="57297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Artificial Neuron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665617" y="2161723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17" y="2161723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1" idx="1"/>
            <a:endCxn id="18" idx="2"/>
          </p:cNvCxnSpPr>
          <p:nvPr/>
        </p:nvCxnSpPr>
        <p:spPr>
          <a:xfrm flipV="1">
            <a:off x="4121963" y="2715906"/>
            <a:ext cx="2371528" cy="29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667776" y="2450872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776" y="2450872"/>
                <a:ext cx="310406" cy="215444"/>
              </a:xfrm>
              <a:prstGeom prst="rect">
                <a:avLst/>
              </a:prstGeom>
              <a:blipFill>
                <a:blip r:embed="rId6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051163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/>
              <p:nvPr/>
            </p:nvSpPr>
            <p:spPr>
              <a:xfrm>
                <a:off x="2665617" y="2902157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17" y="2902157"/>
                <a:ext cx="310406" cy="215444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893363" y="249026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63" y="249026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BDD71FB-4533-A29C-D5A9-E97178A5BB0B}"/>
              </a:ext>
            </a:extLst>
          </p:cNvPr>
          <p:cNvSpPr txBox="1"/>
          <p:nvPr/>
        </p:nvSpPr>
        <p:spPr>
          <a:xfrm>
            <a:off x="3309779" y="1411403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C0A0D9-5759-EC2C-5C71-F0E98A65E7F5}"/>
              </a:ext>
            </a:extLst>
          </p:cNvPr>
          <p:cNvSpPr txBox="1"/>
          <p:nvPr/>
        </p:nvSpPr>
        <p:spPr>
          <a:xfrm>
            <a:off x="4118015" y="1418715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activation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3ABAD5-3FD6-45E2-4E4A-69748956C06D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589664" y="1749957"/>
            <a:ext cx="420491" cy="8759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C8C4F2-1F11-C396-C958-6325915B61C5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4207635" y="2003490"/>
            <a:ext cx="435524" cy="6132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62C53AA-F345-84C3-6BE4-9F02360BD3DF}"/>
              </a:ext>
            </a:extLst>
          </p:cNvPr>
          <p:cNvSpPr txBox="1"/>
          <p:nvPr/>
        </p:nvSpPr>
        <p:spPr>
          <a:xfrm>
            <a:off x="2377082" y="1541599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38552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3051163"/>
            <a:ext cx="2600127" cy="608167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>
            <a:off x="1521836" y="2715906"/>
            <a:ext cx="2600127" cy="335257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145886"/>
            <a:ext cx="2600127" cy="905277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27" idx="1"/>
            <a:endCxn id="43" idx="2"/>
          </p:cNvCxnSpPr>
          <p:nvPr/>
        </p:nvCxnSpPr>
        <p:spPr>
          <a:xfrm>
            <a:off x="4121963" y="3051163"/>
            <a:ext cx="2372779" cy="6012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481294"/>
            <a:ext cx="2600127" cy="1178036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481294"/>
            <a:ext cx="2600127" cy="234612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>
            <a:off x="1521836" y="2145886"/>
            <a:ext cx="2600127" cy="335408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A neural network with two neurons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51265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51265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098704" y="198790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04" y="1987900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l="-12000" r="-8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1" idx="1"/>
            <a:endCxn id="18" idx="2"/>
          </p:cNvCxnSpPr>
          <p:nvPr/>
        </p:nvCxnSpPr>
        <p:spPr>
          <a:xfrm flipV="1">
            <a:off x="4121963" y="2479865"/>
            <a:ext cx="2371528" cy="1429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100863" y="238308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863" y="2383080"/>
                <a:ext cx="310406" cy="215444"/>
              </a:xfrm>
              <a:prstGeom prst="rect">
                <a:avLst/>
              </a:prstGeom>
              <a:blipFill>
                <a:blip r:embed="rId6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051163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/>
              <p:nvPr/>
            </p:nvSpPr>
            <p:spPr>
              <a:xfrm>
                <a:off x="2098704" y="3025502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04" y="3025502"/>
                <a:ext cx="310406" cy="215444"/>
              </a:xfrm>
              <a:prstGeom prst="rect">
                <a:avLst/>
              </a:prstGeom>
              <a:blipFill>
                <a:blip r:embed="rId8"/>
                <a:stretch>
                  <a:fillRect l="-16000" r="-8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893363" y="22526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63" y="22526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893363" y="2822563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63" y="2822563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828575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828575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817739-FF93-4109-C85E-41F4F019429B}"/>
                  </a:ext>
                </a:extLst>
              </p:cNvPr>
              <p:cNvSpPr txBox="1"/>
              <p:nvPr/>
            </p:nvSpPr>
            <p:spPr>
              <a:xfrm>
                <a:off x="2639257" y="2325516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817739-FF93-4109-C85E-41F4F0194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57" y="2325516"/>
                <a:ext cx="310406" cy="215444"/>
              </a:xfrm>
              <a:prstGeom prst="rect">
                <a:avLst/>
              </a:prstGeom>
              <a:blipFill>
                <a:blip r:embed="rId12"/>
                <a:stretch>
                  <a:fillRect l="-7692" r="-384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C55AB8-EC8C-FB5D-7394-3841E5BA24B0}"/>
                  </a:ext>
                </a:extLst>
              </p:cNvPr>
              <p:cNvSpPr txBox="1"/>
              <p:nvPr/>
            </p:nvSpPr>
            <p:spPr>
              <a:xfrm>
                <a:off x="2641416" y="2628576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C55AB8-EC8C-FB5D-7394-3841E5BA2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416" y="2628576"/>
                <a:ext cx="310406" cy="215444"/>
              </a:xfrm>
              <a:prstGeom prst="rect">
                <a:avLst/>
              </a:prstGeom>
              <a:blipFill>
                <a:blip r:embed="rId13"/>
                <a:stretch>
                  <a:fillRect l="-7692" r="-384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FC46A1E-795E-0A4B-7286-9A331C77C661}"/>
                  </a:ext>
                </a:extLst>
              </p:cNvPr>
              <p:cNvSpPr txBox="1"/>
              <p:nvPr/>
            </p:nvSpPr>
            <p:spPr>
              <a:xfrm>
                <a:off x="2639257" y="3087178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FC46A1E-795E-0A4B-7286-9A331C77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57" y="3087178"/>
                <a:ext cx="310406" cy="215444"/>
              </a:xfrm>
              <a:prstGeom prst="rect">
                <a:avLst/>
              </a:prstGeom>
              <a:blipFill>
                <a:blip r:embed="rId14"/>
                <a:stretch>
                  <a:fillRect l="-11538" r="-769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A893B1-93CE-4F01-29BF-50A2D1D42F3D}"/>
                  </a:ext>
                </a:extLst>
              </p:cNvPr>
              <p:cNvSpPr txBox="1"/>
              <p:nvPr/>
            </p:nvSpPr>
            <p:spPr>
              <a:xfrm>
                <a:off x="2794460" y="4075184"/>
                <a:ext cx="2638992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A893B1-93CE-4F01-29BF-50A2D1D42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460" y="4075184"/>
                <a:ext cx="2638992" cy="793679"/>
              </a:xfrm>
              <a:prstGeom prst="rect">
                <a:avLst/>
              </a:prstGeom>
              <a:blipFill>
                <a:blip r:embed="rId1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FFE6CE-A750-BBEB-48D5-5ED10491A28F}"/>
                  </a:ext>
                </a:extLst>
              </p:cNvPr>
              <p:cNvSpPr txBox="1"/>
              <p:nvPr/>
            </p:nvSpPr>
            <p:spPr>
              <a:xfrm>
                <a:off x="2277098" y="1585619"/>
                <a:ext cx="9501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FFE6CE-A750-BBEB-48D5-5ED10491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98" y="1585619"/>
                <a:ext cx="950132" cy="215444"/>
              </a:xfrm>
              <a:prstGeom prst="rect">
                <a:avLst/>
              </a:prstGeom>
              <a:blipFill>
                <a:blip r:embed="rId16"/>
                <a:stretch>
                  <a:fillRect l="-4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49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3" grpId="0"/>
    </p:bldLst>
  </p:timing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9297</TotalTime>
  <Words>2817</Words>
  <Application>Microsoft Macintosh PowerPoint</Application>
  <PresentationFormat>On-screen Show (16:9)</PresentationFormat>
  <Paragraphs>813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Black</vt:lpstr>
      <vt:lpstr>Calibri</vt:lpstr>
      <vt:lpstr>Cambria Math</vt:lpstr>
      <vt:lpstr>Courier</vt:lpstr>
      <vt:lpstr>16-9 White Backgroud</vt:lpstr>
      <vt:lpstr>PowerPoint Presentation</vt:lpstr>
      <vt:lpstr>Learning Objectives</vt:lpstr>
      <vt:lpstr>Linear Model</vt:lpstr>
      <vt:lpstr>Generalized Linear Model</vt:lpstr>
      <vt:lpstr>Generalized Linear Model</vt:lpstr>
      <vt:lpstr>Generalized Linear Model</vt:lpstr>
      <vt:lpstr>Artificial Neuron</vt:lpstr>
      <vt:lpstr>Artificial Neuron</vt:lpstr>
      <vt:lpstr>A neural network with two neurons</vt:lpstr>
      <vt:lpstr>A neural network with M neurons</vt:lpstr>
      <vt:lpstr>Multiple Layers  Deep Neural Network</vt:lpstr>
      <vt:lpstr>Function approximation for scalar target: y=f(x_1,x_2,⋯x_N )</vt:lpstr>
      <vt:lpstr>Function approximation for vector target: y ⃗=f(x ⃗ )</vt:lpstr>
      <vt:lpstr>Binary Classifier</vt:lpstr>
      <vt:lpstr>Multiple Classifier</vt:lpstr>
      <vt:lpstr>Output layer size and activation function are based on the desired functionality of your network.</vt:lpstr>
      <vt:lpstr>Hidden layer sizes and activation functions?</vt:lpstr>
      <vt:lpstr>Rectified Linear Unit (ReLU)</vt:lpstr>
      <vt:lpstr>ReLU often used for hidden layers</vt:lpstr>
      <vt:lpstr>Let’s build this network in PyTorch.</vt:lpstr>
      <vt:lpstr>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Pick initial weights &amp; biases.</vt:lpstr>
      <vt:lpstr>How do you find the weights &amp; biases that provide useful output?</vt:lpstr>
      <vt:lpstr>Compare the network’s predictions to known outputs.</vt:lpstr>
      <vt:lpstr>Choose a loss function L to quantify the error between the network’s predictions and known outputs for training data.</vt:lpstr>
      <vt:lpstr>Use gradient descent and backpropagation to iteratively update the weights &amp; biases to minimize the loss function.</vt:lpstr>
      <vt:lpstr>Choose a loss function L to quantify the error between the network’s predictions and known outputs for training data.</vt:lpstr>
      <vt:lpstr>Use gradient descent and backpropagation to iteratively update the weights &amp; biases to minimize the loss function.</vt:lpstr>
      <vt:lpstr>The amount by which the parameters are updated on each iteration is scaled by the learning rate.</vt:lpstr>
      <vt:lpstr>Use gradient descent and backpropagation to iteratively update the weights &amp; biases to minimize the loss function.</vt:lpstr>
      <vt:lpstr>Use gradient descent and backpropagation to iteratively update the weights &amp; biases to minimize the loss function.</vt:lpstr>
      <vt:lpstr>Evaluate the loss on withheld test data.</vt:lpstr>
      <vt:lpstr>PyTorch tensors</vt:lpstr>
      <vt:lpstr>CPU vs GPU</vt:lpstr>
      <vt:lpstr>A model can exist on either the CPU or the GPU.</vt:lpstr>
      <vt:lpstr>A model on the GPU does not work with data on the CPU and vice-versa.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741</cp:revision>
  <cp:lastPrinted>2011-01-24T02:49:42Z</cp:lastPrinted>
  <dcterms:created xsi:type="dcterms:W3CDTF">2011-06-30T15:04:08Z</dcterms:created>
  <dcterms:modified xsi:type="dcterms:W3CDTF">2023-04-18T11:20:48Z</dcterms:modified>
  <cp:category/>
</cp:coreProperties>
</file>