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713" r:id="rId2"/>
    <p:sldId id="778" r:id="rId3"/>
    <p:sldId id="764" r:id="rId4"/>
    <p:sldId id="772" r:id="rId5"/>
    <p:sldId id="807" r:id="rId6"/>
    <p:sldId id="766" r:id="rId7"/>
    <p:sldId id="767" r:id="rId8"/>
    <p:sldId id="768" r:id="rId9"/>
    <p:sldId id="765" r:id="rId10"/>
    <p:sldId id="774" r:id="rId11"/>
    <p:sldId id="776" r:id="rId12"/>
    <p:sldId id="777" r:id="rId13"/>
    <p:sldId id="779" r:id="rId14"/>
    <p:sldId id="780" r:id="rId15"/>
    <p:sldId id="781" r:id="rId16"/>
    <p:sldId id="782" r:id="rId17"/>
    <p:sldId id="800" r:id="rId18"/>
    <p:sldId id="802" r:id="rId19"/>
    <p:sldId id="803" r:id="rId20"/>
    <p:sldId id="804" r:id="rId21"/>
    <p:sldId id="801" r:id="rId22"/>
    <p:sldId id="805" r:id="rId23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78"/>
            <p14:sldId id="764"/>
            <p14:sldId id="772"/>
            <p14:sldId id="807"/>
            <p14:sldId id="766"/>
            <p14:sldId id="767"/>
            <p14:sldId id="768"/>
            <p14:sldId id="765"/>
            <p14:sldId id="774"/>
            <p14:sldId id="776"/>
            <p14:sldId id="777"/>
            <p14:sldId id="779"/>
            <p14:sldId id="780"/>
            <p14:sldId id="781"/>
            <p14:sldId id="782"/>
            <p14:sldId id="800"/>
            <p14:sldId id="802"/>
            <p14:sldId id="803"/>
            <p14:sldId id="804"/>
            <p14:sldId id="801"/>
            <p14:sldId id="8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FF40FF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 autoAdjust="0"/>
    <p:restoredTop sz="90884" autoAdjust="0"/>
  </p:normalViewPr>
  <p:slideViewPr>
    <p:cSldViewPr>
      <p:cViewPr varScale="1">
        <p:scale>
          <a:sx n="155" d="100"/>
          <a:sy n="155" d="100"/>
        </p:scale>
        <p:origin x="110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2/4/24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3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4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13.png"/><Relationship Id="rId3" Type="http://schemas.openxmlformats.org/officeDocument/2006/relationships/image" Target="../media/image6.png"/><Relationship Id="rId21" Type="http://schemas.openxmlformats.org/officeDocument/2006/relationships/image" Target="../media/image32.pn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20.png"/><Relationship Id="rId2" Type="http://schemas.openxmlformats.org/officeDocument/2006/relationships/image" Target="../media/image51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19.png"/><Relationship Id="rId5" Type="http://schemas.openxmlformats.org/officeDocument/2006/relationships/image" Target="../media/image8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15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1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00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30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40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6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5.png"/><Relationship Id="rId2" Type="http://schemas.openxmlformats.org/officeDocument/2006/relationships/image" Target="../media/image500.png"/><Relationship Id="rId16" Type="http://schemas.openxmlformats.org/officeDocument/2006/relationships/image" Target="../media/image65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2.png"/><Relationship Id="rId5" Type="http://schemas.openxmlformats.org/officeDocument/2006/relationships/image" Target="../media/image530.png"/><Relationship Id="rId15" Type="http://schemas.openxmlformats.org/officeDocument/2006/relationships/image" Target="../media/image64.png"/><Relationship Id="rId23" Type="http://schemas.openxmlformats.org/officeDocument/2006/relationships/image" Target="../media/image71.png"/><Relationship Id="rId10" Type="http://schemas.openxmlformats.org/officeDocument/2006/relationships/image" Target="../media/image59.png"/><Relationship Id="rId19" Type="http://schemas.openxmlformats.org/officeDocument/2006/relationships/image" Target="../media/image67.png"/><Relationship Id="rId4" Type="http://schemas.openxmlformats.org/officeDocument/2006/relationships/image" Target="../media/image540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6.png"/><Relationship Id="rId26" Type="http://schemas.openxmlformats.org/officeDocument/2006/relationships/image" Target="../media/image75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5.png"/><Relationship Id="rId25" Type="http://schemas.openxmlformats.org/officeDocument/2006/relationships/image" Target="../media/image74.png"/><Relationship Id="rId2" Type="http://schemas.openxmlformats.org/officeDocument/2006/relationships/image" Target="../media/image500.png"/><Relationship Id="rId16" Type="http://schemas.openxmlformats.org/officeDocument/2006/relationships/image" Target="../media/image65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30.png"/><Relationship Id="rId15" Type="http://schemas.openxmlformats.org/officeDocument/2006/relationships/image" Target="../media/image64.png"/><Relationship Id="rId23" Type="http://schemas.openxmlformats.org/officeDocument/2006/relationships/image" Target="../media/image71.png"/><Relationship Id="rId10" Type="http://schemas.openxmlformats.org/officeDocument/2006/relationships/image" Target="../media/image59.png"/><Relationship Id="rId19" Type="http://schemas.openxmlformats.org/officeDocument/2006/relationships/image" Target="../media/image67.png"/><Relationship Id="rId4" Type="http://schemas.openxmlformats.org/officeDocument/2006/relationships/image" Target="../media/image540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0.png"/><Relationship Id="rId27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2023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bootstrap resampling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A9208F-A138-854B-88B3-B0B20E51A925}"/>
              </a:ext>
            </a:extLst>
          </p:cNvPr>
          <p:cNvGrpSpPr/>
          <p:nvPr/>
        </p:nvGrpSpPr>
        <p:grpSpPr>
          <a:xfrm>
            <a:off x="462731" y="1903785"/>
            <a:ext cx="637861" cy="615238"/>
            <a:chOff x="462731" y="2001940"/>
            <a:chExt cx="637861" cy="61523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8C9D-510D-C741-A280-C068575F75DE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0AA33-D580-044A-BA19-A224F9F01C0F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D960CA-CC16-4C4A-A96A-60EA2AA25312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A00F99-E55B-DF4E-A5D1-871F9ED7D659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425DA8-0001-0141-A942-D2897F75025F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91901E-5B58-6E43-ABC4-965105557FB5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7C2063-1770-EB40-83E3-E662BDFB38A3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DECF45-E032-7648-B4EA-539847FD6A49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79DEB5-F733-1949-866A-7C834E4A773D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DA0383-7660-B541-8E98-EF0CF3592DE4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EEDDA7-570C-004E-AC5F-1AD7B46863CF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73E8E4-CB71-A046-B1C7-19C46C0770F2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86956E-862B-0F4C-BACC-E973F204F516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775499-3141-7940-872F-02B9F05F6713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3D41B1-519D-FA40-8ADF-C0DC7F583FF6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5EE385-5D1C-C54C-B051-68C21963687B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DE6770-5A52-1344-B215-0B44C836AD51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C958CB-6C72-5B43-814E-84061BA4257D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6CA122-1460-7C4F-AF5C-470605F3E374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68E2C99-D425-1B46-BFC8-80D212261540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FD7A0FA-2F54-FF45-B16C-787A9D7BD184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48B837-9B2E-5B4E-B9F7-8893EF324D68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512274F-2FEE-2040-BCEB-1FBDF2BD772C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6C63B44-1455-5240-94AA-AF0D12880F43}"/>
              </a:ext>
            </a:extLst>
          </p:cNvPr>
          <p:cNvSpPr/>
          <p:nvPr/>
        </p:nvSpPr>
        <p:spPr>
          <a:xfrm>
            <a:off x="1143001" y="2134653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4E3AA9-C4AD-A949-95DF-7B6412B8EB26}"/>
              </a:ext>
            </a:extLst>
          </p:cNvPr>
          <p:cNvSpPr txBox="1"/>
          <p:nvPr/>
        </p:nvSpPr>
        <p:spPr>
          <a:xfrm>
            <a:off x="1600200" y="2051539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F04FC6F-2C4B-8F48-A5DB-9666B7CCCA65}"/>
              </a:ext>
            </a:extLst>
          </p:cNvPr>
          <p:cNvGrpSpPr/>
          <p:nvPr/>
        </p:nvGrpSpPr>
        <p:grpSpPr>
          <a:xfrm>
            <a:off x="462731" y="2455453"/>
            <a:ext cx="637860" cy="615238"/>
            <a:chOff x="462731" y="2553608"/>
            <a:chExt cx="637860" cy="61523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F350F14-63D1-B84B-87D7-FE28B31AEDC9}"/>
                </a:ext>
              </a:extLst>
            </p:cNvPr>
            <p:cNvSpPr txBox="1"/>
            <p:nvPr/>
          </p:nvSpPr>
          <p:spPr>
            <a:xfrm>
              <a:off x="581171" y="255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B383861-2701-F84A-AB25-B5B829754E5F}"/>
                </a:ext>
              </a:extLst>
            </p:cNvPr>
            <p:cNvSpPr txBox="1"/>
            <p:nvPr/>
          </p:nvSpPr>
          <p:spPr>
            <a:xfrm>
              <a:off x="627000" y="259943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92D6EE-5A83-0A4A-A648-97646B03763E}"/>
                </a:ext>
              </a:extLst>
            </p:cNvPr>
            <p:cNvSpPr txBox="1"/>
            <p:nvPr/>
          </p:nvSpPr>
          <p:spPr>
            <a:xfrm>
              <a:off x="672828" y="26452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53F675C-426A-8440-B4B4-685B6AB229A3}"/>
                </a:ext>
              </a:extLst>
            </p:cNvPr>
            <p:cNvSpPr txBox="1"/>
            <p:nvPr/>
          </p:nvSpPr>
          <p:spPr>
            <a:xfrm>
              <a:off x="731259" y="267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46FF2BB-3A44-6042-825F-50C7F683472F}"/>
                </a:ext>
              </a:extLst>
            </p:cNvPr>
            <p:cNvSpPr txBox="1"/>
            <p:nvPr/>
          </p:nvSpPr>
          <p:spPr>
            <a:xfrm>
              <a:off x="764484" y="273692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8E45A3-83BB-694F-9517-18054C5BEAF1}"/>
                </a:ext>
              </a:extLst>
            </p:cNvPr>
            <p:cNvSpPr txBox="1"/>
            <p:nvPr/>
          </p:nvSpPr>
          <p:spPr>
            <a:xfrm>
              <a:off x="810313" y="278275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8DD9296-917D-E14C-8777-C1E7DCDC4BAF}"/>
                </a:ext>
              </a:extLst>
            </p:cNvPr>
            <p:cNvSpPr txBox="1"/>
            <p:nvPr/>
          </p:nvSpPr>
          <p:spPr>
            <a:xfrm>
              <a:off x="609658" y="270439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448CF8-DE19-8D40-98FD-6AB242EF1558}"/>
                </a:ext>
              </a:extLst>
            </p:cNvPr>
            <p:cNvSpPr txBox="1"/>
            <p:nvPr/>
          </p:nvSpPr>
          <p:spPr>
            <a:xfrm>
              <a:off x="614481" y="284583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B244A3-05A8-3A49-9935-46594140E989}"/>
                </a:ext>
              </a:extLst>
            </p:cNvPr>
            <p:cNvSpPr txBox="1"/>
            <p:nvPr/>
          </p:nvSpPr>
          <p:spPr>
            <a:xfrm>
              <a:off x="486414" y="259248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5B01D36-C358-4549-B7E1-84F4260900B5}"/>
                </a:ext>
              </a:extLst>
            </p:cNvPr>
            <p:cNvSpPr txBox="1"/>
            <p:nvPr/>
          </p:nvSpPr>
          <p:spPr>
            <a:xfrm>
              <a:off x="519641" y="266331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A94E0AC-5CF0-2649-AE6A-E860EBF4B6EF}"/>
                </a:ext>
              </a:extLst>
            </p:cNvPr>
            <p:cNvSpPr txBox="1"/>
            <p:nvPr/>
          </p:nvSpPr>
          <p:spPr>
            <a:xfrm>
              <a:off x="574931" y="266466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5DA12A-743C-6E44-94C1-943ABA1E37C7}"/>
                </a:ext>
              </a:extLst>
            </p:cNvPr>
            <p:cNvSpPr txBox="1"/>
            <p:nvPr/>
          </p:nvSpPr>
          <p:spPr>
            <a:xfrm>
              <a:off x="585912" y="276738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AF41997-22E7-D045-AA97-56E45B8FDA9F}"/>
                </a:ext>
              </a:extLst>
            </p:cNvPr>
            <p:cNvSpPr txBox="1"/>
            <p:nvPr/>
          </p:nvSpPr>
          <p:spPr>
            <a:xfrm>
              <a:off x="720238" y="275569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6C941E2-61F1-5C40-86CE-692ECBA12DED}"/>
                </a:ext>
              </a:extLst>
            </p:cNvPr>
            <p:cNvSpPr txBox="1"/>
            <p:nvPr/>
          </p:nvSpPr>
          <p:spPr>
            <a:xfrm>
              <a:off x="674214" y="28214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6B54099-F84E-8549-AB8A-6F8ABC1B842D}"/>
                </a:ext>
              </a:extLst>
            </p:cNvPr>
            <p:cNvSpPr txBox="1"/>
            <p:nvPr/>
          </p:nvSpPr>
          <p:spPr>
            <a:xfrm>
              <a:off x="758245" y="284798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504827-117D-3C43-81A6-6FD210A1E02A}"/>
                </a:ext>
              </a:extLst>
            </p:cNvPr>
            <p:cNvSpPr txBox="1"/>
            <p:nvPr/>
          </p:nvSpPr>
          <p:spPr>
            <a:xfrm>
              <a:off x="462731" y="2686858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DD7A11B-0A6C-014B-84E1-923BADDD7D39}"/>
                </a:ext>
              </a:extLst>
            </p:cNvPr>
            <p:cNvSpPr txBox="1"/>
            <p:nvPr/>
          </p:nvSpPr>
          <p:spPr>
            <a:xfrm>
              <a:off x="816677" y="27007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4160F4-2093-F74B-8793-1BEF4FEDAC34}"/>
                </a:ext>
              </a:extLst>
            </p:cNvPr>
            <p:cNvSpPr txBox="1"/>
            <p:nvPr/>
          </p:nvSpPr>
          <p:spPr>
            <a:xfrm>
              <a:off x="725019" y="2569853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334F060-E877-5749-97D0-54F399517611}"/>
                </a:ext>
              </a:extLst>
            </p:cNvPr>
            <p:cNvSpPr txBox="1"/>
            <p:nvPr/>
          </p:nvSpPr>
          <p:spPr>
            <a:xfrm>
              <a:off x="826157" y="26164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3E50944-F120-0C42-9C60-F93E4EB5759B}"/>
                </a:ext>
              </a:extLst>
            </p:cNvPr>
            <p:cNvSpPr txBox="1"/>
            <p:nvPr/>
          </p:nvSpPr>
          <p:spPr>
            <a:xfrm>
              <a:off x="547071" y="28610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AB417B9-6BE8-8641-AB9A-3AF34FFFA8B0}"/>
                </a:ext>
              </a:extLst>
            </p:cNvPr>
            <p:cNvSpPr txBox="1"/>
            <p:nvPr/>
          </p:nvSpPr>
          <p:spPr>
            <a:xfrm>
              <a:off x="664926" y="27336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E938E20-3BDC-4D42-A6BA-E3E99B73B767}"/>
                </a:ext>
              </a:extLst>
            </p:cNvPr>
            <p:cNvSpPr txBox="1"/>
            <p:nvPr/>
          </p:nvSpPr>
          <p:spPr>
            <a:xfrm>
              <a:off x="500689" y="276669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6EA1205-AE31-2A47-9066-4FA45816CB84}"/>
                </a:ext>
              </a:extLst>
            </p:cNvPr>
            <p:cNvSpPr/>
            <p:nvPr/>
          </p:nvSpPr>
          <p:spPr>
            <a:xfrm>
              <a:off x="489728" y="2635003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36D8AB67-E6A0-B242-A7BB-0ABB2F99F9F1}"/>
              </a:ext>
            </a:extLst>
          </p:cNvPr>
          <p:cNvSpPr/>
          <p:nvPr/>
        </p:nvSpPr>
        <p:spPr>
          <a:xfrm>
            <a:off x="1143001" y="2679545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A6AAF9-51C7-1047-ACD0-9193BEDB7419}"/>
              </a:ext>
            </a:extLst>
          </p:cNvPr>
          <p:cNvSpPr txBox="1"/>
          <p:nvPr/>
        </p:nvSpPr>
        <p:spPr>
          <a:xfrm>
            <a:off x="1600200" y="2596431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statistic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0111CF2-7062-954F-8891-E4396D441611}"/>
              </a:ext>
            </a:extLst>
          </p:cNvPr>
          <p:cNvGrpSpPr/>
          <p:nvPr/>
        </p:nvGrpSpPr>
        <p:grpSpPr>
          <a:xfrm>
            <a:off x="462731" y="3007121"/>
            <a:ext cx="637860" cy="615238"/>
            <a:chOff x="462731" y="3105276"/>
            <a:chExt cx="637860" cy="61523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1BE7E5-26CF-9140-97BE-E7DCBDDAA070}"/>
                </a:ext>
              </a:extLst>
            </p:cNvPr>
            <p:cNvSpPr txBox="1"/>
            <p:nvPr/>
          </p:nvSpPr>
          <p:spPr>
            <a:xfrm>
              <a:off x="581171" y="31052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9FCD52C-1D26-DA43-95C2-945440BA7B30}"/>
                </a:ext>
              </a:extLst>
            </p:cNvPr>
            <p:cNvSpPr txBox="1"/>
            <p:nvPr/>
          </p:nvSpPr>
          <p:spPr>
            <a:xfrm>
              <a:off x="627000" y="315110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1496B89-0032-7440-B12B-021885D18646}"/>
                </a:ext>
              </a:extLst>
            </p:cNvPr>
            <p:cNvSpPr txBox="1"/>
            <p:nvPr/>
          </p:nvSpPr>
          <p:spPr>
            <a:xfrm>
              <a:off x="672828" y="31969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E6496A-6AC7-8D4D-96EB-3DD7B7FB2FBC}"/>
                </a:ext>
              </a:extLst>
            </p:cNvPr>
            <p:cNvSpPr txBox="1"/>
            <p:nvPr/>
          </p:nvSpPr>
          <p:spPr>
            <a:xfrm>
              <a:off x="731259" y="322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A93EA9B-5E03-5B44-B89C-14A31B265BF0}"/>
                </a:ext>
              </a:extLst>
            </p:cNvPr>
            <p:cNvSpPr txBox="1"/>
            <p:nvPr/>
          </p:nvSpPr>
          <p:spPr>
            <a:xfrm>
              <a:off x="764484" y="328859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6BA984-9BC2-D349-8B92-E4C3D70BD6B1}"/>
                </a:ext>
              </a:extLst>
            </p:cNvPr>
            <p:cNvSpPr txBox="1"/>
            <p:nvPr/>
          </p:nvSpPr>
          <p:spPr>
            <a:xfrm>
              <a:off x="810313" y="333441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B0CB13F-A21A-3C45-8DE1-5FEC256BADF7}"/>
                </a:ext>
              </a:extLst>
            </p:cNvPr>
            <p:cNvSpPr txBox="1"/>
            <p:nvPr/>
          </p:nvSpPr>
          <p:spPr>
            <a:xfrm>
              <a:off x="609658" y="32560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D2039F0-0164-314C-A201-B675D4F2B7AA}"/>
                </a:ext>
              </a:extLst>
            </p:cNvPr>
            <p:cNvSpPr txBox="1"/>
            <p:nvPr/>
          </p:nvSpPr>
          <p:spPr>
            <a:xfrm>
              <a:off x="614481" y="339750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15FB4E6-0257-5842-8225-83F119BB1945}"/>
                </a:ext>
              </a:extLst>
            </p:cNvPr>
            <p:cNvSpPr txBox="1"/>
            <p:nvPr/>
          </p:nvSpPr>
          <p:spPr>
            <a:xfrm>
              <a:off x="486414" y="314415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024E32A-C328-4A47-8E37-4959D56F2A4A}"/>
                </a:ext>
              </a:extLst>
            </p:cNvPr>
            <p:cNvSpPr txBox="1"/>
            <p:nvPr/>
          </p:nvSpPr>
          <p:spPr>
            <a:xfrm>
              <a:off x="519641" y="321497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6C11774-750F-E24D-81C2-43471E0101B1}"/>
                </a:ext>
              </a:extLst>
            </p:cNvPr>
            <p:cNvSpPr txBox="1"/>
            <p:nvPr/>
          </p:nvSpPr>
          <p:spPr>
            <a:xfrm>
              <a:off x="574931" y="321633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76CA0D1-D8BC-6B4B-9FB3-F3F1B2B20ACD}"/>
                </a:ext>
              </a:extLst>
            </p:cNvPr>
            <p:cNvSpPr txBox="1"/>
            <p:nvPr/>
          </p:nvSpPr>
          <p:spPr>
            <a:xfrm>
              <a:off x="585912" y="331905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03BB098-68E7-6041-AA3F-BAEAAE9F9D0A}"/>
                </a:ext>
              </a:extLst>
            </p:cNvPr>
            <p:cNvSpPr txBox="1"/>
            <p:nvPr/>
          </p:nvSpPr>
          <p:spPr>
            <a:xfrm>
              <a:off x="720238" y="330736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9465B7-692B-C447-8E3F-2C24299D7001}"/>
                </a:ext>
              </a:extLst>
            </p:cNvPr>
            <p:cNvSpPr txBox="1"/>
            <p:nvPr/>
          </p:nvSpPr>
          <p:spPr>
            <a:xfrm>
              <a:off x="674214" y="337307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81EF6C2-FFB1-F54F-A032-95E8C374C5AB}"/>
                </a:ext>
              </a:extLst>
            </p:cNvPr>
            <p:cNvSpPr txBox="1"/>
            <p:nvPr/>
          </p:nvSpPr>
          <p:spPr>
            <a:xfrm>
              <a:off x="758245" y="339965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4B79B1-47B3-7743-97C8-37C161927326}"/>
                </a:ext>
              </a:extLst>
            </p:cNvPr>
            <p:cNvSpPr txBox="1"/>
            <p:nvPr/>
          </p:nvSpPr>
          <p:spPr>
            <a:xfrm>
              <a:off x="462731" y="323852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F153168-BCFC-8F46-9F87-81C7EE05036E}"/>
                </a:ext>
              </a:extLst>
            </p:cNvPr>
            <p:cNvSpPr txBox="1"/>
            <p:nvPr/>
          </p:nvSpPr>
          <p:spPr>
            <a:xfrm>
              <a:off x="816677" y="325246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5165B3E-7AC5-7E4A-81A7-6246E0D96DBD}"/>
                </a:ext>
              </a:extLst>
            </p:cNvPr>
            <p:cNvSpPr txBox="1"/>
            <p:nvPr/>
          </p:nvSpPr>
          <p:spPr>
            <a:xfrm>
              <a:off x="725019" y="3121521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36D50F3-B961-6546-A3B7-4B367B46307F}"/>
                </a:ext>
              </a:extLst>
            </p:cNvPr>
            <p:cNvSpPr txBox="1"/>
            <p:nvPr/>
          </p:nvSpPr>
          <p:spPr>
            <a:xfrm>
              <a:off x="826157" y="31680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C9C0CEB-913D-4B46-9044-147098A9BA06}"/>
                </a:ext>
              </a:extLst>
            </p:cNvPr>
            <p:cNvSpPr txBox="1"/>
            <p:nvPr/>
          </p:nvSpPr>
          <p:spPr>
            <a:xfrm>
              <a:off x="547071" y="341273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88F1F94-5DD8-F848-8D08-C0795DEE7FB2}"/>
                </a:ext>
              </a:extLst>
            </p:cNvPr>
            <p:cNvSpPr txBox="1"/>
            <p:nvPr/>
          </p:nvSpPr>
          <p:spPr>
            <a:xfrm>
              <a:off x="664926" y="32853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18A0F67-000A-7B45-A173-BDD95C1D2769}"/>
                </a:ext>
              </a:extLst>
            </p:cNvPr>
            <p:cNvSpPr txBox="1"/>
            <p:nvPr/>
          </p:nvSpPr>
          <p:spPr>
            <a:xfrm>
              <a:off x="500689" y="331836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3E489D3-7772-7946-A619-E38D5311B970}"/>
                </a:ext>
              </a:extLst>
            </p:cNvPr>
            <p:cNvSpPr/>
            <p:nvPr/>
          </p:nvSpPr>
          <p:spPr>
            <a:xfrm>
              <a:off x="489729" y="3170273"/>
              <a:ext cx="500871" cy="47408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E8E1BAAF-BACD-CE4B-9F6F-A1C056468517}"/>
              </a:ext>
            </a:extLst>
          </p:cNvPr>
          <p:cNvSpPr/>
          <p:nvPr/>
        </p:nvSpPr>
        <p:spPr>
          <a:xfrm>
            <a:off x="1151641" y="3229343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B05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F2FB2C-670F-8840-9A21-F9D739E5784E}"/>
              </a:ext>
            </a:extLst>
          </p:cNvPr>
          <p:cNvSpPr txBox="1"/>
          <p:nvPr/>
        </p:nvSpPr>
        <p:spPr>
          <a:xfrm>
            <a:off x="1608840" y="3146228"/>
            <a:ext cx="817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statistic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A66F7E3-2A0B-5D4E-8F5F-A9EFFBC5A128}"/>
              </a:ext>
            </a:extLst>
          </p:cNvPr>
          <p:cNvGrpSpPr/>
          <p:nvPr/>
        </p:nvGrpSpPr>
        <p:grpSpPr>
          <a:xfrm>
            <a:off x="462731" y="3558789"/>
            <a:ext cx="637860" cy="615238"/>
            <a:chOff x="462731" y="3656944"/>
            <a:chExt cx="637860" cy="615238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ACCA3C0-B464-1445-A79A-605D15D304EA}"/>
                </a:ext>
              </a:extLst>
            </p:cNvPr>
            <p:cNvSpPr txBox="1"/>
            <p:nvPr/>
          </p:nvSpPr>
          <p:spPr>
            <a:xfrm>
              <a:off x="581171" y="36569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4794976-4368-FF4E-AAE5-E103CF96D82E}"/>
                </a:ext>
              </a:extLst>
            </p:cNvPr>
            <p:cNvSpPr txBox="1"/>
            <p:nvPr/>
          </p:nvSpPr>
          <p:spPr>
            <a:xfrm>
              <a:off x="627000" y="37027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096A090-4A19-9847-93FB-F4E1ECBC0885}"/>
                </a:ext>
              </a:extLst>
            </p:cNvPr>
            <p:cNvSpPr txBox="1"/>
            <p:nvPr/>
          </p:nvSpPr>
          <p:spPr>
            <a:xfrm>
              <a:off x="672828" y="37486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79D4572-154B-1740-A693-3E100402F560}"/>
                </a:ext>
              </a:extLst>
            </p:cNvPr>
            <p:cNvSpPr txBox="1"/>
            <p:nvPr/>
          </p:nvSpPr>
          <p:spPr>
            <a:xfrm>
              <a:off x="731259" y="37752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C6A02CF-998E-1C47-8D19-D18185A51C31}"/>
                </a:ext>
              </a:extLst>
            </p:cNvPr>
            <p:cNvSpPr txBox="1"/>
            <p:nvPr/>
          </p:nvSpPr>
          <p:spPr>
            <a:xfrm>
              <a:off x="764484" y="384025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962E931-8EA7-3F4F-AB27-9E4E843F3C10}"/>
                </a:ext>
              </a:extLst>
            </p:cNvPr>
            <p:cNvSpPr txBox="1"/>
            <p:nvPr/>
          </p:nvSpPr>
          <p:spPr>
            <a:xfrm>
              <a:off x="810313" y="388608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C6EA626-4174-E848-9B58-181D9A4F3819}"/>
                </a:ext>
              </a:extLst>
            </p:cNvPr>
            <p:cNvSpPr txBox="1"/>
            <p:nvPr/>
          </p:nvSpPr>
          <p:spPr>
            <a:xfrm>
              <a:off x="609658" y="380773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A3739A4-54F6-A74C-84DD-34022E93DA2B}"/>
                </a:ext>
              </a:extLst>
            </p:cNvPr>
            <p:cNvSpPr txBox="1"/>
            <p:nvPr/>
          </p:nvSpPr>
          <p:spPr>
            <a:xfrm>
              <a:off x="614481" y="39491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B6420A-08D4-0848-82F3-FB7E835B27D2}"/>
                </a:ext>
              </a:extLst>
            </p:cNvPr>
            <p:cNvSpPr txBox="1"/>
            <p:nvPr/>
          </p:nvSpPr>
          <p:spPr>
            <a:xfrm>
              <a:off x="486414" y="369581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03FD69E-52DC-7348-AF74-549070438D10}"/>
                </a:ext>
              </a:extLst>
            </p:cNvPr>
            <p:cNvSpPr txBox="1"/>
            <p:nvPr/>
          </p:nvSpPr>
          <p:spPr>
            <a:xfrm>
              <a:off x="519641" y="376664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7411508-72EC-654B-9FBF-715778C40707}"/>
                </a:ext>
              </a:extLst>
            </p:cNvPr>
            <p:cNvSpPr txBox="1"/>
            <p:nvPr/>
          </p:nvSpPr>
          <p:spPr>
            <a:xfrm>
              <a:off x="574931" y="376800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E782FA4-39C2-0E44-A812-3A71C2896B05}"/>
                </a:ext>
              </a:extLst>
            </p:cNvPr>
            <p:cNvSpPr txBox="1"/>
            <p:nvPr/>
          </p:nvSpPr>
          <p:spPr>
            <a:xfrm>
              <a:off x="585912" y="387072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A4D939C-39FE-7247-80DF-235A4DEDBD04}"/>
                </a:ext>
              </a:extLst>
            </p:cNvPr>
            <p:cNvSpPr txBox="1"/>
            <p:nvPr/>
          </p:nvSpPr>
          <p:spPr>
            <a:xfrm>
              <a:off x="720238" y="385903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8B102EA-9924-7245-A3A2-EC7D859D22FC}"/>
                </a:ext>
              </a:extLst>
            </p:cNvPr>
            <p:cNvSpPr txBox="1"/>
            <p:nvPr/>
          </p:nvSpPr>
          <p:spPr>
            <a:xfrm>
              <a:off x="674214" y="392473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121A419-A2FF-E648-A9F1-EA1A2AEA1931}"/>
                </a:ext>
              </a:extLst>
            </p:cNvPr>
            <p:cNvSpPr txBox="1"/>
            <p:nvPr/>
          </p:nvSpPr>
          <p:spPr>
            <a:xfrm>
              <a:off x="758245" y="395132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914912B-F3B1-9E4D-9ACC-CEDFEC3547B1}"/>
                </a:ext>
              </a:extLst>
            </p:cNvPr>
            <p:cNvSpPr txBox="1"/>
            <p:nvPr/>
          </p:nvSpPr>
          <p:spPr>
            <a:xfrm>
              <a:off x="462731" y="379019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4F53222-FC8E-3148-8462-A218D3EE0AC6}"/>
                </a:ext>
              </a:extLst>
            </p:cNvPr>
            <p:cNvSpPr txBox="1"/>
            <p:nvPr/>
          </p:nvSpPr>
          <p:spPr>
            <a:xfrm>
              <a:off x="816677" y="38041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5E44C2D-587C-1E41-A999-55CC46C7ED6B}"/>
                </a:ext>
              </a:extLst>
            </p:cNvPr>
            <p:cNvSpPr txBox="1"/>
            <p:nvPr/>
          </p:nvSpPr>
          <p:spPr>
            <a:xfrm>
              <a:off x="725019" y="3673189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52EEE8B-7416-524B-812B-ECBFC6A636D7}"/>
                </a:ext>
              </a:extLst>
            </p:cNvPr>
            <p:cNvSpPr txBox="1"/>
            <p:nvPr/>
          </p:nvSpPr>
          <p:spPr>
            <a:xfrm>
              <a:off x="826157" y="37197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D34A187-498E-C245-AE51-EED78ED4E887}"/>
                </a:ext>
              </a:extLst>
            </p:cNvPr>
            <p:cNvSpPr txBox="1"/>
            <p:nvPr/>
          </p:nvSpPr>
          <p:spPr>
            <a:xfrm>
              <a:off x="547071" y="39644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3B7A6A8-4A52-2946-9DAE-B1029390B520}"/>
                </a:ext>
              </a:extLst>
            </p:cNvPr>
            <p:cNvSpPr txBox="1"/>
            <p:nvPr/>
          </p:nvSpPr>
          <p:spPr>
            <a:xfrm>
              <a:off x="664926" y="38370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4DE4B89-6EA1-B440-BD3F-6A21BC4520AD}"/>
                </a:ext>
              </a:extLst>
            </p:cNvPr>
            <p:cNvSpPr txBox="1"/>
            <p:nvPr/>
          </p:nvSpPr>
          <p:spPr>
            <a:xfrm>
              <a:off x="500689" y="3870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DC8AFC7-81D9-4142-B077-9C547F3DDC78}"/>
                </a:ext>
              </a:extLst>
            </p:cNvPr>
            <p:cNvSpPr/>
            <p:nvPr/>
          </p:nvSpPr>
          <p:spPr>
            <a:xfrm>
              <a:off x="511615" y="3732321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55" name="Right Arrow 154">
            <a:extLst>
              <a:ext uri="{FF2B5EF4-FFF2-40B4-BE49-F238E27FC236}">
                <a16:creationId xmlns:a16="http://schemas.microsoft.com/office/drawing/2014/main" id="{B714C779-5A63-934D-A2B4-94391FB605C2}"/>
              </a:ext>
            </a:extLst>
          </p:cNvPr>
          <p:cNvSpPr/>
          <p:nvPr/>
        </p:nvSpPr>
        <p:spPr>
          <a:xfrm>
            <a:off x="1172215" y="3781256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093794-57D6-E243-9192-5C22D99D1877}"/>
              </a:ext>
            </a:extLst>
          </p:cNvPr>
          <p:cNvSpPr txBox="1"/>
          <p:nvPr/>
        </p:nvSpPr>
        <p:spPr>
          <a:xfrm>
            <a:off x="1629414" y="3698142"/>
            <a:ext cx="817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statistic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A0A6F8A-3B73-6C49-8A6A-DFB08149A065}"/>
              </a:ext>
            </a:extLst>
          </p:cNvPr>
          <p:cNvGrpSpPr/>
          <p:nvPr/>
        </p:nvGrpSpPr>
        <p:grpSpPr>
          <a:xfrm>
            <a:off x="462731" y="4110456"/>
            <a:ext cx="637860" cy="615238"/>
            <a:chOff x="462731" y="4208611"/>
            <a:chExt cx="637860" cy="615238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84DB3FE-59FB-3046-8B01-209477E50725}"/>
                </a:ext>
              </a:extLst>
            </p:cNvPr>
            <p:cNvSpPr txBox="1"/>
            <p:nvPr/>
          </p:nvSpPr>
          <p:spPr>
            <a:xfrm>
              <a:off x="581171" y="420861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D8010DA-1AD3-734E-BD55-1DEB8FFE1943}"/>
                </a:ext>
              </a:extLst>
            </p:cNvPr>
            <p:cNvSpPr txBox="1"/>
            <p:nvPr/>
          </p:nvSpPr>
          <p:spPr>
            <a:xfrm>
              <a:off x="627000" y="425443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9E16804-B47E-A94D-A1FD-B9868D4F5074}"/>
                </a:ext>
              </a:extLst>
            </p:cNvPr>
            <p:cNvSpPr txBox="1"/>
            <p:nvPr/>
          </p:nvSpPr>
          <p:spPr>
            <a:xfrm>
              <a:off x="672828" y="43002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2E3922D-D7B2-3349-9591-72368C742EAE}"/>
                </a:ext>
              </a:extLst>
            </p:cNvPr>
            <p:cNvSpPr txBox="1"/>
            <p:nvPr/>
          </p:nvSpPr>
          <p:spPr>
            <a:xfrm>
              <a:off x="731259" y="432694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5D63CC-02AC-A345-BB33-C9C6B8097BC4}"/>
                </a:ext>
              </a:extLst>
            </p:cNvPr>
            <p:cNvSpPr txBox="1"/>
            <p:nvPr/>
          </p:nvSpPr>
          <p:spPr>
            <a:xfrm>
              <a:off x="764484" y="439192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5A4945-BA30-ED4E-B564-02BB05968136}"/>
                </a:ext>
              </a:extLst>
            </p:cNvPr>
            <p:cNvSpPr txBox="1"/>
            <p:nvPr/>
          </p:nvSpPr>
          <p:spPr>
            <a:xfrm>
              <a:off x="810313" y="44377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9CD42EB-AA07-BA45-8911-BB935EBB4CF8}"/>
                </a:ext>
              </a:extLst>
            </p:cNvPr>
            <p:cNvSpPr txBox="1"/>
            <p:nvPr/>
          </p:nvSpPr>
          <p:spPr>
            <a:xfrm>
              <a:off x="609658" y="435940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9DA26EC-986D-0B44-8DC9-6972D158ABC4}"/>
                </a:ext>
              </a:extLst>
            </p:cNvPr>
            <p:cNvSpPr txBox="1"/>
            <p:nvPr/>
          </p:nvSpPr>
          <p:spPr>
            <a:xfrm>
              <a:off x="614481" y="450083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A8F1F05-4D9E-6A40-8F85-E4A65AC34AC6}"/>
                </a:ext>
              </a:extLst>
            </p:cNvPr>
            <p:cNvSpPr txBox="1"/>
            <p:nvPr/>
          </p:nvSpPr>
          <p:spPr>
            <a:xfrm>
              <a:off x="486414" y="424748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6D9633C-B75E-4C45-8BFE-C3C7DB48BB47}"/>
                </a:ext>
              </a:extLst>
            </p:cNvPr>
            <p:cNvSpPr txBox="1"/>
            <p:nvPr/>
          </p:nvSpPr>
          <p:spPr>
            <a:xfrm>
              <a:off x="519641" y="431831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DB0B50D-8C0E-B243-AED7-2A95DE3A0868}"/>
                </a:ext>
              </a:extLst>
            </p:cNvPr>
            <p:cNvSpPr txBox="1"/>
            <p:nvPr/>
          </p:nvSpPr>
          <p:spPr>
            <a:xfrm>
              <a:off x="574931" y="431967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C1C6A16-3644-CA48-A652-0FB64F305222}"/>
                </a:ext>
              </a:extLst>
            </p:cNvPr>
            <p:cNvSpPr txBox="1"/>
            <p:nvPr/>
          </p:nvSpPr>
          <p:spPr>
            <a:xfrm>
              <a:off x="585912" y="442239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02D5CAF-F86D-AF4A-8612-8AC927886A4B}"/>
                </a:ext>
              </a:extLst>
            </p:cNvPr>
            <p:cNvSpPr txBox="1"/>
            <p:nvPr/>
          </p:nvSpPr>
          <p:spPr>
            <a:xfrm>
              <a:off x="720238" y="4410698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4E7473A-268B-7245-9DB6-18EE85BE872A}"/>
                </a:ext>
              </a:extLst>
            </p:cNvPr>
            <p:cNvSpPr txBox="1"/>
            <p:nvPr/>
          </p:nvSpPr>
          <p:spPr>
            <a:xfrm>
              <a:off x="674214" y="447640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0A41AFB-DE68-7D4F-968B-CE847F88B4D9}"/>
                </a:ext>
              </a:extLst>
            </p:cNvPr>
            <p:cNvSpPr txBox="1"/>
            <p:nvPr/>
          </p:nvSpPr>
          <p:spPr>
            <a:xfrm>
              <a:off x="758245" y="450298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C793B09-1E2C-9941-8BAB-39EEC467D85E}"/>
                </a:ext>
              </a:extLst>
            </p:cNvPr>
            <p:cNvSpPr txBox="1"/>
            <p:nvPr/>
          </p:nvSpPr>
          <p:spPr>
            <a:xfrm>
              <a:off x="462731" y="434186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AE4DFB-47CC-9041-AFC2-649A5FD3CE4C}"/>
                </a:ext>
              </a:extLst>
            </p:cNvPr>
            <p:cNvSpPr txBox="1"/>
            <p:nvPr/>
          </p:nvSpPr>
          <p:spPr>
            <a:xfrm>
              <a:off x="816677" y="435579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B9FC58E-80E2-2C45-88C8-1B9A9E78EC7F}"/>
                </a:ext>
              </a:extLst>
            </p:cNvPr>
            <p:cNvSpPr txBox="1"/>
            <p:nvPr/>
          </p:nvSpPr>
          <p:spPr>
            <a:xfrm>
              <a:off x="725019" y="422485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5404924-82CC-4E47-B8B1-B52B389538D2}"/>
                </a:ext>
              </a:extLst>
            </p:cNvPr>
            <p:cNvSpPr txBox="1"/>
            <p:nvPr/>
          </p:nvSpPr>
          <p:spPr>
            <a:xfrm>
              <a:off x="826157" y="427141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91F51D7-10B5-154C-8DEB-D79FCD469A1F}"/>
                </a:ext>
              </a:extLst>
            </p:cNvPr>
            <p:cNvSpPr txBox="1"/>
            <p:nvPr/>
          </p:nvSpPr>
          <p:spPr>
            <a:xfrm>
              <a:off x="547071" y="45160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32B1179-A841-8242-A263-60B174A99F1E}"/>
                </a:ext>
              </a:extLst>
            </p:cNvPr>
            <p:cNvSpPr txBox="1"/>
            <p:nvPr/>
          </p:nvSpPr>
          <p:spPr>
            <a:xfrm>
              <a:off x="664926" y="438870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9ED9001-47C8-7F42-B0A6-85E2A5B326C8}"/>
                </a:ext>
              </a:extLst>
            </p:cNvPr>
            <p:cNvSpPr txBox="1"/>
            <p:nvPr/>
          </p:nvSpPr>
          <p:spPr>
            <a:xfrm>
              <a:off x="500689" y="44216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x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336B768-7C43-A942-B145-1BCAD38697B1}"/>
                </a:ext>
              </a:extLst>
            </p:cNvPr>
            <p:cNvSpPr/>
            <p:nvPr/>
          </p:nvSpPr>
          <p:spPr>
            <a:xfrm>
              <a:off x="516833" y="4265973"/>
              <a:ext cx="500871" cy="474088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81" name="Right Arrow 180">
            <a:extLst>
              <a:ext uri="{FF2B5EF4-FFF2-40B4-BE49-F238E27FC236}">
                <a16:creationId xmlns:a16="http://schemas.microsoft.com/office/drawing/2014/main" id="{7CF9C304-6D29-364C-A702-92E7815DE5A0}"/>
              </a:ext>
            </a:extLst>
          </p:cNvPr>
          <p:cNvSpPr/>
          <p:nvPr/>
        </p:nvSpPr>
        <p:spPr>
          <a:xfrm>
            <a:off x="1177432" y="4338489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FA7A26C-F29E-D542-8992-8C7A5FFDA2A0}"/>
              </a:ext>
            </a:extLst>
          </p:cNvPr>
          <p:cNvSpPr txBox="1"/>
          <p:nvPr/>
        </p:nvSpPr>
        <p:spPr>
          <a:xfrm>
            <a:off x="1634630" y="4255375"/>
            <a:ext cx="791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statistic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EF0A427-4512-5E46-848B-4C772847DBB8}"/>
              </a:ext>
            </a:extLst>
          </p:cNvPr>
          <p:cNvGrpSpPr/>
          <p:nvPr/>
        </p:nvGrpSpPr>
        <p:grpSpPr>
          <a:xfrm>
            <a:off x="762000" y="4773314"/>
            <a:ext cx="50289" cy="214881"/>
            <a:chOff x="1461781" y="4653982"/>
            <a:chExt cx="50289" cy="21488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50B5E7F-26BA-2D4E-B529-B39D7083108D}"/>
                </a:ext>
              </a:extLst>
            </p:cNvPr>
            <p:cNvSpPr/>
            <p:nvPr/>
          </p:nvSpPr>
          <p:spPr>
            <a:xfrm>
              <a:off x="1461781" y="4653982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CE5EC9E-0D0A-5945-A719-6634D5FF8AF6}"/>
                </a:ext>
              </a:extLst>
            </p:cNvPr>
            <p:cNvSpPr/>
            <p:nvPr/>
          </p:nvSpPr>
          <p:spPr>
            <a:xfrm>
              <a:off x="1464065" y="4738563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694FA24-C370-8747-A49C-21904F0B11BB}"/>
                </a:ext>
              </a:extLst>
            </p:cNvPr>
            <p:cNvSpPr/>
            <p:nvPr/>
          </p:nvSpPr>
          <p:spPr>
            <a:xfrm>
              <a:off x="1464065" y="4820858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9880D14-B006-9B4C-88CD-566D87189CE8}"/>
              </a:ext>
            </a:extLst>
          </p:cNvPr>
          <p:cNvSpPr/>
          <p:nvPr/>
        </p:nvSpPr>
        <p:spPr>
          <a:xfrm>
            <a:off x="5205682" y="2006466"/>
            <a:ext cx="283819" cy="1793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88754C3-B83F-BC4D-8462-6BFEF2B90462}"/>
              </a:ext>
            </a:extLst>
          </p:cNvPr>
          <p:cNvSpPr/>
          <p:nvPr/>
        </p:nvSpPr>
        <p:spPr>
          <a:xfrm>
            <a:off x="5515575" y="2055539"/>
            <a:ext cx="283819" cy="1744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51991E7-1006-134C-A875-DC5780D18E6B}"/>
              </a:ext>
            </a:extLst>
          </p:cNvPr>
          <p:cNvSpPr/>
          <p:nvPr/>
        </p:nvSpPr>
        <p:spPr>
          <a:xfrm>
            <a:off x="5825468" y="2422127"/>
            <a:ext cx="283819" cy="1378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6CBAFED-ADCE-8347-92FE-06E60627486A}"/>
              </a:ext>
            </a:extLst>
          </p:cNvPr>
          <p:cNvSpPr/>
          <p:nvPr/>
        </p:nvSpPr>
        <p:spPr>
          <a:xfrm>
            <a:off x="6135362" y="3052403"/>
            <a:ext cx="283819" cy="747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4520C10-66F0-A741-905A-55DE48AACEDF}"/>
              </a:ext>
            </a:extLst>
          </p:cNvPr>
          <p:cNvSpPr/>
          <p:nvPr/>
        </p:nvSpPr>
        <p:spPr>
          <a:xfrm>
            <a:off x="6445255" y="3548375"/>
            <a:ext cx="283819" cy="252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ECDB664-1D54-EB44-9317-2FCFC23E3F73}"/>
              </a:ext>
            </a:extLst>
          </p:cNvPr>
          <p:cNvSpPr/>
          <p:nvPr/>
        </p:nvSpPr>
        <p:spPr>
          <a:xfrm>
            <a:off x="6755149" y="3765955"/>
            <a:ext cx="283819" cy="34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9AF79AE-0C93-5342-8B04-FBDD5D333D2E}"/>
              </a:ext>
            </a:extLst>
          </p:cNvPr>
          <p:cNvSpPr/>
          <p:nvPr/>
        </p:nvSpPr>
        <p:spPr>
          <a:xfrm>
            <a:off x="4895788" y="2422128"/>
            <a:ext cx="283819" cy="1378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04208A6-315C-E346-81BF-EC4EFCDD4DAA}"/>
              </a:ext>
            </a:extLst>
          </p:cNvPr>
          <p:cNvSpPr/>
          <p:nvPr/>
        </p:nvSpPr>
        <p:spPr>
          <a:xfrm>
            <a:off x="4276002" y="3496168"/>
            <a:ext cx="283819" cy="3042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36CE2CA-5F4E-094B-BA97-68A931D28898}"/>
              </a:ext>
            </a:extLst>
          </p:cNvPr>
          <p:cNvSpPr/>
          <p:nvPr/>
        </p:nvSpPr>
        <p:spPr>
          <a:xfrm>
            <a:off x="4585895" y="3007384"/>
            <a:ext cx="283819" cy="793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B507E65-8FD1-044F-890D-F2CDC15EA1B8}"/>
              </a:ext>
            </a:extLst>
          </p:cNvPr>
          <p:cNvSpPr/>
          <p:nvPr/>
        </p:nvSpPr>
        <p:spPr>
          <a:xfrm>
            <a:off x="3966108" y="3734422"/>
            <a:ext cx="283819" cy="65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6DB4EF4-E375-2441-BE77-325747B628B2}"/>
              </a:ext>
            </a:extLst>
          </p:cNvPr>
          <p:cNvSpPr/>
          <p:nvPr/>
        </p:nvSpPr>
        <p:spPr>
          <a:xfrm>
            <a:off x="4593349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15263B74-124F-AF4A-A02D-1A1E4D383588}"/>
              </a:ext>
            </a:extLst>
          </p:cNvPr>
          <p:cNvSpPr/>
          <p:nvPr/>
        </p:nvSpPr>
        <p:spPr>
          <a:xfrm>
            <a:off x="4720389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34AB86-5D89-3E47-9DA9-54E875A0B636}"/>
              </a:ext>
            </a:extLst>
          </p:cNvPr>
          <p:cNvSpPr/>
          <p:nvPr/>
        </p:nvSpPr>
        <p:spPr>
          <a:xfrm>
            <a:off x="498139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91B81A03-8532-7E4A-91C6-71B77E0FE8F6}"/>
              </a:ext>
            </a:extLst>
          </p:cNvPr>
          <p:cNvSpPr/>
          <p:nvPr/>
        </p:nvSpPr>
        <p:spPr>
          <a:xfrm>
            <a:off x="5164154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E6FE7921-C2CB-F743-9F6B-B2257BFFF51E}"/>
              </a:ext>
            </a:extLst>
          </p:cNvPr>
          <p:cNvSpPr/>
          <p:nvPr/>
        </p:nvSpPr>
        <p:spPr>
          <a:xfrm>
            <a:off x="5078402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AE2A537F-05F4-C949-9440-A7D1F9375B0E}"/>
              </a:ext>
            </a:extLst>
          </p:cNvPr>
          <p:cNvSpPr/>
          <p:nvPr/>
        </p:nvSpPr>
        <p:spPr>
          <a:xfrm>
            <a:off x="5301248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C6A6A0E-1916-1B40-B525-EB33D693F043}"/>
              </a:ext>
            </a:extLst>
          </p:cNvPr>
          <p:cNvSpPr/>
          <p:nvPr/>
        </p:nvSpPr>
        <p:spPr>
          <a:xfrm>
            <a:off x="5232701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39EFB407-F8FC-DC48-A46A-019E8E26823D}"/>
              </a:ext>
            </a:extLst>
          </p:cNvPr>
          <p:cNvSpPr/>
          <p:nvPr/>
        </p:nvSpPr>
        <p:spPr>
          <a:xfrm>
            <a:off x="5388824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363E283-37C0-3846-946E-67F61F8E8434}"/>
              </a:ext>
            </a:extLst>
          </p:cNvPr>
          <p:cNvSpPr/>
          <p:nvPr/>
        </p:nvSpPr>
        <p:spPr>
          <a:xfrm>
            <a:off x="544797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F89328A-B234-534F-B69F-5C30E42F13CC}"/>
              </a:ext>
            </a:extLst>
          </p:cNvPr>
          <p:cNvSpPr/>
          <p:nvPr/>
        </p:nvSpPr>
        <p:spPr>
          <a:xfrm>
            <a:off x="552409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B2C3B60C-0708-AF42-9105-5BC8C54EFB74}"/>
              </a:ext>
            </a:extLst>
          </p:cNvPr>
          <p:cNvSpPr/>
          <p:nvPr/>
        </p:nvSpPr>
        <p:spPr>
          <a:xfrm>
            <a:off x="5588228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589D892-BD71-7C42-A8A8-603A93BF0F57}"/>
              </a:ext>
            </a:extLst>
          </p:cNvPr>
          <p:cNvSpPr/>
          <p:nvPr/>
        </p:nvSpPr>
        <p:spPr>
          <a:xfrm>
            <a:off x="5787998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15492DCD-61F8-134A-9DDD-3AED9B9B6C2F}"/>
              </a:ext>
            </a:extLst>
          </p:cNvPr>
          <p:cNvSpPr/>
          <p:nvPr/>
        </p:nvSpPr>
        <p:spPr>
          <a:xfrm>
            <a:off x="5928253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49212FE-AB4F-1647-BA18-031BC703513A}"/>
              </a:ext>
            </a:extLst>
          </p:cNvPr>
          <p:cNvSpPr/>
          <p:nvPr/>
        </p:nvSpPr>
        <p:spPr>
          <a:xfrm>
            <a:off x="6236187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BC659DB-F68C-894B-B2F8-306AECC29667}"/>
              </a:ext>
            </a:extLst>
          </p:cNvPr>
          <p:cNvSpPr/>
          <p:nvPr/>
        </p:nvSpPr>
        <p:spPr>
          <a:xfrm>
            <a:off x="6924337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1E3CCD41-F7C5-6A46-9333-EF2B5E3F4D02}"/>
              </a:ext>
            </a:extLst>
          </p:cNvPr>
          <p:cNvSpPr/>
          <p:nvPr/>
        </p:nvSpPr>
        <p:spPr>
          <a:xfrm>
            <a:off x="4038600" y="3719127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F647655-90B7-6447-B4B6-4BE170646CD7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0A5053D-49FF-4543-9E2C-9610E17057E4}"/>
              </a:ext>
            </a:extLst>
          </p:cNvPr>
          <p:cNvSpPr/>
          <p:nvPr/>
        </p:nvSpPr>
        <p:spPr>
          <a:xfrm>
            <a:off x="5078402" y="3719127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7A26D48-9111-9645-BCC5-C921FCE18D2C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7DEC1DF-3115-4546-B636-EEABBB45AF82}"/>
              </a:ext>
            </a:extLst>
          </p:cNvPr>
          <p:cNvSpPr/>
          <p:nvPr/>
        </p:nvSpPr>
        <p:spPr>
          <a:xfrm>
            <a:off x="5895116" y="3719127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6D69B65-F1CD-454F-A4D1-DD690D4C6B04}"/>
              </a:ext>
            </a:extLst>
          </p:cNvPr>
          <p:cNvSpPr/>
          <p:nvPr/>
        </p:nvSpPr>
        <p:spPr>
          <a:xfrm>
            <a:off x="5589147" y="37191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A2FFFB4-BDCC-5A40-82A6-17EA142CF3B7}"/>
              </a:ext>
            </a:extLst>
          </p:cNvPr>
          <p:cNvSpPr/>
          <p:nvPr/>
        </p:nvSpPr>
        <p:spPr>
          <a:xfrm>
            <a:off x="4396195" y="371912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B78FE62-86E4-1E4B-A0AB-0FBD41D5C7FE}"/>
              </a:ext>
            </a:extLst>
          </p:cNvPr>
          <p:cNvSpPr/>
          <p:nvPr/>
        </p:nvSpPr>
        <p:spPr>
          <a:xfrm>
            <a:off x="6473855" y="371912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285601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you often only have a single data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7970440-5322-C642-8E16-DA02BDB8F821}"/>
              </a:ext>
            </a:extLst>
          </p:cNvPr>
          <p:cNvSpPr txBox="1"/>
          <p:nvPr/>
        </p:nvSpPr>
        <p:spPr>
          <a:xfrm>
            <a:off x="3733800" y="4309419"/>
            <a:ext cx="3551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This is your </a:t>
            </a:r>
            <a:r>
              <a:rPr lang="en-US" sz="1800" b="1" dirty="0"/>
              <a:t>only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, and therefore </a:t>
            </a:r>
            <a:r>
              <a:rPr lang="en-US" sz="1800" b="1" dirty="0"/>
              <a:t>best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estimate of this statistic.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4CCC84-5FD0-3E4F-B9E3-0B06C9ADF5F7}"/>
              </a:ext>
            </a:extLst>
          </p:cNvPr>
          <p:cNvCxnSpPr/>
          <p:nvPr/>
        </p:nvCxnSpPr>
        <p:spPr>
          <a:xfrm flipV="1">
            <a:off x="5294376" y="4019556"/>
            <a:ext cx="0" cy="289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B37A6F6-93B5-6E4D-B1B5-1929E590B2C6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3B2C602E-120B-F34A-8DE7-197AA44FBD82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5607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Did your test conditions have any effect?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92743E-3797-B34B-ABF6-EC5A1BD2930C}"/>
              </a:ext>
            </a:extLst>
          </p:cNvPr>
          <p:cNvGrpSpPr/>
          <p:nvPr/>
        </p:nvGrpSpPr>
        <p:grpSpPr>
          <a:xfrm>
            <a:off x="462731" y="3028950"/>
            <a:ext cx="637861" cy="615238"/>
            <a:chOff x="462731" y="2001940"/>
            <a:chExt cx="637861" cy="6152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3AB2E8-65B7-9D45-A7A1-7A83845069AD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5E947C-8F7A-AD41-AE79-711ACDBEC704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8C67F1-7CB1-9E4C-B087-E2A547B4DF6A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3878D2-EC1F-634B-9B88-3BFDF01288DC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C6507A-1BD1-3A45-9F9F-B590D11F5346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83F8C7-3C21-EE42-864C-B8346456FD0E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B6045C-94E4-3744-A6A6-0292E256EE2B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2385D5-5039-6947-BC02-45FF5E7E81ED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06BFFA-6BD6-6A4B-8941-488833AB021E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266C41-CAA2-1A4B-BF0A-04E958854BDE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60E91D-6412-1341-88D1-7827154C1777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F028D5-A795-1E4C-9789-DD827BFE466A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D411B3-1A25-A647-851A-8D98FB7106BA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DB3EA6-1A29-2D44-AF89-463668E6A115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473E1-EE76-5D48-8CD7-83462D179443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ECE261F-AA36-3F42-A5A9-43E27DFD215A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77BEF2-F68B-344D-8B87-BA6BF0C1F543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D1CB59-6CFB-8A48-915C-4781A92726BD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A589BD2-D1A1-0C4A-B879-20B65DA98931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F00F641-4EE9-6848-9643-CE10B982587D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DFF0B2-11E1-5449-A2DA-FE2E9473EEA1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6ED6AD-D501-AA4A-9A8C-5B2AA74F9047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5558651-9EA7-F743-97A3-21236B389E0B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Right Arrow 89">
            <a:extLst>
              <a:ext uri="{FF2B5EF4-FFF2-40B4-BE49-F238E27FC236}">
                <a16:creationId xmlns:a16="http://schemas.microsoft.com/office/drawing/2014/main" id="{EF2D7D55-2483-4040-908B-B69F2D2B0A2F}"/>
              </a:ext>
            </a:extLst>
          </p:cNvPr>
          <p:cNvSpPr/>
          <p:nvPr/>
        </p:nvSpPr>
        <p:spPr>
          <a:xfrm>
            <a:off x="1143001" y="325981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E6F418-2E04-D84F-AB42-FF19EA4E84D1}"/>
              </a:ext>
            </a:extLst>
          </p:cNvPr>
          <p:cNvSpPr txBox="1"/>
          <p:nvPr/>
        </p:nvSpPr>
        <p:spPr>
          <a:xfrm>
            <a:off x="1600200" y="317670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6CA393-219C-604D-AA7E-D3D733F7DAA4}"/>
              </a:ext>
            </a:extLst>
          </p:cNvPr>
          <p:cNvSpPr txBox="1"/>
          <p:nvPr/>
        </p:nvSpPr>
        <p:spPr>
          <a:xfrm>
            <a:off x="454272" y="20743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F0A836-B1D2-9A48-A133-5B7FD561347A}"/>
              </a:ext>
            </a:extLst>
          </p:cNvPr>
          <p:cNvSpPr txBox="1"/>
          <p:nvPr/>
        </p:nvSpPr>
        <p:spPr>
          <a:xfrm>
            <a:off x="462731" y="37685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test group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D3706B2-DF4D-D248-AC31-9209752ABBF7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031997A2-B14A-094B-9BFF-D964617CE620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B9AAC13-EA66-6341-AF3F-69E686B073BB}"/>
              </a:ext>
            </a:extLst>
          </p:cNvPr>
          <p:cNvSpPr/>
          <p:nvPr/>
        </p:nvSpPr>
        <p:spPr>
          <a:xfrm>
            <a:off x="6675779" y="37191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1946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your statistic is the mean, you can often use Central Limit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63CBE4B-606F-1D41-9047-3DACF53491CE}"/>
              </a:ext>
            </a:extLst>
          </p:cNvPr>
          <p:cNvSpPr txBox="1"/>
          <p:nvPr/>
        </p:nvSpPr>
        <p:spPr>
          <a:xfrm>
            <a:off x="7256871" y="3588955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sample</a:t>
            </a:r>
          </a:p>
          <a:p>
            <a:r>
              <a:rPr lang="en-US" sz="1800" dirty="0"/>
              <a:t>mean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556C7F6-E89C-5D41-BF90-CA4CF5B3D57C}"/>
              </a:ext>
            </a:extLst>
          </p:cNvPr>
          <p:cNvCxnSpPr/>
          <p:nvPr/>
        </p:nvCxnSpPr>
        <p:spPr>
          <a:xfrm flipV="1">
            <a:off x="3857132" y="1803102"/>
            <a:ext cx="0" cy="2014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9BC7D2F4-0B06-D644-854D-67A88E60C2BC}"/>
              </a:ext>
            </a:extLst>
          </p:cNvPr>
          <p:cNvSpPr txBox="1"/>
          <p:nvPr/>
        </p:nvSpPr>
        <p:spPr>
          <a:xfrm rot="16200000">
            <a:off x="3223264" y="25815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31DCFF-08AE-4B4B-881B-33BE07436C07}"/>
              </a:ext>
            </a:extLst>
          </p:cNvPr>
          <p:cNvCxnSpPr>
            <a:cxnSpLocks/>
          </p:cNvCxnSpPr>
          <p:nvPr/>
        </p:nvCxnSpPr>
        <p:spPr>
          <a:xfrm>
            <a:off x="4321694" y="4123619"/>
            <a:ext cx="204376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4F3AD7-1920-8546-A009-4E7E0B5E71BD}"/>
              </a:ext>
            </a:extLst>
          </p:cNvPr>
          <p:cNvSpPr txBox="1"/>
          <p:nvPr/>
        </p:nvSpPr>
        <p:spPr>
          <a:xfrm>
            <a:off x="4056957" y="4176918"/>
            <a:ext cx="267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95% confidence interval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92743E-3797-B34B-ABF6-EC5A1BD2930C}"/>
              </a:ext>
            </a:extLst>
          </p:cNvPr>
          <p:cNvGrpSpPr/>
          <p:nvPr/>
        </p:nvGrpSpPr>
        <p:grpSpPr>
          <a:xfrm>
            <a:off x="462731" y="3028950"/>
            <a:ext cx="637861" cy="615238"/>
            <a:chOff x="462731" y="2001940"/>
            <a:chExt cx="637861" cy="6152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3AB2E8-65B7-9D45-A7A1-7A83845069AD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5E947C-8F7A-AD41-AE79-711ACDBEC704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8C67F1-7CB1-9E4C-B087-E2A547B4DF6A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3878D2-EC1F-634B-9B88-3BFDF01288DC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C6507A-1BD1-3A45-9F9F-B590D11F5346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83F8C7-3C21-EE42-864C-B8346456FD0E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B6045C-94E4-3744-A6A6-0292E256EE2B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2385D5-5039-6947-BC02-45FF5E7E81ED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06BFFA-6BD6-6A4B-8941-488833AB021E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266C41-CAA2-1A4B-BF0A-04E958854BDE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60E91D-6412-1341-88D1-7827154C1777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F028D5-A795-1E4C-9789-DD827BFE466A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ED411B3-1A25-A647-851A-8D98FB7106BA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3DB3EA6-1A29-2D44-AF89-463668E6A115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473E1-EE76-5D48-8CD7-83462D179443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ECE261F-AA36-3F42-A5A9-43E27DFD215A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77BEF2-F68B-344D-8B87-BA6BF0C1F543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3D1CB59-6CFB-8A48-915C-4781A92726BD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A589BD2-D1A1-0C4A-B879-20B65DA98931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F00F641-4EE9-6848-9643-CE10B982587D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0DFF0B2-11E1-5449-A2DA-FE2E9473EEA1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6ED6AD-D501-AA4A-9A8C-5B2AA74F9047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5558651-9EA7-F743-97A3-21236B389E0B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0" name="Right Arrow 89">
            <a:extLst>
              <a:ext uri="{FF2B5EF4-FFF2-40B4-BE49-F238E27FC236}">
                <a16:creationId xmlns:a16="http://schemas.microsoft.com/office/drawing/2014/main" id="{EF2D7D55-2483-4040-908B-B69F2D2B0A2F}"/>
              </a:ext>
            </a:extLst>
          </p:cNvPr>
          <p:cNvSpPr/>
          <p:nvPr/>
        </p:nvSpPr>
        <p:spPr>
          <a:xfrm>
            <a:off x="1143001" y="325981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E6F418-2E04-D84F-AB42-FF19EA4E84D1}"/>
              </a:ext>
            </a:extLst>
          </p:cNvPr>
          <p:cNvSpPr txBox="1"/>
          <p:nvPr/>
        </p:nvSpPr>
        <p:spPr>
          <a:xfrm>
            <a:off x="1600200" y="317670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6CA393-219C-604D-AA7E-D3D733F7DAA4}"/>
              </a:ext>
            </a:extLst>
          </p:cNvPr>
          <p:cNvSpPr txBox="1"/>
          <p:nvPr/>
        </p:nvSpPr>
        <p:spPr>
          <a:xfrm>
            <a:off x="454272" y="20743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F0A836-B1D2-9A48-A133-5B7FD561347A}"/>
              </a:ext>
            </a:extLst>
          </p:cNvPr>
          <p:cNvSpPr txBox="1"/>
          <p:nvPr/>
        </p:nvSpPr>
        <p:spPr>
          <a:xfrm>
            <a:off x="462731" y="37685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test group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D3706B2-DF4D-D248-AC31-9209752ABBF7}"/>
              </a:ext>
            </a:extLst>
          </p:cNvPr>
          <p:cNvCxnSpPr>
            <a:cxnSpLocks/>
          </p:cNvCxnSpPr>
          <p:nvPr/>
        </p:nvCxnSpPr>
        <p:spPr>
          <a:xfrm flipV="1">
            <a:off x="3682207" y="3810567"/>
            <a:ext cx="3574664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2320CE8-78DA-BC44-9113-4B61766F6FA1}"/>
              </a:ext>
            </a:extLst>
          </p:cNvPr>
          <p:cNvCxnSpPr>
            <a:cxnSpLocks/>
          </p:cNvCxnSpPr>
          <p:nvPr/>
        </p:nvCxnSpPr>
        <p:spPr>
          <a:xfrm>
            <a:off x="5293506" y="1871321"/>
            <a:ext cx="0" cy="19955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74CF0C6-D4FD-CE47-A66A-7DE0D6353E1A}"/>
              </a:ext>
            </a:extLst>
          </p:cNvPr>
          <p:cNvCxnSpPr>
            <a:cxnSpLocks/>
          </p:cNvCxnSpPr>
          <p:nvPr/>
        </p:nvCxnSpPr>
        <p:spPr>
          <a:xfrm>
            <a:off x="6381861" y="1871321"/>
            <a:ext cx="0" cy="226655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EC7AD98-B7C0-3F48-BF7E-1FFC1F0FA94F}"/>
              </a:ext>
            </a:extLst>
          </p:cNvPr>
          <p:cNvCxnSpPr>
            <a:cxnSpLocks/>
          </p:cNvCxnSpPr>
          <p:nvPr/>
        </p:nvCxnSpPr>
        <p:spPr>
          <a:xfrm>
            <a:off x="4313137" y="1871321"/>
            <a:ext cx="0" cy="226655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18E69C16-B4E9-3147-A918-B8A1867EC5EE}"/>
              </a:ext>
            </a:extLst>
          </p:cNvPr>
          <p:cNvSpPr/>
          <p:nvPr/>
        </p:nvSpPr>
        <p:spPr>
          <a:xfrm>
            <a:off x="3824334" y="2024167"/>
            <a:ext cx="3074200" cy="1787139"/>
          </a:xfrm>
          <a:custGeom>
            <a:avLst/>
            <a:gdLst>
              <a:gd name="connsiteX0" fmla="*/ 0 w 5906530"/>
              <a:gd name="connsiteY0" fmla="*/ 3396600 h 3433670"/>
              <a:gd name="connsiteX1" fmla="*/ 926757 w 5906530"/>
              <a:gd name="connsiteY1" fmla="*/ 2964114 h 3433670"/>
              <a:gd name="connsiteX2" fmla="*/ 1519881 w 5906530"/>
              <a:gd name="connsiteY2" fmla="*/ 1963216 h 3433670"/>
              <a:gd name="connsiteX3" fmla="*/ 1915297 w 5906530"/>
              <a:gd name="connsiteY3" fmla="*/ 838751 h 3433670"/>
              <a:gd name="connsiteX4" fmla="*/ 2594919 w 5906530"/>
              <a:gd name="connsiteY4" fmla="*/ 47919 h 3433670"/>
              <a:gd name="connsiteX5" fmla="*/ 3336324 w 5906530"/>
              <a:gd name="connsiteY5" fmla="*/ 196200 h 3433670"/>
              <a:gd name="connsiteX6" fmla="*/ 3954162 w 5906530"/>
              <a:gd name="connsiteY6" fmla="*/ 1085887 h 3433670"/>
              <a:gd name="connsiteX7" fmla="*/ 4423719 w 5906530"/>
              <a:gd name="connsiteY7" fmla="*/ 2259778 h 3433670"/>
              <a:gd name="connsiteX8" fmla="*/ 5066270 w 5906530"/>
              <a:gd name="connsiteY8" fmla="*/ 3100038 h 3433670"/>
              <a:gd name="connsiteX9" fmla="*/ 5906530 w 5906530"/>
              <a:gd name="connsiteY9" fmla="*/ 3433670 h 343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06530" h="3433670">
                <a:moveTo>
                  <a:pt x="0" y="3396600"/>
                </a:moveTo>
                <a:cubicBezTo>
                  <a:pt x="336722" y="3299805"/>
                  <a:pt x="673444" y="3203011"/>
                  <a:pt x="926757" y="2964114"/>
                </a:cubicBezTo>
                <a:cubicBezTo>
                  <a:pt x="1180070" y="2725217"/>
                  <a:pt x="1355124" y="2317443"/>
                  <a:pt x="1519881" y="1963216"/>
                </a:cubicBezTo>
                <a:cubicBezTo>
                  <a:pt x="1684638" y="1608989"/>
                  <a:pt x="1736124" y="1157967"/>
                  <a:pt x="1915297" y="838751"/>
                </a:cubicBezTo>
                <a:cubicBezTo>
                  <a:pt x="2094470" y="519535"/>
                  <a:pt x="2358081" y="155011"/>
                  <a:pt x="2594919" y="47919"/>
                </a:cubicBezTo>
                <a:cubicBezTo>
                  <a:pt x="2831757" y="-59173"/>
                  <a:pt x="3109784" y="23205"/>
                  <a:pt x="3336324" y="196200"/>
                </a:cubicBezTo>
                <a:cubicBezTo>
                  <a:pt x="3562865" y="369195"/>
                  <a:pt x="3772930" y="741957"/>
                  <a:pt x="3954162" y="1085887"/>
                </a:cubicBezTo>
                <a:cubicBezTo>
                  <a:pt x="4135394" y="1429817"/>
                  <a:pt x="4238368" y="1924086"/>
                  <a:pt x="4423719" y="2259778"/>
                </a:cubicBezTo>
                <a:cubicBezTo>
                  <a:pt x="4609070" y="2595470"/>
                  <a:pt x="4819135" y="2904389"/>
                  <a:pt x="5066270" y="3100038"/>
                </a:cubicBezTo>
                <a:cubicBezTo>
                  <a:pt x="5313405" y="3295687"/>
                  <a:pt x="5609967" y="3364678"/>
                  <a:pt x="5906530" y="343367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18B6D73-12F4-124B-AE17-ABFD5A6C507D}"/>
              </a:ext>
            </a:extLst>
          </p:cNvPr>
          <p:cNvCxnSpPr>
            <a:cxnSpLocks/>
          </p:cNvCxnSpPr>
          <p:nvPr/>
        </p:nvCxnSpPr>
        <p:spPr>
          <a:xfrm>
            <a:off x="5292859" y="2787592"/>
            <a:ext cx="67365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EEC419-A79A-6040-9FD1-E8198F6992BE}"/>
                  </a:ext>
                </a:extLst>
              </p:cNvPr>
              <p:cNvSpPr txBox="1"/>
              <p:nvPr/>
            </p:nvSpPr>
            <p:spPr>
              <a:xfrm>
                <a:off x="5339592" y="2549509"/>
                <a:ext cx="537391" cy="616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EEC419-A79A-6040-9FD1-E8198F699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92" y="2549509"/>
                <a:ext cx="537391" cy="616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6A10D03-F8EA-A643-8B0E-46F8C0CB3D70}"/>
                  </a:ext>
                </a:extLst>
              </p:cNvPr>
              <p:cNvSpPr txBox="1"/>
              <p:nvPr/>
            </p:nvSpPr>
            <p:spPr>
              <a:xfrm>
                <a:off x="5106289" y="1499530"/>
                <a:ext cx="3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6A10D03-F8EA-A643-8B0E-46F8C0CB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89" y="1499530"/>
                <a:ext cx="38164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val 102">
            <a:extLst>
              <a:ext uri="{FF2B5EF4-FFF2-40B4-BE49-F238E27FC236}">
                <a16:creationId xmlns:a16="http://schemas.microsoft.com/office/drawing/2014/main" id="{E664599B-FA03-1E47-B4E2-33C3F2F558E8}"/>
              </a:ext>
            </a:extLst>
          </p:cNvPr>
          <p:cNvSpPr/>
          <p:nvPr/>
        </p:nvSpPr>
        <p:spPr>
          <a:xfrm>
            <a:off x="6675779" y="371912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60A351-ED14-5146-8440-82BD12498F55}"/>
              </a:ext>
            </a:extLst>
          </p:cNvPr>
          <p:cNvSpPr/>
          <p:nvPr/>
        </p:nvSpPr>
        <p:spPr>
          <a:xfrm>
            <a:off x="5206063" y="37191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48A9EE-BE4B-6C44-A3F5-3C621815662E}"/>
              </a:ext>
            </a:extLst>
          </p:cNvPr>
          <p:cNvSpPr txBox="1"/>
          <p:nvPr/>
        </p:nvSpPr>
        <p:spPr>
          <a:xfrm>
            <a:off x="7315200" y="1274718"/>
            <a:ext cx="137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… or t-Test for sample means</a:t>
            </a:r>
          </a:p>
        </p:txBody>
      </p:sp>
    </p:spTree>
    <p:extLst>
      <p:ext uri="{BB962C8B-B14F-4D97-AF65-F5344CB8AC3E}">
        <p14:creationId xmlns:p14="http://schemas.microsoft.com/office/powerpoint/2010/main" val="274934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A0B951F5-441C-7342-98D0-B378832AAA85}"/>
              </a:ext>
            </a:extLst>
          </p:cNvPr>
          <p:cNvSpPr txBox="1"/>
          <p:nvPr/>
        </p:nvSpPr>
        <p:spPr>
          <a:xfrm>
            <a:off x="2667000" y="1977309"/>
            <a:ext cx="60140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What if your </a:t>
            </a:r>
            <a:r>
              <a:rPr lang="en-US" sz="1800" b="1" dirty="0">
                <a:solidFill>
                  <a:srgbClr val="C00000"/>
                </a:solidFill>
              </a:rPr>
              <a:t>statistic is not the mean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(e.g., median, skew, percentiles, odds ratios, a function of various statistics, etc.)?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What if your </a:t>
            </a:r>
            <a:r>
              <a:rPr lang="en-US" sz="1800" b="1" dirty="0">
                <a:solidFill>
                  <a:srgbClr val="C00000"/>
                </a:solidFill>
              </a:rPr>
              <a:t>sample distribution is not normal?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Although CLT should apply to almost any distribution in the limit of large sample size, the </a:t>
            </a:r>
            <a:r>
              <a:rPr lang="en-US" sz="1800" b="1" dirty="0">
                <a:solidFill>
                  <a:srgbClr val="C00000"/>
                </a:solidFill>
              </a:rPr>
              <a:t>required sample size is larger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if the underlying distribution is </a:t>
            </a:r>
            <a:r>
              <a:rPr lang="en-US" sz="1800" b="1" dirty="0">
                <a:solidFill>
                  <a:srgbClr val="C00000"/>
                </a:solidFill>
              </a:rPr>
              <a:t>highly skewed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Central Limit Theorem is not always ideal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14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352550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77" name="Right Arrow 76">
            <a:extLst>
              <a:ext uri="{FF2B5EF4-FFF2-40B4-BE49-F238E27FC236}">
                <a16:creationId xmlns:a16="http://schemas.microsoft.com/office/drawing/2014/main" id="{7A28CF2B-D5E3-9341-95CB-042D6D305979}"/>
              </a:ext>
            </a:extLst>
          </p:cNvPr>
          <p:cNvSpPr/>
          <p:nvPr/>
        </p:nvSpPr>
        <p:spPr>
          <a:xfrm>
            <a:off x="1143001" y="15838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52B6C9-0A7F-F849-9318-DA20B03C9A74}"/>
              </a:ext>
            </a:extLst>
          </p:cNvPr>
          <p:cNvSpPr txBox="1"/>
          <p:nvPr/>
        </p:nvSpPr>
        <p:spPr>
          <a:xfrm>
            <a:off x="1600200" y="15007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77B6630-8DCE-BC42-98CC-0F52365C7FDD}"/>
              </a:ext>
            </a:extLst>
          </p:cNvPr>
          <p:cNvSpPr txBox="1"/>
          <p:nvPr/>
        </p:nvSpPr>
        <p:spPr>
          <a:xfrm>
            <a:off x="1005570" y="2495550"/>
            <a:ext cx="1293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?</a:t>
            </a:r>
          </a:p>
          <a:p>
            <a:pPr algn="ctr"/>
            <a:r>
              <a:rPr lang="en-US" sz="1800" dirty="0"/>
              <a:t>confidence interval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A7E8059-1F90-A843-9327-6B30C7293F67}"/>
              </a:ext>
            </a:extLst>
          </p:cNvPr>
          <p:cNvSpPr/>
          <p:nvPr/>
        </p:nvSpPr>
        <p:spPr>
          <a:xfrm>
            <a:off x="2417706" y="1977309"/>
            <a:ext cx="173094" cy="25756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9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resampling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15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608966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A7E616-2900-C74C-A6A8-4DECFD6FEE2D}"/>
              </a:ext>
            </a:extLst>
          </p:cNvPr>
          <p:cNvGrpSpPr/>
          <p:nvPr/>
        </p:nvGrpSpPr>
        <p:grpSpPr>
          <a:xfrm>
            <a:off x="1295400" y="1733550"/>
            <a:ext cx="4513561" cy="395979"/>
            <a:chOff x="5074022" y="546600"/>
            <a:chExt cx="4513561" cy="39597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4B090FC-4BEE-9645-95CB-ADA274AEBFF5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/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1874D179-D848-DB4C-A8C1-1A81421F51FF}"/>
              </a:ext>
            </a:extLst>
          </p:cNvPr>
          <p:cNvSpPr/>
          <p:nvPr/>
        </p:nvSpPr>
        <p:spPr>
          <a:xfrm>
            <a:off x="5943600" y="1831204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CD0C6DC-BEEC-E347-81EA-CBA3F840A4D3}"/>
              </a:ext>
            </a:extLst>
          </p:cNvPr>
          <p:cNvSpPr txBox="1"/>
          <p:nvPr/>
        </p:nvSpPr>
        <p:spPr>
          <a:xfrm>
            <a:off x="457200" y="131591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sample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C91DC3-70D4-A447-AD5A-81639CCA14A6}"/>
              </a:ext>
            </a:extLst>
          </p:cNvPr>
          <p:cNvSpPr txBox="1"/>
          <p:nvPr/>
        </p:nvSpPr>
        <p:spPr>
          <a:xfrm>
            <a:off x="3182620" y="2262340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69CFF318-84BB-1F4D-B61A-0DECAAFAEE6A}"/>
              </a:ext>
            </a:extLst>
          </p:cNvPr>
          <p:cNvSpPr/>
          <p:nvPr/>
        </p:nvSpPr>
        <p:spPr>
          <a:xfrm rot="16200000">
            <a:off x="3477951" y="72190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3F9863-9072-4143-AC26-6BC738685736}"/>
              </a:ext>
            </a:extLst>
          </p:cNvPr>
          <p:cNvGrpSpPr/>
          <p:nvPr/>
        </p:nvGrpSpPr>
        <p:grpSpPr>
          <a:xfrm>
            <a:off x="462474" y="2982932"/>
            <a:ext cx="637861" cy="615238"/>
            <a:chOff x="462731" y="2001940"/>
            <a:chExt cx="637861" cy="615238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CAE3A3A-9DCE-6049-AB57-0A20EDAE9629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CCA5C6B-0ADC-5B4E-9F3A-B59B9923AD2B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83AA143-989A-1845-BE71-34C8BFEA1664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7BFDA3-BEB4-2E4F-AE06-01CFDABDEE87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EC4C2E7-C20A-684A-A097-1C54F1EE0710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2620A6-324F-BB41-A667-BB8DB6DD5453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784FFE-09DF-9945-82F5-BA492851AFDD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D20556-0153-0746-BC43-8112335EFCF1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55AD53-5AEF-5547-A8B8-DEB8022DEA09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3D90B28-3E61-5748-90C6-F63844D8A1A5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BA3752-8BB7-D642-9C3A-5FD3DAC8624B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1D6CB04-7380-2A43-9D7D-0C1CFF0E91A9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14B5747-41DE-FC40-B882-FC22B1996814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C95DF22-19FD-B64F-8509-65611EEBDE96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A4A05D6-5A08-3F46-89D9-D2B7A5F92836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9F88D28-D508-CC43-A1A4-BC7477711010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974C9DA-515E-4044-802E-B5C4722CB6FD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4C4567-3319-1F44-86FC-BFAB0E1490A8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CD33C4-0993-104C-8C01-91A4F277F767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4CEAA36-3D47-BC43-A3BD-A1636DD4924B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D067BBF-60D8-5544-BC77-C6438D6E5103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6DF7EFB-E3C7-4F4A-A004-88F06B7229E8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0581751-7354-D842-BF8F-6C1D8075C8DA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2BF8534F-D7F3-7947-8751-F13850E6E1D0}"/>
              </a:ext>
            </a:extLst>
          </p:cNvPr>
          <p:cNvSpPr txBox="1"/>
          <p:nvPr/>
        </p:nvSpPr>
        <p:spPr>
          <a:xfrm>
            <a:off x="455199" y="372436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 sample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CC493F1-566B-A342-88CF-AA9372653BF1}"/>
              </a:ext>
            </a:extLst>
          </p:cNvPr>
          <p:cNvSpPr txBox="1"/>
          <p:nvPr/>
        </p:nvSpPr>
        <p:spPr>
          <a:xfrm>
            <a:off x="3182621" y="3635155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201" name="Left Brace 200">
            <a:extLst>
              <a:ext uri="{FF2B5EF4-FFF2-40B4-BE49-F238E27FC236}">
                <a16:creationId xmlns:a16="http://schemas.microsoft.com/office/drawing/2014/main" id="{D4DB18DE-21C6-0D4B-AE76-46CBE2C94200}"/>
              </a:ext>
            </a:extLst>
          </p:cNvPr>
          <p:cNvSpPr/>
          <p:nvPr/>
        </p:nvSpPr>
        <p:spPr>
          <a:xfrm rot="16200000">
            <a:off x="3477952" y="1445005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E1F90B1-D643-B148-AC40-DBD0E94AE4F0}"/>
              </a:ext>
            </a:extLst>
          </p:cNvPr>
          <p:cNvGrpSpPr/>
          <p:nvPr/>
        </p:nvGrpSpPr>
        <p:grpSpPr>
          <a:xfrm>
            <a:off x="1295400" y="3115118"/>
            <a:ext cx="4410637" cy="395979"/>
            <a:chOff x="5074022" y="546600"/>
            <a:chExt cx="4410637" cy="395979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4865804-0210-D34F-AA55-261DA262B29D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/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Arrow 223">
            <a:extLst>
              <a:ext uri="{FF2B5EF4-FFF2-40B4-BE49-F238E27FC236}">
                <a16:creationId xmlns:a16="http://schemas.microsoft.com/office/drawing/2014/main" id="{EF7932F8-00B4-F049-8B7F-F4FFEBA20397}"/>
              </a:ext>
            </a:extLst>
          </p:cNvPr>
          <p:cNvSpPr/>
          <p:nvPr/>
        </p:nvSpPr>
        <p:spPr>
          <a:xfrm>
            <a:off x="5943600" y="3212772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5" name="Down Arrow 224">
            <a:extLst>
              <a:ext uri="{FF2B5EF4-FFF2-40B4-BE49-F238E27FC236}">
                <a16:creationId xmlns:a16="http://schemas.microsoft.com/office/drawing/2014/main" id="{1A65FF31-4521-8248-B536-7ADEE679E21D}"/>
              </a:ext>
            </a:extLst>
          </p:cNvPr>
          <p:cNvSpPr/>
          <p:nvPr/>
        </p:nvSpPr>
        <p:spPr>
          <a:xfrm>
            <a:off x="609600" y="2406543"/>
            <a:ext cx="228600" cy="431202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DE964B9-FE89-454A-9879-DA3160BE246E}"/>
              </a:ext>
            </a:extLst>
          </p:cNvPr>
          <p:cNvSpPr/>
          <p:nvPr/>
        </p:nvSpPr>
        <p:spPr>
          <a:xfrm>
            <a:off x="6490121" y="3155620"/>
            <a:ext cx="672813" cy="402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B7E7AC-7A8E-7742-816C-BBAD422ED602}"/>
              </a:ext>
            </a:extLst>
          </p:cNvPr>
          <p:cNvSpPr/>
          <p:nvPr/>
        </p:nvSpPr>
        <p:spPr>
          <a:xfrm>
            <a:off x="6490120" y="1754661"/>
            <a:ext cx="672813" cy="444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2174E7-A2E7-CE4B-81AD-37A8761D52A0}"/>
              </a:ext>
            </a:extLst>
          </p:cNvPr>
          <p:cNvCxnSpPr>
            <a:stCxn id="99" idx="2"/>
            <a:endCxn id="216" idx="0"/>
          </p:cNvCxnSpPr>
          <p:nvPr/>
        </p:nvCxnSpPr>
        <p:spPr>
          <a:xfrm>
            <a:off x="1882013" y="2102882"/>
            <a:ext cx="0" cy="10122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DE25596-C3A7-6A48-AF2E-9A9658CFB886}"/>
              </a:ext>
            </a:extLst>
          </p:cNvPr>
          <p:cNvCxnSpPr>
            <a:stCxn id="101" idx="2"/>
            <a:endCxn id="215" idx="0"/>
          </p:cNvCxnSpPr>
          <p:nvPr/>
        </p:nvCxnSpPr>
        <p:spPr>
          <a:xfrm rot="5400000">
            <a:off x="1553864" y="2083073"/>
            <a:ext cx="1012236" cy="10518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A526A215-ECD3-634D-93CD-AAC9EEB58FA6}"/>
              </a:ext>
            </a:extLst>
          </p:cNvPr>
          <p:cNvCxnSpPr>
            <a:cxnSpLocks/>
            <a:stCxn id="101" idx="2"/>
            <a:endCxn id="217" idx="0"/>
          </p:cNvCxnSpPr>
          <p:nvPr/>
        </p:nvCxnSpPr>
        <p:spPr>
          <a:xfrm rot="5400000">
            <a:off x="1904482" y="2433691"/>
            <a:ext cx="1012236" cy="3506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2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resampling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16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CEA4CF-8A0D-164F-B9CF-7510D8F1B923}"/>
              </a:ext>
            </a:extLst>
          </p:cNvPr>
          <p:cNvGrpSpPr/>
          <p:nvPr/>
        </p:nvGrpSpPr>
        <p:grpSpPr>
          <a:xfrm>
            <a:off x="462988" y="1608966"/>
            <a:ext cx="637347" cy="614805"/>
            <a:chOff x="462988" y="1450705"/>
            <a:chExt cx="637347" cy="6148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670B9-0C10-C047-AABC-807D188B8166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5DA536-DEDD-B644-86BD-10D3756B2F3A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499BFE-4946-7046-9261-F4568352C28A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4AFA5B-593B-954D-ABA3-DA03C02E9E75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0C46D5-9951-5E4A-A668-8278916EA230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CC1250-0634-BF42-8388-C4EF48A2C2BC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3F5863-2CAF-4447-87AE-70F988ED1699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A93493-E444-9B40-9DA3-83682199CB23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63D33F-92A0-024B-98BD-7BC465D1C876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CC9859-75B6-E249-AA56-9AF184195DC2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69D124-194B-C640-B774-053D664651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9596B1-91C9-284C-84B0-8A65D112F8D6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D5B09-0185-544E-9A02-E30397D00E34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EF0B9D7-D33A-C542-A7FB-58CB46F0F552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42E902E-478E-D644-AD58-50D79005716F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9E9476-74B5-9643-A870-1B07F79DCDC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1A20511-E410-BA4D-99B1-8C15E60C114F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B81145-DE4C-BD49-9CDA-F04BCD2A317B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F28CF2-FC47-574F-9B7F-5D0696CFB791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412D19-6E62-5845-9EE0-E4818E31FDB2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70A066-70C2-AF47-8F1A-88F12B627EFA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707383-1AB8-AA44-B3F7-3CEF590162E0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11B613C-9390-D447-8E28-7969D16DFA6F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A7E616-2900-C74C-A6A8-4DECFD6FEE2D}"/>
              </a:ext>
            </a:extLst>
          </p:cNvPr>
          <p:cNvGrpSpPr/>
          <p:nvPr/>
        </p:nvGrpSpPr>
        <p:grpSpPr>
          <a:xfrm>
            <a:off x="1295400" y="1733550"/>
            <a:ext cx="4513561" cy="395979"/>
            <a:chOff x="5074022" y="546600"/>
            <a:chExt cx="4513561" cy="39597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4B090FC-4BEE-9645-95CB-ADA274AEBFF5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277C73-A261-2645-8327-AA18BCCF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51C8408-DA22-3F4E-868D-2EFC1A391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67D7C57-BAAC-7041-B126-C1DD4B53F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0C2F8C4-5D5B-F546-8F40-576BC0E6E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A2A95CC-FA7B-EE4B-8728-8BB20E125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72968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DC02009-264F-E64C-A7BB-EE49DA52C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C5D0179-DB77-304C-8CF7-0061DED38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72968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/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2A82D-64E3-1B40-9E12-044195F6F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774051"/>
                <a:ext cx="6728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ight Arrow 107">
            <a:extLst>
              <a:ext uri="{FF2B5EF4-FFF2-40B4-BE49-F238E27FC236}">
                <a16:creationId xmlns:a16="http://schemas.microsoft.com/office/drawing/2014/main" id="{1874D179-D848-DB4C-A8C1-1A81421F51FF}"/>
              </a:ext>
            </a:extLst>
          </p:cNvPr>
          <p:cNvSpPr/>
          <p:nvPr/>
        </p:nvSpPr>
        <p:spPr>
          <a:xfrm>
            <a:off x="5943600" y="1831204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CD0C6DC-BEEC-E347-81EA-CBA3F840A4D3}"/>
              </a:ext>
            </a:extLst>
          </p:cNvPr>
          <p:cNvSpPr txBox="1"/>
          <p:nvPr/>
        </p:nvSpPr>
        <p:spPr>
          <a:xfrm>
            <a:off x="457200" y="131591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 sample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C91DC3-70D4-A447-AD5A-81639CCA14A6}"/>
              </a:ext>
            </a:extLst>
          </p:cNvPr>
          <p:cNvSpPr txBox="1"/>
          <p:nvPr/>
        </p:nvSpPr>
        <p:spPr>
          <a:xfrm>
            <a:off x="3182620" y="2262340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69CFF318-84BB-1F4D-B61A-0DECAAFAEE6A}"/>
              </a:ext>
            </a:extLst>
          </p:cNvPr>
          <p:cNvSpPr/>
          <p:nvPr/>
        </p:nvSpPr>
        <p:spPr>
          <a:xfrm rot="16200000">
            <a:off x="3477951" y="72190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3F9863-9072-4143-AC26-6BC738685736}"/>
              </a:ext>
            </a:extLst>
          </p:cNvPr>
          <p:cNvGrpSpPr/>
          <p:nvPr/>
        </p:nvGrpSpPr>
        <p:grpSpPr>
          <a:xfrm>
            <a:off x="462474" y="2982932"/>
            <a:ext cx="637861" cy="615238"/>
            <a:chOff x="462731" y="2001940"/>
            <a:chExt cx="637861" cy="615238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CAE3A3A-9DCE-6049-AB57-0A20EDAE9629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CCA5C6B-0ADC-5B4E-9F3A-B59B9923AD2B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83AA143-989A-1845-BE71-34C8BFEA1664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7BFDA3-BEB4-2E4F-AE06-01CFDABDEE87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EC4C2E7-C20A-684A-A097-1C54F1EE0710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62620A6-324F-BB41-A667-BB8DB6DD5453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784FFE-09DF-9945-82F5-BA492851AFDD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D20556-0153-0746-BC43-8112335EFCF1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555AD53-5AEF-5547-A8B8-DEB8022DEA09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3D90B28-3E61-5748-90C6-F63844D8A1A5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DBA3752-8BB7-D642-9C3A-5FD3DAC8624B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1D6CB04-7380-2A43-9D7D-0C1CFF0E91A9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14B5747-41DE-FC40-B882-FC22B1996814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C95DF22-19FD-B64F-8509-65611EEBDE96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A4A05D6-5A08-3F46-89D9-D2B7A5F92836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9F88D28-D508-CC43-A1A4-BC7477711010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974C9DA-515E-4044-802E-B5C4722CB6FD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4C4567-3319-1F44-86FC-BFAB0E1490A8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3CD33C4-0993-104C-8C01-91A4F277F767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4CEAA36-3D47-BC43-A3BD-A1636DD4924B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D067BBF-60D8-5544-BC77-C6438D6E5103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6DF7EFB-E3C7-4F4A-A004-88F06B7229E8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0581751-7354-D842-BF8F-6C1D8075C8DA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4C25D8B-ABFD-254F-933D-AC890A8D4011}"/>
              </a:ext>
            </a:extLst>
          </p:cNvPr>
          <p:cNvGrpSpPr/>
          <p:nvPr/>
        </p:nvGrpSpPr>
        <p:grpSpPr>
          <a:xfrm>
            <a:off x="462474" y="3534600"/>
            <a:ext cx="637860" cy="615238"/>
            <a:chOff x="462731" y="2553608"/>
            <a:chExt cx="637860" cy="61523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5788318-2C78-0D41-93E6-9427C1A6465C}"/>
                </a:ext>
              </a:extLst>
            </p:cNvPr>
            <p:cNvSpPr txBox="1"/>
            <p:nvPr/>
          </p:nvSpPr>
          <p:spPr>
            <a:xfrm>
              <a:off x="581171" y="255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CC1CD12-1AD6-A44F-ACD4-01558F2F9ECE}"/>
                </a:ext>
              </a:extLst>
            </p:cNvPr>
            <p:cNvSpPr txBox="1"/>
            <p:nvPr/>
          </p:nvSpPr>
          <p:spPr>
            <a:xfrm>
              <a:off x="627000" y="259943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5705EBA-DF3A-9D4A-946F-2CE41FAFEA66}"/>
                </a:ext>
              </a:extLst>
            </p:cNvPr>
            <p:cNvSpPr txBox="1"/>
            <p:nvPr/>
          </p:nvSpPr>
          <p:spPr>
            <a:xfrm>
              <a:off x="672828" y="26452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C1E3BDE-1444-824F-A56A-E5942B8A3A10}"/>
                </a:ext>
              </a:extLst>
            </p:cNvPr>
            <p:cNvSpPr txBox="1"/>
            <p:nvPr/>
          </p:nvSpPr>
          <p:spPr>
            <a:xfrm>
              <a:off x="731259" y="267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A04717-C07B-A247-AE51-649A9886721B}"/>
                </a:ext>
              </a:extLst>
            </p:cNvPr>
            <p:cNvSpPr txBox="1"/>
            <p:nvPr/>
          </p:nvSpPr>
          <p:spPr>
            <a:xfrm>
              <a:off x="764484" y="273692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DE36268-CCD2-BE4A-94B1-8A7D42EC262E}"/>
                </a:ext>
              </a:extLst>
            </p:cNvPr>
            <p:cNvSpPr txBox="1"/>
            <p:nvPr/>
          </p:nvSpPr>
          <p:spPr>
            <a:xfrm>
              <a:off x="810313" y="278275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73FA858-4E21-AC41-95C3-605B855B12C6}"/>
                </a:ext>
              </a:extLst>
            </p:cNvPr>
            <p:cNvSpPr txBox="1"/>
            <p:nvPr/>
          </p:nvSpPr>
          <p:spPr>
            <a:xfrm>
              <a:off x="609658" y="270439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803EBF4-C9F3-0E4A-9598-3384BCE509E5}"/>
                </a:ext>
              </a:extLst>
            </p:cNvPr>
            <p:cNvSpPr txBox="1"/>
            <p:nvPr/>
          </p:nvSpPr>
          <p:spPr>
            <a:xfrm>
              <a:off x="614481" y="284583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922C319-5052-F348-A1EA-09C7371A643A}"/>
                </a:ext>
              </a:extLst>
            </p:cNvPr>
            <p:cNvSpPr txBox="1"/>
            <p:nvPr/>
          </p:nvSpPr>
          <p:spPr>
            <a:xfrm>
              <a:off x="486414" y="259248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4194E2F-B32F-474E-832C-9A24A56B5C65}"/>
                </a:ext>
              </a:extLst>
            </p:cNvPr>
            <p:cNvSpPr txBox="1"/>
            <p:nvPr/>
          </p:nvSpPr>
          <p:spPr>
            <a:xfrm>
              <a:off x="519641" y="266331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7B17DE6-AD62-4C4D-918E-558DA254682B}"/>
                </a:ext>
              </a:extLst>
            </p:cNvPr>
            <p:cNvSpPr txBox="1"/>
            <p:nvPr/>
          </p:nvSpPr>
          <p:spPr>
            <a:xfrm>
              <a:off x="574931" y="266466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736D138-F3F8-8E43-A4C9-48A80582A9A2}"/>
                </a:ext>
              </a:extLst>
            </p:cNvPr>
            <p:cNvSpPr txBox="1"/>
            <p:nvPr/>
          </p:nvSpPr>
          <p:spPr>
            <a:xfrm>
              <a:off x="585912" y="276738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7DEA843-6108-974B-A20E-6C8B2AA999A9}"/>
                </a:ext>
              </a:extLst>
            </p:cNvPr>
            <p:cNvSpPr txBox="1"/>
            <p:nvPr/>
          </p:nvSpPr>
          <p:spPr>
            <a:xfrm>
              <a:off x="720238" y="275569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90B0537-8A22-A94E-83A8-82C3E276B980}"/>
                </a:ext>
              </a:extLst>
            </p:cNvPr>
            <p:cNvSpPr txBox="1"/>
            <p:nvPr/>
          </p:nvSpPr>
          <p:spPr>
            <a:xfrm>
              <a:off x="674214" y="28214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79B21C9-347A-5A4A-8D88-028B00277949}"/>
                </a:ext>
              </a:extLst>
            </p:cNvPr>
            <p:cNvSpPr txBox="1"/>
            <p:nvPr/>
          </p:nvSpPr>
          <p:spPr>
            <a:xfrm>
              <a:off x="758245" y="2847984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9A676C8-C862-3747-AA91-446885694491}"/>
                </a:ext>
              </a:extLst>
            </p:cNvPr>
            <p:cNvSpPr txBox="1"/>
            <p:nvPr/>
          </p:nvSpPr>
          <p:spPr>
            <a:xfrm>
              <a:off x="462731" y="2686858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B3BF072-67BF-7C4A-AEF9-F40CE81DD9BD}"/>
                </a:ext>
              </a:extLst>
            </p:cNvPr>
            <p:cNvSpPr txBox="1"/>
            <p:nvPr/>
          </p:nvSpPr>
          <p:spPr>
            <a:xfrm>
              <a:off x="816677" y="270079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0A724CA-F77C-854A-9590-B5CC14FABA1B}"/>
                </a:ext>
              </a:extLst>
            </p:cNvPr>
            <p:cNvSpPr txBox="1"/>
            <p:nvPr/>
          </p:nvSpPr>
          <p:spPr>
            <a:xfrm>
              <a:off x="725019" y="2569853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D32F716-AB95-E44B-852D-16FAEBA20CC4}"/>
                </a:ext>
              </a:extLst>
            </p:cNvPr>
            <p:cNvSpPr txBox="1"/>
            <p:nvPr/>
          </p:nvSpPr>
          <p:spPr>
            <a:xfrm>
              <a:off x="826157" y="26164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E4791AA-CDAE-5140-B84E-EAE070DD8E5B}"/>
                </a:ext>
              </a:extLst>
            </p:cNvPr>
            <p:cNvSpPr txBox="1"/>
            <p:nvPr/>
          </p:nvSpPr>
          <p:spPr>
            <a:xfrm>
              <a:off x="547071" y="28610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0CCFB08-0432-6E4A-AAFF-9E94A13B496B}"/>
                </a:ext>
              </a:extLst>
            </p:cNvPr>
            <p:cNvSpPr txBox="1"/>
            <p:nvPr/>
          </p:nvSpPr>
          <p:spPr>
            <a:xfrm>
              <a:off x="664926" y="27336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219E1F8-1AD5-4B46-888B-F43295B934D9}"/>
                </a:ext>
              </a:extLst>
            </p:cNvPr>
            <p:cNvSpPr txBox="1"/>
            <p:nvPr/>
          </p:nvSpPr>
          <p:spPr>
            <a:xfrm>
              <a:off x="500689" y="276669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x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2BB20E2-D6AB-E64A-95A2-19C5426E0361}"/>
                </a:ext>
              </a:extLst>
            </p:cNvPr>
            <p:cNvSpPr/>
            <p:nvPr/>
          </p:nvSpPr>
          <p:spPr>
            <a:xfrm>
              <a:off x="489728" y="2635003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827FEFD-B8EF-1B4E-9BB6-3F343C474321}"/>
              </a:ext>
            </a:extLst>
          </p:cNvPr>
          <p:cNvGrpSpPr/>
          <p:nvPr/>
        </p:nvGrpSpPr>
        <p:grpSpPr>
          <a:xfrm>
            <a:off x="462474" y="4086268"/>
            <a:ext cx="637860" cy="615238"/>
            <a:chOff x="462731" y="3105276"/>
            <a:chExt cx="637860" cy="615238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5597BC0-DEA8-4D4B-A8FC-FE967911B2B1}"/>
                </a:ext>
              </a:extLst>
            </p:cNvPr>
            <p:cNvSpPr txBox="1"/>
            <p:nvPr/>
          </p:nvSpPr>
          <p:spPr>
            <a:xfrm>
              <a:off x="581171" y="31052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7A4EFE-B34C-7244-8DE8-671F22177EB0}"/>
                </a:ext>
              </a:extLst>
            </p:cNvPr>
            <p:cNvSpPr txBox="1"/>
            <p:nvPr/>
          </p:nvSpPr>
          <p:spPr>
            <a:xfrm>
              <a:off x="627000" y="315110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0C812B7-E17C-7F42-9EFE-26A52A1896F7}"/>
                </a:ext>
              </a:extLst>
            </p:cNvPr>
            <p:cNvSpPr txBox="1"/>
            <p:nvPr/>
          </p:nvSpPr>
          <p:spPr>
            <a:xfrm>
              <a:off x="672828" y="31969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D1A70C6-1ABD-A447-89D1-8D0B75B7CA6A}"/>
                </a:ext>
              </a:extLst>
            </p:cNvPr>
            <p:cNvSpPr txBox="1"/>
            <p:nvPr/>
          </p:nvSpPr>
          <p:spPr>
            <a:xfrm>
              <a:off x="731259" y="322360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84054C5-59C5-0F43-A967-32950A0435C0}"/>
                </a:ext>
              </a:extLst>
            </p:cNvPr>
            <p:cNvSpPr txBox="1"/>
            <p:nvPr/>
          </p:nvSpPr>
          <p:spPr>
            <a:xfrm>
              <a:off x="764484" y="328859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F3E0CE1-BC46-DB4E-87A6-CD0181F985D4}"/>
                </a:ext>
              </a:extLst>
            </p:cNvPr>
            <p:cNvSpPr txBox="1"/>
            <p:nvPr/>
          </p:nvSpPr>
          <p:spPr>
            <a:xfrm>
              <a:off x="810313" y="333441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52D0086-7CE9-DA4B-8BE6-11D7663638E9}"/>
                </a:ext>
              </a:extLst>
            </p:cNvPr>
            <p:cNvSpPr txBox="1"/>
            <p:nvPr/>
          </p:nvSpPr>
          <p:spPr>
            <a:xfrm>
              <a:off x="609658" y="32560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5B5C898-0C2B-4E4B-9AD4-2193CABB9D93}"/>
                </a:ext>
              </a:extLst>
            </p:cNvPr>
            <p:cNvSpPr txBox="1"/>
            <p:nvPr/>
          </p:nvSpPr>
          <p:spPr>
            <a:xfrm>
              <a:off x="614481" y="339750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97179BB-5122-7B40-9321-CB4BA9B6B26A}"/>
                </a:ext>
              </a:extLst>
            </p:cNvPr>
            <p:cNvSpPr txBox="1"/>
            <p:nvPr/>
          </p:nvSpPr>
          <p:spPr>
            <a:xfrm>
              <a:off x="486414" y="314415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C942769-80FB-6545-AAB7-73B7FD1A36CB}"/>
                </a:ext>
              </a:extLst>
            </p:cNvPr>
            <p:cNvSpPr txBox="1"/>
            <p:nvPr/>
          </p:nvSpPr>
          <p:spPr>
            <a:xfrm>
              <a:off x="519641" y="3214979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F57149E-7CBB-F346-9612-3C0E52620E0D}"/>
                </a:ext>
              </a:extLst>
            </p:cNvPr>
            <p:cNvSpPr txBox="1"/>
            <p:nvPr/>
          </p:nvSpPr>
          <p:spPr>
            <a:xfrm>
              <a:off x="574931" y="321633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0BF74CB-987A-6F40-893A-4EDB3551540B}"/>
                </a:ext>
              </a:extLst>
            </p:cNvPr>
            <p:cNvSpPr txBox="1"/>
            <p:nvPr/>
          </p:nvSpPr>
          <p:spPr>
            <a:xfrm>
              <a:off x="585912" y="331905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832E300-5A51-684F-8EC2-9DFFC8394577}"/>
                </a:ext>
              </a:extLst>
            </p:cNvPr>
            <p:cNvSpPr txBox="1"/>
            <p:nvPr/>
          </p:nvSpPr>
          <p:spPr>
            <a:xfrm>
              <a:off x="720238" y="330736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109D403-D71A-2743-A348-2254144E3DB9}"/>
                </a:ext>
              </a:extLst>
            </p:cNvPr>
            <p:cNvSpPr txBox="1"/>
            <p:nvPr/>
          </p:nvSpPr>
          <p:spPr>
            <a:xfrm>
              <a:off x="674214" y="3373071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31DC9B4-C47D-9446-8240-7CB3B01EAB38}"/>
                </a:ext>
              </a:extLst>
            </p:cNvPr>
            <p:cNvSpPr txBox="1"/>
            <p:nvPr/>
          </p:nvSpPr>
          <p:spPr>
            <a:xfrm>
              <a:off x="758245" y="339965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86EB1D2-9E37-AE48-A9B9-A3A094880229}"/>
                </a:ext>
              </a:extLst>
            </p:cNvPr>
            <p:cNvSpPr txBox="1"/>
            <p:nvPr/>
          </p:nvSpPr>
          <p:spPr>
            <a:xfrm>
              <a:off x="462731" y="323852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FCD9869-0BF4-5449-8A8E-5B791FFCE3C0}"/>
                </a:ext>
              </a:extLst>
            </p:cNvPr>
            <p:cNvSpPr txBox="1"/>
            <p:nvPr/>
          </p:nvSpPr>
          <p:spPr>
            <a:xfrm>
              <a:off x="816677" y="325246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53F73C3-1832-0E48-BBDF-14994495B7AD}"/>
                </a:ext>
              </a:extLst>
            </p:cNvPr>
            <p:cNvSpPr txBox="1"/>
            <p:nvPr/>
          </p:nvSpPr>
          <p:spPr>
            <a:xfrm>
              <a:off x="725019" y="3121521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7B8C64A-C94F-5C4B-972F-84FD34E613BA}"/>
                </a:ext>
              </a:extLst>
            </p:cNvPr>
            <p:cNvSpPr txBox="1"/>
            <p:nvPr/>
          </p:nvSpPr>
          <p:spPr>
            <a:xfrm>
              <a:off x="826157" y="316807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3B949C2-3EF3-9A46-BB7A-16A3D2A26F3A}"/>
                </a:ext>
              </a:extLst>
            </p:cNvPr>
            <p:cNvSpPr txBox="1"/>
            <p:nvPr/>
          </p:nvSpPr>
          <p:spPr>
            <a:xfrm>
              <a:off x="547071" y="341273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C2ABD83-D3CB-D248-930E-1C5483C2B1B9}"/>
                </a:ext>
              </a:extLst>
            </p:cNvPr>
            <p:cNvSpPr txBox="1"/>
            <p:nvPr/>
          </p:nvSpPr>
          <p:spPr>
            <a:xfrm>
              <a:off x="664926" y="328536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BF1DE1C-32C9-9649-8694-86ECC0DED48E}"/>
                </a:ext>
              </a:extLst>
            </p:cNvPr>
            <p:cNvSpPr txBox="1"/>
            <p:nvPr/>
          </p:nvSpPr>
          <p:spPr>
            <a:xfrm>
              <a:off x="500689" y="331836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9C5F436-8507-D846-BEDC-DB28C9E21107}"/>
                </a:ext>
              </a:extLst>
            </p:cNvPr>
            <p:cNvSpPr/>
            <p:nvPr/>
          </p:nvSpPr>
          <p:spPr>
            <a:xfrm>
              <a:off x="489729" y="3170273"/>
              <a:ext cx="500871" cy="474088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05BE065-70E1-F84D-A5E2-0E5B44DCBD96}"/>
              </a:ext>
            </a:extLst>
          </p:cNvPr>
          <p:cNvGrpSpPr/>
          <p:nvPr/>
        </p:nvGrpSpPr>
        <p:grpSpPr>
          <a:xfrm>
            <a:off x="714195" y="4721308"/>
            <a:ext cx="50289" cy="214881"/>
            <a:chOff x="1461781" y="4653982"/>
            <a:chExt cx="50289" cy="214881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082E7C6-770A-534E-92F5-BB9ECF3B22DB}"/>
                </a:ext>
              </a:extLst>
            </p:cNvPr>
            <p:cNvSpPr/>
            <p:nvPr/>
          </p:nvSpPr>
          <p:spPr>
            <a:xfrm>
              <a:off x="1461781" y="4653982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7B6B0195-797C-B849-9DEC-0EE67CF5FD28}"/>
                </a:ext>
              </a:extLst>
            </p:cNvPr>
            <p:cNvSpPr/>
            <p:nvPr/>
          </p:nvSpPr>
          <p:spPr>
            <a:xfrm>
              <a:off x="1464065" y="4738563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99DD776-18A9-B246-B3FA-4C9D7A845A58}"/>
                </a:ext>
              </a:extLst>
            </p:cNvPr>
            <p:cNvSpPr/>
            <p:nvPr/>
          </p:nvSpPr>
          <p:spPr>
            <a:xfrm>
              <a:off x="1464065" y="4820858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2BF8534F-D7F3-7947-8751-F13850E6E1D0}"/>
              </a:ext>
            </a:extLst>
          </p:cNvPr>
          <p:cNvSpPr txBox="1"/>
          <p:nvPr/>
        </p:nvSpPr>
        <p:spPr>
          <a:xfrm>
            <a:off x="455199" y="271571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 samples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0213EA9-0791-F543-87E9-5AE40483D023}"/>
              </a:ext>
            </a:extLst>
          </p:cNvPr>
          <p:cNvGrpSpPr/>
          <p:nvPr/>
        </p:nvGrpSpPr>
        <p:grpSpPr>
          <a:xfrm>
            <a:off x="1295400" y="4204600"/>
            <a:ext cx="4410637" cy="395979"/>
            <a:chOff x="5074022" y="546600"/>
            <a:chExt cx="4410637" cy="39597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9C9FD0-51AC-6B47-BA30-A7573D542C3B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097442D4-E391-DC4A-995F-D56FCCFA176D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097442D4-E391-DC4A-995F-D56FCCFA1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77D5393-E930-1E45-B15C-9D2DAC7E9AE8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77D5393-E930-1E45-B15C-9D2DAC7E9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7DF6ADC7-A484-D342-9265-5D778516B94D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7DF6ADC7-A484-D342-9265-5D778516B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2D29E8D-7D46-324A-91D7-E601A7FE7377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22D29E8D-7D46-324A-91D7-E601A7FE7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2E761A11-7D20-254E-A781-4FCC6E5B978C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2E761A11-7D20-254E-A781-4FCC6E5B9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47198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CDA3928-46DF-1842-B1DB-E1BA1BD6E2E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0CDA3928-46DF-1842-B1DB-E1BA1BD6E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FF2FA177-B559-504D-B556-4DFD42A7CB41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FF2FA177-B559-504D-B556-4DFD42A7C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C931B54-7CE9-6843-B844-32EDF2756217}"/>
                  </a:ext>
                </a:extLst>
              </p:cNvPr>
              <p:cNvSpPr txBox="1"/>
              <p:nvPr/>
            </p:nvSpPr>
            <p:spPr>
              <a:xfrm>
                <a:off x="6477000" y="4245101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C931B54-7CE9-6843-B844-32EDF275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245101"/>
                <a:ext cx="67281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ight Arrow 198">
            <a:extLst>
              <a:ext uri="{FF2B5EF4-FFF2-40B4-BE49-F238E27FC236}">
                <a16:creationId xmlns:a16="http://schemas.microsoft.com/office/drawing/2014/main" id="{1C4369A2-8E91-CF4D-B8A0-D10891BCCDAF}"/>
              </a:ext>
            </a:extLst>
          </p:cNvPr>
          <p:cNvSpPr/>
          <p:nvPr/>
        </p:nvSpPr>
        <p:spPr>
          <a:xfrm>
            <a:off x="5943600" y="4302254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CC493F1-566B-A342-88CF-AA9372653BF1}"/>
              </a:ext>
            </a:extLst>
          </p:cNvPr>
          <p:cNvSpPr txBox="1"/>
          <p:nvPr/>
        </p:nvSpPr>
        <p:spPr>
          <a:xfrm>
            <a:off x="3182620" y="4733390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size N</a:t>
            </a:r>
          </a:p>
        </p:txBody>
      </p:sp>
      <p:sp>
        <p:nvSpPr>
          <p:cNvPr id="201" name="Left Brace 200">
            <a:extLst>
              <a:ext uri="{FF2B5EF4-FFF2-40B4-BE49-F238E27FC236}">
                <a16:creationId xmlns:a16="http://schemas.microsoft.com/office/drawing/2014/main" id="{D4DB18DE-21C6-0D4B-AE76-46CBE2C94200}"/>
              </a:ext>
            </a:extLst>
          </p:cNvPr>
          <p:cNvSpPr/>
          <p:nvPr/>
        </p:nvSpPr>
        <p:spPr>
          <a:xfrm rot="16200000">
            <a:off x="3477951" y="2543240"/>
            <a:ext cx="101501" cy="4354670"/>
          </a:xfrm>
          <a:prstGeom prst="leftBrac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6357FAE-B294-CC4D-973C-CFAD92EEF4F2}"/>
              </a:ext>
            </a:extLst>
          </p:cNvPr>
          <p:cNvGrpSpPr/>
          <p:nvPr/>
        </p:nvGrpSpPr>
        <p:grpSpPr>
          <a:xfrm>
            <a:off x="1295400" y="3652932"/>
            <a:ext cx="4410637" cy="395979"/>
            <a:chOff x="5074022" y="546600"/>
            <a:chExt cx="4410637" cy="395979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DEC0E4B-1B01-DE45-BB25-013F2D35B67F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24E8830F-86FE-9440-9D6C-252F6713B8F0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24E8830F-86FE-9440-9D6C-252F6713B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A26BCC3-85AE-6C4E-BE21-71C3D9256B97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A26BCC3-85AE-6C4E-BE21-71C3D9256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7310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459E345-4EBA-3B44-9244-5159CC583F1B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459E345-4EBA-3B44-9244-5159CC583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00B4F4-F6B5-B548-9836-D3B8947DD1C7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00B4F4-F6B5-B548-9836-D3B8947DD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477310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740FA32-8C76-FB4C-9E0A-7BC866153021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569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740FA32-8C76-FB4C-9E0A-7BC866153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569771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5CD2DFE-4B97-114E-AC27-334EE08DDDD0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5CD2DFE-4B97-114E-AC27-334EE08DD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4FA6CA5-17E3-1E47-A45B-25225FEFDB2D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E4FA6CA5-17E3-1E47-A45B-25225FEFD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E07C7C4C-9C4B-5544-B6F0-14897B9A2A86}"/>
                  </a:ext>
                </a:extLst>
              </p:cNvPr>
              <p:cNvSpPr txBox="1"/>
              <p:nvPr/>
            </p:nvSpPr>
            <p:spPr>
              <a:xfrm>
                <a:off x="6477000" y="3693433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E07C7C4C-9C4B-5544-B6F0-14897B9A2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693433"/>
                <a:ext cx="67281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ight Arrow 211">
            <a:extLst>
              <a:ext uri="{FF2B5EF4-FFF2-40B4-BE49-F238E27FC236}">
                <a16:creationId xmlns:a16="http://schemas.microsoft.com/office/drawing/2014/main" id="{3639EF9E-47D8-B840-A6AB-46593108389A}"/>
              </a:ext>
            </a:extLst>
          </p:cNvPr>
          <p:cNvSpPr/>
          <p:nvPr/>
        </p:nvSpPr>
        <p:spPr>
          <a:xfrm>
            <a:off x="5943600" y="3750586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E1F90B1-D643-B148-AC40-DBD0E94AE4F0}"/>
              </a:ext>
            </a:extLst>
          </p:cNvPr>
          <p:cNvGrpSpPr/>
          <p:nvPr/>
        </p:nvGrpSpPr>
        <p:grpSpPr>
          <a:xfrm>
            <a:off x="1295400" y="3115118"/>
            <a:ext cx="4410637" cy="395979"/>
            <a:chOff x="5074022" y="546600"/>
            <a:chExt cx="4410637" cy="395979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4865804-0210-D34F-AA55-261DA262B29D}"/>
                </a:ext>
              </a:extLst>
            </p:cNvPr>
            <p:cNvSpPr/>
            <p:nvPr/>
          </p:nvSpPr>
          <p:spPr>
            <a:xfrm>
              <a:off x="5127812" y="615846"/>
              <a:ext cx="4356847" cy="311842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/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34D0152D-9843-1948-B325-70477064F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2" y="546600"/>
                  <a:ext cx="47731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/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5A4AB002-6143-C74B-87B3-F82351236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40" y="546600"/>
                  <a:ext cx="471989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/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25166CE-A160-1446-86FB-1BAEB736F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258" y="546600"/>
                  <a:ext cx="47731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/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D7626D4-E7ED-1042-9C16-34B710892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876" y="546600"/>
                  <a:ext cx="575094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/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96F8CE31-224B-2E4F-AC7F-4754E89F5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896" y="546600"/>
                  <a:ext cx="472501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/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0C5BCA05-2DC2-3945-90EA-76406C8C1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487" y="573247"/>
                  <a:ext cx="445955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/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2304A9B-CCF5-D443-AD87-79D010213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742" y="546600"/>
                  <a:ext cx="47731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/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𝑡𝑎𝑡</m:t>
                      </m:r>
                    </m:oMath>
                  </m:oMathPara>
                </a14:m>
                <a:endParaRPr lang="en-US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67F6EAD-BA51-D443-AA65-0B9282C1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155619"/>
                <a:ext cx="67281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Arrow 223">
            <a:extLst>
              <a:ext uri="{FF2B5EF4-FFF2-40B4-BE49-F238E27FC236}">
                <a16:creationId xmlns:a16="http://schemas.microsoft.com/office/drawing/2014/main" id="{EF7932F8-00B4-F049-8B7F-F4FFEBA20397}"/>
              </a:ext>
            </a:extLst>
          </p:cNvPr>
          <p:cNvSpPr/>
          <p:nvPr/>
        </p:nvSpPr>
        <p:spPr>
          <a:xfrm>
            <a:off x="5943600" y="3212772"/>
            <a:ext cx="397935" cy="24867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5" name="Down Arrow 224">
            <a:extLst>
              <a:ext uri="{FF2B5EF4-FFF2-40B4-BE49-F238E27FC236}">
                <a16:creationId xmlns:a16="http://schemas.microsoft.com/office/drawing/2014/main" id="{1A65FF31-4521-8248-B536-7ADEE679E21D}"/>
              </a:ext>
            </a:extLst>
          </p:cNvPr>
          <p:cNvSpPr/>
          <p:nvPr/>
        </p:nvSpPr>
        <p:spPr>
          <a:xfrm>
            <a:off x="609600" y="2292681"/>
            <a:ext cx="228600" cy="431202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DE964B9-FE89-454A-9879-DA3160BE246E}"/>
              </a:ext>
            </a:extLst>
          </p:cNvPr>
          <p:cNvSpPr/>
          <p:nvPr/>
        </p:nvSpPr>
        <p:spPr>
          <a:xfrm>
            <a:off x="6490121" y="3155619"/>
            <a:ext cx="672813" cy="1854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9CB8D6E-E020-E242-8A01-8CC1A1FFC7A9}"/>
              </a:ext>
            </a:extLst>
          </p:cNvPr>
          <p:cNvGrpSpPr/>
          <p:nvPr/>
        </p:nvGrpSpPr>
        <p:grpSpPr>
          <a:xfrm>
            <a:off x="6802430" y="4707042"/>
            <a:ext cx="50289" cy="214881"/>
            <a:chOff x="1461781" y="4653982"/>
            <a:chExt cx="50289" cy="214881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EF7F497-E6DF-6841-88B9-16A2E6B6589C}"/>
                </a:ext>
              </a:extLst>
            </p:cNvPr>
            <p:cNvSpPr/>
            <p:nvPr/>
          </p:nvSpPr>
          <p:spPr>
            <a:xfrm>
              <a:off x="1461781" y="4653982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97385E0-5B53-0946-975E-BADD544903A4}"/>
                </a:ext>
              </a:extLst>
            </p:cNvPr>
            <p:cNvSpPr/>
            <p:nvPr/>
          </p:nvSpPr>
          <p:spPr>
            <a:xfrm>
              <a:off x="1464065" y="4738563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973A62C1-DDFF-0544-86EE-77486B594E2B}"/>
                </a:ext>
              </a:extLst>
            </p:cNvPr>
            <p:cNvSpPr/>
            <p:nvPr/>
          </p:nvSpPr>
          <p:spPr>
            <a:xfrm>
              <a:off x="1464065" y="4820858"/>
              <a:ext cx="48005" cy="4800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2B7E7AC-7A8E-7742-816C-BBAD422ED602}"/>
              </a:ext>
            </a:extLst>
          </p:cNvPr>
          <p:cNvSpPr/>
          <p:nvPr/>
        </p:nvSpPr>
        <p:spPr>
          <a:xfrm>
            <a:off x="6490120" y="1754661"/>
            <a:ext cx="672813" cy="444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sampling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17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9A19257-F6FD-824B-8365-9166E733405D}"/>
              </a:ext>
            </a:extLst>
          </p:cNvPr>
          <p:cNvSpPr txBox="1"/>
          <p:nvPr/>
        </p:nvSpPr>
        <p:spPr>
          <a:xfrm>
            <a:off x="6449801" y="387075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bootstrapped</a:t>
            </a:r>
          </a:p>
          <a:p>
            <a:r>
              <a:rPr lang="en-US" sz="1800" dirty="0"/>
              <a:t>statistics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E58D7C-2551-9E4E-B521-4F478F3E888A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886778-83E3-0947-88B4-B114EEBBCEF3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7EC295-24B7-9946-96CB-9023F972D3B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7384A8-8C8A-474F-B35A-BBE37D5878A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C053FF-411E-C14A-9339-C7373A62D9EA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9C0D49-C4E9-1043-A960-2E70E4C9D944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BAA471-EA5C-F642-83D1-1642A91D252E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ABCB5A-95F5-2746-A341-E31E642CB50F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0759F3-8DCF-D849-9994-6F26C3EE5AE9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FE7717-AB7C-134F-8953-E8328C0FB91D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C72AB6-03F7-3541-8F19-3F72F25A6BD2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FA95F5-17D2-F444-A6AE-7CBDBAF6B9BD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931345-4205-D646-884F-2D575DD5ABD2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D03CAF-FCAE-0B4E-83B6-7ACDFEA385F3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E15617B-DD3A-B541-B196-B2A14BD5E9BA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5B8514-4F3E-E549-88A4-CD785C21092B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0EE65F3-23CB-6D44-AE52-DF9D45DC9AB8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526C50-E381-414B-B320-2911210D5A4B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AD7D5D-5D26-AF47-8B4B-AC20C677F44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EF5BCA-6E7A-C34C-9254-97B0A2480EA3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E82A7BA-A2F4-F546-A206-AC1E997D142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6877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confidence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18</a:t>
            </a:fld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11E1FBA2-5E77-6441-B4C4-0B836BBE54D2}"/>
              </a:ext>
            </a:extLst>
          </p:cNvPr>
          <p:cNvSpPr/>
          <p:nvPr/>
        </p:nvSpPr>
        <p:spPr>
          <a:xfrm>
            <a:off x="4216210" y="2137548"/>
            <a:ext cx="304162" cy="1922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BFB86CE-7F4D-8C49-9A06-136E80584ED9}"/>
              </a:ext>
            </a:extLst>
          </p:cNvPr>
          <p:cNvSpPr/>
          <p:nvPr/>
        </p:nvSpPr>
        <p:spPr>
          <a:xfrm>
            <a:off x="4548316" y="2190139"/>
            <a:ext cx="304162" cy="186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D6E8FD-15A8-BD44-8E51-154176A80513}"/>
              </a:ext>
            </a:extLst>
          </p:cNvPr>
          <p:cNvSpPr/>
          <p:nvPr/>
        </p:nvSpPr>
        <p:spPr>
          <a:xfrm>
            <a:off x="4880422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3127BE1-A1A0-3845-BA59-787879BD8A17}"/>
              </a:ext>
            </a:extLst>
          </p:cNvPr>
          <p:cNvSpPr/>
          <p:nvPr/>
        </p:nvSpPr>
        <p:spPr>
          <a:xfrm>
            <a:off x="5212528" y="3258456"/>
            <a:ext cx="304162" cy="801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55300A8-EBC9-C140-BE26-F7373B61E8C4}"/>
              </a:ext>
            </a:extLst>
          </p:cNvPr>
          <p:cNvSpPr/>
          <p:nvPr/>
        </p:nvSpPr>
        <p:spPr>
          <a:xfrm>
            <a:off x="5544634" y="3789979"/>
            <a:ext cx="304162" cy="270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206D2CF-4BB9-F741-AC6C-011C86955E10}"/>
              </a:ext>
            </a:extLst>
          </p:cNvPr>
          <p:cNvSpPr/>
          <p:nvPr/>
        </p:nvSpPr>
        <p:spPr>
          <a:xfrm>
            <a:off x="5876741" y="4023154"/>
            <a:ext cx="304162" cy="36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6571955-8804-4547-87EC-6E5D2DAB4A6F}"/>
              </a:ext>
            </a:extLst>
          </p:cNvPr>
          <p:cNvSpPr/>
          <p:nvPr/>
        </p:nvSpPr>
        <p:spPr>
          <a:xfrm>
            <a:off x="3884104" y="2583004"/>
            <a:ext cx="304162" cy="1477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2F79044-A07A-234E-93B9-B8A136BE1E9C}"/>
              </a:ext>
            </a:extLst>
          </p:cNvPr>
          <p:cNvSpPr/>
          <p:nvPr/>
        </p:nvSpPr>
        <p:spPr>
          <a:xfrm>
            <a:off x="3219893" y="3734029"/>
            <a:ext cx="304162" cy="3260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6683DCD2-417E-3A44-AFB6-F6FF2D4F49EE}"/>
              </a:ext>
            </a:extLst>
          </p:cNvPr>
          <p:cNvSpPr/>
          <p:nvPr/>
        </p:nvSpPr>
        <p:spPr>
          <a:xfrm>
            <a:off x="3551999" y="3210210"/>
            <a:ext cx="304162" cy="8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C3EB121-B792-2649-997F-008A30EF4FBD}"/>
              </a:ext>
            </a:extLst>
          </p:cNvPr>
          <p:cNvSpPr/>
          <p:nvPr/>
        </p:nvSpPr>
        <p:spPr>
          <a:xfrm>
            <a:off x="2887787" y="3989362"/>
            <a:ext cx="304162" cy="707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3154680" y="4556323"/>
            <a:ext cx="272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95% confidence interval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9A19257-F6FD-824B-8365-9166E733405D}"/>
              </a:ext>
            </a:extLst>
          </p:cNvPr>
          <p:cNvSpPr txBox="1"/>
          <p:nvPr/>
        </p:nvSpPr>
        <p:spPr>
          <a:xfrm>
            <a:off x="6449801" y="387075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bootstrapped</a:t>
            </a:r>
          </a:p>
          <a:p>
            <a:r>
              <a:rPr lang="en-US" sz="1800" dirty="0"/>
              <a:t>statistics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E58D7C-2551-9E4E-B521-4F478F3E888A}"/>
              </a:ext>
            </a:extLst>
          </p:cNvPr>
          <p:cNvSpPr/>
          <p:nvPr/>
        </p:nvSpPr>
        <p:spPr>
          <a:xfrm>
            <a:off x="356631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886778-83E3-0947-88B4-B114EEBBCEF3}"/>
              </a:ext>
            </a:extLst>
          </p:cNvPr>
          <p:cNvSpPr/>
          <p:nvPr/>
        </p:nvSpPr>
        <p:spPr>
          <a:xfrm>
            <a:off x="3702458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7EC295-24B7-9946-96CB-9023F972D3BF}"/>
              </a:ext>
            </a:extLst>
          </p:cNvPr>
          <p:cNvSpPr/>
          <p:nvPr/>
        </p:nvSpPr>
        <p:spPr>
          <a:xfrm>
            <a:off x="39821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7384A8-8C8A-474F-B35A-BBE37D5878A2}"/>
              </a:ext>
            </a:extLst>
          </p:cNvPr>
          <p:cNvSpPr/>
          <p:nvPr/>
        </p:nvSpPr>
        <p:spPr>
          <a:xfrm>
            <a:off x="417803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C053FF-411E-C14A-9339-C7373A62D9EA}"/>
              </a:ext>
            </a:extLst>
          </p:cNvPr>
          <p:cNvSpPr/>
          <p:nvPr/>
        </p:nvSpPr>
        <p:spPr>
          <a:xfrm>
            <a:off x="4086133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9C0D49-C4E9-1043-A960-2E70E4C9D944}"/>
              </a:ext>
            </a:extLst>
          </p:cNvPr>
          <p:cNvSpPr/>
          <p:nvPr/>
        </p:nvSpPr>
        <p:spPr>
          <a:xfrm>
            <a:off x="432495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CBAA471-EA5C-F642-83D1-1642A91D252E}"/>
              </a:ext>
            </a:extLst>
          </p:cNvPr>
          <p:cNvSpPr/>
          <p:nvPr/>
        </p:nvSpPr>
        <p:spPr>
          <a:xfrm>
            <a:off x="425149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ABCB5A-95F5-2746-A341-E31E642CB50F}"/>
              </a:ext>
            </a:extLst>
          </p:cNvPr>
          <p:cNvSpPr/>
          <p:nvPr/>
        </p:nvSpPr>
        <p:spPr>
          <a:xfrm>
            <a:off x="44188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30759F3-8DCF-D849-9994-6F26C3EE5AE9}"/>
              </a:ext>
            </a:extLst>
          </p:cNvPr>
          <p:cNvSpPr/>
          <p:nvPr/>
        </p:nvSpPr>
        <p:spPr>
          <a:xfrm>
            <a:off x="4482194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FE7717-AB7C-134F-8953-E8328C0FB91D}"/>
              </a:ext>
            </a:extLst>
          </p:cNvPr>
          <p:cNvSpPr/>
          <p:nvPr/>
        </p:nvSpPr>
        <p:spPr>
          <a:xfrm>
            <a:off x="456377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C72AB6-03F7-3541-8F19-3F72F25A6BD2}"/>
              </a:ext>
            </a:extLst>
          </p:cNvPr>
          <p:cNvSpPr/>
          <p:nvPr/>
        </p:nvSpPr>
        <p:spPr>
          <a:xfrm>
            <a:off x="4632502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AFA95F5-17D2-F444-A6AE-7CBDBAF6B9BD}"/>
              </a:ext>
            </a:extLst>
          </p:cNvPr>
          <p:cNvSpPr/>
          <p:nvPr/>
        </p:nvSpPr>
        <p:spPr>
          <a:xfrm>
            <a:off x="484659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4931345-4205-D646-884F-2D575DD5ABD2}"/>
              </a:ext>
            </a:extLst>
          </p:cNvPr>
          <p:cNvSpPr/>
          <p:nvPr/>
        </p:nvSpPr>
        <p:spPr>
          <a:xfrm>
            <a:off x="49969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D03CAF-FCAE-0B4E-83B6-7ACDFEA385F3}"/>
              </a:ext>
            </a:extLst>
          </p:cNvPr>
          <p:cNvSpPr/>
          <p:nvPr/>
        </p:nvSpPr>
        <p:spPr>
          <a:xfrm>
            <a:off x="5326906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E15617B-DD3A-B541-B196-B2A14BD5E9BA}"/>
              </a:ext>
            </a:extLst>
          </p:cNvPr>
          <p:cNvSpPr/>
          <p:nvPr/>
        </p:nvSpPr>
        <p:spPr>
          <a:xfrm>
            <a:off x="6064381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5B8514-4F3E-E549-88A4-CD785C21092B}"/>
              </a:ext>
            </a:extLst>
          </p:cNvPr>
          <p:cNvSpPr/>
          <p:nvPr/>
        </p:nvSpPr>
        <p:spPr>
          <a:xfrm>
            <a:off x="2971800" y="3987209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0EE65F3-23CB-6D44-AE52-DF9D45DC9AB8}"/>
              </a:ext>
            </a:extLst>
          </p:cNvPr>
          <p:cNvSpPr/>
          <p:nvPr/>
        </p:nvSpPr>
        <p:spPr>
          <a:xfrm>
            <a:off x="4086133" y="3991699"/>
            <a:ext cx="182880" cy="182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526C50-E381-414B-B320-2911210D5A4B}"/>
              </a:ext>
            </a:extLst>
          </p:cNvPr>
          <p:cNvSpPr/>
          <p:nvPr/>
        </p:nvSpPr>
        <p:spPr>
          <a:xfrm>
            <a:off x="4961387" y="3991699"/>
            <a:ext cx="182880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AD7D5D-5D26-AF47-8B4B-AC20C677F447}"/>
              </a:ext>
            </a:extLst>
          </p:cNvPr>
          <p:cNvSpPr/>
          <p:nvPr/>
        </p:nvSpPr>
        <p:spPr>
          <a:xfrm>
            <a:off x="4633487" y="3991699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EF5BCA-6E7A-C34C-9254-97B0A2480EA3}"/>
              </a:ext>
            </a:extLst>
          </p:cNvPr>
          <p:cNvSpPr/>
          <p:nvPr/>
        </p:nvSpPr>
        <p:spPr>
          <a:xfrm>
            <a:off x="3355026" y="3990115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E82A7BA-A2F4-F546-A206-AC1E997D1423}"/>
              </a:ext>
            </a:extLst>
          </p:cNvPr>
          <p:cNvSpPr/>
          <p:nvPr/>
        </p:nvSpPr>
        <p:spPr>
          <a:xfrm>
            <a:off x="5581610" y="399339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/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blipFill>
                <a:blip r:embed="rId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/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blipFill>
                <a:blip r:embed="rId4"/>
                <a:stretch>
                  <a:fillRect l="-28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540F9CAC-64E4-B546-B113-4DC9F301C37A}"/>
              </a:ext>
            </a:extLst>
          </p:cNvPr>
          <p:cNvSpPr txBox="1"/>
          <p:nvPr/>
        </p:nvSpPr>
        <p:spPr>
          <a:xfrm>
            <a:off x="457199" y="1237854"/>
            <a:ext cx="822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import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numpy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urier" pitchFamily="2" charset="0"/>
              </a:rPr>
              <a:t>as</a:t>
            </a:r>
            <a:r>
              <a:rPr lang="en-US" sz="1600" dirty="0">
                <a:latin typeface="Courier" pitchFamily="2" charset="0"/>
              </a:rPr>
              <a:t> np</a:t>
            </a:r>
          </a:p>
          <a:p>
            <a:r>
              <a:rPr lang="en-US" sz="1600" dirty="0" err="1">
                <a:latin typeface="Courier" pitchFamily="2" charset="0"/>
              </a:rPr>
              <a:t>lb</a:t>
            </a:r>
            <a:r>
              <a:rPr lang="en-US" sz="1600" dirty="0">
                <a:latin typeface="Courier" pitchFamily="2" charset="0"/>
              </a:rPr>
              <a:t>, </a:t>
            </a:r>
            <a:r>
              <a:rPr lang="en-US" sz="1600" dirty="0" err="1">
                <a:latin typeface="Courier" pitchFamily="2" charset="0"/>
              </a:rPr>
              <a:t>ub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np.quantile</a:t>
            </a:r>
            <a:r>
              <a:rPr lang="en-US" sz="1600" dirty="0">
                <a:latin typeface="Courier" pitchFamily="2" charset="0"/>
              </a:rPr>
              <a:t>(bootstraps, [0.025, 0.975])</a:t>
            </a:r>
          </a:p>
        </p:txBody>
      </p:sp>
    </p:spTree>
    <p:extLst>
      <p:ext uri="{BB962C8B-B14F-4D97-AF65-F5344CB8AC3E}">
        <p14:creationId xmlns:p14="http://schemas.microsoft.com/office/powerpoint/2010/main" val="352128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Confidence interval need not be symmetric about your best estimate for the statistic (from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19</a:t>
            </a:fld>
            <a:endParaRPr lang="en-US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85A2D619-239B-7044-9B37-3205701C2216}"/>
              </a:ext>
            </a:extLst>
          </p:cNvPr>
          <p:cNvSpPr txBox="1"/>
          <p:nvPr/>
        </p:nvSpPr>
        <p:spPr>
          <a:xfrm>
            <a:off x="2694524" y="4556323"/>
            <a:ext cx="37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 95% confidence interval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9A19257-F6FD-824B-8365-9166E733405D}"/>
              </a:ext>
            </a:extLst>
          </p:cNvPr>
          <p:cNvSpPr txBox="1"/>
          <p:nvPr/>
        </p:nvSpPr>
        <p:spPr>
          <a:xfrm>
            <a:off x="6449801" y="38707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/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blipFill>
                <a:blip r:embed="rId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/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blipFill>
                <a:blip r:embed="rId4"/>
                <a:stretch>
                  <a:fillRect l="-28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FE0398B-51C3-1C79-6B22-0E65142E2E8A}"/>
              </a:ext>
            </a:extLst>
          </p:cNvPr>
          <p:cNvSpPr/>
          <p:nvPr/>
        </p:nvSpPr>
        <p:spPr>
          <a:xfrm>
            <a:off x="4741089" y="39734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688E5D6-77C6-239B-3F5C-2FF399E00EBA}"/>
              </a:ext>
            </a:extLst>
          </p:cNvPr>
          <p:cNvCxnSpPr>
            <a:cxnSpLocks/>
          </p:cNvCxnSpPr>
          <p:nvPr/>
        </p:nvCxnSpPr>
        <p:spPr>
          <a:xfrm>
            <a:off x="4832529" y="2083062"/>
            <a:ext cx="0" cy="178769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112D382-ABCD-666F-D8D8-4D3B0114576F}"/>
              </a:ext>
            </a:extLst>
          </p:cNvPr>
          <p:cNvSpPr txBox="1"/>
          <p:nvPr/>
        </p:nvSpPr>
        <p:spPr>
          <a:xfrm>
            <a:off x="4423776" y="1563009"/>
            <a:ext cx="81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</a:t>
            </a:r>
          </a:p>
          <a:p>
            <a:pPr algn="ctr"/>
            <a:r>
              <a:rPr lang="en-US" sz="1400" dirty="0"/>
              <a:t>statistic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317A6F6-AFD9-8968-55AD-BC9A50CCB8F6}"/>
              </a:ext>
            </a:extLst>
          </p:cNvPr>
          <p:cNvGrpSpPr/>
          <p:nvPr/>
        </p:nvGrpSpPr>
        <p:grpSpPr>
          <a:xfrm>
            <a:off x="462988" y="1809750"/>
            <a:ext cx="637347" cy="614805"/>
            <a:chOff x="462988" y="1450705"/>
            <a:chExt cx="637347" cy="61480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91C8B1B-2284-547E-EE9D-A47390F3A094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1DB9B47-D920-9852-0488-4396D102C697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934AABD-E2CB-A46C-F705-7E5BC2EF3104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23A2D84-19D7-AC3D-5A58-249C7AC7FE32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0D38125-DE19-255A-EC7B-FB9C294265DF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6D514A-F10D-3CCB-3F8A-DAE43D7905BE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91E57D-37E4-3D79-E139-8446F4C2F1FF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D12DA3A-D8D2-7A3D-A29C-71C537363A0C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F42A4BC-656D-4F07-31C2-AF3977F70661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54E356C-A145-8E13-B32B-B1D62C44E18C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1B305F9-461C-3330-274A-B21640F57B29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8A6708-7CC8-619B-1000-975F14AE528C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5C9E00A-297A-6A78-AB38-6C9E570EF92C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9CA1F6D-8172-21D3-FFCE-BF74CE3EEE8E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2DD79DE-4EF9-5924-F6F2-D1D2424C49F4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0A83F22-C659-708B-5FA7-C9941E77BC29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E7440C7-26A6-5103-9FB6-BE8AF200B534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229779-2CE0-ADC1-3ED9-5EA4244F9C9F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B9F1ECF-12B2-97D9-48A3-D1D39D51EF1E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52A3CFA-58F4-1086-BD73-12BE601B05D6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4A9FB6-27B4-E49E-33A2-0B2CE3C21ECC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F3ACF16-B290-4B51-6546-001C9F8B5B35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24938F9-6CD5-767C-D9A9-3687CD7074B6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F4F5AEC8-3997-3B0E-2C70-E488C683601F}"/>
              </a:ext>
            </a:extLst>
          </p:cNvPr>
          <p:cNvSpPr/>
          <p:nvPr/>
        </p:nvSpPr>
        <p:spPr>
          <a:xfrm>
            <a:off x="1143001" y="20410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FE6723-5820-7962-3FD2-183A42129F6A}"/>
              </a:ext>
            </a:extLst>
          </p:cNvPr>
          <p:cNvSpPr txBox="1"/>
          <p:nvPr/>
        </p:nvSpPr>
        <p:spPr>
          <a:xfrm>
            <a:off x="1600200" y="19579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2A7AEA-0314-F31F-1C81-DA8A9DAC2BFB}"/>
              </a:ext>
            </a:extLst>
          </p:cNvPr>
          <p:cNvSpPr txBox="1"/>
          <p:nvPr/>
        </p:nvSpPr>
        <p:spPr>
          <a:xfrm>
            <a:off x="454272" y="25315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</p:spTree>
    <p:extLst>
      <p:ext uri="{BB962C8B-B14F-4D97-AF65-F5344CB8AC3E}">
        <p14:creationId xmlns:p14="http://schemas.microsoft.com/office/powerpoint/2010/main" val="418482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C473-6F3A-0BE9-C7BA-C284F551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Learning goals – Sampling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2D54-FC88-7BBC-5B5A-1129D27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6531F"/>
                </a:solidFill>
              </a:rPr>
              <a:t>You will understand what a sampling distribution is.</a:t>
            </a:r>
          </a:p>
          <a:p>
            <a:r>
              <a:rPr lang="en-US" dirty="0">
                <a:solidFill>
                  <a:schemeClr val="accent1"/>
                </a:solidFill>
              </a:rPr>
              <a:t>You will understand the </a:t>
            </a:r>
            <a:r>
              <a:rPr lang="en-US" b="1" dirty="0">
                <a:solidFill>
                  <a:schemeClr val="accent1"/>
                </a:solidFill>
              </a:rPr>
              <a:t>Central Limit Theorem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rgbClr val="C6531F"/>
                </a:solidFill>
              </a:rPr>
              <a:t>You will appreciate how the </a:t>
            </a:r>
            <a:r>
              <a:rPr lang="en-US" b="1" dirty="0">
                <a:solidFill>
                  <a:srgbClr val="C6531F"/>
                </a:solidFill>
              </a:rPr>
              <a:t>Central Limit Theorem </a:t>
            </a:r>
            <a:r>
              <a:rPr lang="en-US" dirty="0">
                <a:solidFill>
                  <a:srgbClr val="C6531F"/>
                </a:solidFill>
              </a:rPr>
              <a:t>explains why </a:t>
            </a:r>
            <a:r>
              <a:rPr lang="en-US" b="1" dirty="0">
                <a:solidFill>
                  <a:srgbClr val="C6531F"/>
                </a:solidFill>
              </a:rPr>
              <a:t>normal</a:t>
            </a:r>
            <a:r>
              <a:rPr lang="en-US" i="1" dirty="0">
                <a:solidFill>
                  <a:srgbClr val="C6531F"/>
                </a:solidFill>
              </a:rPr>
              <a:t>-</a:t>
            </a:r>
            <a:r>
              <a:rPr lang="en-US" i="1" dirty="0" err="1">
                <a:solidFill>
                  <a:srgbClr val="C6531F"/>
                </a:solidFill>
              </a:rPr>
              <a:t>ish</a:t>
            </a:r>
            <a:r>
              <a:rPr lang="en-US" dirty="0">
                <a:solidFill>
                  <a:srgbClr val="C6531F"/>
                </a:solidFill>
              </a:rPr>
              <a:t> distributions are frequently observed in biological measurements.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6AFB4-2EC1-880E-950D-44AD42AFC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389D4223-9C70-9C1E-E00F-5BF1504D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1435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5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random fluctuations likely to explain difference between control and test measures?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20</a:t>
            </a:fld>
            <a:endParaRPr lang="en-US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5507BB3-1483-4B4B-8F95-1FA1A25538F5}"/>
              </a:ext>
            </a:extLst>
          </p:cNvPr>
          <p:cNvCxnSpPr>
            <a:cxnSpLocks/>
          </p:cNvCxnSpPr>
          <p:nvPr/>
        </p:nvCxnSpPr>
        <p:spPr>
          <a:xfrm flipV="1">
            <a:off x="2770999" y="2057204"/>
            <a:ext cx="0" cy="2021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15D65E66-94F7-A54A-9284-EEBA862ACF66}"/>
              </a:ext>
            </a:extLst>
          </p:cNvPr>
          <p:cNvSpPr txBox="1"/>
          <p:nvPr/>
        </p:nvSpPr>
        <p:spPr>
          <a:xfrm rot="16200000">
            <a:off x="2141524" y="27994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counts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0F7B1BA-281E-784A-83F8-2EBE4FC6BFBE}"/>
              </a:ext>
            </a:extLst>
          </p:cNvPr>
          <p:cNvCxnSpPr>
            <a:cxnSpLocks/>
          </p:cNvCxnSpPr>
          <p:nvPr/>
        </p:nvCxnSpPr>
        <p:spPr>
          <a:xfrm>
            <a:off x="3421179" y="4552950"/>
            <a:ext cx="2190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99A19257-F6FD-824B-8365-9166E733405D}"/>
              </a:ext>
            </a:extLst>
          </p:cNvPr>
          <p:cNvSpPr txBox="1"/>
          <p:nvPr/>
        </p:nvSpPr>
        <p:spPr>
          <a:xfrm>
            <a:off x="6449801" y="38707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statistic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7BD449C-7ED4-0045-823B-9F779143E6C8}"/>
              </a:ext>
            </a:extLst>
          </p:cNvPr>
          <p:cNvCxnSpPr>
            <a:cxnSpLocks/>
          </p:cNvCxnSpPr>
          <p:nvPr/>
        </p:nvCxnSpPr>
        <p:spPr>
          <a:xfrm>
            <a:off x="2590800" y="4078649"/>
            <a:ext cx="3798693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19476E42-08B4-E94C-94BD-331FCA34EFE5}"/>
              </a:ext>
            </a:extLst>
          </p:cNvPr>
          <p:cNvCxnSpPr>
            <a:cxnSpLocks/>
          </p:cNvCxnSpPr>
          <p:nvPr/>
        </p:nvCxnSpPr>
        <p:spPr>
          <a:xfrm>
            <a:off x="5629015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042700B7-F519-1844-9F10-A65AC55CB0D0}"/>
              </a:ext>
            </a:extLst>
          </p:cNvPr>
          <p:cNvCxnSpPr>
            <a:cxnSpLocks/>
          </p:cNvCxnSpPr>
          <p:nvPr/>
        </p:nvCxnSpPr>
        <p:spPr>
          <a:xfrm>
            <a:off x="3412008" y="2343150"/>
            <a:ext cx="0" cy="217393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/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A04B023-4230-7F48-838D-528E4EE9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96" y="1925135"/>
                <a:ext cx="304158" cy="369332"/>
              </a:xfrm>
              <a:prstGeom prst="rect">
                <a:avLst/>
              </a:prstGeom>
              <a:blipFill>
                <a:blip r:embed="rId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/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𝑢𝑏</m:t>
                      </m:r>
                    </m:oMath>
                  </m:oMathPara>
                </a14:m>
                <a:endParaRPr lang="en-US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5B2C72-2313-F249-9A2D-CE36D868A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4" y="1925135"/>
                <a:ext cx="304158" cy="369332"/>
              </a:xfrm>
              <a:prstGeom prst="rect">
                <a:avLst/>
              </a:prstGeom>
              <a:blipFill>
                <a:blip r:embed="rId4"/>
                <a:stretch>
                  <a:fillRect l="-28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10DE6E0-2EE9-9A14-7834-554127C65EC3}"/>
              </a:ext>
            </a:extLst>
          </p:cNvPr>
          <p:cNvSpPr/>
          <p:nvPr/>
        </p:nvSpPr>
        <p:spPr>
          <a:xfrm>
            <a:off x="6055222" y="3973460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0398B-51C3-1C79-6B22-0E65142E2E8A}"/>
              </a:ext>
            </a:extLst>
          </p:cNvPr>
          <p:cNvSpPr/>
          <p:nvPr/>
        </p:nvSpPr>
        <p:spPr>
          <a:xfrm>
            <a:off x="4741089" y="39734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AF780-EE09-6E63-9DD5-2712DC10A38B}"/>
              </a:ext>
            </a:extLst>
          </p:cNvPr>
          <p:cNvGrpSpPr/>
          <p:nvPr/>
        </p:nvGrpSpPr>
        <p:grpSpPr>
          <a:xfrm>
            <a:off x="462988" y="1809750"/>
            <a:ext cx="637347" cy="614805"/>
            <a:chOff x="462988" y="1450705"/>
            <a:chExt cx="637347" cy="6148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E041F1-D917-EDD1-7F3C-5280488FFF1D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665C97-B685-15D3-5C85-0C650E66BD57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BFB629-8231-3C38-EBF0-E4F70111BDD3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42583-A771-182E-53AB-0F3D2CD50DEB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1CF2A-3B8E-3B49-E3DB-668CD29E6F7E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27D932-4706-331E-9EBC-9D46C235944B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DFE99B-47DB-D8F0-DA55-2995577D0BA8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6FAFBE-AC7F-4AAA-AD99-0DB7953B61CF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9B4CC5-C165-A984-438B-5A201706B06A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8910FE-AA04-9E7D-54D4-F2E96B827C86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102654-1801-617B-1A52-7ECFF7F453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D75023-2399-1D09-C113-8A6B0CC50378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31107E-C38F-6100-6C6E-2E0EE5536CAF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86DCEA-338B-B9B8-E1C4-9730FED41D20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2591B2-24E2-D5D6-884A-E692208BC7A2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A68720-D992-7015-5EC7-7E6BE834649E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209C8F-3F57-8317-3D1A-2E55CF2C258D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CDC62D-1083-8AF4-C120-7938FC61D55E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C0E403-7509-523C-25D5-670FC3EB5EFC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4BB646-F7A3-44D6-31CB-6BCC3C82D7F9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87B510-304A-2525-4899-0F4B387B437F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679BC-CF70-C502-D13C-5B518E1FA9EC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0B06D1-DC9B-D26C-A77F-8E8C60E25487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F8A0E1B-CD69-A423-5CD4-46E88C67DCA8}"/>
              </a:ext>
            </a:extLst>
          </p:cNvPr>
          <p:cNvSpPr/>
          <p:nvPr/>
        </p:nvSpPr>
        <p:spPr>
          <a:xfrm>
            <a:off x="1143001" y="204105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0FB1FE-9CAE-05F2-A310-B07DD07DBC8F}"/>
              </a:ext>
            </a:extLst>
          </p:cNvPr>
          <p:cNvSpPr txBox="1"/>
          <p:nvPr/>
        </p:nvSpPr>
        <p:spPr>
          <a:xfrm>
            <a:off x="1600200" y="195794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034171-0A78-45E1-6D81-5196D8175A31}"/>
              </a:ext>
            </a:extLst>
          </p:cNvPr>
          <p:cNvGrpSpPr/>
          <p:nvPr/>
        </p:nvGrpSpPr>
        <p:grpSpPr>
          <a:xfrm>
            <a:off x="462731" y="3486150"/>
            <a:ext cx="637861" cy="615238"/>
            <a:chOff x="462731" y="2001940"/>
            <a:chExt cx="637861" cy="61523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1551CF-FAE2-9C6A-6D09-8A0356EB238D}"/>
                </a:ext>
              </a:extLst>
            </p:cNvPr>
            <p:cNvSpPr txBox="1"/>
            <p:nvPr/>
          </p:nvSpPr>
          <p:spPr>
            <a:xfrm>
              <a:off x="581172" y="20019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2374E1-584A-CD81-4B35-956380214062}"/>
                </a:ext>
              </a:extLst>
            </p:cNvPr>
            <p:cNvSpPr txBox="1"/>
            <p:nvPr/>
          </p:nvSpPr>
          <p:spPr>
            <a:xfrm>
              <a:off x="626999" y="204776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39A6AA-8A25-F666-334A-8992D11270B8}"/>
                </a:ext>
              </a:extLst>
            </p:cNvPr>
            <p:cNvSpPr txBox="1"/>
            <p:nvPr/>
          </p:nvSpPr>
          <p:spPr>
            <a:xfrm>
              <a:off x="672828" y="209359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E88974-4D95-7514-323E-D7697D2CBA6F}"/>
                </a:ext>
              </a:extLst>
            </p:cNvPr>
            <p:cNvSpPr txBox="1"/>
            <p:nvPr/>
          </p:nvSpPr>
          <p:spPr>
            <a:xfrm>
              <a:off x="731258" y="212027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924B5F-3519-624A-C813-FE77E9E242ED}"/>
                </a:ext>
              </a:extLst>
            </p:cNvPr>
            <p:cNvSpPr txBox="1"/>
            <p:nvPr/>
          </p:nvSpPr>
          <p:spPr>
            <a:xfrm>
              <a:off x="764486" y="218525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0733E4-42ED-CE76-2C90-7E5125018FE4}"/>
                </a:ext>
              </a:extLst>
            </p:cNvPr>
            <p:cNvSpPr txBox="1"/>
            <p:nvPr/>
          </p:nvSpPr>
          <p:spPr>
            <a:xfrm>
              <a:off x="810314" y="22310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B4F020-5C62-D0DB-B694-F48490A3704D}"/>
                </a:ext>
              </a:extLst>
            </p:cNvPr>
            <p:cNvSpPr txBox="1"/>
            <p:nvPr/>
          </p:nvSpPr>
          <p:spPr>
            <a:xfrm>
              <a:off x="609657" y="2152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3855B8-1EE0-DADA-22EE-CC76AF5C66F8}"/>
                </a:ext>
              </a:extLst>
            </p:cNvPr>
            <p:cNvSpPr txBox="1"/>
            <p:nvPr/>
          </p:nvSpPr>
          <p:spPr>
            <a:xfrm>
              <a:off x="614480" y="22941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A7D09F-C2B0-4192-4971-FED76776253F}"/>
                </a:ext>
              </a:extLst>
            </p:cNvPr>
            <p:cNvSpPr txBox="1"/>
            <p:nvPr/>
          </p:nvSpPr>
          <p:spPr>
            <a:xfrm>
              <a:off x="486414" y="2040815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9FEB4A-86F7-190E-D0D5-CE19D82BD091}"/>
                </a:ext>
              </a:extLst>
            </p:cNvPr>
            <p:cNvSpPr txBox="1"/>
            <p:nvPr/>
          </p:nvSpPr>
          <p:spPr>
            <a:xfrm>
              <a:off x="519641" y="211164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924164-1B48-DDC3-8367-B2A51C8168B6}"/>
                </a:ext>
              </a:extLst>
            </p:cNvPr>
            <p:cNvSpPr txBox="1"/>
            <p:nvPr/>
          </p:nvSpPr>
          <p:spPr>
            <a:xfrm>
              <a:off x="574932" y="2113003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D17390-0A19-06EB-B0B4-6D95C5F6EDB9}"/>
                </a:ext>
              </a:extLst>
            </p:cNvPr>
            <p:cNvSpPr txBox="1"/>
            <p:nvPr/>
          </p:nvSpPr>
          <p:spPr>
            <a:xfrm>
              <a:off x="585912" y="2215722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66403E-B98B-F111-9C7C-43657DCA0244}"/>
                </a:ext>
              </a:extLst>
            </p:cNvPr>
            <p:cNvSpPr txBox="1"/>
            <p:nvPr/>
          </p:nvSpPr>
          <p:spPr>
            <a:xfrm>
              <a:off x="720237" y="2204027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1533F5-6EB7-63D1-E796-92A59EA7A5DC}"/>
                </a:ext>
              </a:extLst>
            </p:cNvPr>
            <p:cNvSpPr txBox="1"/>
            <p:nvPr/>
          </p:nvSpPr>
          <p:spPr>
            <a:xfrm>
              <a:off x="674214" y="226973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64423E-9272-766B-CED5-2ECC1BA4E62F}"/>
                </a:ext>
              </a:extLst>
            </p:cNvPr>
            <p:cNvSpPr txBox="1"/>
            <p:nvPr/>
          </p:nvSpPr>
          <p:spPr>
            <a:xfrm>
              <a:off x="758246" y="2296316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A03D23-81DA-A8DC-7385-B5C092AFC187}"/>
                </a:ext>
              </a:extLst>
            </p:cNvPr>
            <p:cNvSpPr txBox="1"/>
            <p:nvPr/>
          </p:nvSpPr>
          <p:spPr>
            <a:xfrm>
              <a:off x="462731" y="2135190"/>
              <a:ext cx="88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7361C3-73E7-494C-9C4B-31C7B059C322}"/>
                </a:ext>
              </a:extLst>
            </p:cNvPr>
            <p:cNvSpPr txBox="1"/>
            <p:nvPr/>
          </p:nvSpPr>
          <p:spPr>
            <a:xfrm>
              <a:off x="816676" y="21491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4DAAB96-C715-F33A-0904-504014FA97AF}"/>
                </a:ext>
              </a:extLst>
            </p:cNvPr>
            <p:cNvSpPr txBox="1"/>
            <p:nvPr/>
          </p:nvSpPr>
          <p:spPr>
            <a:xfrm>
              <a:off x="725019" y="2018186"/>
              <a:ext cx="8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ED1310-4BF1-AFAF-C7D8-54EEBA861640}"/>
                </a:ext>
              </a:extLst>
            </p:cNvPr>
            <p:cNvSpPr txBox="1"/>
            <p:nvPr/>
          </p:nvSpPr>
          <p:spPr>
            <a:xfrm>
              <a:off x="826158" y="206474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77AC6C-2472-B328-958C-7BEB362C2188}"/>
                </a:ext>
              </a:extLst>
            </p:cNvPr>
            <p:cNvSpPr txBox="1"/>
            <p:nvPr/>
          </p:nvSpPr>
          <p:spPr>
            <a:xfrm>
              <a:off x="547071" y="230940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702B3A-ACF7-0978-6EC3-615651FB17AD}"/>
                </a:ext>
              </a:extLst>
            </p:cNvPr>
            <p:cNvSpPr txBox="1"/>
            <p:nvPr/>
          </p:nvSpPr>
          <p:spPr>
            <a:xfrm>
              <a:off x="664926" y="218203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BE20E2-2BE3-FDFA-522D-72CF78AA5FC7}"/>
                </a:ext>
              </a:extLst>
            </p:cNvPr>
            <p:cNvSpPr txBox="1"/>
            <p:nvPr/>
          </p:nvSpPr>
          <p:spPr>
            <a:xfrm>
              <a:off x="500688" y="22150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8216EE6-37F0-1F3E-BC62-3E8BE229AEEB}"/>
                </a:ext>
              </a:extLst>
            </p:cNvPr>
            <p:cNvSpPr/>
            <p:nvPr/>
          </p:nvSpPr>
          <p:spPr>
            <a:xfrm>
              <a:off x="489728" y="2094827"/>
              <a:ext cx="500872" cy="4740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1" name="Right Arrow 80">
            <a:extLst>
              <a:ext uri="{FF2B5EF4-FFF2-40B4-BE49-F238E27FC236}">
                <a16:creationId xmlns:a16="http://schemas.microsoft.com/office/drawing/2014/main" id="{869CAA30-8403-9031-2C9D-DBC39D8D1534}"/>
              </a:ext>
            </a:extLst>
          </p:cNvPr>
          <p:cNvSpPr/>
          <p:nvPr/>
        </p:nvSpPr>
        <p:spPr>
          <a:xfrm>
            <a:off x="1143001" y="3717018"/>
            <a:ext cx="409196" cy="158400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F04765-3EBF-3E49-FA70-12D5306647AF}"/>
              </a:ext>
            </a:extLst>
          </p:cNvPr>
          <p:cNvSpPr txBox="1"/>
          <p:nvPr/>
        </p:nvSpPr>
        <p:spPr>
          <a:xfrm>
            <a:off x="1600200" y="3633904"/>
            <a:ext cx="81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3E4D0-848D-AE39-F0D1-BF9EB355E1C7}"/>
              </a:ext>
            </a:extLst>
          </p:cNvPr>
          <p:cNvSpPr txBox="1"/>
          <p:nvPr/>
        </p:nvSpPr>
        <p:spPr>
          <a:xfrm>
            <a:off x="454272" y="25315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449911-43B7-E8B6-61BE-7BBAAC1BEADE}"/>
              </a:ext>
            </a:extLst>
          </p:cNvPr>
          <p:cNvSpPr txBox="1"/>
          <p:nvPr/>
        </p:nvSpPr>
        <p:spPr>
          <a:xfrm>
            <a:off x="462731" y="42257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test group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12D382-ABCD-666F-D8D8-4D3B0114576F}"/>
              </a:ext>
            </a:extLst>
          </p:cNvPr>
          <p:cNvSpPr txBox="1"/>
          <p:nvPr/>
        </p:nvSpPr>
        <p:spPr>
          <a:xfrm>
            <a:off x="4423776" y="1563009"/>
            <a:ext cx="81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</a:t>
            </a:r>
          </a:p>
          <a:p>
            <a:pPr algn="ctr"/>
            <a:r>
              <a:rPr lang="en-US" sz="1400" dirty="0"/>
              <a:t>statistic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240879-ACD7-7091-0622-BA95C3D0892F}"/>
              </a:ext>
            </a:extLst>
          </p:cNvPr>
          <p:cNvCxnSpPr>
            <a:cxnSpLocks/>
          </p:cNvCxnSpPr>
          <p:nvPr/>
        </p:nvCxnSpPr>
        <p:spPr>
          <a:xfrm>
            <a:off x="6136873" y="2088496"/>
            <a:ext cx="0" cy="1782262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FA0838-910D-6E8C-F548-CF4D524803AE}"/>
              </a:ext>
            </a:extLst>
          </p:cNvPr>
          <p:cNvSpPr txBox="1"/>
          <p:nvPr/>
        </p:nvSpPr>
        <p:spPr>
          <a:xfrm>
            <a:off x="5728120" y="1568443"/>
            <a:ext cx="81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test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statistic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9E4219D-7037-01C8-DE92-B1D0FE733B2D}"/>
              </a:ext>
            </a:extLst>
          </p:cNvPr>
          <p:cNvCxnSpPr>
            <a:cxnSpLocks/>
          </p:cNvCxnSpPr>
          <p:nvPr/>
        </p:nvCxnSpPr>
        <p:spPr>
          <a:xfrm>
            <a:off x="4832529" y="2083062"/>
            <a:ext cx="0" cy="178769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BA3C7E3-5C72-383A-E764-1D0E78C09409}"/>
              </a:ext>
            </a:extLst>
          </p:cNvPr>
          <p:cNvSpPr txBox="1"/>
          <p:nvPr/>
        </p:nvSpPr>
        <p:spPr>
          <a:xfrm>
            <a:off x="2694524" y="4556323"/>
            <a:ext cx="375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 95%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255619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63CBF-ADD8-AF47-802E-04EFBE4C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Works for </a:t>
            </a:r>
            <a:r>
              <a:rPr lang="en-US" b="1" dirty="0">
                <a:solidFill>
                  <a:srgbClr val="BF5700"/>
                </a:solidFill>
              </a:rPr>
              <a:t>any statistic</a:t>
            </a:r>
            <a:r>
              <a:rPr lang="en-US" dirty="0"/>
              <a:t>.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rgbClr val="BF5700"/>
                </a:solidFill>
              </a:rPr>
              <a:t>Only assumption </a:t>
            </a:r>
            <a:r>
              <a:rPr lang="en-US" dirty="0"/>
              <a:t>is that the </a:t>
            </a:r>
            <a:r>
              <a:rPr lang="en-US" b="1" dirty="0">
                <a:solidFill>
                  <a:srgbClr val="BF5700"/>
                </a:solidFill>
              </a:rPr>
              <a:t>sample data set is representative </a:t>
            </a:r>
            <a:r>
              <a:rPr lang="en-US" dirty="0"/>
              <a:t>of the population.</a:t>
            </a:r>
          </a:p>
          <a:p>
            <a:pPr>
              <a:spcBef>
                <a:spcPts val="1800"/>
              </a:spcBef>
            </a:pPr>
            <a:r>
              <a:rPr lang="en-US" dirty="0"/>
              <a:t>Can be asymptotically </a:t>
            </a:r>
            <a:r>
              <a:rPr lang="en-US" b="1" dirty="0">
                <a:solidFill>
                  <a:srgbClr val="BF5700"/>
                </a:solidFill>
              </a:rPr>
              <a:t>more accurate </a:t>
            </a:r>
            <a:r>
              <a:rPr lang="en-US" dirty="0"/>
              <a:t>than theoretical models such as Central Limit Theorem.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05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Resampling relies on your actual data sample being representative of the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AF780-EE09-6E63-9DD5-2712DC10A38B}"/>
              </a:ext>
            </a:extLst>
          </p:cNvPr>
          <p:cNvGrpSpPr/>
          <p:nvPr/>
        </p:nvGrpSpPr>
        <p:grpSpPr>
          <a:xfrm>
            <a:off x="462988" y="1809750"/>
            <a:ext cx="637347" cy="614805"/>
            <a:chOff x="462988" y="1450705"/>
            <a:chExt cx="637347" cy="6148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E041F1-D917-EDD1-7F3C-5280488FFF1D}"/>
                </a:ext>
              </a:extLst>
            </p:cNvPr>
            <p:cNvSpPr txBox="1"/>
            <p:nvPr/>
          </p:nvSpPr>
          <p:spPr>
            <a:xfrm>
              <a:off x="581261" y="145070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665C97-B685-15D3-5C85-0C650E66BD57}"/>
                </a:ext>
              </a:extLst>
            </p:cNvPr>
            <p:cNvSpPr txBox="1"/>
            <p:nvPr/>
          </p:nvSpPr>
          <p:spPr>
            <a:xfrm>
              <a:off x="627025" y="149646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BFB629-8231-3C38-EBF0-E4F70111BDD3}"/>
                </a:ext>
              </a:extLst>
            </p:cNvPr>
            <p:cNvSpPr txBox="1"/>
            <p:nvPr/>
          </p:nvSpPr>
          <p:spPr>
            <a:xfrm>
              <a:off x="672788" y="1542232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42583-A771-182E-53AB-0F3D2CD50DEB}"/>
                </a:ext>
              </a:extLst>
            </p:cNvPr>
            <p:cNvSpPr txBox="1"/>
            <p:nvPr/>
          </p:nvSpPr>
          <p:spPr>
            <a:xfrm>
              <a:off x="731136" y="156887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1CF2A-3B8E-3B49-E3DB-668CD29E6F7E}"/>
                </a:ext>
              </a:extLst>
            </p:cNvPr>
            <p:cNvSpPr txBox="1"/>
            <p:nvPr/>
          </p:nvSpPr>
          <p:spPr>
            <a:xfrm>
              <a:off x="764316" y="163376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27D932-4706-331E-9EBC-9D46C235944B}"/>
                </a:ext>
              </a:extLst>
            </p:cNvPr>
            <p:cNvSpPr txBox="1"/>
            <p:nvPr/>
          </p:nvSpPr>
          <p:spPr>
            <a:xfrm>
              <a:off x="810079" y="167952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DFE99B-47DB-D8F0-DA55-2995577D0BA8}"/>
                </a:ext>
              </a:extLst>
            </p:cNvPr>
            <p:cNvSpPr txBox="1"/>
            <p:nvPr/>
          </p:nvSpPr>
          <p:spPr>
            <a:xfrm>
              <a:off x="609707" y="160128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6FAFBE-AC7F-4AAA-AD99-0DB7953B61CF}"/>
                </a:ext>
              </a:extLst>
            </p:cNvPr>
            <p:cNvSpPr txBox="1"/>
            <p:nvPr/>
          </p:nvSpPr>
          <p:spPr>
            <a:xfrm>
              <a:off x="614523" y="174252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9B4CC5-C165-A984-438B-5A201706B06A}"/>
                </a:ext>
              </a:extLst>
            </p:cNvPr>
            <p:cNvSpPr txBox="1"/>
            <p:nvPr/>
          </p:nvSpPr>
          <p:spPr>
            <a:xfrm>
              <a:off x="486638" y="1489525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8910FE-AA04-9E7D-54D4-F2E96B827C86}"/>
                </a:ext>
              </a:extLst>
            </p:cNvPr>
            <p:cNvSpPr txBox="1"/>
            <p:nvPr/>
          </p:nvSpPr>
          <p:spPr>
            <a:xfrm>
              <a:off x="519818" y="156025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102654-1801-617B-1A52-7ECFF7F45380}"/>
                </a:ext>
              </a:extLst>
            </p:cNvPr>
            <p:cNvSpPr txBox="1"/>
            <p:nvPr/>
          </p:nvSpPr>
          <p:spPr>
            <a:xfrm>
              <a:off x="575030" y="1561611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D75023-2399-1D09-C113-8A6B0CC50378}"/>
                </a:ext>
              </a:extLst>
            </p:cNvPr>
            <p:cNvSpPr txBox="1"/>
            <p:nvPr/>
          </p:nvSpPr>
          <p:spPr>
            <a:xfrm>
              <a:off x="585994" y="1664184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31107E-C38F-6100-6C6E-2E0EE5536CAF}"/>
                </a:ext>
              </a:extLst>
            </p:cNvPr>
            <p:cNvSpPr txBox="1"/>
            <p:nvPr/>
          </p:nvSpPr>
          <p:spPr>
            <a:xfrm>
              <a:off x="720130" y="165250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86DCEA-338B-B9B8-E1C4-9730FED41D20}"/>
                </a:ext>
              </a:extLst>
            </p:cNvPr>
            <p:cNvSpPr txBox="1"/>
            <p:nvPr/>
          </p:nvSpPr>
          <p:spPr>
            <a:xfrm>
              <a:off x="674172" y="1718123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2591B2-24E2-D5D6-884A-E692208BC7A2}"/>
                </a:ext>
              </a:extLst>
            </p:cNvPr>
            <p:cNvSpPr txBox="1"/>
            <p:nvPr/>
          </p:nvSpPr>
          <p:spPr>
            <a:xfrm>
              <a:off x="758085" y="1744666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A68720-D992-7015-5EC7-7E6BE834649E}"/>
                </a:ext>
              </a:extLst>
            </p:cNvPr>
            <p:cNvSpPr txBox="1"/>
            <p:nvPr/>
          </p:nvSpPr>
          <p:spPr>
            <a:xfrm>
              <a:off x="462988" y="1583767"/>
              <a:ext cx="883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209C8F-3F57-8317-3D1A-2E55CF2C258D}"/>
                </a:ext>
              </a:extLst>
            </p:cNvPr>
            <p:cNvSpPr txBox="1"/>
            <p:nvPr/>
          </p:nvSpPr>
          <p:spPr>
            <a:xfrm>
              <a:off x="816433" y="15976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CDC62D-1083-8AF4-C120-7938FC61D55E}"/>
                </a:ext>
              </a:extLst>
            </p:cNvPr>
            <p:cNvSpPr txBox="1"/>
            <p:nvPr/>
          </p:nvSpPr>
          <p:spPr>
            <a:xfrm>
              <a:off x="724906" y="1466927"/>
              <a:ext cx="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C0E403-7509-523C-25D5-670FC3EB5EFC}"/>
                </a:ext>
              </a:extLst>
            </p:cNvPr>
            <p:cNvSpPr txBox="1"/>
            <p:nvPr/>
          </p:nvSpPr>
          <p:spPr>
            <a:xfrm>
              <a:off x="825901" y="15134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4BB646-F7A3-44D6-31CB-6BCC3C82D7F9}"/>
                </a:ext>
              </a:extLst>
            </p:cNvPr>
            <p:cNvSpPr txBox="1"/>
            <p:nvPr/>
          </p:nvSpPr>
          <p:spPr>
            <a:xfrm>
              <a:off x="547209" y="175773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87B510-304A-2525-4899-0F4B387B437F}"/>
                </a:ext>
              </a:extLst>
            </p:cNvPr>
            <p:cNvSpPr txBox="1"/>
            <p:nvPr/>
          </p:nvSpPr>
          <p:spPr>
            <a:xfrm>
              <a:off x="664898" y="163054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679BC-CF70-C502-D13C-5B518E1FA9EC}"/>
                </a:ext>
              </a:extLst>
            </p:cNvPr>
            <p:cNvSpPr txBox="1"/>
            <p:nvPr/>
          </p:nvSpPr>
          <p:spPr>
            <a:xfrm>
              <a:off x="500892" y="166349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0B06D1-DC9B-D26C-A77F-8E8C60E25487}"/>
                </a:ext>
              </a:extLst>
            </p:cNvPr>
            <p:cNvSpPr/>
            <p:nvPr/>
          </p:nvSpPr>
          <p:spPr>
            <a:xfrm>
              <a:off x="483108" y="1535257"/>
              <a:ext cx="500164" cy="4734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123E4D0-848D-AE39-F0D1-BF9EB355E1C7}"/>
              </a:ext>
            </a:extLst>
          </p:cNvPr>
          <p:cNvSpPr txBox="1"/>
          <p:nvPr/>
        </p:nvSpPr>
        <p:spPr>
          <a:xfrm>
            <a:off x="454272" y="25315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control group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5B8993-9EE4-4E2E-4109-22AD88AF9324}"/>
              </a:ext>
            </a:extLst>
          </p:cNvPr>
          <p:cNvSpPr txBox="1"/>
          <p:nvPr/>
        </p:nvSpPr>
        <p:spPr>
          <a:xfrm>
            <a:off x="2743201" y="1879785"/>
            <a:ext cx="59378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F5700"/>
                </a:solidFill>
              </a:rPr>
              <a:t>What if it just so happens that you have a bunch of outliers in your sample?</a:t>
            </a:r>
          </a:p>
          <a:p>
            <a:endParaRPr lang="en-US" dirty="0">
              <a:solidFill>
                <a:srgbClr val="BF5700"/>
              </a:solidFill>
            </a:endParaRPr>
          </a:p>
          <a:p>
            <a:r>
              <a:rPr lang="en-US" dirty="0"/>
              <a:t>Will bootstrapping help you then?</a:t>
            </a:r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573889A8-DF6F-32A3-23D1-52D0170BEED9}"/>
              </a:ext>
            </a:extLst>
          </p:cNvPr>
          <p:cNvSpPr/>
          <p:nvPr/>
        </p:nvSpPr>
        <p:spPr>
          <a:xfrm>
            <a:off x="1149132" y="2031454"/>
            <a:ext cx="1499304" cy="290806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8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statistical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8E9FAB-A1A7-EA44-8DBA-D79BCF37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66615"/>
            <a:ext cx="5638800" cy="315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31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vs. Sample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E5AA0D-8810-BF4C-9AC3-5F14E461116E}"/>
                  </a:ext>
                </a:extLst>
              </p:cNvPr>
              <p:cNvSpPr txBox="1"/>
              <p:nvPr/>
            </p:nvSpPr>
            <p:spPr>
              <a:xfrm>
                <a:off x="5342806" y="1887592"/>
                <a:ext cx="25397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Random Sample of size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E5AA0D-8810-BF4C-9AC3-5F14E4611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806" y="1887592"/>
                <a:ext cx="2539798" cy="338554"/>
              </a:xfrm>
              <a:prstGeom prst="rect">
                <a:avLst/>
              </a:prstGeom>
              <a:blipFill>
                <a:blip r:embed="rId2"/>
                <a:stretch>
                  <a:fillRect l="-995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FA6CCF8-1DAB-FD43-9556-37742D5672B5}"/>
              </a:ext>
            </a:extLst>
          </p:cNvPr>
          <p:cNvSpPr/>
          <p:nvPr/>
        </p:nvSpPr>
        <p:spPr>
          <a:xfrm>
            <a:off x="457200" y="1397374"/>
            <a:ext cx="2028171" cy="160020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365F0-EBB8-2D47-9A39-0E62A6500313}"/>
                  </a:ext>
                </a:extLst>
              </p:cNvPr>
              <p:cNvSpPr txBox="1"/>
              <p:nvPr/>
            </p:nvSpPr>
            <p:spPr>
              <a:xfrm>
                <a:off x="4472823" y="1502630"/>
                <a:ext cx="663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365F0-EBB8-2D47-9A39-0E62A6500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3" y="1502630"/>
                <a:ext cx="663258" cy="33855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A421EA-3B93-704A-A936-0B3A6E923663}"/>
              </a:ext>
            </a:extLst>
          </p:cNvPr>
          <p:cNvCxnSpPr>
            <a:cxnSpLocks/>
          </p:cNvCxnSpPr>
          <p:nvPr/>
        </p:nvCxnSpPr>
        <p:spPr>
          <a:xfrm>
            <a:off x="2028560" y="1672526"/>
            <a:ext cx="2415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64FDD1-35BF-2C45-A1A8-09DC25DFD282}"/>
              </a:ext>
            </a:extLst>
          </p:cNvPr>
          <p:cNvSpPr txBox="1"/>
          <p:nvPr/>
        </p:nvSpPr>
        <p:spPr>
          <a:xfrm>
            <a:off x="877283" y="1475388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6B758F3-CA05-8C46-843A-B687617AE3E3}"/>
                  </a:ext>
                </a:extLst>
              </p:cNvPr>
              <p:cNvSpPr/>
              <p:nvPr/>
            </p:nvSpPr>
            <p:spPr>
              <a:xfrm>
                <a:off x="3168831" y="1913592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6B758F3-CA05-8C46-843A-B687617AE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31" y="1913592"/>
                <a:ext cx="377303" cy="2865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1ABD3-E697-C442-8102-C37FC04282E4}"/>
                  </a:ext>
                </a:extLst>
              </p:cNvPr>
              <p:cNvSpPr txBox="1"/>
              <p:nvPr/>
            </p:nvSpPr>
            <p:spPr>
              <a:xfrm>
                <a:off x="4472823" y="1870345"/>
                <a:ext cx="6328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1ABD3-E697-C442-8102-C37FC042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3" y="1870345"/>
                <a:ext cx="63286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EDAE1-B8F5-AA41-B457-AE541453A499}"/>
              </a:ext>
            </a:extLst>
          </p:cNvPr>
          <p:cNvCxnSpPr>
            <a:cxnSpLocks/>
          </p:cNvCxnSpPr>
          <p:nvPr/>
        </p:nvCxnSpPr>
        <p:spPr>
          <a:xfrm>
            <a:off x="3655994" y="2049980"/>
            <a:ext cx="77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516998-E4CD-8F4D-BE99-F6EFC953E4C6}"/>
                  </a:ext>
                </a:extLst>
              </p:cNvPr>
              <p:cNvSpPr/>
              <p:nvPr/>
            </p:nvSpPr>
            <p:spPr>
              <a:xfrm>
                <a:off x="1821980" y="1993091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516998-E4CD-8F4D-BE99-F6EFC953E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80" y="1993091"/>
                <a:ext cx="377303" cy="2865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06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6CCF8-1DAB-FD43-9556-37742D5672B5}"/>
              </a:ext>
            </a:extLst>
          </p:cNvPr>
          <p:cNvSpPr/>
          <p:nvPr/>
        </p:nvSpPr>
        <p:spPr>
          <a:xfrm>
            <a:off x="457200" y="1397374"/>
            <a:ext cx="2028171" cy="160020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365F0-EBB8-2D47-9A39-0E62A6500313}"/>
                  </a:ext>
                </a:extLst>
              </p:cNvPr>
              <p:cNvSpPr txBox="1"/>
              <p:nvPr/>
            </p:nvSpPr>
            <p:spPr>
              <a:xfrm>
                <a:off x="4472823" y="1502630"/>
                <a:ext cx="663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365F0-EBB8-2D47-9A39-0E62A6500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3" y="1502630"/>
                <a:ext cx="663258" cy="338554"/>
              </a:xfrm>
              <a:prstGeom prst="rect">
                <a:avLst/>
              </a:prstGeom>
              <a:blipFill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A421EA-3B93-704A-A936-0B3A6E923663}"/>
              </a:ext>
            </a:extLst>
          </p:cNvPr>
          <p:cNvCxnSpPr>
            <a:cxnSpLocks/>
          </p:cNvCxnSpPr>
          <p:nvPr/>
        </p:nvCxnSpPr>
        <p:spPr>
          <a:xfrm>
            <a:off x="2028560" y="1672526"/>
            <a:ext cx="2415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64FDD1-35BF-2C45-A1A8-09DC25DFD282}"/>
              </a:ext>
            </a:extLst>
          </p:cNvPr>
          <p:cNvSpPr txBox="1"/>
          <p:nvPr/>
        </p:nvSpPr>
        <p:spPr>
          <a:xfrm>
            <a:off x="877283" y="1475388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6B758F3-CA05-8C46-843A-B687617AE3E3}"/>
                  </a:ext>
                </a:extLst>
              </p:cNvPr>
              <p:cNvSpPr/>
              <p:nvPr/>
            </p:nvSpPr>
            <p:spPr>
              <a:xfrm>
                <a:off x="3168831" y="1913592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6B758F3-CA05-8C46-843A-B687617AE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31" y="1913592"/>
                <a:ext cx="377303" cy="28655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1ABD3-E697-C442-8102-C37FC04282E4}"/>
                  </a:ext>
                </a:extLst>
              </p:cNvPr>
              <p:cNvSpPr txBox="1"/>
              <p:nvPr/>
            </p:nvSpPr>
            <p:spPr>
              <a:xfrm>
                <a:off x="4472823" y="1870345"/>
                <a:ext cx="716991" cy="341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1ABD3-E697-C442-8102-C37FC042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3" y="1870345"/>
                <a:ext cx="716991" cy="341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EDAE1-B8F5-AA41-B457-AE541453A499}"/>
              </a:ext>
            </a:extLst>
          </p:cNvPr>
          <p:cNvCxnSpPr>
            <a:cxnSpLocks/>
          </p:cNvCxnSpPr>
          <p:nvPr/>
        </p:nvCxnSpPr>
        <p:spPr>
          <a:xfrm>
            <a:off x="3655994" y="2049980"/>
            <a:ext cx="77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516998-E4CD-8F4D-BE99-F6EFC953E4C6}"/>
                  </a:ext>
                </a:extLst>
              </p:cNvPr>
              <p:cNvSpPr/>
              <p:nvPr/>
            </p:nvSpPr>
            <p:spPr>
              <a:xfrm>
                <a:off x="1821980" y="1993091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516998-E4CD-8F4D-BE99-F6EFC953E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80" y="1993091"/>
                <a:ext cx="377303" cy="2865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A571675-9B8A-B24D-86E4-808B581AA0C1}"/>
                  </a:ext>
                </a:extLst>
              </p:cNvPr>
              <p:cNvSpPr/>
              <p:nvPr/>
            </p:nvSpPr>
            <p:spPr>
              <a:xfrm>
                <a:off x="3168831" y="2310769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A571675-9B8A-B24D-86E4-808B581AA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31" y="2310769"/>
                <a:ext cx="377303" cy="2865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70EC9B-7CE0-134E-AC29-6FD3C6BCF7AF}"/>
                  </a:ext>
                </a:extLst>
              </p:cNvPr>
              <p:cNvSpPr txBox="1"/>
              <p:nvPr/>
            </p:nvSpPr>
            <p:spPr>
              <a:xfrm>
                <a:off x="4472823" y="2267522"/>
                <a:ext cx="716991" cy="341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70EC9B-7CE0-134E-AC29-6FD3C6BC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3" y="2267522"/>
                <a:ext cx="716991" cy="3414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58A82A-B636-394B-AE9B-65C66C2E4660}"/>
              </a:ext>
            </a:extLst>
          </p:cNvPr>
          <p:cNvCxnSpPr>
            <a:cxnSpLocks/>
          </p:cNvCxnSpPr>
          <p:nvPr/>
        </p:nvCxnSpPr>
        <p:spPr>
          <a:xfrm>
            <a:off x="3655994" y="2447157"/>
            <a:ext cx="77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4C14706-FD7E-CB48-8062-D6BD710D31B7}"/>
                  </a:ext>
                </a:extLst>
              </p:cNvPr>
              <p:cNvSpPr/>
              <p:nvPr/>
            </p:nvSpPr>
            <p:spPr>
              <a:xfrm>
                <a:off x="3164349" y="2707338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4C14706-FD7E-CB48-8062-D6BD710D3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349" y="2707338"/>
                <a:ext cx="377303" cy="2865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0DC597-27A3-344E-8CE5-5F468940D627}"/>
                  </a:ext>
                </a:extLst>
              </p:cNvPr>
              <p:cNvSpPr txBox="1"/>
              <p:nvPr/>
            </p:nvSpPr>
            <p:spPr>
              <a:xfrm>
                <a:off x="4468341" y="2664091"/>
                <a:ext cx="716991" cy="341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0DC597-27A3-344E-8CE5-5F468940D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41" y="2664091"/>
                <a:ext cx="716991" cy="341440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F36D8A-ED54-9F46-A0BE-A8DDE4CB9364}"/>
              </a:ext>
            </a:extLst>
          </p:cNvPr>
          <p:cNvCxnSpPr>
            <a:cxnSpLocks/>
          </p:cNvCxnSpPr>
          <p:nvPr/>
        </p:nvCxnSpPr>
        <p:spPr>
          <a:xfrm>
            <a:off x="3651512" y="2843726"/>
            <a:ext cx="77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564E56-5DD5-9144-BF97-44C4C06A7E6E}"/>
                  </a:ext>
                </a:extLst>
              </p:cNvPr>
              <p:cNvSpPr/>
              <p:nvPr/>
            </p:nvSpPr>
            <p:spPr>
              <a:xfrm>
                <a:off x="639603" y="1993091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564E56-5DD5-9144-BF97-44C4C06A7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3" y="1993091"/>
                <a:ext cx="377303" cy="2865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398A24-B435-7940-B99B-7F4A8794B71D}"/>
                  </a:ext>
                </a:extLst>
              </p:cNvPr>
              <p:cNvSpPr/>
              <p:nvPr/>
            </p:nvSpPr>
            <p:spPr>
              <a:xfrm>
                <a:off x="914400" y="2336768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398A24-B435-7940-B99B-7F4A8794B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336768"/>
                <a:ext cx="377303" cy="2865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C2653AF-D73F-0043-BF9B-AC42C35CAA12}"/>
                  </a:ext>
                </a:extLst>
              </p:cNvPr>
              <p:cNvSpPr/>
              <p:nvPr/>
            </p:nvSpPr>
            <p:spPr>
              <a:xfrm>
                <a:off x="867031" y="1901854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C2653AF-D73F-0043-BF9B-AC42C35CA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31" y="1901854"/>
                <a:ext cx="377303" cy="2865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8DE619A-6948-154B-8A0B-6BE3892C7B6A}"/>
                  </a:ext>
                </a:extLst>
              </p:cNvPr>
              <p:cNvSpPr/>
              <p:nvPr/>
            </p:nvSpPr>
            <p:spPr>
              <a:xfrm>
                <a:off x="1465352" y="2208778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8DE619A-6948-154B-8A0B-6BE3892C7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208778"/>
                <a:ext cx="377303" cy="2865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1A3C7A4-25F1-C24B-ADE1-EFDC0E4EDFBA}"/>
                  </a:ext>
                </a:extLst>
              </p:cNvPr>
              <p:cNvSpPr/>
              <p:nvPr/>
            </p:nvSpPr>
            <p:spPr>
              <a:xfrm>
                <a:off x="1433775" y="2564060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1A3C7A4-25F1-C24B-ADE1-EFDC0E4ED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75" y="2564060"/>
                <a:ext cx="377303" cy="2865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C83D113-42B0-1247-AD69-D3FC6ABF1285}"/>
                  </a:ext>
                </a:extLst>
              </p:cNvPr>
              <p:cNvSpPr/>
              <p:nvPr/>
            </p:nvSpPr>
            <p:spPr>
              <a:xfrm>
                <a:off x="1891175" y="2352055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C83D113-42B0-1247-AD69-D3FC6ABF1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5" y="2352055"/>
                <a:ext cx="377303" cy="2865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6E650FA-9C79-3140-85B1-7E179EA2D1B4}"/>
                  </a:ext>
                </a:extLst>
              </p:cNvPr>
              <p:cNvSpPr/>
              <p:nvPr/>
            </p:nvSpPr>
            <p:spPr>
              <a:xfrm>
                <a:off x="1291599" y="1857790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6E650FA-9C79-3140-85B1-7E179EA2D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99" y="1857790"/>
                <a:ext cx="377303" cy="2865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6B8862E-3E65-5A46-A2EC-0D98D2B6E3F3}"/>
              </a:ext>
            </a:extLst>
          </p:cNvPr>
          <p:cNvSpPr txBox="1"/>
          <p:nvPr/>
        </p:nvSpPr>
        <p:spPr>
          <a:xfrm rot="16200000">
            <a:off x="4452952" y="30092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123EE5-2EA3-6E4F-84F0-3399D39A0343}"/>
              </a:ext>
            </a:extLst>
          </p:cNvPr>
          <p:cNvGrpSpPr/>
          <p:nvPr/>
        </p:nvGrpSpPr>
        <p:grpSpPr>
          <a:xfrm>
            <a:off x="5629429" y="2738972"/>
            <a:ext cx="2914341" cy="2065858"/>
            <a:chOff x="5051738" y="1782507"/>
            <a:chExt cx="2914341" cy="206585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564FC2-A22E-F247-9421-6249650992F0}"/>
                </a:ext>
              </a:extLst>
            </p:cNvPr>
            <p:cNvSpPr txBox="1"/>
            <p:nvPr/>
          </p:nvSpPr>
          <p:spPr>
            <a:xfrm rot="16200000">
              <a:off x="4924299" y="2476881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PDF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A6B9CA-AF6E-0F46-A0E5-CF4FA2D1B88E}"/>
                </a:ext>
              </a:extLst>
            </p:cNvPr>
            <p:cNvGrpSpPr/>
            <p:nvPr/>
          </p:nvGrpSpPr>
          <p:grpSpPr>
            <a:xfrm>
              <a:off x="5415589" y="1782507"/>
              <a:ext cx="2550490" cy="1727304"/>
              <a:chOff x="5515523" y="1782506"/>
              <a:chExt cx="3380674" cy="2289541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D4F733A-A8D0-174A-B944-6B30C0440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4905" y="1782506"/>
                <a:ext cx="0" cy="22895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12E28AF-F35D-1A4B-8BD6-4E2AF5216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5523" y="4072047"/>
                <a:ext cx="338067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753DA4D-C554-D848-AA3A-883F9D704F10}"/>
                    </a:ext>
                  </a:extLst>
                </p:cNvPr>
                <p:cNvSpPr txBox="1"/>
                <p:nvPr/>
              </p:nvSpPr>
              <p:spPr>
                <a:xfrm>
                  <a:off x="6481771" y="3509811"/>
                  <a:ext cx="3575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753DA4D-C554-D848-AA3A-883F9D704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71" y="3509811"/>
                  <a:ext cx="357598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E03230A8-190A-7343-AE5D-FBBF00DEA8A1}"/>
              </a:ext>
            </a:extLst>
          </p:cNvPr>
          <p:cNvSpPr/>
          <p:nvPr/>
        </p:nvSpPr>
        <p:spPr>
          <a:xfrm>
            <a:off x="7348480" y="439769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F98A2-5051-D84A-88F0-AF4BCD570075}"/>
              </a:ext>
            </a:extLst>
          </p:cNvPr>
          <p:cNvSpPr/>
          <p:nvPr/>
        </p:nvSpPr>
        <p:spPr>
          <a:xfrm>
            <a:off x="6746805" y="439769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D3C344-A114-A544-B1E3-869970626212}"/>
              </a:ext>
            </a:extLst>
          </p:cNvPr>
          <p:cNvSpPr/>
          <p:nvPr/>
        </p:nvSpPr>
        <p:spPr>
          <a:xfrm>
            <a:off x="7637498" y="439769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7EF312-47B2-234C-A1D6-3B2932715B1C}"/>
              </a:ext>
            </a:extLst>
          </p:cNvPr>
          <p:cNvSpPr txBox="1"/>
          <p:nvPr/>
        </p:nvSpPr>
        <p:spPr>
          <a:xfrm>
            <a:off x="5857179" y="2237615"/>
            <a:ext cx="2829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Distribution of sample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7A6EB4-2BF9-9949-82FE-BA75C4AC5598}"/>
                  </a:ext>
                </a:extLst>
              </p:cNvPr>
              <p:cNvSpPr txBox="1"/>
              <p:nvPr/>
            </p:nvSpPr>
            <p:spPr>
              <a:xfrm>
                <a:off x="6594523" y="4063690"/>
                <a:ext cx="441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7A6EB4-2BF9-9949-82FE-BA75C4AC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523" y="4063690"/>
                <a:ext cx="441724" cy="338554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F04B6E-204D-654E-AC97-58FC2A3E8C92}"/>
                  </a:ext>
                </a:extLst>
              </p:cNvPr>
              <p:cNvSpPr txBox="1"/>
              <p:nvPr/>
            </p:nvSpPr>
            <p:spPr>
              <a:xfrm>
                <a:off x="7199941" y="4063690"/>
                <a:ext cx="446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F04B6E-204D-654E-AC97-58FC2A3E8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41" y="4063690"/>
                <a:ext cx="446469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03B339-B803-9A47-9B93-20C1BF5B7F93}"/>
                  </a:ext>
                </a:extLst>
              </p:cNvPr>
              <p:cNvSpPr txBox="1"/>
              <p:nvPr/>
            </p:nvSpPr>
            <p:spPr>
              <a:xfrm>
                <a:off x="7517907" y="4068759"/>
                <a:ext cx="446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03B339-B803-9A47-9B93-20C1BF5B7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907" y="4068759"/>
                <a:ext cx="446469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6CCF8-1DAB-FD43-9556-37742D5672B5}"/>
              </a:ext>
            </a:extLst>
          </p:cNvPr>
          <p:cNvSpPr/>
          <p:nvPr/>
        </p:nvSpPr>
        <p:spPr>
          <a:xfrm>
            <a:off x="457200" y="1397374"/>
            <a:ext cx="2028171" cy="160020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365F0-EBB8-2D47-9A39-0E62A6500313}"/>
                  </a:ext>
                </a:extLst>
              </p:cNvPr>
              <p:cNvSpPr txBox="1"/>
              <p:nvPr/>
            </p:nvSpPr>
            <p:spPr>
              <a:xfrm>
                <a:off x="4472823" y="1502630"/>
                <a:ext cx="663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365F0-EBB8-2D47-9A39-0E62A6500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3" y="1502630"/>
                <a:ext cx="663258" cy="338554"/>
              </a:xfrm>
              <a:prstGeom prst="rect">
                <a:avLst/>
              </a:prstGeom>
              <a:blipFill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A421EA-3B93-704A-A936-0B3A6E923663}"/>
              </a:ext>
            </a:extLst>
          </p:cNvPr>
          <p:cNvCxnSpPr>
            <a:cxnSpLocks/>
          </p:cNvCxnSpPr>
          <p:nvPr/>
        </p:nvCxnSpPr>
        <p:spPr>
          <a:xfrm>
            <a:off x="2028560" y="1672526"/>
            <a:ext cx="2415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64FDD1-35BF-2C45-A1A8-09DC25DFD282}"/>
              </a:ext>
            </a:extLst>
          </p:cNvPr>
          <p:cNvSpPr txBox="1"/>
          <p:nvPr/>
        </p:nvSpPr>
        <p:spPr>
          <a:xfrm>
            <a:off x="877283" y="1475388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6B758F3-CA05-8C46-843A-B687617AE3E3}"/>
                  </a:ext>
                </a:extLst>
              </p:cNvPr>
              <p:cNvSpPr/>
              <p:nvPr/>
            </p:nvSpPr>
            <p:spPr>
              <a:xfrm>
                <a:off x="3168831" y="1913592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6B758F3-CA05-8C46-843A-B687617AE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31" y="1913592"/>
                <a:ext cx="377303" cy="28655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1ABD3-E697-C442-8102-C37FC04282E4}"/>
                  </a:ext>
                </a:extLst>
              </p:cNvPr>
              <p:cNvSpPr txBox="1"/>
              <p:nvPr/>
            </p:nvSpPr>
            <p:spPr>
              <a:xfrm>
                <a:off x="4472823" y="1870345"/>
                <a:ext cx="716991" cy="341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1ABD3-E697-C442-8102-C37FC042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3" y="1870345"/>
                <a:ext cx="716991" cy="341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EDAE1-B8F5-AA41-B457-AE541453A499}"/>
              </a:ext>
            </a:extLst>
          </p:cNvPr>
          <p:cNvCxnSpPr>
            <a:cxnSpLocks/>
          </p:cNvCxnSpPr>
          <p:nvPr/>
        </p:nvCxnSpPr>
        <p:spPr>
          <a:xfrm>
            <a:off x="3655994" y="2049980"/>
            <a:ext cx="77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516998-E4CD-8F4D-BE99-F6EFC953E4C6}"/>
                  </a:ext>
                </a:extLst>
              </p:cNvPr>
              <p:cNvSpPr/>
              <p:nvPr/>
            </p:nvSpPr>
            <p:spPr>
              <a:xfrm>
                <a:off x="1821980" y="1993091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516998-E4CD-8F4D-BE99-F6EFC953E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80" y="1993091"/>
                <a:ext cx="377303" cy="2865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A571675-9B8A-B24D-86E4-808B581AA0C1}"/>
                  </a:ext>
                </a:extLst>
              </p:cNvPr>
              <p:cNvSpPr/>
              <p:nvPr/>
            </p:nvSpPr>
            <p:spPr>
              <a:xfrm>
                <a:off x="3168831" y="2310769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A571675-9B8A-B24D-86E4-808B581AA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31" y="2310769"/>
                <a:ext cx="377303" cy="2865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70EC9B-7CE0-134E-AC29-6FD3C6BCF7AF}"/>
                  </a:ext>
                </a:extLst>
              </p:cNvPr>
              <p:cNvSpPr txBox="1"/>
              <p:nvPr/>
            </p:nvSpPr>
            <p:spPr>
              <a:xfrm>
                <a:off x="4472823" y="2267522"/>
                <a:ext cx="716991" cy="341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70EC9B-7CE0-134E-AC29-6FD3C6BC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3" y="2267522"/>
                <a:ext cx="716991" cy="3414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58A82A-B636-394B-AE9B-65C66C2E4660}"/>
              </a:ext>
            </a:extLst>
          </p:cNvPr>
          <p:cNvCxnSpPr>
            <a:cxnSpLocks/>
          </p:cNvCxnSpPr>
          <p:nvPr/>
        </p:nvCxnSpPr>
        <p:spPr>
          <a:xfrm>
            <a:off x="3655994" y="2447157"/>
            <a:ext cx="77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4C14706-FD7E-CB48-8062-D6BD710D31B7}"/>
                  </a:ext>
                </a:extLst>
              </p:cNvPr>
              <p:cNvSpPr/>
              <p:nvPr/>
            </p:nvSpPr>
            <p:spPr>
              <a:xfrm>
                <a:off x="3164349" y="2707338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4C14706-FD7E-CB48-8062-D6BD710D3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349" y="2707338"/>
                <a:ext cx="377303" cy="2865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0DC597-27A3-344E-8CE5-5F468940D627}"/>
                  </a:ext>
                </a:extLst>
              </p:cNvPr>
              <p:cNvSpPr txBox="1"/>
              <p:nvPr/>
            </p:nvSpPr>
            <p:spPr>
              <a:xfrm>
                <a:off x="4468341" y="2664091"/>
                <a:ext cx="716991" cy="341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0DC597-27A3-344E-8CE5-5F468940D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41" y="2664091"/>
                <a:ext cx="716991" cy="341440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F36D8A-ED54-9F46-A0BE-A8DDE4CB9364}"/>
              </a:ext>
            </a:extLst>
          </p:cNvPr>
          <p:cNvCxnSpPr>
            <a:cxnSpLocks/>
          </p:cNvCxnSpPr>
          <p:nvPr/>
        </p:nvCxnSpPr>
        <p:spPr>
          <a:xfrm>
            <a:off x="3651512" y="2843726"/>
            <a:ext cx="77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564E56-5DD5-9144-BF97-44C4C06A7E6E}"/>
                  </a:ext>
                </a:extLst>
              </p:cNvPr>
              <p:cNvSpPr/>
              <p:nvPr/>
            </p:nvSpPr>
            <p:spPr>
              <a:xfrm>
                <a:off x="639603" y="1993091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564E56-5DD5-9144-BF97-44C4C06A7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3" y="1993091"/>
                <a:ext cx="377303" cy="2865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398A24-B435-7940-B99B-7F4A8794B71D}"/>
                  </a:ext>
                </a:extLst>
              </p:cNvPr>
              <p:cNvSpPr/>
              <p:nvPr/>
            </p:nvSpPr>
            <p:spPr>
              <a:xfrm>
                <a:off x="914400" y="2336768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398A24-B435-7940-B99B-7F4A8794B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336768"/>
                <a:ext cx="377303" cy="2865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C2653AF-D73F-0043-BF9B-AC42C35CAA12}"/>
                  </a:ext>
                </a:extLst>
              </p:cNvPr>
              <p:cNvSpPr/>
              <p:nvPr/>
            </p:nvSpPr>
            <p:spPr>
              <a:xfrm>
                <a:off x="867031" y="1901854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C2653AF-D73F-0043-BF9B-AC42C35CA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31" y="1901854"/>
                <a:ext cx="377303" cy="2865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8DE619A-6948-154B-8A0B-6BE3892C7B6A}"/>
                  </a:ext>
                </a:extLst>
              </p:cNvPr>
              <p:cNvSpPr/>
              <p:nvPr/>
            </p:nvSpPr>
            <p:spPr>
              <a:xfrm>
                <a:off x="1465352" y="2208778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8DE619A-6948-154B-8A0B-6BE3892C7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208778"/>
                <a:ext cx="377303" cy="2865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1A3C7A4-25F1-C24B-ADE1-EFDC0E4EDFBA}"/>
                  </a:ext>
                </a:extLst>
              </p:cNvPr>
              <p:cNvSpPr/>
              <p:nvPr/>
            </p:nvSpPr>
            <p:spPr>
              <a:xfrm>
                <a:off x="1433775" y="2564060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1A3C7A4-25F1-C24B-ADE1-EFDC0E4ED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75" y="2564060"/>
                <a:ext cx="377303" cy="2865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C83D113-42B0-1247-AD69-D3FC6ABF1285}"/>
                  </a:ext>
                </a:extLst>
              </p:cNvPr>
              <p:cNvSpPr/>
              <p:nvPr/>
            </p:nvSpPr>
            <p:spPr>
              <a:xfrm>
                <a:off x="1891175" y="2352055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C83D113-42B0-1247-AD69-D3FC6ABF1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5" y="2352055"/>
                <a:ext cx="377303" cy="2865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6E650FA-9C79-3140-85B1-7E179EA2D1B4}"/>
                  </a:ext>
                </a:extLst>
              </p:cNvPr>
              <p:cNvSpPr/>
              <p:nvPr/>
            </p:nvSpPr>
            <p:spPr>
              <a:xfrm>
                <a:off x="1291599" y="1857790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6E650FA-9C79-3140-85B1-7E179EA2D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99" y="1857790"/>
                <a:ext cx="377303" cy="2865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6B8862E-3E65-5A46-A2EC-0D98D2B6E3F3}"/>
              </a:ext>
            </a:extLst>
          </p:cNvPr>
          <p:cNvSpPr txBox="1"/>
          <p:nvPr/>
        </p:nvSpPr>
        <p:spPr>
          <a:xfrm rot="16200000">
            <a:off x="4452952" y="30092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123EE5-2EA3-6E4F-84F0-3399D39A0343}"/>
              </a:ext>
            </a:extLst>
          </p:cNvPr>
          <p:cNvGrpSpPr/>
          <p:nvPr/>
        </p:nvGrpSpPr>
        <p:grpSpPr>
          <a:xfrm>
            <a:off x="5629429" y="2738972"/>
            <a:ext cx="2914341" cy="2065858"/>
            <a:chOff x="5051738" y="1782507"/>
            <a:chExt cx="2914341" cy="206585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564FC2-A22E-F247-9421-6249650992F0}"/>
                </a:ext>
              </a:extLst>
            </p:cNvPr>
            <p:cNvSpPr txBox="1"/>
            <p:nvPr/>
          </p:nvSpPr>
          <p:spPr>
            <a:xfrm rot="16200000">
              <a:off x="4924299" y="2476881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PDF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A6B9CA-AF6E-0F46-A0E5-CF4FA2D1B88E}"/>
                </a:ext>
              </a:extLst>
            </p:cNvPr>
            <p:cNvGrpSpPr/>
            <p:nvPr/>
          </p:nvGrpSpPr>
          <p:grpSpPr>
            <a:xfrm>
              <a:off x="5415589" y="1782507"/>
              <a:ext cx="2550490" cy="1727304"/>
              <a:chOff x="5515523" y="1782506"/>
              <a:chExt cx="3380674" cy="228954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116AFFC-B4D4-9A4C-B1F5-FB2BE2082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785" y="1875667"/>
                <a:ext cx="3197970" cy="2161603"/>
              </a:xfrm>
              <a:prstGeom prst="rect">
                <a:avLst/>
              </a:prstGeom>
            </p:spPr>
          </p:pic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D4F733A-A8D0-174A-B944-6B30C0440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4905" y="1782506"/>
                <a:ext cx="0" cy="22895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12E28AF-F35D-1A4B-8BD6-4E2AF5216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5523" y="4072047"/>
                <a:ext cx="338067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753DA4D-C554-D848-AA3A-883F9D704F10}"/>
                    </a:ext>
                  </a:extLst>
                </p:cNvPr>
                <p:cNvSpPr txBox="1"/>
                <p:nvPr/>
              </p:nvSpPr>
              <p:spPr>
                <a:xfrm>
                  <a:off x="6481771" y="3509811"/>
                  <a:ext cx="3575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753DA4D-C554-D848-AA3A-883F9D704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71" y="3509811"/>
                  <a:ext cx="357598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E03230A8-190A-7343-AE5D-FBBF00DEA8A1}"/>
              </a:ext>
            </a:extLst>
          </p:cNvPr>
          <p:cNvSpPr/>
          <p:nvPr/>
        </p:nvSpPr>
        <p:spPr>
          <a:xfrm>
            <a:off x="7348480" y="439769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F98A2-5051-D84A-88F0-AF4BCD570075}"/>
              </a:ext>
            </a:extLst>
          </p:cNvPr>
          <p:cNvSpPr/>
          <p:nvPr/>
        </p:nvSpPr>
        <p:spPr>
          <a:xfrm>
            <a:off x="6746805" y="439769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D3C344-A114-A544-B1E3-869970626212}"/>
              </a:ext>
            </a:extLst>
          </p:cNvPr>
          <p:cNvSpPr/>
          <p:nvPr/>
        </p:nvSpPr>
        <p:spPr>
          <a:xfrm>
            <a:off x="7637498" y="439769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7A6EB4-2BF9-9949-82FE-BA75C4AC5598}"/>
                  </a:ext>
                </a:extLst>
              </p:cNvPr>
              <p:cNvSpPr txBox="1"/>
              <p:nvPr/>
            </p:nvSpPr>
            <p:spPr>
              <a:xfrm>
                <a:off x="6594523" y="4063690"/>
                <a:ext cx="441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7A6EB4-2BF9-9949-82FE-BA75C4AC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523" y="4063690"/>
                <a:ext cx="441724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F04B6E-204D-654E-AC97-58FC2A3E8C92}"/>
                  </a:ext>
                </a:extLst>
              </p:cNvPr>
              <p:cNvSpPr txBox="1"/>
              <p:nvPr/>
            </p:nvSpPr>
            <p:spPr>
              <a:xfrm>
                <a:off x="7199941" y="4063690"/>
                <a:ext cx="446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F04B6E-204D-654E-AC97-58FC2A3E8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41" y="4063690"/>
                <a:ext cx="446469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03B339-B803-9A47-9B93-20C1BF5B7F93}"/>
                  </a:ext>
                </a:extLst>
              </p:cNvPr>
              <p:cNvSpPr txBox="1"/>
              <p:nvPr/>
            </p:nvSpPr>
            <p:spPr>
              <a:xfrm>
                <a:off x="7517907" y="4068759"/>
                <a:ext cx="446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03B339-B803-9A47-9B93-20C1BF5B7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907" y="4068759"/>
                <a:ext cx="446469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448660-C596-E640-B308-B280BD2C922C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199941" y="2781837"/>
            <a:ext cx="3994" cy="16721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C6B4CE-C6A3-6D49-B553-92B1129CDC44}"/>
                  </a:ext>
                </a:extLst>
              </p:cNvPr>
              <p:cNvSpPr txBox="1"/>
              <p:nvPr/>
            </p:nvSpPr>
            <p:spPr>
              <a:xfrm>
                <a:off x="7023885" y="2443283"/>
                <a:ext cx="3600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C6B4CE-C6A3-6D49-B553-92B1129CD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885" y="2443283"/>
                <a:ext cx="360099" cy="338554"/>
              </a:xfrm>
              <a:prstGeom prst="rect">
                <a:avLst/>
              </a:prstGeom>
              <a:blipFill>
                <a:blip r:embed="rId2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A16B4C-2C38-9549-B557-83B1E0701324}"/>
              </a:ext>
            </a:extLst>
          </p:cNvPr>
          <p:cNvCxnSpPr>
            <a:cxnSpLocks/>
          </p:cNvCxnSpPr>
          <p:nvPr/>
        </p:nvCxnSpPr>
        <p:spPr>
          <a:xfrm>
            <a:off x="7199941" y="3644681"/>
            <a:ext cx="5097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D575EC-6987-AB42-885F-E69742D9D54E}"/>
                  </a:ext>
                </a:extLst>
              </p:cNvPr>
              <p:cNvSpPr txBox="1"/>
              <p:nvPr/>
            </p:nvSpPr>
            <p:spPr>
              <a:xfrm>
                <a:off x="7184270" y="3098904"/>
                <a:ext cx="497700" cy="558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D575EC-6987-AB42-885F-E69742D9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270" y="3098904"/>
                <a:ext cx="497700" cy="55842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DBBCA9C-A964-A94F-803A-F60FE4867327}"/>
                  </a:ext>
                </a:extLst>
              </p:cNvPr>
              <p:cNvSpPr txBox="1"/>
              <p:nvPr/>
            </p:nvSpPr>
            <p:spPr>
              <a:xfrm>
                <a:off x="5669098" y="717462"/>
                <a:ext cx="3160746" cy="163378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For large enough sample size (typically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sz="1600" dirty="0"/>
                  <a:t>), the distribution of sample means will tend towards a normal distribution about the population mean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 with variance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DBBCA9C-A964-A94F-803A-F60FE4867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098" y="717462"/>
                <a:ext cx="3160746" cy="1633781"/>
              </a:xfrm>
              <a:prstGeom prst="rect">
                <a:avLst/>
              </a:prstGeom>
              <a:blipFill>
                <a:blip r:embed="rId24"/>
                <a:stretch>
                  <a:fillRect l="-397" r="-1587" b="-3181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0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67C5-C63D-E440-A565-7FFFFCB6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7456-7592-2548-B568-6A1E6ABA78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6CCF8-1DAB-FD43-9556-37742D5672B5}"/>
              </a:ext>
            </a:extLst>
          </p:cNvPr>
          <p:cNvSpPr/>
          <p:nvPr/>
        </p:nvSpPr>
        <p:spPr>
          <a:xfrm>
            <a:off x="457200" y="1397374"/>
            <a:ext cx="2028171" cy="160020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365F0-EBB8-2D47-9A39-0E62A6500313}"/>
                  </a:ext>
                </a:extLst>
              </p:cNvPr>
              <p:cNvSpPr txBox="1"/>
              <p:nvPr/>
            </p:nvSpPr>
            <p:spPr>
              <a:xfrm>
                <a:off x="4472823" y="1502630"/>
                <a:ext cx="663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365F0-EBB8-2D47-9A39-0E62A6500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3" y="1502630"/>
                <a:ext cx="663258" cy="338554"/>
              </a:xfrm>
              <a:prstGeom prst="rect">
                <a:avLst/>
              </a:prstGeom>
              <a:blipFill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A421EA-3B93-704A-A936-0B3A6E923663}"/>
              </a:ext>
            </a:extLst>
          </p:cNvPr>
          <p:cNvCxnSpPr>
            <a:cxnSpLocks/>
          </p:cNvCxnSpPr>
          <p:nvPr/>
        </p:nvCxnSpPr>
        <p:spPr>
          <a:xfrm>
            <a:off x="2028560" y="1672526"/>
            <a:ext cx="24159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64FDD1-35BF-2C45-A1A8-09DC25DFD282}"/>
              </a:ext>
            </a:extLst>
          </p:cNvPr>
          <p:cNvSpPr txBox="1"/>
          <p:nvPr/>
        </p:nvSpPr>
        <p:spPr>
          <a:xfrm>
            <a:off x="877283" y="1475388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6B758F3-CA05-8C46-843A-B687617AE3E3}"/>
                  </a:ext>
                </a:extLst>
              </p:cNvPr>
              <p:cNvSpPr/>
              <p:nvPr/>
            </p:nvSpPr>
            <p:spPr>
              <a:xfrm>
                <a:off x="3168831" y="1913592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6B758F3-CA05-8C46-843A-B687617AE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31" y="1913592"/>
                <a:ext cx="377303" cy="28655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1ABD3-E697-C442-8102-C37FC04282E4}"/>
                  </a:ext>
                </a:extLst>
              </p:cNvPr>
              <p:cNvSpPr txBox="1"/>
              <p:nvPr/>
            </p:nvSpPr>
            <p:spPr>
              <a:xfrm>
                <a:off x="4472823" y="1870345"/>
                <a:ext cx="716991" cy="341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11ABD3-E697-C442-8102-C37FC042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3" y="1870345"/>
                <a:ext cx="716991" cy="341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FEDAE1-B8F5-AA41-B457-AE541453A499}"/>
              </a:ext>
            </a:extLst>
          </p:cNvPr>
          <p:cNvCxnSpPr>
            <a:cxnSpLocks/>
          </p:cNvCxnSpPr>
          <p:nvPr/>
        </p:nvCxnSpPr>
        <p:spPr>
          <a:xfrm>
            <a:off x="3655994" y="2049980"/>
            <a:ext cx="77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516998-E4CD-8F4D-BE99-F6EFC953E4C6}"/>
                  </a:ext>
                </a:extLst>
              </p:cNvPr>
              <p:cNvSpPr/>
              <p:nvPr/>
            </p:nvSpPr>
            <p:spPr>
              <a:xfrm>
                <a:off x="1821980" y="1993091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516998-E4CD-8F4D-BE99-F6EFC953E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80" y="1993091"/>
                <a:ext cx="377303" cy="2865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A571675-9B8A-B24D-86E4-808B581AA0C1}"/>
                  </a:ext>
                </a:extLst>
              </p:cNvPr>
              <p:cNvSpPr/>
              <p:nvPr/>
            </p:nvSpPr>
            <p:spPr>
              <a:xfrm>
                <a:off x="3168831" y="2310769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A571675-9B8A-B24D-86E4-808B581AA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31" y="2310769"/>
                <a:ext cx="377303" cy="2865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70EC9B-7CE0-134E-AC29-6FD3C6BCF7AF}"/>
                  </a:ext>
                </a:extLst>
              </p:cNvPr>
              <p:cNvSpPr txBox="1"/>
              <p:nvPr/>
            </p:nvSpPr>
            <p:spPr>
              <a:xfrm>
                <a:off x="4472823" y="2267522"/>
                <a:ext cx="716991" cy="341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70EC9B-7CE0-134E-AC29-6FD3C6BC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823" y="2267522"/>
                <a:ext cx="716991" cy="3414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58A82A-B636-394B-AE9B-65C66C2E4660}"/>
              </a:ext>
            </a:extLst>
          </p:cNvPr>
          <p:cNvCxnSpPr>
            <a:cxnSpLocks/>
          </p:cNvCxnSpPr>
          <p:nvPr/>
        </p:nvCxnSpPr>
        <p:spPr>
          <a:xfrm>
            <a:off x="3655994" y="2447157"/>
            <a:ext cx="77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4C14706-FD7E-CB48-8062-D6BD710D31B7}"/>
                  </a:ext>
                </a:extLst>
              </p:cNvPr>
              <p:cNvSpPr/>
              <p:nvPr/>
            </p:nvSpPr>
            <p:spPr>
              <a:xfrm>
                <a:off x="3164349" y="2707338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4C14706-FD7E-CB48-8062-D6BD710D3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349" y="2707338"/>
                <a:ext cx="377303" cy="2865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0DC597-27A3-344E-8CE5-5F468940D627}"/>
                  </a:ext>
                </a:extLst>
              </p:cNvPr>
              <p:cNvSpPr txBox="1"/>
              <p:nvPr/>
            </p:nvSpPr>
            <p:spPr>
              <a:xfrm>
                <a:off x="4468341" y="2664091"/>
                <a:ext cx="716991" cy="341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0DC597-27A3-344E-8CE5-5F468940D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41" y="2664091"/>
                <a:ext cx="716991" cy="341440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F36D8A-ED54-9F46-A0BE-A8DDE4CB9364}"/>
              </a:ext>
            </a:extLst>
          </p:cNvPr>
          <p:cNvCxnSpPr>
            <a:cxnSpLocks/>
          </p:cNvCxnSpPr>
          <p:nvPr/>
        </p:nvCxnSpPr>
        <p:spPr>
          <a:xfrm>
            <a:off x="3651512" y="2843726"/>
            <a:ext cx="77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564E56-5DD5-9144-BF97-44C4C06A7E6E}"/>
                  </a:ext>
                </a:extLst>
              </p:cNvPr>
              <p:cNvSpPr/>
              <p:nvPr/>
            </p:nvSpPr>
            <p:spPr>
              <a:xfrm>
                <a:off x="639603" y="1993091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564E56-5DD5-9144-BF97-44C4C06A7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3" y="1993091"/>
                <a:ext cx="377303" cy="2865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398A24-B435-7940-B99B-7F4A8794B71D}"/>
                  </a:ext>
                </a:extLst>
              </p:cNvPr>
              <p:cNvSpPr/>
              <p:nvPr/>
            </p:nvSpPr>
            <p:spPr>
              <a:xfrm>
                <a:off x="914400" y="2336768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6398A24-B435-7940-B99B-7F4A8794B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336768"/>
                <a:ext cx="377303" cy="2865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C2653AF-D73F-0043-BF9B-AC42C35CAA12}"/>
                  </a:ext>
                </a:extLst>
              </p:cNvPr>
              <p:cNvSpPr/>
              <p:nvPr/>
            </p:nvSpPr>
            <p:spPr>
              <a:xfrm>
                <a:off x="867031" y="1901854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C2653AF-D73F-0043-BF9B-AC42C35CA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31" y="1901854"/>
                <a:ext cx="377303" cy="2865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8DE619A-6948-154B-8A0B-6BE3892C7B6A}"/>
                  </a:ext>
                </a:extLst>
              </p:cNvPr>
              <p:cNvSpPr/>
              <p:nvPr/>
            </p:nvSpPr>
            <p:spPr>
              <a:xfrm>
                <a:off x="1465352" y="2208778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8DE619A-6948-154B-8A0B-6BE3892C7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208778"/>
                <a:ext cx="377303" cy="2865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1A3C7A4-25F1-C24B-ADE1-EFDC0E4EDFBA}"/>
                  </a:ext>
                </a:extLst>
              </p:cNvPr>
              <p:cNvSpPr/>
              <p:nvPr/>
            </p:nvSpPr>
            <p:spPr>
              <a:xfrm>
                <a:off x="1433775" y="2564060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1A3C7A4-25F1-C24B-ADE1-EFDC0E4ED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75" y="2564060"/>
                <a:ext cx="377303" cy="2865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C83D113-42B0-1247-AD69-D3FC6ABF1285}"/>
                  </a:ext>
                </a:extLst>
              </p:cNvPr>
              <p:cNvSpPr/>
              <p:nvPr/>
            </p:nvSpPr>
            <p:spPr>
              <a:xfrm>
                <a:off x="1891175" y="2352055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C83D113-42B0-1247-AD69-D3FC6ABF1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75" y="2352055"/>
                <a:ext cx="377303" cy="2865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6E650FA-9C79-3140-85B1-7E179EA2D1B4}"/>
                  </a:ext>
                </a:extLst>
              </p:cNvPr>
              <p:cNvSpPr/>
              <p:nvPr/>
            </p:nvSpPr>
            <p:spPr>
              <a:xfrm>
                <a:off x="1291599" y="1857790"/>
                <a:ext cx="377303" cy="286555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6E650FA-9C79-3140-85B1-7E179EA2D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99" y="1857790"/>
                <a:ext cx="377303" cy="2865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6B8862E-3E65-5A46-A2EC-0D98D2B6E3F3}"/>
              </a:ext>
            </a:extLst>
          </p:cNvPr>
          <p:cNvSpPr txBox="1"/>
          <p:nvPr/>
        </p:nvSpPr>
        <p:spPr>
          <a:xfrm rot="16200000">
            <a:off x="4452952" y="30092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123EE5-2EA3-6E4F-84F0-3399D39A0343}"/>
              </a:ext>
            </a:extLst>
          </p:cNvPr>
          <p:cNvGrpSpPr/>
          <p:nvPr/>
        </p:nvGrpSpPr>
        <p:grpSpPr>
          <a:xfrm>
            <a:off x="5629429" y="2738972"/>
            <a:ext cx="2914341" cy="2065858"/>
            <a:chOff x="5051738" y="1782507"/>
            <a:chExt cx="2914341" cy="206585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564FC2-A22E-F247-9421-6249650992F0}"/>
                </a:ext>
              </a:extLst>
            </p:cNvPr>
            <p:cNvSpPr txBox="1"/>
            <p:nvPr/>
          </p:nvSpPr>
          <p:spPr>
            <a:xfrm rot="16200000">
              <a:off x="4924299" y="2476881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PDF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A6B9CA-AF6E-0F46-A0E5-CF4FA2D1B88E}"/>
                </a:ext>
              </a:extLst>
            </p:cNvPr>
            <p:cNvGrpSpPr/>
            <p:nvPr/>
          </p:nvGrpSpPr>
          <p:grpSpPr>
            <a:xfrm>
              <a:off x="5415589" y="1782507"/>
              <a:ext cx="2550490" cy="1727304"/>
              <a:chOff x="5515523" y="1782506"/>
              <a:chExt cx="3380674" cy="2289541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4116AFFC-B4D4-9A4C-B1F5-FB2BE2082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9785" y="1875667"/>
                <a:ext cx="3197970" cy="2161603"/>
              </a:xfrm>
              <a:prstGeom prst="rect">
                <a:avLst/>
              </a:prstGeom>
            </p:spPr>
          </p:pic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D4F733A-A8D0-174A-B944-6B30C0440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4905" y="1782506"/>
                <a:ext cx="0" cy="22895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12E28AF-F35D-1A4B-8BD6-4E2AF5216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5523" y="4072047"/>
                <a:ext cx="338067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753DA4D-C554-D848-AA3A-883F9D704F10}"/>
                    </a:ext>
                  </a:extLst>
                </p:cNvPr>
                <p:cNvSpPr txBox="1"/>
                <p:nvPr/>
              </p:nvSpPr>
              <p:spPr>
                <a:xfrm>
                  <a:off x="6481771" y="3509811"/>
                  <a:ext cx="3575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753DA4D-C554-D848-AA3A-883F9D704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71" y="3509811"/>
                  <a:ext cx="357598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E03230A8-190A-7343-AE5D-FBBF00DEA8A1}"/>
              </a:ext>
            </a:extLst>
          </p:cNvPr>
          <p:cNvSpPr/>
          <p:nvPr/>
        </p:nvSpPr>
        <p:spPr>
          <a:xfrm>
            <a:off x="7348480" y="439769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6F98A2-5051-D84A-88F0-AF4BCD570075}"/>
              </a:ext>
            </a:extLst>
          </p:cNvPr>
          <p:cNvSpPr/>
          <p:nvPr/>
        </p:nvSpPr>
        <p:spPr>
          <a:xfrm>
            <a:off x="6746805" y="439769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D3C344-A114-A544-B1E3-869970626212}"/>
              </a:ext>
            </a:extLst>
          </p:cNvPr>
          <p:cNvSpPr/>
          <p:nvPr/>
        </p:nvSpPr>
        <p:spPr>
          <a:xfrm>
            <a:off x="7637498" y="4397695"/>
            <a:ext cx="137160" cy="137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7A6EB4-2BF9-9949-82FE-BA75C4AC5598}"/>
                  </a:ext>
                </a:extLst>
              </p:cNvPr>
              <p:cNvSpPr txBox="1"/>
              <p:nvPr/>
            </p:nvSpPr>
            <p:spPr>
              <a:xfrm>
                <a:off x="6594523" y="4063690"/>
                <a:ext cx="441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D7A6EB4-2BF9-9949-82FE-BA75C4AC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523" y="4063690"/>
                <a:ext cx="441724" cy="338554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F04B6E-204D-654E-AC97-58FC2A3E8C92}"/>
                  </a:ext>
                </a:extLst>
              </p:cNvPr>
              <p:cNvSpPr txBox="1"/>
              <p:nvPr/>
            </p:nvSpPr>
            <p:spPr>
              <a:xfrm>
                <a:off x="7199941" y="4063690"/>
                <a:ext cx="446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F04B6E-204D-654E-AC97-58FC2A3E8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941" y="4063690"/>
                <a:ext cx="446469" cy="338554"/>
              </a:xfrm>
              <a:prstGeom prst="rect">
                <a:avLst/>
              </a:prstGeom>
              <a:blipFill>
                <a:blip r:embed="rId2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03B339-B803-9A47-9B93-20C1BF5B7F93}"/>
                  </a:ext>
                </a:extLst>
              </p:cNvPr>
              <p:cNvSpPr txBox="1"/>
              <p:nvPr/>
            </p:nvSpPr>
            <p:spPr>
              <a:xfrm>
                <a:off x="7517907" y="4068759"/>
                <a:ext cx="4464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03B339-B803-9A47-9B93-20C1BF5B7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907" y="4068759"/>
                <a:ext cx="446469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448660-C596-E640-B308-B280BD2C922C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199941" y="2781837"/>
            <a:ext cx="3994" cy="16721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C6B4CE-C6A3-6D49-B553-92B1129CDC44}"/>
                  </a:ext>
                </a:extLst>
              </p:cNvPr>
              <p:cNvSpPr txBox="1"/>
              <p:nvPr/>
            </p:nvSpPr>
            <p:spPr>
              <a:xfrm>
                <a:off x="7023885" y="2443283"/>
                <a:ext cx="3600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C6B4CE-C6A3-6D49-B553-92B1129CD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885" y="2443283"/>
                <a:ext cx="360099" cy="338554"/>
              </a:xfrm>
              <a:prstGeom prst="rect">
                <a:avLst/>
              </a:prstGeom>
              <a:blipFill>
                <a:blip r:embed="rId2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A16B4C-2C38-9549-B557-83B1E0701324}"/>
              </a:ext>
            </a:extLst>
          </p:cNvPr>
          <p:cNvCxnSpPr>
            <a:cxnSpLocks/>
          </p:cNvCxnSpPr>
          <p:nvPr/>
        </p:nvCxnSpPr>
        <p:spPr>
          <a:xfrm>
            <a:off x="7199941" y="3644681"/>
            <a:ext cx="5097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D575EC-6987-AB42-885F-E69742D9D54E}"/>
                  </a:ext>
                </a:extLst>
              </p:cNvPr>
              <p:cNvSpPr txBox="1"/>
              <p:nvPr/>
            </p:nvSpPr>
            <p:spPr>
              <a:xfrm>
                <a:off x="7184270" y="3098904"/>
                <a:ext cx="497700" cy="558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D575EC-6987-AB42-885F-E69742D9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270" y="3098904"/>
                <a:ext cx="497700" cy="55842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DBBCA9C-A964-A94F-803A-F60FE4867327}"/>
                  </a:ext>
                </a:extLst>
              </p:cNvPr>
              <p:cNvSpPr txBox="1"/>
              <p:nvPr/>
            </p:nvSpPr>
            <p:spPr>
              <a:xfrm>
                <a:off x="5669098" y="717462"/>
                <a:ext cx="3160746" cy="163378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For large enough sample size (typically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≥30</m:t>
                    </m:r>
                  </m:oMath>
                </a14:m>
                <a:r>
                  <a:rPr lang="en-US" sz="1600" dirty="0"/>
                  <a:t>), the distribution of sample means will tend towards a normal distribution about the population mean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 with variance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DBBCA9C-A964-A94F-803A-F60FE4867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098" y="717462"/>
                <a:ext cx="3160746" cy="1633781"/>
              </a:xfrm>
              <a:prstGeom prst="rect">
                <a:avLst/>
              </a:prstGeom>
              <a:blipFill>
                <a:blip r:embed="rId24"/>
                <a:stretch>
                  <a:fillRect l="-397" r="-1587" b="-3181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63929460-8809-6C49-80FE-1B6EE344BE09}"/>
              </a:ext>
            </a:extLst>
          </p:cNvPr>
          <p:cNvGrpSpPr/>
          <p:nvPr/>
        </p:nvGrpSpPr>
        <p:grpSpPr>
          <a:xfrm>
            <a:off x="304800" y="3371731"/>
            <a:ext cx="2914338" cy="1687111"/>
            <a:chOff x="5051741" y="2161254"/>
            <a:chExt cx="2914338" cy="168711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70461E-6C17-6D4E-9A4D-AAD69085D4F3}"/>
                </a:ext>
              </a:extLst>
            </p:cNvPr>
            <p:cNvSpPr txBox="1"/>
            <p:nvPr/>
          </p:nvSpPr>
          <p:spPr>
            <a:xfrm rot="16200000">
              <a:off x="4924302" y="2643874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PDF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3E419B2-A21F-274B-8FA3-EBB3FA578848}"/>
                </a:ext>
              </a:extLst>
            </p:cNvPr>
            <p:cNvGrpSpPr/>
            <p:nvPr/>
          </p:nvGrpSpPr>
          <p:grpSpPr>
            <a:xfrm>
              <a:off x="5415589" y="2161254"/>
              <a:ext cx="2550490" cy="1348557"/>
              <a:chOff x="5515523" y="2284535"/>
              <a:chExt cx="3380674" cy="1787512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3CD8519-5FA7-1A40-8064-F85A145B7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4905" y="2284535"/>
                <a:ext cx="0" cy="17875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9E05DD6-6CAE-304D-8487-5979CF81C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5523" y="4072047"/>
                <a:ext cx="338067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A764D92-8A06-7449-BDC0-78BF37D1072F}"/>
                    </a:ext>
                  </a:extLst>
                </p:cNvPr>
                <p:cNvSpPr txBox="1"/>
                <p:nvPr/>
              </p:nvSpPr>
              <p:spPr>
                <a:xfrm>
                  <a:off x="5871107" y="3509811"/>
                  <a:ext cx="13242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0" dirty="0">
                      <a:ea typeface="Cambria Math" panose="02040503050406030204" pitchFamily="18" charset="0"/>
                    </a:rPr>
                    <a:t>Population 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A764D92-8A06-7449-BDC0-78BF37D10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107" y="3509811"/>
                  <a:ext cx="1324209" cy="338554"/>
                </a:xfrm>
                <a:prstGeom prst="rect">
                  <a:avLst/>
                </a:prstGeom>
                <a:blipFill>
                  <a:blip r:embed="rId25"/>
                  <a:stretch>
                    <a:fillRect l="-2857" t="-357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4BC0C2-54A5-6143-97DE-03D626626685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1846825" y="3596104"/>
            <a:ext cx="3994" cy="111190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226FE1-9DF7-A143-AE23-3B1F07A17C7A}"/>
                  </a:ext>
                </a:extLst>
              </p:cNvPr>
              <p:cNvSpPr txBox="1"/>
              <p:nvPr/>
            </p:nvSpPr>
            <p:spPr>
              <a:xfrm>
                <a:off x="1670769" y="3257550"/>
                <a:ext cx="3600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226FE1-9DF7-A143-AE23-3B1F07A17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769" y="3257550"/>
                <a:ext cx="360099" cy="338554"/>
              </a:xfrm>
              <a:prstGeom prst="rect">
                <a:avLst/>
              </a:prstGeom>
              <a:blipFill>
                <a:blip r:embed="rId2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C4823A-5A91-6344-83B6-68EF327F1412}"/>
              </a:ext>
            </a:extLst>
          </p:cNvPr>
          <p:cNvCxnSpPr>
            <a:cxnSpLocks/>
          </p:cNvCxnSpPr>
          <p:nvPr/>
        </p:nvCxnSpPr>
        <p:spPr>
          <a:xfrm>
            <a:off x="1846825" y="4046009"/>
            <a:ext cx="6677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81707-C6C9-7745-9735-D0B16AB3963C}"/>
                  </a:ext>
                </a:extLst>
              </p:cNvPr>
              <p:cNvSpPr txBox="1"/>
              <p:nvPr/>
            </p:nvSpPr>
            <p:spPr>
              <a:xfrm>
                <a:off x="2014758" y="3692665"/>
                <a:ext cx="3676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EA81707-C6C9-7745-9735-D0B16AB3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758" y="3692665"/>
                <a:ext cx="367601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Arrow 33">
            <a:extLst>
              <a:ext uri="{FF2B5EF4-FFF2-40B4-BE49-F238E27FC236}">
                <a16:creationId xmlns:a16="http://schemas.microsoft.com/office/drawing/2014/main" id="{49F2A381-F1E4-C94D-AF2D-05C249590F84}"/>
              </a:ext>
            </a:extLst>
          </p:cNvPr>
          <p:cNvSpPr/>
          <p:nvPr/>
        </p:nvSpPr>
        <p:spPr>
          <a:xfrm rot="21306952">
            <a:off x="2689185" y="3666176"/>
            <a:ext cx="2821370" cy="2967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AF6346-B7C1-484D-82BE-37CDE15F08FA}"/>
              </a:ext>
            </a:extLst>
          </p:cNvPr>
          <p:cNvSpPr txBox="1"/>
          <p:nvPr/>
        </p:nvSpPr>
        <p:spPr>
          <a:xfrm>
            <a:off x="3271562" y="4070265"/>
            <a:ext cx="2574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The population distribution can be almost anything and this still holds true!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1097346-B510-1446-B465-D7AF89693B4D}"/>
              </a:ext>
            </a:extLst>
          </p:cNvPr>
          <p:cNvSpPr/>
          <p:nvPr/>
        </p:nvSpPr>
        <p:spPr>
          <a:xfrm>
            <a:off x="692209" y="3332860"/>
            <a:ext cx="2341548" cy="1375873"/>
          </a:xfrm>
          <a:custGeom>
            <a:avLst/>
            <a:gdLst>
              <a:gd name="connsiteX0" fmla="*/ 0 w 2341548"/>
              <a:gd name="connsiteY0" fmla="*/ 1375873 h 1375873"/>
              <a:gd name="connsiteX1" fmla="*/ 42729 w 2341548"/>
              <a:gd name="connsiteY1" fmla="*/ 1341690 h 1375873"/>
              <a:gd name="connsiteX2" fmla="*/ 170916 w 2341548"/>
              <a:gd name="connsiteY2" fmla="*/ 1316052 h 1375873"/>
              <a:gd name="connsiteX3" fmla="*/ 188008 w 2341548"/>
              <a:gd name="connsiteY3" fmla="*/ 1290415 h 1375873"/>
              <a:gd name="connsiteX4" fmla="*/ 239283 w 2341548"/>
              <a:gd name="connsiteY4" fmla="*/ 1264777 h 1375873"/>
              <a:gd name="connsiteX5" fmla="*/ 367470 w 2341548"/>
              <a:gd name="connsiteY5" fmla="*/ 1264777 h 1375873"/>
              <a:gd name="connsiteX6" fmla="*/ 418744 w 2341548"/>
              <a:gd name="connsiteY6" fmla="*/ 1247686 h 1375873"/>
              <a:gd name="connsiteX7" fmla="*/ 427290 w 2341548"/>
              <a:gd name="connsiteY7" fmla="*/ 1222048 h 1375873"/>
              <a:gd name="connsiteX8" fmla="*/ 478565 w 2341548"/>
              <a:gd name="connsiteY8" fmla="*/ 1204957 h 1375873"/>
              <a:gd name="connsiteX9" fmla="*/ 504202 w 2341548"/>
              <a:gd name="connsiteY9" fmla="*/ 1213503 h 1375873"/>
              <a:gd name="connsiteX10" fmla="*/ 555477 w 2341548"/>
              <a:gd name="connsiteY10" fmla="*/ 1239140 h 1375873"/>
              <a:gd name="connsiteX11" fmla="*/ 581114 w 2341548"/>
              <a:gd name="connsiteY11" fmla="*/ 1230594 h 1375873"/>
              <a:gd name="connsiteX12" fmla="*/ 640935 w 2341548"/>
              <a:gd name="connsiteY12" fmla="*/ 1153682 h 1375873"/>
              <a:gd name="connsiteX13" fmla="*/ 666572 w 2341548"/>
              <a:gd name="connsiteY13" fmla="*/ 1102407 h 1375873"/>
              <a:gd name="connsiteX14" fmla="*/ 675118 w 2341548"/>
              <a:gd name="connsiteY14" fmla="*/ 1076770 h 1375873"/>
              <a:gd name="connsiteX15" fmla="*/ 700755 w 2341548"/>
              <a:gd name="connsiteY15" fmla="*/ 1068224 h 1375873"/>
              <a:gd name="connsiteX16" fmla="*/ 752030 w 2341548"/>
              <a:gd name="connsiteY16" fmla="*/ 1085316 h 1375873"/>
              <a:gd name="connsiteX17" fmla="*/ 777668 w 2341548"/>
              <a:gd name="connsiteY17" fmla="*/ 1093861 h 1375873"/>
              <a:gd name="connsiteX18" fmla="*/ 811851 w 2341548"/>
              <a:gd name="connsiteY18" fmla="*/ 1085316 h 1375873"/>
              <a:gd name="connsiteX19" fmla="*/ 828942 w 2341548"/>
              <a:gd name="connsiteY19" fmla="*/ 1059678 h 1375873"/>
              <a:gd name="connsiteX20" fmla="*/ 854580 w 2341548"/>
              <a:gd name="connsiteY20" fmla="*/ 974220 h 1375873"/>
              <a:gd name="connsiteX21" fmla="*/ 854580 w 2341548"/>
              <a:gd name="connsiteY21" fmla="*/ 666572 h 1375873"/>
              <a:gd name="connsiteX22" fmla="*/ 871671 w 2341548"/>
              <a:gd name="connsiteY22" fmla="*/ 401652 h 1375873"/>
              <a:gd name="connsiteX23" fmla="*/ 888763 w 2341548"/>
              <a:gd name="connsiteY23" fmla="*/ 230736 h 1375873"/>
              <a:gd name="connsiteX24" fmla="*/ 897309 w 2341548"/>
              <a:gd name="connsiteY24" fmla="*/ 145278 h 1375873"/>
              <a:gd name="connsiteX25" fmla="*/ 905855 w 2341548"/>
              <a:gd name="connsiteY25" fmla="*/ 59820 h 1375873"/>
              <a:gd name="connsiteX26" fmla="*/ 914400 w 2341548"/>
              <a:gd name="connsiteY26" fmla="*/ 0 h 1375873"/>
              <a:gd name="connsiteX27" fmla="*/ 931492 w 2341548"/>
              <a:gd name="connsiteY27" fmla="*/ 25637 h 1375873"/>
              <a:gd name="connsiteX28" fmla="*/ 957129 w 2341548"/>
              <a:gd name="connsiteY28" fmla="*/ 76912 h 1375873"/>
              <a:gd name="connsiteX29" fmla="*/ 965675 w 2341548"/>
              <a:gd name="connsiteY29" fmla="*/ 111095 h 1375873"/>
              <a:gd name="connsiteX30" fmla="*/ 982767 w 2341548"/>
              <a:gd name="connsiteY30" fmla="*/ 162370 h 1375873"/>
              <a:gd name="connsiteX31" fmla="*/ 999858 w 2341548"/>
              <a:gd name="connsiteY31" fmla="*/ 213645 h 1375873"/>
              <a:gd name="connsiteX32" fmla="*/ 1016950 w 2341548"/>
              <a:gd name="connsiteY32" fmla="*/ 264919 h 1375873"/>
              <a:gd name="connsiteX33" fmla="*/ 1025496 w 2341548"/>
              <a:gd name="connsiteY33" fmla="*/ 290557 h 1375873"/>
              <a:gd name="connsiteX34" fmla="*/ 1051133 w 2341548"/>
              <a:gd name="connsiteY34" fmla="*/ 452927 h 1375873"/>
              <a:gd name="connsiteX35" fmla="*/ 1068225 w 2341548"/>
              <a:gd name="connsiteY35" fmla="*/ 504202 h 1375873"/>
              <a:gd name="connsiteX36" fmla="*/ 1076770 w 2341548"/>
              <a:gd name="connsiteY36" fmla="*/ 529839 h 1375873"/>
              <a:gd name="connsiteX37" fmla="*/ 1102408 w 2341548"/>
              <a:gd name="connsiteY37" fmla="*/ 546931 h 1375873"/>
              <a:gd name="connsiteX38" fmla="*/ 1128045 w 2341548"/>
              <a:gd name="connsiteY38" fmla="*/ 572568 h 1375873"/>
              <a:gd name="connsiteX39" fmla="*/ 1179320 w 2341548"/>
              <a:gd name="connsiteY39" fmla="*/ 589660 h 1375873"/>
              <a:gd name="connsiteX40" fmla="*/ 1230595 w 2341548"/>
              <a:gd name="connsiteY40" fmla="*/ 623843 h 1375873"/>
              <a:gd name="connsiteX41" fmla="*/ 1247686 w 2341548"/>
              <a:gd name="connsiteY41" fmla="*/ 675118 h 1375873"/>
              <a:gd name="connsiteX42" fmla="*/ 1256232 w 2341548"/>
              <a:gd name="connsiteY42" fmla="*/ 700755 h 1375873"/>
              <a:gd name="connsiteX43" fmla="*/ 1273324 w 2341548"/>
              <a:gd name="connsiteY43" fmla="*/ 726392 h 1375873"/>
              <a:gd name="connsiteX44" fmla="*/ 1290415 w 2341548"/>
              <a:gd name="connsiteY44" fmla="*/ 786213 h 1375873"/>
              <a:gd name="connsiteX45" fmla="*/ 1307507 w 2341548"/>
              <a:gd name="connsiteY45" fmla="*/ 837488 h 1375873"/>
              <a:gd name="connsiteX46" fmla="*/ 1333144 w 2341548"/>
              <a:gd name="connsiteY46" fmla="*/ 846033 h 1375873"/>
              <a:gd name="connsiteX47" fmla="*/ 1358782 w 2341548"/>
              <a:gd name="connsiteY47" fmla="*/ 837488 h 1375873"/>
              <a:gd name="connsiteX48" fmla="*/ 1410056 w 2341548"/>
              <a:gd name="connsiteY48" fmla="*/ 863125 h 1375873"/>
              <a:gd name="connsiteX49" fmla="*/ 1444240 w 2341548"/>
              <a:gd name="connsiteY49" fmla="*/ 914400 h 1375873"/>
              <a:gd name="connsiteX50" fmla="*/ 1461331 w 2341548"/>
              <a:gd name="connsiteY50" fmla="*/ 940037 h 1375873"/>
              <a:gd name="connsiteX51" fmla="*/ 1478423 w 2341548"/>
              <a:gd name="connsiteY51" fmla="*/ 991312 h 1375873"/>
              <a:gd name="connsiteX52" fmla="*/ 1598064 w 2341548"/>
              <a:gd name="connsiteY52" fmla="*/ 974220 h 1375873"/>
              <a:gd name="connsiteX53" fmla="*/ 1649339 w 2341548"/>
              <a:gd name="connsiteY53" fmla="*/ 940037 h 1375873"/>
              <a:gd name="connsiteX54" fmla="*/ 1700613 w 2341548"/>
              <a:gd name="connsiteY54" fmla="*/ 922946 h 1375873"/>
              <a:gd name="connsiteX55" fmla="*/ 1726251 w 2341548"/>
              <a:gd name="connsiteY55" fmla="*/ 974220 h 1375873"/>
              <a:gd name="connsiteX56" fmla="*/ 1743342 w 2341548"/>
              <a:gd name="connsiteY56" fmla="*/ 1025495 h 1375873"/>
              <a:gd name="connsiteX57" fmla="*/ 1760434 w 2341548"/>
              <a:gd name="connsiteY57" fmla="*/ 1051133 h 1375873"/>
              <a:gd name="connsiteX58" fmla="*/ 1777526 w 2341548"/>
              <a:gd name="connsiteY58" fmla="*/ 1102407 h 1375873"/>
              <a:gd name="connsiteX59" fmla="*/ 1828800 w 2341548"/>
              <a:gd name="connsiteY59" fmla="*/ 1119499 h 1375873"/>
              <a:gd name="connsiteX60" fmla="*/ 1862984 w 2341548"/>
              <a:gd name="connsiteY60" fmla="*/ 1170774 h 1375873"/>
              <a:gd name="connsiteX61" fmla="*/ 1880075 w 2341548"/>
              <a:gd name="connsiteY61" fmla="*/ 1196411 h 1375873"/>
              <a:gd name="connsiteX62" fmla="*/ 1931350 w 2341548"/>
              <a:gd name="connsiteY62" fmla="*/ 1230594 h 1375873"/>
              <a:gd name="connsiteX63" fmla="*/ 2050991 w 2341548"/>
              <a:gd name="connsiteY63" fmla="*/ 1230594 h 1375873"/>
              <a:gd name="connsiteX64" fmla="*/ 2076628 w 2341548"/>
              <a:gd name="connsiteY64" fmla="*/ 1247686 h 1375873"/>
              <a:gd name="connsiteX65" fmla="*/ 2093720 w 2341548"/>
              <a:gd name="connsiteY65" fmla="*/ 1273323 h 1375873"/>
              <a:gd name="connsiteX66" fmla="*/ 2119357 w 2341548"/>
              <a:gd name="connsiteY66" fmla="*/ 1281869 h 1375873"/>
              <a:gd name="connsiteX67" fmla="*/ 2144995 w 2341548"/>
              <a:gd name="connsiteY67" fmla="*/ 1298961 h 1375873"/>
              <a:gd name="connsiteX68" fmla="*/ 2230453 w 2341548"/>
              <a:gd name="connsiteY68" fmla="*/ 1316052 h 1375873"/>
              <a:gd name="connsiteX69" fmla="*/ 2281727 w 2341548"/>
              <a:gd name="connsiteY69" fmla="*/ 1333144 h 1375873"/>
              <a:gd name="connsiteX70" fmla="*/ 2333002 w 2341548"/>
              <a:gd name="connsiteY70" fmla="*/ 1358781 h 1375873"/>
              <a:gd name="connsiteX71" fmla="*/ 2341548 w 2341548"/>
              <a:gd name="connsiteY71" fmla="*/ 1358781 h 137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341548" h="1375873">
                <a:moveTo>
                  <a:pt x="0" y="1375873"/>
                </a:moveTo>
                <a:cubicBezTo>
                  <a:pt x="14243" y="1364479"/>
                  <a:pt x="26716" y="1350424"/>
                  <a:pt x="42729" y="1341690"/>
                </a:cubicBezTo>
                <a:cubicBezTo>
                  <a:pt x="81484" y="1320551"/>
                  <a:pt x="129061" y="1320703"/>
                  <a:pt x="170916" y="1316052"/>
                </a:cubicBezTo>
                <a:cubicBezTo>
                  <a:pt x="176613" y="1307506"/>
                  <a:pt x="180745" y="1297678"/>
                  <a:pt x="188008" y="1290415"/>
                </a:cubicBezTo>
                <a:cubicBezTo>
                  <a:pt x="204575" y="1273848"/>
                  <a:pt x="218430" y="1271728"/>
                  <a:pt x="239283" y="1264777"/>
                </a:cubicBezTo>
                <a:cubicBezTo>
                  <a:pt x="292580" y="1282544"/>
                  <a:pt x="274530" y="1280267"/>
                  <a:pt x="367470" y="1264777"/>
                </a:cubicBezTo>
                <a:cubicBezTo>
                  <a:pt x="385241" y="1261815"/>
                  <a:pt x="418744" y="1247686"/>
                  <a:pt x="418744" y="1247686"/>
                </a:cubicBezTo>
                <a:cubicBezTo>
                  <a:pt x="421593" y="1239140"/>
                  <a:pt x="419960" y="1227284"/>
                  <a:pt x="427290" y="1222048"/>
                </a:cubicBezTo>
                <a:cubicBezTo>
                  <a:pt x="441950" y="1211576"/>
                  <a:pt x="478565" y="1204957"/>
                  <a:pt x="478565" y="1204957"/>
                </a:cubicBezTo>
                <a:cubicBezTo>
                  <a:pt x="487111" y="1207806"/>
                  <a:pt x="496145" y="1209475"/>
                  <a:pt x="504202" y="1213503"/>
                </a:cubicBezTo>
                <a:cubicBezTo>
                  <a:pt x="570467" y="1246635"/>
                  <a:pt x="491038" y="1217660"/>
                  <a:pt x="555477" y="1239140"/>
                </a:cubicBezTo>
                <a:cubicBezTo>
                  <a:pt x="564023" y="1236291"/>
                  <a:pt x="573619" y="1235591"/>
                  <a:pt x="581114" y="1230594"/>
                </a:cubicBezTo>
                <a:cubicBezTo>
                  <a:pt x="600076" y="1217953"/>
                  <a:pt x="636083" y="1168237"/>
                  <a:pt x="640935" y="1153682"/>
                </a:cubicBezTo>
                <a:cubicBezTo>
                  <a:pt x="662415" y="1089243"/>
                  <a:pt x="633440" y="1168672"/>
                  <a:pt x="666572" y="1102407"/>
                </a:cubicBezTo>
                <a:cubicBezTo>
                  <a:pt x="670600" y="1094350"/>
                  <a:pt x="668748" y="1083140"/>
                  <a:pt x="675118" y="1076770"/>
                </a:cubicBezTo>
                <a:cubicBezTo>
                  <a:pt x="681488" y="1070400"/>
                  <a:pt x="692209" y="1071073"/>
                  <a:pt x="700755" y="1068224"/>
                </a:cubicBezTo>
                <a:lnTo>
                  <a:pt x="752030" y="1085316"/>
                </a:lnTo>
                <a:lnTo>
                  <a:pt x="777668" y="1093861"/>
                </a:lnTo>
                <a:cubicBezTo>
                  <a:pt x="789062" y="1091013"/>
                  <a:pt x="802079" y="1091831"/>
                  <a:pt x="811851" y="1085316"/>
                </a:cubicBezTo>
                <a:cubicBezTo>
                  <a:pt x="820397" y="1079619"/>
                  <a:pt x="824771" y="1069064"/>
                  <a:pt x="828942" y="1059678"/>
                </a:cubicBezTo>
                <a:cubicBezTo>
                  <a:pt x="840833" y="1032924"/>
                  <a:pt x="847477" y="1002632"/>
                  <a:pt x="854580" y="974220"/>
                </a:cubicBezTo>
                <a:cubicBezTo>
                  <a:pt x="874810" y="792157"/>
                  <a:pt x="854580" y="1008590"/>
                  <a:pt x="854580" y="666572"/>
                </a:cubicBezTo>
                <a:cubicBezTo>
                  <a:pt x="854580" y="626872"/>
                  <a:pt x="866858" y="454590"/>
                  <a:pt x="871671" y="401652"/>
                </a:cubicBezTo>
                <a:cubicBezTo>
                  <a:pt x="876855" y="344631"/>
                  <a:pt x="883066" y="287708"/>
                  <a:pt x="888763" y="230736"/>
                </a:cubicBezTo>
                <a:lnTo>
                  <a:pt x="897309" y="145278"/>
                </a:lnTo>
                <a:cubicBezTo>
                  <a:pt x="900158" y="116792"/>
                  <a:pt x="901807" y="88160"/>
                  <a:pt x="905855" y="59820"/>
                </a:cubicBezTo>
                <a:lnTo>
                  <a:pt x="914400" y="0"/>
                </a:lnTo>
                <a:cubicBezTo>
                  <a:pt x="920097" y="8546"/>
                  <a:pt x="926899" y="16451"/>
                  <a:pt x="931492" y="25637"/>
                </a:cubicBezTo>
                <a:cubicBezTo>
                  <a:pt x="966878" y="96407"/>
                  <a:pt x="908144" y="3432"/>
                  <a:pt x="957129" y="76912"/>
                </a:cubicBezTo>
                <a:cubicBezTo>
                  <a:pt x="959978" y="88306"/>
                  <a:pt x="962300" y="99845"/>
                  <a:pt x="965675" y="111095"/>
                </a:cubicBezTo>
                <a:cubicBezTo>
                  <a:pt x="970852" y="128351"/>
                  <a:pt x="977070" y="145278"/>
                  <a:pt x="982767" y="162370"/>
                </a:cubicBezTo>
                <a:lnTo>
                  <a:pt x="999858" y="213645"/>
                </a:lnTo>
                <a:lnTo>
                  <a:pt x="1016950" y="264919"/>
                </a:lnTo>
                <a:lnTo>
                  <a:pt x="1025496" y="290557"/>
                </a:lnTo>
                <a:cubicBezTo>
                  <a:pt x="1031520" y="344781"/>
                  <a:pt x="1035350" y="400319"/>
                  <a:pt x="1051133" y="452927"/>
                </a:cubicBezTo>
                <a:cubicBezTo>
                  <a:pt x="1056310" y="470183"/>
                  <a:pt x="1062528" y="487110"/>
                  <a:pt x="1068225" y="504202"/>
                </a:cubicBezTo>
                <a:cubicBezTo>
                  <a:pt x="1071074" y="512748"/>
                  <a:pt x="1069275" y="524842"/>
                  <a:pt x="1076770" y="529839"/>
                </a:cubicBezTo>
                <a:cubicBezTo>
                  <a:pt x="1085316" y="535536"/>
                  <a:pt x="1094518" y="540356"/>
                  <a:pt x="1102408" y="546931"/>
                </a:cubicBezTo>
                <a:cubicBezTo>
                  <a:pt x="1111692" y="554668"/>
                  <a:pt x="1117480" y="566699"/>
                  <a:pt x="1128045" y="572568"/>
                </a:cubicBezTo>
                <a:cubicBezTo>
                  <a:pt x="1143794" y="581317"/>
                  <a:pt x="1164330" y="579666"/>
                  <a:pt x="1179320" y="589660"/>
                </a:cubicBezTo>
                <a:lnTo>
                  <a:pt x="1230595" y="623843"/>
                </a:lnTo>
                <a:lnTo>
                  <a:pt x="1247686" y="675118"/>
                </a:lnTo>
                <a:cubicBezTo>
                  <a:pt x="1250535" y="683664"/>
                  <a:pt x="1251235" y="693260"/>
                  <a:pt x="1256232" y="700755"/>
                </a:cubicBezTo>
                <a:lnTo>
                  <a:pt x="1273324" y="726392"/>
                </a:lnTo>
                <a:cubicBezTo>
                  <a:pt x="1302048" y="812564"/>
                  <a:pt x="1258220" y="678894"/>
                  <a:pt x="1290415" y="786213"/>
                </a:cubicBezTo>
                <a:cubicBezTo>
                  <a:pt x="1295592" y="803469"/>
                  <a:pt x="1290415" y="831791"/>
                  <a:pt x="1307507" y="837488"/>
                </a:cubicBezTo>
                <a:lnTo>
                  <a:pt x="1333144" y="846033"/>
                </a:lnTo>
                <a:cubicBezTo>
                  <a:pt x="1341690" y="843185"/>
                  <a:pt x="1349774" y="837488"/>
                  <a:pt x="1358782" y="837488"/>
                </a:cubicBezTo>
                <a:cubicBezTo>
                  <a:pt x="1376474" y="837488"/>
                  <a:pt x="1397092" y="854482"/>
                  <a:pt x="1410056" y="863125"/>
                </a:cubicBezTo>
                <a:lnTo>
                  <a:pt x="1444240" y="914400"/>
                </a:lnTo>
                <a:cubicBezTo>
                  <a:pt x="1449937" y="922946"/>
                  <a:pt x="1458083" y="930294"/>
                  <a:pt x="1461331" y="940037"/>
                </a:cubicBezTo>
                <a:lnTo>
                  <a:pt x="1478423" y="991312"/>
                </a:lnTo>
                <a:cubicBezTo>
                  <a:pt x="1479995" y="991116"/>
                  <a:pt x="1587503" y="978621"/>
                  <a:pt x="1598064" y="974220"/>
                </a:cubicBezTo>
                <a:cubicBezTo>
                  <a:pt x="1617025" y="966319"/>
                  <a:pt x="1629852" y="946533"/>
                  <a:pt x="1649339" y="940037"/>
                </a:cubicBezTo>
                <a:lnTo>
                  <a:pt x="1700613" y="922946"/>
                </a:lnTo>
                <a:cubicBezTo>
                  <a:pt x="1731785" y="1016458"/>
                  <a:pt x="1682068" y="874807"/>
                  <a:pt x="1726251" y="974220"/>
                </a:cubicBezTo>
                <a:cubicBezTo>
                  <a:pt x="1733568" y="990683"/>
                  <a:pt x="1733348" y="1010505"/>
                  <a:pt x="1743342" y="1025495"/>
                </a:cubicBezTo>
                <a:cubicBezTo>
                  <a:pt x="1749039" y="1034041"/>
                  <a:pt x="1756262" y="1041747"/>
                  <a:pt x="1760434" y="1051133"/>
                </a:cubicBezTo>
                <a:cubicBezTo>
                  <a:pt x="1767751" y="1067596"/>
                  <a:pt x="1760435" y="1096710"/>
                  <a:pt x="1777526" y="1102407"/>
                </a:cubicBezTo>
                <a:lnTo>
                  <a:pt x="1828800" y="1119499"/>
                </a:lnTo>
                <a:lnTo>
                  <a:pt x="1862984" y="1170774"/>
                </a:lnTo>
                <a:cubicBezTo>
                  <a:pt x="1868681" y="1179320"/>
                  <a:pt x="1871529" y="1190714"/>
                  <a:pt x="1880075" y="1196411"/>
                </a:cubicBezTo>
                <a:lnTo>
                  <a:pt x="1931350" y="1230594"/>
                </a:lnTo>
                <a:cubicBezTo>
                  <a:pt x="1983575" y="1221890"/>
                  <a:pt x="1994197" y="1215104"/>
                  <a:pt x="2050991" y="1230594"/>
                </a:cubicBezTo>
                <a:cubicBezTo>
                  <a:pt x="2060900" y="1233296"/>
                  <a:pt x="2068082" y="1241989"/>
                  <a:pt x="2076628" y="1247686"/>
                </a:cubicBezTo>
                <a:cubicBezTo>
                  <a:pt x="2082325" y="1256232"/>
                  <a:pt x="2085700" y="1266907"/>
                  <a:pt x="2093720" y="1273323"/>
                </a:cubicBezTo>
                <a:cubicBezTo>
                  <a:pt x="2100754" y="1278950"/>
                  <a:pt x="2111300" y="1277840"/>
                  <a:pt x="2119357" y="1281869"/>
                </a:cubicBezTo>
                <a:cubicBezTo>
                  <a:pt x="2128544" y="1286462"/>
                  <a:pt x="2135808" y="1294368"/>
                  <a:pt x="2144995" y="1298961"/>
                </a:cubicBezTo>
                <a:cubicBezTo>
                  <a:pt x="2168857" y="1310892"/>
                  <a:pt x="2208415" y="1312904"/>
                  <a:pt x="2230453" y="1316052"/>
                </a:cubicBezTo>
                <a:cubicBezTo>
                  <a:pt x="2247544" y="1321749"/>
                  <a:pt x="2266737" y="1323151"/>
                  <a:pt x="2281727" y="1333144"/>
                </a:cubicBezTo>
                <a:cubicBezTo>
                  <a:pt x="2306791" y="1349852"/>
                  <a:pt x="2304699" y="1351705"/>
                  <a:pt x="2333002" y="1358781"/>
                </a:cubicBezTo>
                <a:cubicBezTo>
                  <a:pt x="2335766" y="1359472"/>
                  <a:pt x="2338699" y="1358781"/>
                  <a:pt x="2341548" y="1358781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826A-18D0-374F-AB6A-F42C3307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 distributions are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8D07-9673-8C4B-AAAD-D2EA7CDF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complicated biological processes where the parameter that you measure results from the sum of multiple underlying processes.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the central limit theorem, we might expect our measurements to have a normal distribution even if the underlying processes do not.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C5AC5-56D0-7642-8860-8A9A6CF8C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C473-6F3A-0BE9-C7BA-C284F551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– bootstrap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2D54-FC88-7BBC-5B5A-1129D27D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6531F"/>
                </a:solidFill>
              </a:rPr>
              <a:t>You will be able to assign a confidence interval to a statistic.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You will understand how bootstrap resampling simulates a sampling distribution.</a:t>
            </a:r>
          </a:p>
          <a:p>
            <a:r>
              <a:rPr lang="en-US" dirty="0">
                <a:solidFill>
                  <a:srgbClr val="C6531F"/>
                </a:solidFill>
              </a:rPr>
              <a:t>You will be able to compute a bootstrap confidence interval for a statistic.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6AFB4-2EC1-880E-950D-44AD42AFC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389D4223-9C70-9C1E-E00F-5BF1504D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51435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683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7221</TotalTime>
  <Words>1288</Words>
  <Application>Microsoft Macintosh PowerPoint</Application>
  <PresentationFormat>On-screen Show (16:9)</PresentationFormat>
  <Paragraphs>763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Cambria Math</vt:lpstr>
      <vt:lpstr>Courier</vt:lpstr>
      <vt:lpstr>16-9 White Backgroud</vt:lpstr>
      <vt:lpstr>PowerPoint Presentation</vt:lpstr>
      <vt:lpstr>Learning goals – Sampling distribution</vt:lpstr>
      <vt:lpstr>Sampling and statistical inference</vt:lpstr>
      <vt:lpstr>Population vs. Sample</vt:lpstr>
      <vt:lpstr>Sampling Distribution</vt:lpstr>
      <vt:lpstr>Central Limit Theorem</vt:lpstr>
      <vt:lpstr>Central Limit Theorem</vt:lpstr>
      <vt:lpstr>Normal-ish distributions are everywhere</vt:lpstr>
      <vt:lpstr>Learning goals – bootstrap resampling</vt:lpstr>
      <vt:lpstr>Sampling distribution</vt:lpstr>
      <vt:lpstr>But you often only have a single data set</vt:lpstr>
      <vt:lpstr>Did your test conditions have any effect?</vt:lpstr>
      <vt:lpstr>If your statistic is the mean, you can often use Central Limit Theorem</vt:lpstr>
      <vt:lpstr>But Central Limit Theorem is not always ideal</vt:lpstr>
      <vt:lpstr>Bootstrap resampling</vt:lpstr>
      <vt:lpstr>Bootstrap resampling</vt:lpstr>
      <vt:lpstr>Bootstrap sampling distribution</vt:lpstr>
      <vt:lpstr>Bootstrap confidence interval</vt:lpstr>
      <vt:lpstr>Confidence interval need not be symmetric about your best estimate for the statistic (from data)</vt:lpstr>
      <vt:lpstr>Are random fluctuations likely to explain difference between control and test measures?</vt:lpstr>
      <vt:lpstr>Bootstrap Resampling</vt:lpstr>
      <vt:lpstr>Resampling relies on your actual data sample being representative of the population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596</cp:revision>
  <cp:lastPrinted>2011-01-24T02:49:42Z</cp:lastPrinted>
  <dcterms:created xsi:type="dcterms:W3CDTF">2011-06-30T15:04:08Z</dcterms:created>
  <dcterms:modified xsi:type="dcterms:W3CDTF">2024-02-05T02:28:12Z</dcterms:modified>
  <cp:category/>
</cp:coreProperties>
</file>