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4"/>
  </p:notesMasterIdLst>
  <p:handoutMasterIdLst>
    <p:handoutMasterId r:id="rId25"/>
  </p:handoutMasterIdLst>
  <p:sldIdLst>
    <p:sldId id="713" r:id="rId2"/>
    <p:sldId id="745" r:id="rId3"/>
    <p:sldId id="798" r:id="rId4"/>
    <p:sldId id="802" r:id="rId5"/>
    <p:sldId id="799" r:id="rId6"/>
    <p:sldId id="800" r:id="rId7"/>
    <p:sldId id="801" r:id="rId8"/>
    <p:sldId id="803" r:id="rId9"/>
    <p:sldId id="804" r:id="rId10"/>
    <p:sldId id="807" r:id="rId11"/>
    <p:sldId id="808" r:id="rId12"/>
    <p:sldId id="817" r:id="rId13"/>
    <p:sldId id="806" r:id="rId14"/>
    <p:sldId id="805" r:id="rId15"/>
    <p:sldId id="810" r:id="rId16"/>
    <p:sldId id="811" r:id="rId17"/>
    <p:sldId id="813" r:id="rId18"/>
    <p:sldId id="812" r:id="rId19"/>
    <p:sldId id="809" r:id="rId20"/>
    <p:sldId id="814" r:id="rId21"/>
    <p:sldId id="815" r:id="rId22"/>
    <p:sldId id="816" r:id="rId23"/>
  </p:sldIdLst>
  <p:sldSz cx="9144000" cy="5143500" type="screen16x9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Untitled Section" id="{3540F3E4-3A56-594D-A98C-62123F4F527F}">
          <p14:sldIdLst>
            <p14:sldId id="713"/>
            <p14:sldId id="745"/>
            <p14:sldId id="798"/>
            <p14:sldId id="802"/>
            <p14:sldId id="799"/>
            <p14:sldId id="800"/>
            <p14:sldId id="801"/>
            <p14:sldId id="803"/>
            <p14:sldId id="804"/>
            <p14:sldId id="807"/>
            <p14:sldId id="808"/>
            <p14:sldId id="817"/>
            <p14:sldId id="806"/>
            <p14:sldId id="805"/>
            <p14:sldId id="810"/>
            <p14:sldId id="811"/>
            <p14:sldId id="813"/>
            <p14:sldId id="812"/>
            <p14:sldId id="809"/>
            <p14:sldId id="814"/>
            <p14:sldId id="815"/>
            <p14:sldId id="8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A855"/>
    <a:srgbClr val="FF40FF"/>
    <a:srgbClr val="BF5700"/>
    <a:srgbClr val="C6531F"/>
    <a:srgbClr val="C01338"/>
    <a:srgbClr val="C00000"/>
    <a:srgbClr val="79C82A"/>
    <a:srgbClr val="DE7E7A"/>
    <a:srgbClr val="D61C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6" autoAdjust="0"/>
    <p:restoredTop sz="90884" autoAdjust="0"/>
  </p:normalViewPr>
  <p:slideViewPr>
    <p:cSldViewPr>
      <p:cViewPr varScale="1">
        <p:scale>
          <a:sx n="155" d="100"/>
          <a:sy n="155" d="100"/>
        </p:scale>
        <p:origin x="114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F61BC03-C347-4B76-B102-C0B229770122}"/>
    <pc:docChg chg="modSld">
      <pc:chgData name="" userId="" providerId="" clId="Web-{DF61BC03-C347-4B76-B102-C0B229770122}" dt="2018-03-19T17:40:31.207" v="3"/>
      <pc:docMkLst>
        <pc:docMk/>
      </pc:docMkLst>
      <pc:sldChg chg="modSp">
        <pc:chgData name="" userId="" providerId="" clId="Web-{DF61BC03-C347-4B76-B102-C0B229770122}" dt="2018-03-19T17:40:31.207" v="3"/>
        <pc:sldMkLst>
          <pc:docMk/>
          <pc:sldMk cId="247584020" sldId="711"/>
        </pc:sldMkLst>
        <pc:spChg chg="mod">
          <ac:chgData name="" userId="" providerId="" clId="Web-{DF61BC03-C347-4B76-B102-C0B229770122}" dt="2018-03-19T17:40:31.207" v="3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  <pc:docChgLst>
    <pc:chgData clId="Web-{6F3EA92A-6327-4760-B8BE-E7EAE48D3FC4}"/>
    <pc:docChg chg="modSld">
      <pc:chgData name="" userId="" providerId="" clId="Web-{6F3EA92A-6327-4760-B8BE-E7EAE48D3FC4}" dt="2018-03-19T17:41:55.319" v="2"/>
      <pc:docMkLst>
        <pc:docMk/>
      </pc:docMkLst>
      <pc:sldChg chg="modSp">
        <pc:chgData name="" userId="" providerId="" clId="Web-{6F3EA92A-6327-4760-B8BE-E7EAE48D3FC4}" dt="2018-03-19T17:41:55.319" v="2"/>
        <pc:sldMkLst>
          <pc:docMk/>
          <pc:sldMk cId="247584020" sldId="711"/>
        </pc:sldMkLst>
        <pc:spChg chg="mod">
          <ac:chgData name="" userId="" providerId="" clId="Web-{6F3EA92A-6327-4760-B8BE-E7EAE48D3FC4}" dt="2018-03-19T17:41:55.319" v="2"/>
          <ac:spMkLst>
            <pc:docMk/>
            <pc:sldMk cId="247584020" sldId="711"/>
            <ac:spMk id="1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656E67-8D26-7446-8198-90FFD76EF3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6F0D6-2B24-1248-9420-EC5D8DD810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9DF0-CB32-C04A-AB68-6D231979840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639BA-6660-B84E-BC10-494EA2ED35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0B57F-36B6-3A41-95FF-13989156BE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3D350-5B36-824F-A090-9BE40A609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704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F6FD56A5-6355-4B13-B783-7CC5477550B3}" type="datetimeFigureOut">
              <a:rPr lang="en-US"/>
              <a:pPr>
                <a:defRPr/>
              </a:pPr>
              <a:t>2/21/24</a:t>
            </a:fld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025" y="700088"/>
            <a:ext cx="6203950" cy="3490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085"/>
            <a:ext cx="5486400" cy="419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6554"/>
            <a:ext cx="2971800" cy="46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32" tIns="45666" rIns="91332" bIns="4566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ヒラギノ角ゴ Pro W3"/>
              </a:defRPr>
            </a:lvl1pPr>
          </a:lstStyle>
          <a:p>
            <a:pPr>
              <a:defRPr/>
            </a:pPr>
            <a:fld id="{6E074355-CE0D-4C68-A6CB-C364ED71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979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074355-CE0D-4C68-A6CB-C364ED71B33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336DF-F192-5347-BB84-144E72033C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8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229600" cy="3429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80719-FBC3-2A44-8C57-BE1660911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3F5E4-4474-8045-B4AC-4E930D4E59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5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9028"/>
            <a:ext cx="4038600" cy="31087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8CD8A-16EF-AF4A-A4D7-89A96FE51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0688" y="641510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5050" y="920884"/>
            <a:ext cx="5111750" cy="40511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20688" y="1601629"/>
            <a:ext cx="3008313" cy="31418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D26969-961F-FD4E-984A-5284F5B798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2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2288" y="3829050"/>
            <a:ext cx="5486400" cy="425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85800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54817"/>
            <a:ext cx="5486400" cy="6029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4D2F95-3DC0-2C45-86AE-4571CFD05A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0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71500"/>
            <a:ext cx="8229600" cy="781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04950"/>
            <a:ext cx="8229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92BB1-1BE6-3F42-902A-933886E16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88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7FC57-08EB-7B44-9AAE-CCC4B4E9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7" r:id="rId5"/>
    <p:sldLayoutId id="2147483678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628650" y="3105150"/>
            <a:ext cx="561975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/>
          <p:cNvSpPr txBox="1">
            <a:spLocks/>
          </p:cNvSpPr>
          <p:nvPr/>
        </p:nvSpPr>
        <p:spPr>
          <a:xfrm>
            <a:off x="548640" y="4114800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50000"/>
              </a:lnSpc>
              <a:spcAft>
                <a:spcPts val="0"/>
              </a:spcAft>
            </a:pPr>
            <a:r>
              <a:rPr lang="en-US" sz="1050" b="0" i="0" cap="all" baseline="0" dirty="0">
                <a:latin typeface="Arial Black" charset="0"/>
              </a:rPr>
              <a:t>Marcel Goldschen-ohm</a:t>
            </a:r>
          </a:p>
          <a:p>
            <a:pPr fontAlgn="auto">
              <a:lnSpc>
                <a:spcPct val="30000"/>
              </a:lnSpc>
              <a:spcAft>
                <a:spcPts val="0"/>
              </a:spcAft>
            </a:pPr>
            <a:r>
              <a:rPr lang="en-US" sz="1050" dirty="0"/>
              <a:t>Assistant Professor in the Department of Neuroscience,</a:t>
            </a:r>
            <a:r>
              <a:rPr lang="en-US" sz="1050" baseline="0" dirty="0"/>
              <a:t> The University of Texas at Austin</a:t>
            </a:r>
            <a:endParaRPr lang="en-US" sz="1050" dirty="0"/>
          </a:p>
        </p:txBody>
      </p:sp>
      <p:sp>
        <p:nvSpPr>
          <p:cNvPr id="12" name="Text Placeholder 9"/>
          <p:cNvSpPr txBox="1">
            <a:spLocks/>
          </p:cNvSpPr>
          <p:nvPr/>
        </p:nvSpPr>
        <p:spPr>
          <a:xfrm>
            <a:off x="548640" y="457200"/>
            <a:ext cx="7828444" cy="3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6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b="0" i="0" cap="all" baseline="0" dirty="0">
                <a:latin typeface="Arial Black" charset="0"/>
              </a:rPr>
              <a:t>Spring 2024</a:t>
            </a:r>
            <a:endParaRPr lang="en-US" sz="1200" b="0" dirty="0"/>
          </a:p>
        </p:txBody>
      </p:sp>
      <p:sp>
        <p:nvSpPr>
          <p:cNvPr id="13" name="Title Placeholder 7"/>
          <p:cNvSpPr txBox="1">
            <a:spLocks/>
          </p:cNvSpPr>
          <p:nvPr/>
        </p:nvSpPr>
        <p:spPr>
          <a:xfrm>
            <a:off x="502920" y="1200150"/>
            <a:ext cx="7886700" cy="17526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800" b="1" i="0" kern="800" cap="all" normalizeH="0" baseline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Bias vs. variance,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train / test split,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&amp; cross validation</a:t>
            </a:r>
          </a:p>
        </p:txBody>
      </p:sp>
      <p:sp>
        <p:nvSpPr>
          <p:cNvPr id="15" name="Text Placeholder 9"/>
          <p:cNvSpPr txBox="1">
            <a:spLocks/>
          </p:cNvSpPr>
          <p:nvPr/>
        </p:nvSpPr>
        <p:spPr>
          <a:xfrm>
            <a:off x="548640" y="3333749"/>
            <a:ext cx="7886700" cy="457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400" b="0" i="0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Programming and Data Analysis for Modern Neuroscience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NEU 365P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699" y="320040"/>
            <a:ext cx="187739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93BAC-61CC-794B-A6C2-8A7A6CB3B54A}"/>
              </a:ext>
            </a:extLst>
          </p:cNvPr>
          <p:cNvSpPr/>
          <p:nvPr/>
        </p:nvSpPr>
        <p:spPr>
          <a:xfrm>
            <a:off x="5105397" y="1317605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FADB14-7ADA-3444-A28D-BA905E51B6C5}"/>
              </a:ext>
            </a:extLst>
          </p:cNvPr>
          <p:cNvSpPr txBox="1"/>
          <p:nvPr/>
        </p:nvSpPr>
        <p:spPr>
          <a:xfrm>
            <a:off x="6095020" y="1378594"/>
            <a:ext cx="243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How the data is split can matter, but there is no </a:t>
            </a:r>
            <a:r>
              <a:rPr lang="en-US" sz="1200" i="1" dirty="0"/>
              <a:t>a priori </a:t>
            </a:r>
            <a:r>
              <a:rPr lang="en-US" sz="1200" dirty="0"/>
              <a:t>single right way to do it.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3A0E27-B715-9A4B-8167-6A755A17340E}"/>
              </a:ext>
            </a:extLst>
          </p:cNvPr>
          <p:cNvSpPr/>
          <p:nvPr/>
        </p:nvSpPr>
        <p:spPr>
          <a:xfrm>
            <a:off x="2829291" y="1587460"/>
            <a:ext cx="151905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755AEF-BD3B-C24A-B30F-CD0744143253}"/>
              </a:ext>
            </a:extLst>
          </p:cNvPr>
          <p:cNvSpPr/>
          <p:nvPr/>
        </p:nvSpPr>
        <p:spPr>
          <a:xfrm>
            <a:off x="4348336" y="1587460"/>
            <a:ext cx="151905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203F28-C10B-9347-9256-35FAF7F069A9}"/>
              </a:ext>
            </a:extLst>
          </p:cNvPr>
          <p:cNvSpPr/>
          <p:nvPr/>
        </p:nvSpPr>
        <p:spPr>
          <a:xfrm>
            <a:off x="2829291" y="1857315"/>
            <a:ext cx="189510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7885EB-0DAA-3044-902E-C105898EE905}"/>
              </a:ext>
            </a:extLst>
          </p:cNvPr>
          <p:cNvSpPr/>
          <p:nvPr/>
        </p:nvSpPr>
        <p:spPr>
          <a:xfrm>
            <a:off x="4724400" y="1857315"/>
            <a:ext cx="1142993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996761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93BAC-61CC-794B-A6C2-8A7A6CB3B54A}"/>
              </a:ext>
            </a:extLst>
          </p:cNvPr>
          <p:cNvSpPr/>
          <p:nvPr/>
        </p:nvSpPr>
        <p:spPr>
          <a:xfrm>
            <a:off x="5105397" y="1317605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FADB14-7ADA-3444-A28D-BA905E51B6C5}"/>
              </a:ext>
            </a:extLst>
          </p:cNvPr>
          <p:cNvSpPr txBox="1"/>
          <p:nvPr/>
        </p:nvSpPr>
        <p:spPr>
          <a:xfrm>
            <a:off x="6095020" y="1201072"/>
            <a:ext cx="2439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Artifacts</a:t>
            </a:r>
            <a:r>
              <a:rPr lang="en-US" sz="1200" dirty="0"/>
              <a:t> may not be uniformly distributed in the dataset.</a:t>
            </a:r>
          </a:p>
          <a:p>
            <a:endParaRPr lang="en-US" sz="1200" dirty="0"/>
          </a:p>
          <a:p>
            <a:r>
              <a:rPr lang="en-US" sz="1200" dirty="0"/>
              <a:t>e.g., Subject was briefly tired or distracted during a few trials.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748E9F-48DD-5C49-8E02-990157532B69}"/>
              </a:ext>
            </a:extLst>
          </p:cNvPr>
          <p:cNvSpPr/>
          <p:nvPr/>
        </p:nvSpPr>
        <p:spPr>
          <a:xfrm>
            <a:off x="5562600" y="819150"/>
            <a:ext cx="152402" cy="2286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1585E-143B-DE46-972B-C2F0D696CF87}"/>
              </a:ext>
            </a:extLst>
          </p:cNvPr>
          <p:cNvSpPr/>
          <p:nvPr/>
        </p:nvSpPr>
        <p:spPr>
          <a:xfrm>
            <a:off x="5562600" y="1317604"/>
            <a:ext cx="152402" cy="2286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6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93BAC-61CC-794B-A6C2-8A7A6CB3B54A}"/>
              </a:ext>
            </a:extLst>
          </p:cNvPr>
          <p:cNvSpPr/>
          <p:nvPr/>
        </p:nvSpPr>
        <p:spPr>
          <a:xfrm>
            <a:off x="5105397" y="1317605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FADB14-7ADA-3444-A28D-BA905E51B6C5}"/>
              </a:ext>
            </a:extLst>
          </p:cNvPr>
          <p:cNvSpPr txBox="1"/>
          <p:nvPr/>
        </p:nvSpPr>
        <p:spPr>
          <a:xfrm>
            <a:off x="6095020" y="1201072"/>
            <a:ext cx="2439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Shuffle data before splitting to randomly distribute any </a:t>
            </a:r>
            <a:r>
              <a:rPr lang="en-US" sz="1200" dirty="0">
                <a:solidFill>
                  <a:srgbClr val="FF0000"/>
                </a:solidFill>
              </a:rPr>
              <a:t>artifacts</a:t>
            </a:r>
            <a:r>
              <a:rPr lang="en-US" sz="1200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748E9F-48DD-5C49-8E02-990157532B69}"/>
              </a:ext>
            </a:extLst>
          </p:cNvPr>
          <p:cNvSpPr/>
          <p:nvPr/>
        </p:nvSpPr>
        <p:spPr>
          <a:xfrm>
            <a:off x="5562600" y="819150"/>
            <a:ext cx="152402" cy="228600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9250A9-D63C-AB48-BCEE-EAB000708DAA}"/>
              </a:ext>
            </a:extLst>
          </p:cNvPr>
          <p:cNvCxnSpPr/>
          <p:nvPr/>
        </p:nvCxnSpPr>
        <p:spPr>
          <a:xfrm flipV="1">
            <a:off x="3048000" y="1317605"/>
            <a:ext cx="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099406-19AE-1447-BDE3-772CCB381CFE}"/>
              </a:ext>
            </a:extLst>
          </p:cNvPr>
          <p:cNvCxnSpPr/>
          <p:nvPr/>
        </p:nvCxnSpPr>
        <p:spPr>
          <a:xfrm flipV="1">
            <a:off x="3657600" y="1317605"/>
            <a:ext cx="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4C94E-2CCC-454E-B551-C2C9723B3E9D}"/>
              </a:ext>
            </a:extLst>
          </p:cNvPr>
          <p:cNvCxnSpPr/>
          <p:nvPr/>
        </p:nvCxnSpPr>
        <p:spPr>
          <a:xfrm flipV="1">
            <a:off x="4876800" y="1317605"/>
            <a:ext cx="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47BE89-BE9C-DE46-9E2D-47F14012CCB6}"/>
              </a:ext>
            </a:extLst>
          </p:cNvPr>
          <p:cNvCxnSpPr/>
          <p:nvPr/>
        </p:nvCxnSpPr>
        <p:spPr>
          <a:xfrm flipV="1">
            <a:off x="5791200" y="1317605"/>
            <a:ext cx="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6D02D4-B79B-694B-B931-FDFD3ABC86F9}"/>
              </a:ext>
            </a:extLst>
          </p:cNvPr>
          <p:cNvCxnSpPr/>
          <p:nvPr/>
        </p:nvCxnSpPr>
        <p:spPr>
          <a:xfrm flipV="1">
            <a:off x="5257800" y="1317605"/>
            <a:ext cx="0" cy="228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82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4348348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93BAC-61CC-794B-A6C2-8A7A6CB3B54A}"/>
              </a:ext>
            </a:extLst>
          </p:cNvPr>
          <p:cNvSpPr/>
          <p:nvPr/>
        </p:nvSpPr>
        <p:spPr>
          <a:xfrm>
            <a:off x="5105397" y="1317605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79B84E-64F1-2847-BC21-883F0D6C0B80}"/>
              </a:ext>
            </a:extLst>
          </p:cNvPr>
          <p:cNvSpPr/>
          <p:nvPr/>
        </p:nvSpPr>
        <p:spPr>
          <a:xfrm>
            <a:off x="2829297" y="1814218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55D886-EBC8-514E-AD85-1D4F0301EF20}"/>
              </a:ext>
            </a:extLst>
          </p:cNvPr>
          <p:cNvSpPr/>
          <p:nvPr/>
        </p:nvSpPr>
        <p:spPr>
          <a:xfrm>
            <a:off x="2829299" y="2310831"/>
            <a:ext cx="227609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model 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96061E-FF1E-514F-BABA-12D31EB7DCF4}"/>
              </a:ext>
            </a:extLst>
          </p:cNvPr>
          <p:cNvCxnSpPr>
            <a:cxnSpLocks/>
          </p:cNvCxnSpPr>
          <p:nvPr/>
        </p:nvCxnSpPr>
        <p:spPr>
          <a:xfrm>
            <a:off x="4348348" y="2062064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17DEA8D-DE1E-6F4E-83FE-D51F6116EC7B}"/>
              </a:ext>
            </a:extLst>
          </p:cNvPr>
          <p:cNvSpPr/>
          <p:nvPr/>
        </p:nvSpPr>
        <p:spPr>
          <a:xfrm>
            <a:off x="2829298" y="2647029"/>
            <a:ext cx="227608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model 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79FE30-CD94-BF4B-8168-09878E6CC20C}"/>
              </a:ext>
            </a:extLst>
          </p:cNvPr>
          <p:cNvSpPr txBox="1"/>
          <p:nvPr/>
        </p:nvSpPr>
        <p:spPr>
          <a:xfrm>
            <a:off x="6096000" y="1604727"/>
            <a:ext cx="235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Preprocess all data, but determine preprocessing based </a:t>
            </a:r>
            <a:r>
              <a:rPr lang="en-US" sz="1200" b="1" dirty="0"/>
              <a:t>ONLY</a:t>
            </a:r>
            <a:r>
              <a:rPr lang="en-US" sz="1200" dirty="0"/>
              <a:t> on the training set.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3A3F4B-DD6C-DA4A-93CD-49571E906AA4}"/>
              </a:ext>
            </a:extLst>
          </p:cNvPr>
          <p:cNvSpPr/>
          <p:nvPr/>
        </p:nvSpPr>
        <p:spPr>
          <a:xfrm>
            <a:off x="5105397" y="1814218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8FA355-038D-6545-BBD2-1EE78B3B5635}"/>
              </a:ext>
            </a:extLst>
          </p:cNvPr>
          <p:cNvCxnSpPr>
            <a:cxnSpLocks/>
          </p:cNvCxnSpPr>
          <p:nvPr/>
        </p:nvCxnSpPr>
        <p:spPr>
          <a:xfrm rot="16200000">
            <a:off x="5105396" y="1814218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17BD96D-0190-E64D-AA75-1330FBD811C7}"/>
              </a:ext>
            </a:extLst>
          </p:cNvPr>
          <p:cNvSpPr/>
          <p:nvPr/>
        </p:nvSpPr>
        <p:spPr>
          <a:xfrm>
            <a:off x="5105393" y="2310831"/>
            <a:ext cx="766643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 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92CC17-F17C-0D46-99B0-0C466D27DD63}"/>
              </a:ext>
            </a:extLst>
          </p:cNvPr>
          <p:cNvSpPr/>
          <p:nvPr/>
        </p:nvSpPr>
        <p:spPr>
          <a:xfrm>
            <a:off x="5105387" y="2647029"/>
            <a:ext cx="766643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 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FADB14-7ADA-3444-A28D-BA905E51B6C5}"/>
              </a:ext>
            </a:extLst>
          </p:cNvPr>
          <p:cNvSpPr txBox="1"/>
          <p:nvPr/>
        </p:nvSpPr>
        <p:spPr>
          <a:xfrm>
            <a:off x="6095020" y="2362397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Choose the model with the lowest error?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3C8E1-C9A4-4E44-A475-96E9E9DD7284}"/>
              </a:ext>
            </a:extLst>
          </p:cNvPr>
          <p:cNvSpPr txBox="1"/>
          <p:nvPr/>
        </p:nvSpPr>
        <p:spPr>
          <a:xfrm>
            <a:off x="6095020" y="1293405"/>
            <a:ext cx="2439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Shuffle and split.</a:t>
            </a:r>
          </a:p>
        </p:txBody>
      </p:sp>
    </p:spTree>
    <p:extLst>
      <p:ext uri="{BB962C8B-B14F-4D97-AF65-F5344CB8AC3E}">
        <p14:creationId xmlns:p14="http://schemas.microsoft.com/office/powerpoint/2010/main" val="216258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4348348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0C9420-DCBA-0D49-81BE-2EA6EACAD400}"/>
              </a:ext>
            </a:extLst>
          </p:cNvPr>
          <p:cNvSpPr txBox="1"/>
          <p:nvPr/>
        </p:nvSpPr>
        <p:spPr>
          <a:xfrm>
            <a:off x="6096000" y="2824062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This can still depend heavily on the exact train/test split.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93BAC-61CC-794B-A6C2-8A7A6CB3B54A}"/>
              </a:ext>
            </a:extLst>
          </p:cNvPr>
          <p:cNvSpPr/>
          <p:nvPr/>
        </p:nvSpPr>
        <p:spPr>
          <a:xfrm>
            <a:off x="5105397" y="1317605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79B84E-64F1-2847-BC21-883F0D6C0B80}"/>
              </a:ext>
            </a:extLst>
          </p:cNvPr>
          <p:cNvSpPr/>
          <p:nvPr/>
        </p:nvSpPr>
        <p:spPr>
          <a:xfrm>
            <a:off x="2829297" y="1814218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55D886-EBC8-514E-AD85-1D4F0301EF20}"/>
              </a:ext>
            </a:extLst>
          </p:cNvPr>
          <p:cNvSpPr/>
          <p:nvPr/>
        </p:nvSpPr>
        <p:spPr>
          <a:xfrm>
            <a:off x="2829299" y="2310831"/>
            <a:ext cx="227609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model 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96061E-FF1E-514F-BABA-12D31EB7DCF4}"/>
              </a:ext>
            </a:extLst>
          </p:cNvPr>
          <p:cNvCxnSpPr>
            <a:cxnSpLocks/>
          </p:cNvCxnSpPr>
          <p:nvPr/>
        </p:nvCxnSpPr>
        <p:spPr>
          <a:xfrm>
            <a:off x="4348348" y="2062064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17DEA8D-DE1E-6F4E-83FE-D51F6116EC7B}"/>
              </a:ext>
            </a:extLst>
          </p:cNvPr>
          <p:cNvSpPr/>
          <p:nvPr/>
        </p:nvSpPr>
        <p:spPr>
          <a:xfrm>
            <a:off x="2829298" y="2647029"/>
            <a:ext cx="227608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model 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79FE30-CD94-BF4B-8168-09878E6CC20C}"/>
              </a:ext>
            </a:extLst>
          </p:cNvPr>
          <p:cNvSpPr txBox="1"/>
          <p:nvPr/>
        </p:nvSpPr>
        <p:spPr>
          <a:xfrm>
            <a:off x="6096000" y="1604727"/>
            <a:ext cx="235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Preprocess all data, but determine preprocessing based </a:t>
            </a:r>
            <a:r>
              <a:rPr lang="en-US" sz="1200" b="1" dirty="0"/>
              <a:t>ONLY</a:t>
            </a:r>
            <a:r>
              <a:rPr lang="en-US" sz="1200" dirty="0"/>
              <a:t> on the training data.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3A3F4B-DD6C-DA4A-93CD-49571E906AA4}"/>
              </a:ext>
            </a:extLst>
          </p:cNvPr>
          <p:cNvSpPr/>
          <p:nvPr/>
        </p:nvSpPr>
        <p:spPr>
          <a:xfrm>
            <a:off x="5105397" y="1814218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8FA355-038D-6545-BBD2-1EE78B3B5635}"/>
              </a:ext>
            </a:extLst>
          </p:cNvPr>
          <p:cNvCxnSpPr>
            <a:cxnSpLocks/>
          </p:cNvCxnSpPr>
          <p:nvPr/>
        </p:nvCxnSpPr>
        <p:spPr>
          <a:xfrm rot="16200000">
            <a:off x="5105396" y="1814218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17BD96D-0190-E64D-AA75-1330FBD811C7}"/>
              </a:ext>
            </a:extLst>
          </p:cNvPr>
          <p:cNvSpPr/>
          <p:nvPr/>
        </p:nvSpPr>
        <p:spPr>
          <a:xfrm>
            <a:off x="5105393" y="2310831"/>
            <a:ext cx="766643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 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92CC17-F17C-0D46-99B0-0C466D27DD63}"/>
              </a:ext>
            </a:extLst>
          </p:cNvPr>
          <p:cNvSpPr/>
          <p:nvPr/>
        </p:nvSpPr>
        <p:spPr>
          <a:xfrm>
            <a:off x="5105387" y="2647029"/>
            <a:ext cx="766643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 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FADB14-7ADA-3444-A28D-BA905E51B6C5}"/>
              </a:ext>
            </a:extLst>
          </p:cNvPr>
          <p:cNvSpPr txBox="1"/>
          <p:nvPr/>
        </p:nvSpPr>
        <p:spPr>
          <a:xfrm>
            <a:off x="6095020" y="2362397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Choose the model with the lowest error?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169431-2576-B94C-ABBA-7FC74C282D12}"/>
              </a:ext>
            </a:extLst>
          </p:cNvPr>
          <p:cNvSpPr txBox="1"/>
          <p:nvPr/>
        </p:nvSpPr>
        <p:spPr>
          <a:xfrm>
            <a:off x="6095020" y="1293405"/>
            <a:ext cx="2439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Shuffle and split.</a:t>
            </a:r>
          </a:p>
        </p:txBody>
      </p:sp>
    </p:spTree>
    <p:extLst>
      <p:ext uri="{BB962C8B-B14F-4D97-AF65-F5344CB8AC3E}">
        <p14:creationId xmlns:p14="http://schemas.microsoft.com/office/powerpoint/2010/main" val="772528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30380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4348348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755D886-EBC8-514E-AD85-1D4F0301EF20}"/>
              </a:ext>
            </a:extLst>
          </p:cNvPr>
          <p:cNvSpPr/>
          <p:nvPr/>
        </p:nvSpPr>
        <p:spPr>
          <a:xfrm>
            <a:off x="3836739" y="1877296"/>
            <a:ext cx="202951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7BD96D-0190-E64D-AA75-1330FBD811C7}"/>
              </a:ext>
            </a:extLst>
          </p:cNvPr>
          <p:cNvSpPr/>
          <p:nvPr/>
        </p:nvSpPr>
        <p:spPr>
          <a:xfrm>
            <a:off x="2827855" y="1877296"/>
            <a:ext cx="1013733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A87AC2-6310-7A43-BFEE-5327E9EBD7EC}"/>
              </a:ext>
            </a:extLst>
          </p:cNvPr>
          <p:cNvSpPr/>
          <p:nvPr/>
        </p:nvSpPr>
        <p:spPr>
          <a:xfrm>
            <a:off x="2827855" y="2105896"/>
            <a:ext cx="100888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F1F9FD-A64B-F845-8BFA-F50D3AE0E9A5}"/>
              </a:ext>
            </a:extLst>
          </p:cNvPr>
          <p:cNvSpPr/>
          <p:nvPr/>
        </p:nvSpPr>
        <p:spPr>
          <a:xfrm>
            <a:off x="3838267" y="2105896"/>
            <a:ext cx="1014984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EC3EA3-3C81-C64B-A6EA-EF7DCD85500C}"/>
              </a:ext>
            </a:extLst>
          </p:cNvPr>
          <p:cNvSpPr/>
          <p:nvPr/>
        </p:nvSpPr>
        <p:spPr>
          <a:xfrm>
            <a:off x="4853251" y="2103934"/>
            <a:ext cx="101586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A47A0-6C7E-AE4B-B4C5-F029DD45191C}"/>
              </a:ext>
            </a:extLst>
          </p:cNvPr>
          <p:cNvSpPr/>
          <p:nvPr/>
        </p:nvSpPr>
        <p:spPr>
          <a:xfrm>
            <a:off x="4851724" y="2331553"/>
            <a:ext cx="101567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1D5FFB-FD67-4C4D-8DD2-BDDBD867ECCF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1877296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63B360-83B7-D94B-A8D6-7BFCEBAD480A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331553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EFB5DB-CD83-A54B-A638-FCAC90EB783D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11088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636D776-5049-974C-BCFD-5039D3B100F0}"/>
              </a:ext>
            </a:extLst>
          </p:cNvPr>
          <p:cNvSpPr/>
          <p:nvPr/>
        </p:nvSpPr>
        <p:spPr>
          <a:xfrm>
            <a:off x="6177746" y="1877296"/>
            <a:ext cx="758186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3A95CE-0BD3-8547-8105-EEA1C00B87DB}"/>
              </a:ext>
            </a:extLst>
          </p:cNvPr>
          <p:cNvSpPr/>
          <p:nvPr/>
        </p:nvSpPr>
        <p:spPr>
          <a:xfrm>
            <a:off x="6177746" y="2102871"/>
            <a:ext cx="758186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960871-2CF0-2D47-9C12-FFEA8B17CEFF}"/>
              </a:ext>
            </a:extLst>
          </p:cNvPr>
          <p:cNvSpPr/>
          <p:nvPr/>
        </p:nvSpPr>
        <p:spPr>
          <a:xfrm>
            <a:off x="6177746" y="2328446"/>
            <a:ext cx="758186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00D1146-210A-0443-BB7F-51F8513DDC36}"/>
              </a:ext>
            </a:extLst>
          </p:cNvPr>
          <p:cNvSpPr/>
          <p:nvPr/>
        </p:nvSpPr>
        <p:spPr>
          <a:xfrm>
            <a:off x="7012132" y="1877296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A41739-FB71-2240-89E2-42847C3B78E6}"/>
              </a:ext>
            </a:extLst>
          </p:cNvPr>
          <p:cNvSpPr/>
          <p:nvPr/>
        </p:nvSpPr>
        <p:spPr>
          <a:xfrm>
            <a:off x="7240732" y="2099846"/>
            <a:ext cx="758186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3482EC8C-1890-E540-82EC-60F7C7FDC75C}"/>
              </a:ext>
            </a:extLst>
          </p:cNvPr>
          <p:cNvSpPr/>
          <p:nvPr/>
        </p:nvSpPr>
        <p:spPr>
          <a:xfrm flipH="1">
            <a:off x="2599254" y="1877296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723B69-2CC2-A543-8CFC-BD3E5F6088DC}"/>
              </a:ext>
            </a:extLst>
          </p:cNvPr>
          <p:cNvSpPr txBox="1"/>
          <p:nvPr/>
        </p:nvSpPr>
        <p:spPr>
          <a:xfrm>
            <a:off x="1841061" y="2075646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A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CD46ED-6935-8A4D-A9E4-86DAC60C6504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730200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FA2FBE-6462-9345-BBE7-17B326B2F5F0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318445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40AB4E-1CED-AE4D-990F-468136A78E62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96379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7E0E391-4EF5-BD4D-A3B2-F64E4C0A9A74}"/>
              </a:ext>
            </a:extLst>
          </p:cNvPr>
          <p:cNvSpPr/>
          <p:nvPr/>
        </p:nvSpPr>
        <p:spPr>
          <a:xfrm>
            <a:off x="6177746" y="2730200"/>
            <a:ext cx="758186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A186DB-EBEC-5842-B937-0BD5EBC79CC2}"/>
              </a:ext>
            </a:extLst>
          </p:cNvPr>
          <p:cNvSpPr/>
          <p:nvPr/>
        </p:nvSpPr>
        <p:spPr>
          <a:xfrm>
            <a:off x="6177746" y="2955775"/>
            <a:ext cx="758186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FC3F8B-7072-F841-A539-D285C4976620}"/>
              </a:ext>
            </a:extLst>
          </p:cNvPr>
          <p:cNvSpPr/>
          <p:nvPr/>
        </p:nvSpPr>
        <p:spPr>
          <a:xfrm>
            <a:off x="6177746" y="3181350"/>
            <a:ext cx="758186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A79AB272-DF21-0C42-9C88-3A3D5FAE1836}"/>
              </a:ext>
            </a:extLst>
          </p:cNvPr>
          <p:cNvSpPr/>
          <p:nvPr/>
        </p:nvSpPr>
        <p:spPr>
          <a:xfrm>
            <a:off x="7012132" y="2730200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9D41CF-D68D-8147-9C6A-4E996C5A3810}"/>
              </a:ext>
            </a:extLst>
          </p:cNvPr>
          <p:cNvSpPr/>
          <p:nvPr/>
        </p:nvSpPr>
        <p:spPr>
          <a:xfrm>
            <a:off x="7240732" y="2952750"/>
            <a:ext cx="758186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85D71CF7-4E43-404E-9458-89C2DB3C29FC}"/>
              </a:ext>
            </a:extLst>
          </p:cNvPr>
          <p:cNvSpPr/>
          <p:nvPr/>
        </p:nvSpPr>
        <p:spPr>
          <a:xfrm flipH="1">
            <a:off x="2599254" y="2730200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26DD105-C323-7141-B026-9897C0D7412F}"/>
              </a:ext>
            </a:extLst>
          </p:cNvPr>
          <p:cNvSpPr txBox="1"/>
          <p:nvPr/>
        </p:nvSpPr>
        <p:spPr>
          <a:xfrm>
            <a:off x="1841061" y="2928550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C0C0369-A6D7-E54E-88C4-D64DF979B716}"/>
              </a:ext>
            </a:extLst>
          </p:cNvPr>
          <p:cNvSpPr txBox="1"/>
          <p:nvPr/>
        </p:nvSpPr>
        <p:spPr>
          <a:xfrm>
            <a:off x="7240732" y="2409765"/>
            <a:ext cx="1750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e.g., Select model with lowest mean error.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920C6A9-8D6A-2D41-BCDB-5145AFDE923F}"/>
              </a:ext>
            </a:extLst>
          </p:cNvPr>
          <p:cNvSpPr/>
          <p:nvPr/>
        </p:nvSpPr>
        <p:spPr>
          <a:xfrm>
            <a:off x="2822119" y="2726112"/>
            <a:ext cx="1013733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8F37115-EC98-734E-A756-597D48697E59}"/>
              </a:ext>
            </a:extLst>
          </p:cNvPr>
          <p:cNvSpPr/>
          <p:nvPr/>
        </p:nvSpPr>
        <p:spPr>
          <a:xfrm>
            <a:off x="2822119" y="2954712"/>
            <a:ext cx="100888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767545F-691D-5043-9391-DD7CAED53425}"/>
              </a:ext>
            </a:extLst>
          </p:cNvPr>
          <p:cNvSpPr/>
          <p:nvPr/>
        </p:nvSpPr>
        <p:spPr>
          <a:xfrm>
            <a:off x="3832531" y="2954712"/>
            <a:ext cx="1014984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8803C-9D20-3F44-ABD2-9F1BB9A5F98D}"/>
              </a:ext>
            </a:extLst>
          </p:cNvPr>
          <p:cNvSpPr/>
          <p:nvPr/>
        </p:nvSpPr>
        <p:spPr>
          <a:xfrm>
            <a:off x="4847515" y="2952750"/>
            <a:ext cx="101586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4AE3CC2-351A-F24B-B6C1-FC0D347670CB}"/>
              </a:ext>
            </a:extLst>
          </p:cNvPr>
          <p:cNvSpPr/>
          <p:nvPr/>
        </p:nvSpPr>
        <p:spPr>
          <a:xfrm>
            <a:off x="4849043" y="3180369"/>
            <a:ext cx="1010135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F4A81F-D036-AE49-B7BE-4F5F864A6AB3}"/>
              </a:ext>
            </a:extLst>
          </p:cNvPr>
          <p:cNvSpPr/>
          <p:nvPr/>
        </p:nvSpPr>
        <p:spPr>
          <a:xfrm>
            <a:off x="3831003" y="2726112"/>
            <a:ext cx="202951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096B750-B0D9-884A-9775-9785057EBF8E}"/>
              </a:ext>
            </a:extLst>
          </p:cNvPr>
          <p:cNvSpPr/>
          <p:nvPr/>
        </p:nvSpPr>
        <p:spPr>
          <a:xfrm>
            <a:off x="2822118" y="3181350"/>
            <a:ext cx="20253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2D4D45-0D1F-B045-B960-AC5F1F26152A}"/>
              </a:ext>
            </a:extLst>
          </p:cNvPr>
          <p:cNvSpPr/>
          <p:nvPr/>
        </p:nvSpPr>
        <p:spPr>
          <a:xfrm>
            <a:off x="2827854" y="2332534"/>
            <a:ext cx="20253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8CFE2D-1C4D-E64E-AFDC-DAD7EE558D8D}"/>
              </a:ext>
            </a:extLst>
          </p:cNvPr>
          <p:cNvSpPr txBox="1"/>
          <p:nvPr/>
        </p:nvSpPr>
        <p:spPr>
          <a:xfrm>
            <a:off x="158280" y="1855767"/>
            <a:ext cx="1606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Model Selection</a:t>
            </a:r>
          </a:p>
          <a:p>
            <a:r>
              <a:rPr lang="en-US" sz="1200" dirty="0"/>
              <a:t>Evaluate overall performance for multiple different splits to find the model that best generalizes to data it was not trained on.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D8D26C-F6DD-AD49-BBAF-D30A51A19DCF}"/>
              </a:ext>
            </a:extLst>
          </p:cNvPr>
          <p:cNvSpPr/>
          <p:nvPr/>
        </p:nvSpPr>
        <p:spPr>
          <a:xfrm>
            <a:off x="152401" y="1813297"/>
            <a:ext cx="8833311" cy="166826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34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30380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4348348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544F384-7C57-7B42-AA3A-9F5ED2160CDF}"/>
              </a:ext>
            </a:extLst>
          </p:cNvPr>
          <p:cNvSpPr txBox="1"/>
          <p:nvPr/>
        </p:nvSpPr>
        <p:spPr>
          <a:xfrm>
            <a:off x="158280" y="1855767"/>
            <a:ext cx="16479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Cross Validation</a:t>
            </a:r>
          </a:p>
          <a:p>
            <a:r>
              <a:rPr lang="en-US" sz="1200" dirty="0"/>
              <a:t>All the data sets used to evaluate the error were also used to train the model, so they are referred to as </a:t>
            </a:r>
            <a:r>
              <a:rPr lang="en-US" sz="1200" b="1" dirty="0"/>
              <a:t>validation</a:t>
            </a:r>
            <a:r>
              <a:rPr lang="en-US" sz="1200" dirty="0"/>
              <a:t> rather than </a:t>
            </a:r>
            <a:r>
              <a:rPr lang="en-US" sz="1200" b="1" dirty="0"/>
              <a:t>test</a:t>
            </a:r>
            <a:r>
              <a:rPr lang="en-US" sz="1200" dirty="0"/>
              <a:t> sets.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3B2779-EBB3-E64C-8D3B-CB19E83C5E41}"/>
              </a:ext>
            </a:extLst>
          </p:cNvPr>
          <p:cNvSpPr/>
          <p:nvPr/>
        </p:nvSpPr>
        <p:spPr>
          <a:xfrm>
            <a:off x="3836739" y="1877296"/>
            <a:ext cx="202951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2FF43BB-6AD8-ED45-8F96-DBDCA654F5CE}"/>
              </a:ext>
            </a:extLst>
          </p:cNvPr>
          <p:cNvSpPr/>
          <p:nvPr/>
        </p:nvSpPr>
        <p:spPr>
          <a:xfrm>
            <a:off x="2827855" y="1877296"/>
            <a:ext cx="1013733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5F867A-F0C8-9C4C-8545-3CC1C3DA7D44}"/>
              </a:ext>
            </a:extLst>
          </p:cNvPr>
          <p:cNvSpPr/>
          <p:nvPr/>
        </p:nvSpPr>
        <p:spPr>
          <a:xfrm>
            <a:off x="2827855" y="2105896"/>
            <a:ext cx="100888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FD19E9-11AE-2F45-B975-FF758823FAF7}"/>
              </a:ext>
            </a:extLst>
          </p:cNvPr>
          <p:cNvSpPr/>
          <p:nvPr/>
        </p:nvSpPr>
        <p:spPr>
          <a:xfrm>
            <a:off x="3838267" y="2105896"/>
            <a:ext cx="1014984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742575-CCEC-794E-96E9-15D6E98F676C}"/>
              </a:ext>
            </a:extLst>
          </p:cNvPr>
          <p:cNvSpPr/>
          <p:nvPr/>
        </p:nvSpPr>
        <p:spPr>
          <a:xfrm>
            <a:off x="4853251" y="2103934"/>
            <a:ext cx="101586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55074D-6FAF-1C46-A438-43DE098463AA}"/>
              </a:ext>
            </a:extLst>
          </p:cNvPr>
          <p:cNvSpPr/>
          <p:nvPr/>
        </p:nvSpPr>
        <p:spPr>
          <a:xfrm>
            <a:off x="4851724" y="2331553"/>
            <a:ext cx="101567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9D3E373-8442-2144-951B-B9B7D4B454D7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1877296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009C76-F9BA-D34B-B58F-90C24AFCB76D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331553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7C242EE-A73F-AD47-BE24-0D2DB711DB7B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11088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4058702-D848-1941-AD61-46A6D1A246D3}"/>
              </a:ext>
            </a:extLst>
          </p:cNvPr>
          <p:cNvSpPr/>
          <p:nvPr/>
        </p:nvSpPr>
        <p:spPr>
          <a:xfrm>
            <a:off x="6177746" y="187729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43752CD-EF52-AF46-8392-A279FAFE7F77}"/>
              </a:ext>
            </a:extLst>
          </p:cNvPr>
          <p:cNvSpPr/>
          <p:nvPr/>
        </p:nvSpPr>
        <p:spPr>
          <a:xfrm>
            <a:off x="6177746" y="210287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5DECBC1-19F6-F04D-9E21-C28CE02D7995}"/>
              </a:ext>
            </a:extLst>
          </p:cNvPr>
          <p:cNvSpPr/>
          <p:nvPr/>
        </p:nvSpPr>
        <p:spPr>
          <a:xfrm>
            <a:off x="6177746" y="232844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78" name="Right Brace 77">
            <a:extLst>
              <a:ext uri="{FF2B5EF4-FFF2-40B4-BE49-F238E27FC236}">
                <a16:creationId xmlns:a16="http://schemas.microsoft.com/office/drawing/2014/main" id="{6A75A6B9-7610-6045-B619-802B183C6C8A}"/>
              </a:ext>
            </a:extLst>
          </p:cNvPr>
          <p:cNvSpPr/>
          <p:nvPr/>
        </p:nvSpPr>
        <p:spPr>
          <a:xfrm>
            <a:off x="7012132" y="1877296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BB9F535-A63A-2145-AADC-5DF5174D2DB5}"/>
              </a:ext>
            </a:extLst>
          </p:cNvPr>
          <p:cNvSpPr/>
          <p:nvPr/>
        </p:nvSpPr>
        <p:spPr>
          <a:xfrm>
            <a:off x="7240732" y="209984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80" name="Right Brace 79">
            <a:extLst>
              <a:ext uri="{FF2B5EF4-FFF2-40B4-BE49-F238E27FC236}">
                <a16:creationId xmlns:a16="http://schemas.microsoft.com/office/drawing/2014/main" id="{E4BA3744-5F6C-EE41-8482-C7AE412AE4A7}"/>
              </a:ext>
            </a:extLst>
          </p:cNvPr>
          <p:cNvSpPr/>
          <p:nvPr/>
        </p:nvSpPr>
        <p:spPr>
          <a:xfrm flipH="1">
            <a:off x="2599254" y="1877296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9E2C24-2AC1-6D4B-A906-EB9D665473A1}"/>
              </a:ext>
            </a:extLst>
          </p:cNvPr>
          <p:cNvSpPr txBox="1"/>
          <p:nvPr/>
        </p:nvSpPr>
        <p:spPr>
          <a:xfrm>
            <a:off x="1841061" y="2075646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A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0F558EE-0945-1C4C-912B-991310D47761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730200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65D7B25-8EA8-3F4F-96B6-E4210F01F12B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318445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4A8ACA0-CA32-5F4C-8A83-94B8E30A9D16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96379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D9598C1B-5FF6-C24C-BD42-8A31343C27CF}"/>
              </a:ext>
            </a:extLst>
          </p:cNvPr>
          <p:cNvSpPr/>
          <p:nvPr/>
        </p:nvSpPr>
        <p:spPr>
          <a:xfrm>
            <a:off x="6177746" y="273020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6E76679-6CF1-034C-AA4E-ACD1CA8E0FC9}"/>
              </a:ext>
            </a:extLst>
          </p:cNvPr>
          <p:cNvSpPr/>
          <p:nvPr/>
        </p:nvSpPr>
        <p:spPr>
          <a:xfrm>
            <a:off x="6177746" y="295577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721E99-5FAE-3041-BA29-4B7C81CDDDAF}"/>
              </a:ext>
            </a:extLst>
          </p:cNvPr>
          <p:cNvSpPr/>
          <p:nvPr/>
        </p:nvSpPr>
        <p:spPr>
          <a:xfrm>
            <a:off x="6177746" y="318135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39D4A5CE-B78F-7C43-9D3A-5F6AFFD3476F}"/>
              </a:ext>
            </a:extLst>
          </p:cNvPr>
          <p:cNvSpPr/>
          <p:nvPr/>
        </p:nvSpPr>
        <p:spPr>
          <a:xfrm>
            <a:off x="7012132" y="2730200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BB5FEE1-4A0D-FD49-895B-ED26C36A6662}"/>
              </a:ext>
            </a:extLst>
          </p:cNvPr>
          <p:cNvSpPr/>
          <p:nvPr/>
        </p:nvSpPr>
        <p:spPr>
          <a:xfrm>
            <a:off x="7240732" y="295275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CD8A477B-6E2A-C44F-AFBF-9C9D49E3CDE4}"/>
              </a:ext>
            </a:extLst>
          </p:cNvPr>
          <p:cNvSpPr/>
          <p:nvPr/>
        </p:nvSpPr>
        <p:spPr>
          <a:xfrm flipH="1">
            <a:off x="2599254" y="2730200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A5258F4-6897-7742-9570-54016DF42B39}"/>
              </a:ext>
            </a:extLst>
          </p:cNvPr>
          <p:cNvSpPr txBox="1"/>
          <p:nvPr/>
        </p:nvSpPr>
        <p:spPr>
          <a:xfrm>
            <a:off x="1841061" y="2928550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B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C4D53BB-79AB-C541-9B0F-324E09392BEA}"/>
              </a:ext>
            </a:extLst>
          </p:cNvPr>
          <p:cNvSpPr txBox="1"/>
          <p:nvPr/>
        </p:nvSpPr>
        <p:spPr>
          <a:xfrm>
            <a:off x="7240732" y="2409765"/>
            <a:ext cx="1750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e.g., Select model with lowest mean error.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4F31FDB-18F8-8345-A29C-C2428CBEADC3}"/>
              </a:ext>
            </a:extLst>
          </p:cNvPr>
          <p:cNvSpPr/>
          <p:nvPr/>
        </p:nvSpPr>
        <p:spPr>
          <a:xfrm>
            <a:off x="2822119" y="2726112"/>
            <a:ext cx="1013733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0D99C09-6E13-B84E-8D28-FE5117696847}"/>
              </a:ext>
            </a:extLst>
          </p:cNvPr>
          <p:cNvSpPr/>
          <p:nvPr/>
        </p:nvSpPr>
        <p:spPr>
          <a:xfrm>
            <a:off x="2822119" y="2954712"/>
            <a:ext cx="100888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FEC0FA1-6328-8A4B-9B4B-ADBA09B82358}"/>
              </a:ext>
            </a:extLst>
          </p:cNvPr>
          <p:cNvSpPr/>
          <p:nvPr/>
        </p:nvSpPr>
        <p:spPr>
          <a:xfrm>
            <a:off x="3832531" y="2954712"/>
            <a:ext cx="1014984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0F9FBB0-7C88-AF48-AB2E-389BF6AAF878}"/>
              </a:ext>
            </a:extLst>
          </p:cNvPr>
          <p:cNvSpPr/>
          <p:nvPr/>
        </p:nvSpPr>
        <p:spPr>
          <a:xfrm>
            <a:off x="4847515" y="2952750"/>
            <a:ext cx="101586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87F7B6D-8F19-804A-879A-CF1A4D489799}"/>
              </a:ext>
            </a:extLst>
          </p:cNvPr>
          <p:cNvSpPr/>
          <p:nvPr/>
        </p:nvSpPr>
        <p:spPr>
          <a:xfrm>
            <a:off x="4849043" y="3180369"/>
            <a:ext cx="1010135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DC44301-BD96-0D42-80E8-444EDEEBD2C6}"/>
              </a:ext>
            </a:extLst>
          </p:cNvPr>
          <p:cNvSpPr/>
          <p:nvPr/>
        </p:nvSpPr>
        <p:spPr>
          <a:xfrm>
            <a:off x="3831003" y="2726112"/>
            <a:ext cx="202951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A702722-2672-2F4A-81DA-F56EBA7C6CF0}"/>
              </a:ext>
            </a:extLst>
          </p:cNvPr>
          <p:cNvSpPr/>
          <p:nvPr/>
        </p:nvSpPr>
        <p:spPr>
          <a:xfrm>
            <a:off x="2822118" y="3181350"/>
            <a:ext cx="20253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AA9423A-D748-E149-912A-3457118A77E4}"/>
              </a:ext>
            </a:extLst>
          </p:cNvPr>
          <p:cNvSpPr/>
          <p:nvPr/>
        </p:nvSpPr>
        <p:spPr>
          <a:xfrm>
            <a:off x="2827854" y="2332534"/>
            <a:ext cx="20253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51E2B82E-C3AA-1D47-B60A-B04AA6150F27}"/>
              </a:ext>
            </a:extLst>
          </p:cNvPr>
          <p:cNvSpPr/>
          <p:nvPr/>
        </p:nvSpPr>
        <p:spPr>
          <a:xfrm>
            <a:off x="152401" y="1813297"/>
            <a:ext cx="8833311" cy="166826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7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C7CE47-B77E-A244-9B0E-F0A89FB651C9}"/>
              </a:ext>
            </a:extLst>
          </p:cNvPr>
          <p:cNvCxnSpPr/>
          <p:nvPr/>
        </p:nvCxnSpPr>
        <p:spPr>
          <a:xfrm>
            <a:off x="3723967" y="4050846"/>
            <a:ext cx="2286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3C8B3F1-80B0-0B42-A55A-E37001AF7224}"/>
              </a:ext>
            </a:extLst>
          </p:cNvPr>
          <p:cNvCxnSpPr/>
          <p:nvPr/>
        </p:nvCxnSpPr>
        <p:spPr>
          <a:xfrm>
            <a:off x="4066867" y="4434738"/>
            <a:ext cx="2286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32E47B3-3F1F-5640-A506-FFF81E6D6240}"/>
              </a:ext>
            </a:extLst>
          </p:cNvPr>
          <p:cNvCxnSpPr/>
          <p:nvPr/>
        </p:nvCxnSpPr>
        <p:spPr>
          <a:xfrm>
            <a:off x="4409767" y="4393633"/>
            <a:ext cx="2286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F77915F-1758-A341-8A62-C194F6210C4D}"/>
              </a:ext>
            </a:extLst>
          </p:cNvPr>
          <p:cNvCxnSpPr/>
          <p:nvPr/>
        </p:nvCxnSpPr>
        <p:spPr>
          <a:xfrm>
            <a:off x="4752667" y="4506559"/>
            <a:ext cx="2286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30380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4348348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13B2779-EBB3-E64C-8D3B-CB19E83C5E41}"/>
              </a:ext>
            </a:extLst>
          </p:cNvPr>
          <p:cNvSpPr/>
          <p:nvPr/>
        </p:nvSpPr>
        <p:spPr>
          <a:xfrm>
            <a:off x="3836739" y="1877296"/>
            <a:ext cx="202951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2FF43BB-6AD8-ED45-8F96-DBDCA654F5CE}"/>
              </a:ext>
            </a:extLst>
          </p:cNvPr>
          <p:cNvSpPr/>
          <p:nvPr/>
        </p:nvSpPr>
        <p:spPr>
          <a:xfrm>
            <a:off x="2827855" y="1877296"/>
            <a:ext cx="1013733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5F867A-F0C8-9C4C-8545-3CC1C3DA7D44}"/>
              </a:ext>
            </a:extLst>
          </p:cNvPr>
          <p:cNvSpPr/>
          <p:nvPr/>
        </p:nvSpPr>
        <p:spPr>
          <a:xfrm>
            <a:off x="2827855" y="2105896"/>
            <a:ext cx="100888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FD19E9-11AE-2F45-B975-FF758823FAF7}"/>
              </a:ext>
            </a:extLst>
          </p:cNvPr>
          <p:cNvSpPr/>
          <p:nvPr/>
        </p:nvSpPr>
        <p:spPr>
          <a:xfrm>
            <a:off x="3838267" y="2105896"/>
            <a:ext cx="1014984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742575-CCEC-794E-96E9-15D6E98F676C}"/>
              </a:ext>
            </a:extLst>
          </p:cNvPr>
          <p:cNvSpPr/>
          <p:nvPr/>
        </p:nvSpPr>
        <p:spPr>
          <a:xfrm>
            <a:off x="4853251" y="2103934"/>
            <a:ext cx="101586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655074D-6FAF-1C46-A438-43DE098463AA}"/>
              </a:ext>
            </a:extLst>
          </p:cNvPr>
          <p:cNvSpPr/>
          <p:nvPr/>
        </p:nvSpPr>
        <p:spPr>
          <a:xfrm>
            <a:off x="4851724" y="2331553"/>
            <a:ext cx="101567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9D3E373-8442-2144-951B-B9B7D4B454D7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1877296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3009C76-F9BA-D34B-B58F-90C24AFCB76D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331553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7C242EE-A73F-AD47-BE24-0D2DB711DB7B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11088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A4058702-D848-1941-AD61-46A6D1A246D3}"/>
              </a:ext>
            </a:extLst>
          </p:cNvPr>
          <p:cNvSpPr/>
          <p:nvPr/>
        </p:nvSpPr>
        <p:spPr>
          <a:xfrm>
            <a:off x="6177746" y="187729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43752CD-EF52-AF46-8392-A279FAFE7F77}"/>
              </a:ext>
            </a:extLst>
          </p:cNvPr>
          <p:cNvSpPr/>
          <p:nvPr/>
        </p:nvSpPr>
        <p:spPr>
          <a:xfrm>
            <a:off x="6177746" y="210287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5DECBC1-19F6-F04D-9E21-C28CE02D7995}"/>
              </a:ext>
            </a:extLst>
          </p:cNvPr>
          <p:cNvSpPr/>
          <p:nvPr/>
        </p:nvSpPr>
        <p:spPr>
          <a:xfrm>
            <a:off x="6177746" y="232844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78" name="Right Brace 77">
            <a:extLst>
              <a:ext uri="{FF2B5EF4-FFF2-40B4-BE49-F238E27FC236}">
                <a16:creationId xmlns:a16="http://schemas.microsoft.com/office/drawing/2014/main" id="{6A75A6B9-7610-6045-B619-802B183C6C8A}"/>
              </a:ext>
            </a:extLst>
          </p:cNvPr>
          <p:cNvSpPr/>
          <p:nvPr/>
        </p:nvSpPr>
        <p:spPr>
          <a:xfrm>
            <a:off x="7012132" y="1877296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BB9F535-A63A-2145-AADC-5DF5174D2DB5}"/>
              </a:ext>
            </a:extLst>
          </p:cNvPr>
          <p:cNvSpPr/>
          <p:nvPr/>
        </p:nvSpPr>
        <p:spPr>
          <a:xfrm>
            <a:off x="7240732" y="209984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80" name="Right Brace 79">
            <a:extLst>
              <a:ext uri="{FF2B5EF4-FFF2-40B4-BE49-F238E27FC236}">
                <a16:creationId xmlns:a16="http://schemas.microsoft.com/office/drawing/2014/main" id="{E4BA3744-5F6C-EE41-8482-C7AE412AE4A7}"/>
              </a:ext>
            </a:extLst>
          </p:cNvPr>
          <p:cNvSpPr/>
          <p:nvPr/>
        </p:nvSpPr>
        <p:spPr>
          <a:xfrm flipH="1">
            <a:off x="2599254" y="1877296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9E2C24-2AC1-6D4B-A906-EB9D665473A1}"/>
              </a:ext>
            </a:extLst>
          </p:cNvPr>
          <p:cNvSpPr txBox="1"/>
          <p:nvPr/>
        </p:nvSpPr>
        <p:spPr>
          <a:xfrm>
            <a:off x="1841061" y="2075646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A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0F558EE-0945-1C4C-912B-991310D47761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730200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65D7B25-8EA8-3F4F-96B6-E4210F01F12B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318445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4A8ACA0-CA32-5F4C-8A83-94B8E30A9D16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96379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D9598C1B-5FF6-C24C-BD42-8A31343C27CF}"/>
              </a:ext>
            </a:extLst>
          </p:cNvPr>
          <p:cNvSpPr/>
          <p:nvPr/>
        </p:nvSpPr>
        <p:spPr>
          <a:xfrm>
            <a:off x="6177746" y="273020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6E76679-6CF1-034C-AA4E-ACD1CA8E0FC9}"/>
              </a:ext>
            </a:extLst>
          </p:cNvPr>
          <p:cNvSpPr/>
          <p:nvPr/>
        </p:nvSpPr>
        <p:spPr>
          <a:xfrm>
            <a:off x="6177746" y="295577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721E99-5FAE-3041-BA29-4B7C81CDDDAF}"/>
              </a:ext>
            </a:extLst>
          </p:cNvPr>
          <p:cNvSpPr/>
          <p:nvPr/>
        </p:nvSpPr>
        <p:spPr>
          <a:xfrm>
            <a:off x="6177746" y="318135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39D4A5CE-B78F-7C43-9D3A-5F6AFFD3476F}"/>
              </a:ext>
            </a:extLst>
          </p:cNvPr>
          <p:cNvSpPr/>
          <p:nvPr/>
        </p:nvSpPr>
        <p:spPr>
          <a:xfrm>
            <a:off x="7012132" y="2730200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BB5FEE1-4A0D-FD49-895B-ED26C36A6662}"/>
              </a:ext>
            </a:extLst>
          </p:cNvPr>
          <p:cNvSpPr/>
          <p:nvPr/>
        </p:nvSpPr>
        <p:spPr>
          <a:xfrm>
            <a:off x="7240732" y="295275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CD8A477B-6E2A-C44F-AFBF-9C9D49E3CDE4}"/>
              </a:ext>
            </a:extLst>
          </p:cNvPr>
          <p:cNvSpPr/>
          <p:nvPr/>
        </p:nvSpPr>
        <p:spPr>
          <a:xfrm flipH="1">
            <a:off x="2599254" y="2730200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A5258F4-6897-7742-9570-54016DF42B39}"/>
              </a:ext>
            </a:extLst>
          </p:cNvPr>
          <p:cNvSpPr txBox="1"/>
          <p:nvPr/>
        </p:nvSpPr>
        <p:spPr>
          <a:xfrm>
            <a:off x="1841061" y="2928550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B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C4D53BB-79AB-C541-9B0F-324E09392BEA}"/>
              </a:ext>
            </a:extLst>
          </p:cNvPr>
          <p:cNvSpPr txBox="1"/>
          <p:nvPr/>
        </p:nvSpPr>
        <p:spPr>
          <a:xfrm>
            <a:off x="7240732" y="2409765"/>
            <a:ext cx="1750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Best model has low error and variation.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4F31FDB-18F8-8345-A29C-C2428CBEADC3}"/>
              </a:ext>
            </a:extLst>
          </p:cNvPr>
          <p:cNvSpPr/>
          <p:nvPr/>
        </p:nvSpPr>
        <p:spPr>
          <a:xfrm>
            <a:off x="2822119" y="2726112"/>
            <a:ext cx="1013733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0D99C09-6E13-B84E-8D28-FE5117696847}"/>
              </a:ext>
            </a:extLst>
          </p:cNvPr>
          <p:cNvSpPr/>
          <p:nvPr/>
        </p:nvSpPr>
        <p:spPr>
          <a:xfrm>
            <a:off x="2822119" y="2954712"/>
            <a:ext cx="100888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FEC0FA1-6328-8A4B-9B4B-ADBA09B82358}"/>
              </a:ext>
            </a:extLst>
          </p:cNvPr>
          <p:cNvSpPr/>
          <p:nvPr/>
        </p:nvSpPr>
        <p:spPr>
          <a:xfrm>
            <a:off x="3832531" y="2954712"/>
            <a:ext cx="1014984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0F9FBB0-7C88-AF48-AB2E-389BF6AAF878}"/>
              </a:ext>
            </a:extLst>
          </p:cNvPr>
          <p:cNvSpPr/>
          <p:nvPr/>
        </p:nvSpPr>
        <p:spPr>
          <a:xfrm>
            <a:off x="4847515" y="2952750"/>
            <a:ext cx="101586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87F7B6D-8F19-804A-879A-CF1A4D489799}"/>
              </a:ext>
            </a:extLst>
          </p:cNvPr>
          <p:cNvSpPr/>
          <p:nvPr/>
        </p:nvSpPr>
        <p:spPr>
          <a:xfrm>
            <a:off x="4849043" y="3180369"/>
            <a:ext cx="1010135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DC44301-BD96-0D42-80E8-444EDEEBD2C6}"/>
              </a:ext>
            </a:extLst>
          </p:cNvPr>
          <p:cNvSpPr/>
          <p:nvPr/>
        </p:nvSpPr>
        <p:spPr>
          <a:xfrm>
            <a:off x="3831003" y="2726112"/>
            <a:ext cx="202951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A702722-2672-2F4A-81DA-F56EBA7C6CF0}"/>
              </a:ext>
            </a:extLst>
          </p:cNvPr>
          <p:cNvSpPr/>
          <p:nvPr/>
        </p:nvSpPr>
        <p:spPr>
          <a:xfrm>
            <a:off x="2822118" y="3181350"/>
            <a:ext cx="20253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AA9423A-D748-E149-912A-3457118A77E4}"/>
              </a:ext>
            </a:extLst>
          </p:cNvPr>
          <p:cNvSpPr/>
          <p:nvPr/>
        </p:nvSpPr>
        <p:spPr>
          <a:xfrm>
            <a:off x="2827854" y="2332534"/>
            <a:ext cx="20253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51E2B82E-C3AA-1D47-B60A-B04AA6150F27}"/>
              </a:ext>
            </a:extLst>
          </p:cNvPr>
          <p:cNvSpPr/>
          <p:nvPr/>
        </p:nvSpPr>
        <p:spPr>
          <a:xfrm>
            <a:off x="152401" y="1813297"/>
            <a:ext cx="8833311" cy="166826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297E1F-F3D0-2B4F-9A7F-A516A57C2642}"/>
              </a:ext>
            </a:extLst>
          </p:cNvPr>
          <p:cNvGrpSpPr/>
          <p:nvPr/>
        </p:nvGrpSpPr>
        <p:grpSpPr>
          <a:xfrm>
            <a:off x="3723967" y="3634405"/>
            <a:ext cx="228600" cy="837481"/>
            <a:chOff x="3343262" y="3639269"/>
            <a:chExt cx="228600" cy="83748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FBC51F8-6F08-8F4F-A757-A61DBDE0FD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562" y="3639269"/>
              <a:ext cx="0" cy="23731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3AA190-626D-CE49-80FA-6E8858E0DA0B}"/>
                </a:ext>
              </a:extLst>
            </p:cNvPr>
            <p:cNvSpPr/>
            <p:nvPr/>
          </p:nvSpPr>
          <p:spPr>
            <a:xfrm>
              <a:off x="3343262" y="3876587"/>
              <a:ext cx="228600" cy="446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47316A4-CB26-2146-8399-365EA71EE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562" y="4322765"/>
              <a:ext cx="0" cy="1539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5660FFB-ABFE-4247-B4C1-FFF3D4A70317}"/>
              </a:ext>
            </a:extLst>
          </p:cNvPr>
          <p:cNvGrpSpPr/>
          <p:nvPr/>
        </p:nvGrpSpPr>
        <p:grpSpPr>
          <a:xfrm>
            <a:off x="4066867" y="4168464"/>
            <a:ext cx="228600" cy="446179"/>
            <a:chOff x="3343262" y="3639269"/>
            <a:chExt cx="228600" cy="83748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59198CD-1F0F-5345-AF8E-4236DF97AF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562" y="3639269"/>
              <a:ext cx="0" cy="23731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6B691FB-147D-D34C-99ED-E30BE060CC3A}"/>
                </a:ext>
              </a:extLst>
            </p:cNvPr>
            <p:cNvSpPr/>
            <p:nvPr/>
          </p:nvSpPr>
          <p:spPr>
            <a:xfrm>
              <a:off x="3343262" y="3876587"/>
              <a:ext cx="228600" cy="446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07C9DDE-07F7-0C4D-B299-A93C6CCB4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562" y="4322765"/>
              <a:ext cx="0" cy="1539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31A3C9D-FA02-C54D-BFF3-0134C8028167}"/>
              </a:ext>
            </a:extLst>
          </p:cNvPr>
          <p:cNvGrpSpPr/>
          <p:nvPr/>
        </p:nvGrpSpPr>
        <p:grpSpPr>
          <a:xfrm>
            <a:off x="4409767" y="4063522"/>
            <a:ext cx="228600" cy="606053"/>
            <a:chOff x="3343262" y="3639269"/>
            <a:chExt cx="228600" cy="837481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B4992D-30A9-0047-A566-5FC8ED940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562" y="3639269"/>
              <a:ext cx="0" cy="23731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374BE05-0796-724A-8561-B9122D3AA35F}"/>
                </a:ext>
              </a:extLst>
            </p:cNvPr>
            <p:cNvSpPr/>
            <p:nvPr/>
          </p:nvSpPr>
          <p:spPr>
            <a:xfrm>
              <a:off x="3343262" y="3876587"/>
              <a:ext cx="228600" cy="446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B2F53B7-ECCC-D14C-B760-455513CFDE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562" y="4322765"/>
              <a:ext cx="0" cy="1539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B81C0A1-038D-4C4E-910C-04F9B4551702}"/>
              </a:ext>
            </a:extLst>
          </p:cNvPr>
          <p:cNvGrpSpPr/>
          <p:nvPr/>
        </p:nvGrpSpPr>
        <p:grpSpPr>
          <a:xfrm>
            <a:off x="4752667" y="3729357"/>
            <a:ext cx="228600" cy="1096166"/>
            <a:chOff x="3343262" y="3639269"/>
            <a:chExt cx="228600" cy="837481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CAC3733-6BB9-7444-92EA-97CEB8C9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562" y="3639269"/>
              <a:ext cx="0" cy="23731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5B49957-930E-8240-9A8B-B77A1FCE5664}"/>
                </a:ext>
              </a:extLst>
            </p:cNvPr>
            <p:cNvSpPr/>
            <p:nvPr/>
          </p:nvSpPr>
          <p:spPr>
            <a:xfrm>
              <a:off x="3343262" y="3876587"/>
              <a:ext cx="228600" cy="446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32CBCD7-E2A8-014A-BD86-E313F830BD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562" y="4322765"/>
              <a:ext cx="0" cy="1539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E96775-ABEB-034C-AE36-7A43F197BEBD}"/>
              </a:ext>
            </a:extLst>
          </p:cNvPr>
          <p:cNvCxnSpPr>
            <a:cxnSpLocks/>
          </p:cNvCxnSpPr>
          <p:nvPr/>
        </p:nvCxnSpPr>
        <p:spPr>
          <a:xfrm>
            <a:off x="3609667" y="4887559"/>
            <a:ext cx="1571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AE0549-5617-D147-935A-B84599D2A032}"/>
              </a:ext>
            </a:extLst>
          </p:cNvPr>
          <p:cNvCxnSpPr>
            <a:cxnSpLocks/>
          </p:cNvCxnSpPr>
          <p:nvPr/>
        </p:nvCxnSpPr>
        <p:spPr>
          <a:xfrm flipV="1">
            <a:off x="3609667" y="3589347"/>
            <a:ext cx="0" cy="1309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FE94B544-D368-384E-BC44-FFD103AD0EC7}"/>
              </a:ext>
            </a:extLst>
          </p:cNvPr>
          <p:cNvSpPr txBox="1"/>
          <p:nvPr/>
        </p:nvSpPr>
        <p:spPr>
          <a:xfrm>
            <a:off x="5209450" y="4733151"/>
            <a:ext cx="1254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model flexibility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BBBED17-24B7-8B45-ABA6-5E00B7D9A2D5}"/>
              </a:ext>
            </a:extLst>
          </p:cNvPr>
          <p:cNvSpPr txBox="1"/>
          <p:nvPr/>
        </p:nvSpPr>
        <p:spPr>
          <a:xfrm>
            <a:off x="2312055" y="4050846"/>
            <a:ext cx="1284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cross validation error</a:t>
            </a:r>
          </a:p>
        </p:txBody>
      </p:sp>
      <p:sp>
        <p:nvSpPr>
          <p:cNvPr id="29" name="Bent Arrow 28">
            <a:extLst>
              <a:ext uri="{FF2B5EF4-FFF2-40B4-BE49-F238E27FC236}">
                <a16:creationId xmlns:a16="http://schemas.microsoft.com/office/drawing/2014/main" id="{86716AFE-084D-524E-B8FF-7CAC117B04DD}"/>
              </a:ext>
            </a:extLst>
          </p:cNvPr>
          <p:cNvSpPr/>
          <p:nvPr/>
        </p:nvSpPr>
        <p:spPr>
          <a:xfrm rot="10800000">
            <a:off x="5209450" y="3519419"/>
            <a:ext cx="1370808" cy="952465"/>
          </a:xfrm>
          <a:prstGeom prst="bentArrow">
            <a:avLst>
              <a:gd name="adj1" fmla="val 8159"/>
              <a:gd name="adj2" fmla="val 14283"/>
              <a:gd name="adj3" fmla="val 18111"/>
              <a:gd name="adj4" fmla="val 4375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2D78B3-6F83-4B41-88B4-8C92E4D538D4}"/>
              </a:ext>
            </a:extLst>
          </p:cNvPr>
          <p:cNvSpPr txBox="1"/>
          <p:nvPr/>
        </p:nvSpPr>
        <p:spPr>
          <a:xfrm>
            <a:off x="6629400" y="3852048"/>
            <a:ext cx="1750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Which model would you choose?</a:t>
            </a:r>
          </a:p>
          <a:p>
            <a:r>
              <a:rPr lang="en-US" sz="1200" b="1" dirty="0"/>
              <a:t>A, B, C, or 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A210203-93E5-5E40-8CA7-32895BE3FCFF}"/>
              </a:ext>
            </a:extLst>
          </p:cNvPr>
          <p:cNvSpPr txBox="1"/>
          <p:nvPr/>
        </p:nvSpPr>
        <p:spPr>
          <a:xfrm>
            <a:off x="158280" y="2040432"/>
            <a:ext cx="1649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Model Selection</a:t>
            </a:r>
          </a:p>
          <a:p>
            <a:r>
              <a:rPr lang="en-US" sz="1200" dirty="0"/>
              <a:t>Cross validation to</a:t>
            </a:r>
          </a:p>
          <a:p>
            <a:r>
              <a:rPr lang="en-US" sz="1200" dirty="0"/>
              <a:t>select model that best generalizes to data it was not trained on.</a:t>
            </a:r>
          </a:p>
        </p:txBody>
      </p:sp>
    </p:spTree>
    <p:extLst>
      <p:ext uri="{BB962C8B-B14F-4D97-AF65-F5344CB8AC3E}">
        <p14:creationId xmlns:p14="http://schemas.microsoft.com/office/powerpoint/2010/main" val="4111683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30380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4348348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544F384-7C57-7B42-AA3A-9F5ED2160CDF}"/>
              </a:ext>
            </a:extLst>
          </p:cNvPr>
          <p:cNvSpPr txBox="1"/>
          <p:nvPr/>
        </p:nvSpPr>
        <p:spPr>
          <a:xfrm>
            <a:off x="158280" y="2040432"/>
            <a:ext cx="1649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Model Selection</a:t>
            </a:r>
          </a:p>
          <a:p>
            <a:r>
              <a:rPr lang="en-US" sz="1200" dirty="0"/>
              <a:t>Cross validation to</a:t>
            </a:r>
          </a:p>
          <a:p>
            <a:r>
              <a:rPr lang="en-US" sz="1200" dirty="0"/>
              <a:t>select model that best generalizes to data it was not trained on.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9BCE9C-2DD4-6640-B709-A9C86A947FFA}"/>
              </a:ext>
            </a:extLst>
          </p:cNvPr>
          <p:cNvSpPr/>
          <p:nvPr/>
        </p:nvSpPr>
        <p:spPr>
          <a:xfrm>
            <a:off x="2827344" y="3758880"/>
            <a:ext cx="30380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selected model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F1BE931-DF20-A745-86EA-5FDFEE627C5B}"/>
              </a:ext>
            </a:extLst>
          </p:cNvPr>
          <p:cNvCxnSpPr>
            <a:cxnSpLocks/>
          </p:cNvCxnSpPr>
          <p:nvPr/>
        </p:nvCxnSpPr>
        <p:spPr>
          <a:xfrm>
            <a:off x="4346395" y="3509192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269BCC1-52CE-3D41-BEE3-E8578E158784}"/>
              </a:ext>
            </a:extLst>
          </p:cNvPr>
          <p:cNvSpPr/>
          <p:nvPr/>
        </p:nvSpPr>
        <p:spPr>
          <a:xfrm>
            <a:off x="7240732" y="375888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545D0A-BBA7-A747-906F-96159D3FCB76}"/>
              </a:ext>
            </a:extLst>
          </p:cNvPr>
          <p:cNvCxnSpPr>
            <a:cxnSpLocks/>
          </p:cNvCxnSpPr>
          <p:nvPr/>
        </p:nvCxnSpPr>
        <p:spPr>
          <a:xfrm>
            <a:off x="7619825" y="3509192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F777DA9-5E87-DC43-BA7E-F940BD893143}"/>
              </a:ext>
            </a:extLst>
          </p:cNvPr>
          <p:cNvSpPr/>
          <p:nvPr/>
        </p:nvSpPr>
        <p:spPr>
          <a:xfrm>
            <a:off x="3836739" y="1877296"/>
            <a:ext cx="202951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BCE5F02-4304-C54E-8862-0F9D3B04FF68}"/>
              </a:ext>
            </a:extLst>
          </p:cNvPr>
          <p:cNvSpPr/>
          <p:nvPr/>
        </p:nvSpPr>
        <p:spPr>
          <a:xfrm>
            <a:off x="2827855" y="1877296"/>
            <a:ext cx="1013733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8123A1F-9C4E-F040-AE6C-8D3FBEDD882C}"/>
              </a:ext>
            </a:extLst>
          </p:cNvPr>
          <p:cNvSpPr/>
          <p:nvPr/>
        </p:nvSpPr>
        <p:spPr>
          <a:xfrm>
            <a:off x="2827855" y="2105896"/>
            <a:ext cx="100888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A82D07-6DD0-2449-9902-377D906D125B}"/>
              </a:ext>
            </a:extLst>
          </p:cNvPr>
          <p:cNvSpPr/>
          <p:nvPr/>
        </p:nvSpPr>
        <p:spPr>
          <a:xfrm>
            <a:off x="3838267" y="2105896"/>
            <a:ext cx="1014984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359-7AF0-8E4B-B261-CD2CAA8BB7F6}"/>
              </a:ext>
            </a:extLst>
          </p:cNvPr>
          <p:cNvSpPr/>
          <p:nvPr/>
        </p:nvSpPr>
        <p:spPr>
          <a:xfrm>
            <a:off x="4853251" y="2103934"/>
            <a:ext cx="101586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5E40C5F-9BD9-834C-B8AB-A1AF8A8E8A76}"/>
              </a:ext>
            </a:extLst>
          </p:cNvPr>
          <p:cNvSpPr/>
          <p:nvPr/>
        </p:nvSpPr>
        <p:spPr>
          <a:xfrm>
            <a:off x="4851724" y="2331553"/>
            <a:ext cx="1015670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22A049-5199-E242-A6A2-578E40538B7C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1877296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148F243-0478-4940-B110-1126434CE5FC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331553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48001A-90F1-2E4A-A1CF-DABF22B9FD2D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11088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67C4B38-AC85-5845-8BD5-91700BE9AFF8}"/>
              </a:ext>
            </a:extLst>
          </p:cNvPr>
          <p:cNvSpPr/>
          <p:nvPr/>
        </p:nvSpPr>
        <p:spPr>
          <a:xfrm>
            <a:off x="6177746" y="187729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B2695CD-0949-2648-9CA3-1851E54B7498}"/>
              </a:ext>
            </a:extLst>
          </p:cNvPr>
          <p:cNvSpPr/>
          <p:nvPr/>
        </p:nvSpPr>
        <p:spPr>
          <a:xfrm>
            <a:off x="6177746" y="210287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6643103-7F17-454C-AD14-92EA980A5B0D}"/>
              </a:ext>
            </a:extLst>
          </p:cNvPr>
          <p:cNvSpPr/>
          <p:nvPr/>
        </p:nvSpPr>
        <p:spPr>
          <a:xfrm>
            <a:off x="6177746" y="232844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84553C2D-BB16-1E49-B8BB-7FCAF402D039}"/>
              </a:ext>
            </a:extLst>
          </p:cNvPr>
          <p:cNvSpPr/>
          <p:nvPr/>
        </p:nvSpPr>
        <p:spPr>
          <a:xfrm>
            <a:off x="7012132" y="1877296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F89E2BB-0399-5845-A703-1A33AE64D304}"/>
              </a:ext>
            </a:extLst>
          </p:cNvPr>
          <p:cNvSpPr/>
          <p:nvPr/>
        </p:nvSpPr>
        <p:spPr>
          <a:xfrm>
            <a:off x="7240732" y="209984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4DB5AFE1-E9CD-3B4D-83A3-88DB9CE592BC}"/>
              </a:ext>
            </a:extLst>
          </p:cNvPr>
          <p:cNvSpPr/>
          <p:nvPr/>
        </p:nvSpPr>
        <p:spPr>
          <a:xfrm flipH="1">
            <a:off x="2599254" y="1877296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16F9C1-423C-7E41-BF4A-814AACB076AC}"/>
              </a:ext>
            </a:extLst>
          </p:cNvPr>
          <p:cNvSpPr txBox="1"/>
          <p:nvPr/>
        </p:nvSpPr>
        <p:spPr>
          <a:xfrm>
            <a:off x="1841061" y="2075646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A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067EA28-1690-2540-88C5-5B3BE52E3EEC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730200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EC24745-12F1-B547-A762-45D6BF55C48D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318445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D606DC4-0AC5-BD46-A62E-2FCAB931424E}"/>
              </a:ext>
            </a:extLst>
          </p:cNvPr>
          <p:cNvCxnSpPr>
            <a:cxnSpLocks/>
          </p:cNvCxnSpPr>
          <p:nvPr/>
        </p:nvCxnSpPr>
        <p:spPr>
          <a:xfrm rot="16200000">
            <a:off x="6021999" y="296379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E04B7AB2-13FC-DA48-8543-B1245FFE3224}"/>
              </a:ext>
            </a:extLst>
          </p:cNvPr>
          <p:cNvSpPr/>
          <p:nvPr/>
        </p:nvSpPr>
        <p:spPr>
          <a:xfrm>
            <a:off x="6177746" y="273020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2620ABC-BD2A-B24E-A0E4-7B4E9D36A27B}"/>
              </a:ext>
            </a:extLst>
          </p:cNvPr>
          <p:cNvSpPr/>
          <p:nvPr/>
        </p:nvSpPr>
        <p:spPr>
          <a:xfrm>
            <a:off x="6177746" y="295577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6D7087E-9641-C94F-B5B6-2362E7764795}"/>
              </a:ext>
            </a:extLst>
          </p:cNvPr>
          <p:cNvSpPr/>
          <p:nvPr/>
        </p:nvSpPr>
        <p:spPr>
          <a:xfrm>
            <a:off x="6177746" y="318135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95" name="Right Brace 94">
            <a:extLst>
              <a:ext uri="{FF2B5EF4-FFF2-40B4-BE49-F238E27FC236}">
                <a16:creationId xmlns:a16="http://schemas.microsoft.com/office/drawing/2014/main" id="{1AEC9AC9-5BFA-0547-947E-20DBDB3BF747}"/>
              </a:ext>
            </a:extLst>
          </p:cNvPr>
          <p:cNvSpPr/>
          <p:nvPr/>
        </p:nvSpPr>
        <p:spPr>
          <a:xfrm>
            <a:off x="7012132" y="2730200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2FA6330-B3E3-E643-8C63-6A9A25ED1026}"/>
              </a:ext>
            </a:extLst>
          </p:cNvPr>
          <p:cNvSpPr/>
          <p:nvPr/>
        </p:nvSpPr>
        <p:spPr>
          <a:xfrm>
            <a:off x="7240732" y="295275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97" name="Right Brace 96">
            <a:extLst>
              <a:ext uri="{FF2B5EF4-FFF2-40B4-BE49-F238E27FC236}">
                <a16:creationId xmlns:a16="http://schemas.microsoft.com/office/drawing/2014/main" id="{3FEBE5C1-3B0E-8947-830F-06460AAC8AFC}"/>
              </a:ext>
            </a:extLst>
          </p:cNvPr>
          <p:cNvSpPr/>
          <p:nvPr/>
        </p:nvSpPr>
        <p:spPr>
          <a:xfrm flipH="1">
            <a:off x="2599254" y="2730200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BAC2212-2349-D942-94AE-A0F51D04E347}"/>
              </a:ext>
            </a:extLst>
          </p:cNvPr>
          <p:cNvSpPr txBox="1"/>
          <p:nvPr/>
        </p:nvSpPr>
        <p:spPr>
          <a:xfrm>
            <a:off x="1841061" y="2928550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B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FC7E476-887C-1B4B-8872-8E9F3E4407F1}"/>
              </a:ext>
            </a:extLst>
          </p:cNvPr>
          <p:cNvSpPr txBox="1"/>
          <p:nvPr/>
        </p:nvSpPr>
        <p:spPr>
          <a:xfrm>
            <a:off x="7240733" y="2409765"/>
            <a:ext cx="164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Best model has low error and variation.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C98CE42-3B19-804F-83B0-FD1142F3FD0E}"/>
              </a:ext>
            </a:extLst>
          </p:cNvPr>
          <p:cNvSpPr/>
          <p:nvPr/>
        </p:nvSpPr>
        <p:spPr>
          <a:xfrm>
            <a:off x="2822119" y="2726112"/>
            <a:ext cx="1013733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48E9D8B-27AA-F945-BFF9-B0497380EFE4}"/>
              </a:ext>
            </a:extLst>
          </p:cNvPr>
          <p:cNvSpPr/>
          <p:nvPr/>
        </p:nvSpPr>
        <p:spPr>
          <a:xfrm>
            <a:off x="2822119" y="2954712"/>
            <a:ext cx="100888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FBC99E8-0357-C740-957C-84E576F008BB}"/>
              </a:ext>
            </a:extLst>
          </p:cNvPr>
          <p:cNvSpPr/>
          <p:nvPr/>
        </p:nvSpPr>
        <p:spPr>
          <a:xfrm>
            <a:off x="3832531" y="2954712"/>
            <a:ext cx="1014984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A0439B2-70C4-794B-842C-7583643106BC}"/>
              </a:ext>
            </a:extLst>
          </p:cNvPr>
          <p:cNvSpPr/>
          <p:nvPr/>
        </p:nvSpPr>
        <p:spPr>
          <a:xfrm>
            <a:off x="4847515" y="2952750"/>
            <a:ext cx="101586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28541E0-7083-7E48-A298-06EDAD93851B}"/>
              </a:ext>
            </a:extLst>
          </p:cNvPr>
          <p:cNvSpPr/>
          <p:nvPr/>
        </p:nvSpPr>
        <p:spPr>
          <a:xfrm>
            <a:off x="4849043" y="3180369"/>
            <a:ext cx="1010135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309DE1F-515D-C841-ACA7-9A51A390F579}"/>
              </a:ext>
            </a:extLst>
          </p:cNvPr>
          <p:cNvSpPr/>
          <p:nvPr/>
        </p:nvSpPr>
        <p:spPr>
          <a:xfrm>
            <a:off x="3831003" y="2726112"/>
            <a:ext cx="202951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57BED1C-36B2-574B-A2CD-CA5063C31345}"/>
              </a:ext>
            </a:extLst>
          </p:cNvPr>
          <p:cNvSpPr/>
          <p:nvPr/>
        </p:nvSpPr>
        <p:spPr>
          <a:xfrm>
            <a:off x="2822118" y="3181350"/>
            <a:ext cx="20253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5B2B271-ABB5-094F-B1C8-43BBA3EA07E5}"/>
              </a:ext>
            </a:extLst>
          </p:cNvPr>
          <p:cNvSpPr/>
          <p:nvPr/>
        </p:nvSpPr>
        <p:spPr>
          <a:xfrm>
            <a:off x="2827854" y="2332534"/>
            <a:ext cx="2025397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51D4A99D-4FB2-A742-83B8-9060F4C28A71}"/>
              </a:ext>
            </a:extLst>
          </p:cNvPr>
          <p:cNvSpPr/>
          <p:nvPr/>
        </p:nvSpPr>
        <p:spPr>
          <a:xfrm>
            <a:off x="152401" y="1813297"/>
            <a:ext cx="8833311" cy="166826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AB38DBB-BD6F-1A4B-A889-9F47059BA291}"/>
                  </a:ext>
                </a:extLst>
              </p:cNvPr>
              <p:cNvSpPr txBox="1"/>
              <p:nvPr/>
            </p:nvSpPr>
            <p:spPr>
              <a:xfrm>
                <a:off x="6744391" y="4016278"/>
                <a:ext cx="17508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e.g., mean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200" dirty="0"/>
                  <a:t> stdev</a:t>
                </a:r>
              </a:p>
              <a:p>
                <a:r>
                  <a:rPr lang="en-US" sz="1200" dirty="0"/>
                  <a:t>e.g., mean </a:t>
                </a:r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200" dirty="0"/>
                  <a:t> 95% CI</a:t>
                </a: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AB38DBB-BD6F-1A4B-A889-9F47059B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391" y="4016278"/>
                <a:ext cx="1750867" cy="461665"/>
              </a:xfrm>
              <a:prstGeom prst="rect">
                <a:avLst/>
              </a:prstGeom>
              <a:blipFill>
                <a:blip r:embed="rId2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730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19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3967346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93BAC-61CC-794B-A6C2-8A7A6CB3B54A}"/>
              </a:ext>
            </a:extLst>
          </p:cNvPr>
          <p:cNvSpPr/>
          <p:nvPr/>
        </p:nvSpPr>
        <p:spPr>
          <a:xfrm>
            <a:off x="5105397" y="1317605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79B84E-64F1-2847-BC21-883F0D6C0B80}"/>
              </a:ext>
            </a:extLst>
          </p:cNvPr>
          <p:cNvSpPr/>
          <p:nvPr/>
        </p:nvSpPr>
        <p:spPr>
          <a:xfrm>
            <a:off x="2829297" y="1814218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96061E-FF1E-514F-BABA-12D31EB7DCF4}"/>
              </a:ext>
            </a:extLst>
          </p:cNvPr>
          <p:cNvCxnSpPr>
            <a:cxnSpLocks/>
          </p:cNvCxnSpPr>
          <p:nvPr/>
        </p:nvCxnSpPr>
        <p:spPr>
          <a:xfrm>
            <a:off x="3967346" y="2062064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79FE30-CD94-BF4B-8168-09878E6CC20C}"/>
              </a:ext>
            </a:extLst>
          </p:cNvPr>
          <p:cNvSpPr txBox="1"/>
          <p:nvPr/>
        </p:nvSpPr>
        <p:spPr>
          <a:xfrm>
            <a:off x="6096000" y="1604727"/>
            <a:ext cx="235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Preprocess all data, but determine preprocessing based </a:t>
            </a:r>
            <a:r>
              <a:rPr lang="en-US" sz="1200" b="1" dirty="0"/>
              <a:t>ONLY</a:t>
            </a:r>
            <a:r>
              <a:rPr lang="en-US" sz="1200" dirty="0"/>
              <a:t> on the training data.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3A3F4B-DD6C-DA4A-93CD-49571E906AA4}"/>
              </a:ext>
            </a:extLst>
          </p:cNvPr>
          <p:cNvSpPr/>
          <p:nvPr/>
        </p:nvSpPr>
        <p:spPr>
          <a:xfrm>
            <a:off x="5105397" y="1814218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8FA355-038D-6545-BBD2-1EE78B3B5635}"/>
              </a:ext>
            </a:extLst>
          </p:cNvPr>
          <p:cNvCxnSpPr>
            <a:cxnSpLocks/>
          </p:cNvCxnSpPr>
          <p:nvPr/>
        </p:nvCxnSpPr>
        <p:spPr>
          <a:xfrm rot="16200000">
            <a:off x="5105396" y="1814218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169431-2576-B94C-ABBA-7FC74C282D12}"/>
              </a:ext>
            </a:extLst>
          </p:cNvPr>
          <p:cNvSpPr txBox="1"/>
          <p:nvPr/>
        </p:nvSpPr>
        <p:spPr>
          <a:xfrm>
            <a:off x="6095020" y="1293405"/>
            <a:ext cx="2439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Shuffle and split.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6517992-4DD4-AB4E-8A01-C14A1DDE09B8}"/>
              </a:ext>
            </a:extLst>
          </p:cNvPr>
          <p:cNvSpPr/>
          <p:nvPr/>
        </p:nvSpPr>
        <p:spPr>
          <a:xfrm>
            <a:off x="152401" y="2303049"/>
            <a:ext cx="8833311" cy="166826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7BD96D-0190-E64D-AA75-1330FBD811C7}"/>
              </a:ext>
            </a:extLst>
          </p:cNvPr>
          <p:cNvSpPr/>
          <p:nvPr/>
        </p:nvSpPr>
        <p:spPr>
          <a:xfrm>
            <a:off x="2830057" y="236881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A87AC2-6310-7A43-BFEE-5327E9EBD7EC}"/>
              </a:ext>
            </a:extLst>
          </p:cNvPr>
          <p:cNvSpPr/>
          <p:nvPr/>
        </p:nvSpPr>
        <p:spPr>
          <a:xfrm>
            <a:off x="2829291" y="2597411"/>
            <a:ext cx="758952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F1F9FD-A64B-F845-8BFA-F50D3AE0E9A5}"/>
              </a:ext>
            </a:extLst>
          </p:cNvPr>
          <p:cNvSpPr/>
          <p:nvPr/>
        </p:nvSpPr>
        <p:spPr>
          <a:xfrm>
            <a:off x="3589015" y="259741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EC3EA3-3C81-C64B-A6EA-EF7DCD85500C}"/>
              </a:ext>
            </a:extLst>
          </p:cNvPr>
          <p:cNvSpPr/>
          <p:nvPr/>
        </p:nvSpPr>
        <p:spPr>
          <a:xfrm>
            <a:off x="4346436" y="2595449"/>
            <a:ext cx="758952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2D4D45-0D1F-B045-B960-AC5F1F26152A}"/>
              </a:ext>
            </a:extLst>
          </p:cNvPr>
          <p:cNvSpPr/>
          <p:nvPr/>
        </p:nvSpPr>
        <p:spPr>
          <a:xfrm>
            <a:off x="2829291" y="2824049"/>
            <a:ext cx="151790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A47A0-6C7E-AE4B-B4C5-F029DD45191C}"/>
              </a:ext>
            </a:extLst>
          </p:cNvPr>
          <p:cNvSpPr/>
          <p:nvPr/>
        </p:nvSpPr>
        <p:spPr>
          <a:xfrm>
            <a:off x="4343568" y="2821798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1D5FFB-FD67-4C4D-8DD2-BDDBD867ECCF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236881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63B360-83B7-D94B-A8D6-7BFCEBAD480A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2823068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EFB5DB-CD83-A54B-A638-FCAC90EB783D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2602402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636D776-5049-974C-BCFD-5039D3B100F0}"/>
              </a:ext>
            </a:extLst>
          </p:cNvPr>
          <p:cNvSpPr/>
          <p:nvPr/>
        </p:nvSpPr>
        <p:spPr>
          <a:xfrm>
            <a:off x="5414014" y="236881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3A95CE-0BD3-8547-8105-EEA1C00B87DB}"/>
              </a:ext>
            </a:extLst>
          </p:cNvPr>
          <p:cNvSpPr/>
          <p:nvPr/>
        </p:nvSpPr>
        <p:spPr>
          <a:xfrm>
            <a:off x="5414014" y="259438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960871-2CF0-2D47-9C12-FFEA8B17CEFF}"/>
              </a:ext>
            </a:extLst>
          </p:cNvPr>
          <p:cNvSpPr/>
          <p:nvPr/>
        </p:nvSpPr>
        <p:spPr>
          <a:xfrm>
            <a:off x="5414014" y="281996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00D1146-210A-0443-BB7F-51F8513DDC36}"/>
              </a:ext>
            </a:extLst>
          </p:cNvPr>
          <p:cNvSpPr/>
          <p:nvPr/>
        </p:nvSpPr>
        <p:spPr>
          <a:xfrm>
            <a:off x="6248400" y="2368811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A41739-FB71-2240-89E2-42847C3B78E6}"/>
              </a:ext>
            </a:extLst>
          </p:cNvPr>
          <p:cNvSpPr/>
          <p:nvPr/>
        </p:nvSpPr>
        <p:spPr>
          <a:xfrm>
            <a:off x="6477000" y="259136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3482EC8C-1890-E540-82EC-60F7C7FDC75C}"/>
              </a:ext>
            </a:extLst>
          </p:cNvPr>
          <p:cNvSpPr/>
          <p:nvPr/>
        </p:nvSpPr>
        <p:spPr>
          <a:xfrm flipH="1">
            <a:off x="2599254" y="2368811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723B69-2CC2-A543-8CFC-BD3E5F6088DC}"/>
              </a:ext>
            </a:extLst>
          </p:cNvPr>
          <p:cNvSpPr txBox="1"/>
          <p:nvPr/>
        </p:nvSpPr>
        <p:spPr>
          <a:xfrm>
            <a:off x="1841061" y="2567161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9E1E4C-B676-A749-B934-7B74A0998318}"/>
              </a:ext>
            </a:extLst>
          </p:cNvPr>
          <p:cNvSpPr/>
          <p:nvPr/>
        </p:nvSpPr>
        <p:spPr>
          <a:xfrm>
            <a:off x="3584616" y="3221715"/>
            <a:ext cx="151790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36ECCA-355C-AE45-81FF-0802175B3284}"/>
              </a:ext>
            </a:extLst>
          </p:cNvPr>
          <p:cNvSpPr/>
          <p:nvPr/>
        </p:nvSpPr>
        <p:spPr>
          <a:xfrm>
            <a:off x="2830057" y="322171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21D071A-8F42-7748-AF20-5D18BB919388}"/>
              </a:ext>
            </a:extLst>
          </p:cNvPr>
          <p:cNvSpPr/>
          <p:nvPr/>
        </p:nvSpPr>
        <p:spPr>
          <a:xfrm>
            <a:off x="2829291" y="3450315"/>
            <a:ext cx="758952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B48389-922D-694B-AC0D-FC6F6D3C7537}"/>
              </a:ext>
            </a:extLst>
          </p:cNvPr>
          <p:cNvSpPr/>
          <p:nvPr/>
        </p:nvSpPr>
        <p:spPr>
          <a:xfrm>
            <a:off x="3589015" y="345031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018EA3-90FC-C841-96FB-9CFF0E4D0C38}"/>
              </a:ext>
            </a:extLst>
          </p:cNvPr>
          <p:cNvSpPr/>
          <p:nvPr/>
        </p:nvSpPr>
        <p:spPr>
          <a:xfrm>
            <a:off x="4346436" y="3448353"/>
            <a:ext cx="758952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6D910DC-A85C-0848-B7B0-DEB70CAECA9E}"/>
              </a:ext>
            </a:extLst>
          </p:cNvPr>
          <p:cNvSpPr/>
          <p:nvPr/>
        </p:nvSpPr>
        <p:spPr>
          <a:xfrm>
            <a:off x="2833013" y="3675971"/>
            <a:ext cx="1513423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89CAD63-2C80-1C4B-BA93-5428259BCC5B}"/>
              </a:ext>
            </a:extLst>
          </p:cNvPr>
          <p:cNvSpPr/>
          <p:nvPr/>
        </p:nvSpPr>
        <p:spPr>
          <a:xfrm>
            <a:off x="4343568" y="3675971"/>
            <a:ext cx="758186" cy="2254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CD46ED-6935-8A4D-A9E4-86DAC60C6504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3221715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FA2FBE-6462-9345-BBE7-17B326B2F5F0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3675972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40AB4E-1CED-AE4D-990F-468136A78E62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3455306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7E0E391-4EF5-BD4D-A3B2-F64E4C0A9A74}"/>
              </a:ext>
            </a:extLst>
          </p:cNvPr>
          <p:cNvSpPr/>
          <p:nvPr/>
        </p:nvSpPr>
        <p:spPr>
          <a:xfrm>
            <a:off x="5414014" y="322171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A186DB-EBEC-5842-B937-0BD5EBC79CC2}"/>
              </a:ext>
            </a:extLst>
          </p:cNvPr>
          <p:cNvSpPr/>
          <p:nvPr/>
        </p:nvSpPr>
        <p:spPr>
          <a:xfrm>
            <a:off x="5414014" y="344729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FC3F8B-7072-F841-A539-D285C4976620}"/>
              </a:ext>
            </a:extLst>
          </p:cNvPr>
          <p:cNvSpPr/>
          <p:nvPr/>
        </p:nvSpPr>
        <p:spPr>
          <a:xfrm>
            <a:off x="5414014" y="367286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A79AB272-DF21-0C42-9C88-3A3D5FAE1836}"/>
              </a:ext>
            </a:extLst>
          </p:cNvPr>
          <p:cNvSpPr/>
          <p:nvPr/>
        </p:nvSpPr>
        <p:spPr>
          <a:xfrm>
            <a:off x="6248400" y="3221715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9D41CF-D68D-8147-9C6A-4E996C5A3810}"/>
              </a:ext>
            </a:extLst>
          </p:cNvPr>
          <p:cNvSpPr/>
          <p:nvPr/>
        </p:nvSpPr>
        <p:spPr>
          <a:xfrm>
            <a:off x="6477000" y="344426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85D71CF7-4E43-404E-9458-89C2DB3C29FC}"/>
              </a:ext>
            </a:extLst>
          </p:cNvPr>
          <p:cNvSpPr/>
          <p:nvPr/>
        </p:nvSpPr>
        <p:spPr>
          <a:xfrm flipH="1">
            <a:off x="2599254" y="3221715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26DD105-C323-7141-B026-9897C0D7412F}"/>
              </a:ext>
            </a:extLst>
          </p:cNvPr>
          <p:cNvSpPr txBox="1"/>
          <p:nvPr/>
        </p:nvSpPr>
        <p:spPr>
          <a:xfrm>
            <a:off x="1841061" y="3420065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C0C0369-A6D7-E54E-88C4-D64DF979B716}"/>
              </a:ext>
            </a:extLst>
          </p:cNvPr>
          <p:cNvSpPr txBox="1"/>
          <p:nvPr/>
        </p:nvSpPr>
        <p:spPr>
          <a:xfrm>
            <a:off x="6477000" y="2901280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Best model has low error and variation.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55D886-EBC8-514E-AD85-1D4F0301EF20}"/>
              </a:ext>
            </a:extLst>
          </p:cNvPr>
          <p:cNvSpPr/>
          <p:nvPr/>
        </p:nvSpPr>
        <p:spPr>
          <a:xfrm>
            <a:off x="3584616" y="2368811"/>
            <a:ext cx="151790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5D0A55B-3FFA-1744-B10A-97F09FE66896}"/>
              </a:ext>
            </a:extLst>
          </p:cNvPr>
          <p:cNvSpPr/>
          <p:nvPr/>
        </p:nvSpPr>
        <p:spPr>
          <a:xfrm>
            <a:off x="2827345" y="4245015"/>
            <a:ext cx="2275176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selected model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771E5D3-CC5A-1445-8DE4-F9A058B567B5}"/>
              </a:ext>
            </a:extLst>
          </p:cNvPr>
          <p:cNvCxnSpPr>
            <a:cxnSpLocks/>
          </p:cNvCxnSpPr>
          <p:nvPr/>
        </p:nvCxnSpPr>
        <p:spPr>
          <a:xfrm>
            <a:off x="3967346" y="399532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91E543E-B9E5-604F-9D63-F172EA38D7DC}"/>
              </a:ext>
            </a:extLst>
          </p:cNvPr>
          <p:cNvSpPr/>
          <p:nvPr/>
        </p:nvSpPr>
        <p:spPr>
          <a:xfrm>
            <a:off x="5105397" y="4245015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282278-6FE7-334D-88FE-F61B790A0214}"/>
              </a:ext>
            </a:extLst>
          </p:cNvPr>
          <p:cNvSpPr txBox="1"/>
          <p:nvPr/>
        </p:nvSpPr>
        <p:spPr>
          <a:xfrm>
            <a:off x="6096000" y="4109627"/>
            <a:ext cx="251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Evaluate error for test set that was </a:t>
            </a:r>
            <a:r>
              <a:rPr lang="en-US" sz="1200" b="1" dirty="0"/>
              <a:t>never used to select or train </a:t>
            </a:r>
            <a:r>
              <a:rPr lang="en-US" sz="1200" dirty="0"/>
              <a:t>the model.</a:t>
            </a:r>
          </a:p>
        </p:txBody>
      </p:sp>
    </p:spTree>
    <p:extLst>
      <p:ext uri="{BB962C8B-B14F-4D97-AF65-F5344CB8AC3E}">
        <p14:creationId xmlns:p14="http://schemas.microsoft.com/office/powerpoint/2010/main" val="59605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6684"/>
            <a:ext cx="303810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8DF7-F218-9E4B-A149-AC8532D60380}"/>
              </a:ext>
            </a:extLst>
          </p:cNvPr>
          <p:cNvSpPr/>
          <p:nvPr/>
        </p:nvSpPr>
        <p:spPr>
          <a:xfrm>
            <a:off x="2829298" y="1814218"/>
            <a:ext cx="30381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ACC55A-E8EC-8C48-9ED4-3E70CB65DEAF}"/>
              </a:ext>
            </a:extLst>
          </p:cNvPr>
          <p:cNvSpPr/>
          <p:nvPr/>
        </p:nvSpPr>
        <p:spPr>
          <a:xfrm>
            <a:off x="2829298" y="2311752"/>
            <a:ext cx="3038100" cy="2286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error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4348348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DFD5B2-433C-E04D-B11D-87AEF07951DD}"/>
              </a:ext>
            </a:extLst>
          </p:cNvPr>
          <p:cNvCxnSpPr>
            <a:cxnSpLocks/>
          </p:cNvCxnSpPr>
          <p:nvPr/>
        </p:nvCxnSpPr>
        <p:spPr>
          <a:xfrm>
            <a:off x="4348348" y="2062985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D3D1CA-D08F-CD4A-A6BA-489D16BC7801}"/>
              </a:ext>
            </a:extLst>
          </p:cNvPr>
          <p:cNvSpPr txBox="1"/>
          <p:nvPr/>
        </p:nvSpPr>
        <p:spPr>
          <a:xfrm>
            <a:off x="6096001" y="2195219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 measure of how well the model predicts the data.</a:t>
            </a:r>
          </a:p>
        </p:txBody>
      </p:sp>
    </p:spTree>
    <p:extLst>
      <p:ext uri="{BB962C8B-B14F-4D97-AF65-F5344CB8AC3E}">
        <p14:creationId xmlns:p14="http://schemas.microsoft.com/office/powerpoint/2010/main" val="1225257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3967346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93BAC-61CC-794B-A6C2-8A7A6CB3B54A}"/>
              </a:ext>
            </a:extLst>
          </p:cNvPr>
          <p:cNvSpPr/>
          <p:nvPr/>
        </p:nvSpPr>
        <p:spPr>
          <a:xfrm>
            <a:off x="5105397" y="1317605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79B84E-64F1-2847-BC21-883F0D6C0B80}"/>
              </a:ext>
            </a:extLst>
          </p:cNvPr>
          <p:cNvSpPr/>
          <p:nvPr/>
        </p:nvSpPr>
        <p:spPr>
          <a:xfrm>
            <a:off x="2829297" y="1814218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96061E-FF1E-514F-BABA-12D31EB7DCF4}"/>
              </a:ext>
            </a:extLst>
          </p:cNvPr>
          <p:cNvCxnSpPr>
            <a:cxnSpLocks/>
          </p:cNvCxnSpPr>
          <p:nvPr/>
        </p:nvCxnSpPr>
        <p:spPr>
          <a:xfrm>
            <a:off x="3967346" y="2062064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79FE30-CD94-BF4B-8168-09878E6CC20C}"/>
              </a:ext>
            </a:extLst>
          </p:cNvPr>
          <p:cNvSpPr txBox="1"/>
          <p:nvPr/>
        </p:nvSpPr>
        <p:spPr>
          <a:xfrm>
            <a:off x="6096000" y="1604727"/>
            <a:ext cx="235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Preprocess all data, but determine preprocessing based </a:t>
            </a:r>
            <a:r>
              <a:rPr lang="en-US" sz="1200" b="1" dirty="0"/>
              <a:t>ONLY</a:t>
            </a:r>
            <a:r>
              <a:rPr lang="en-US" sz="1200" dirty="0"/>
              <a:t> on the training data.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A3A3F4B-DD6C-DA4A-93CD-49571E906AA4}"/>
              </a:ext>
            </a:extLst>
          </p:cNvPr>
          <p:cNvSpPr/>
          <p:nvPr/>
        </p:nvSpPr>
        <p:spPr>
          <a:xfrm>
            <a:off x="5105397" y="1814218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8FA355-038D-6545-BBD2-1EE78B3B5635}"/>
              </a:ext>
            </a:extLst>
          </p:cNvPr>
          <p:cNvCxnSpPr>
            <a:cxnSpLocks/>
          </p:cNvCxnSpPr>
          <p:nvPr/>
        </p:nvCxnSpPr>
        <p:spPr>
          <a:xfrm rot="16200000">
            <a:off x="5105396" y="1814218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169431-2576-B94C-ABBA-7FC74C282D12}"/>
              </a:ext>
            </a:extLst>
          </p:cNvPr>
          <p:cNvSpPr txBox="1"/>
          <p:nvPr/>
        </p:nvSpPr>
        <p:spPr>
          <a:xfrm>
            <a:off x="6095020" y="1293405"/>
            <a:ext cx="2439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Shuffle and split.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6517992-4DD4-AB4E-8A01-C14A1DDE09B8}"/>
              </a:ext>
            </a:extLst>
          </p:cNvPr>
          <p:cNvSpPr/>
          <p:nvPr/>
        </p:nvSpPr>
        <p:spPr>
          <a:xfrm>
            <a:off x="152401" y="2303049"/>
            <a:ext cx="8833311" cy="1668267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1D5FFB-FD67-4C4D-8DD2-BDDBD867ECCF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236881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263B360-83B7-D94B-A8D6-7BFCEBAD480A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2823068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EFB5DB-CD83-A54B-A638-FCAC90EB783D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2602402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C636D776-5049-974C-BCFD-5039D3B100F0}"/>
              </a:ext>
            </a:extLst>
          </p:cNvPr>
          <p:cNvSpPr/>
          <p:nvPr/>
        </p:nvSpPr>
        <p:spPr>
          <a:xfrm>
            <a:off x="5414014" y="236881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33A95CE-0BD3-8547-8105-EEA1C00B87DB}"/>
              </a:ext>
            </a:extLst>
          </p:cNvPr>
          <p:cNvSpPr/>
          <p:nvPr/>
        </p:nvSpPr>
        <p:spPr>
          <a:xfrm>
            <a:off x="5414014" y="2594386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960871-2CF0-2D47-9C12-FFEA8B17CEFF}"/>
              </a:ext>
            </a:extLst>
          </p:cNvPr>
          <p:cNvSpPr/>
          <p:nvPr/>
        </p:nvSpPr>
        <p:spPr>
          <a:xfrm>
            <a:off x="5414014" y="281996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00D1146-210A-0443-BB7F-51F8513DDC36}"/>
              </a:ext>
            </a:extLst>
          </p:cNvPr>
          <p:cNvSpPr/>
          <p:nvPr/>
        </p:nvSpPr>
        <p:spPr>
          <a:xfrm>
            <a:off x="6248400" y="2368811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A41739-FB71-2240-89E2-42847C3B78E6}"/>
              </a:ext>
            </a:extLst>
          </p:cNvPr>
          <p:cNvSpPr/>
          <p:nvPr/>
        </p:nvSpPr>
        <p:spPr>
          <a:xfrm>
            <a:off x="6477000" y="259136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3482EC8C-1890-E540-82EC-60F7C7FDC75C}"/>
              </a:ext>
            </a:extLst>
          </p:cNvPr>
          <p:cNvSpPr/>
          <p:nvPr/>
        </p:nvSpPr>
        <p:spPr>
          <a:xfrm flipH="1">
            <a:off x="2599254" y="2368811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723B69-2CC2-A543-8CFC-BD3E5F6088DC}"/>
              </a:ext>
            </a:extLst>
          </p:cNvPr>
          <p:cNvSpPr txBox="1"/>
          <p:nvPr/>
        </p:nvSpPr>
        <p:spPr>
          <a:xfrm>
            <a:off x="1841061" y="2567161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A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CD46ED-6935-8A4D-A9E4-86DAC60C6504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3221715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FA2FBE-6462-9345-BBE7-17B326B2F5F0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3675972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40AB4E-1CED-AE4D-990F-468136A78E62}"/>
              </a:ext>
            </a:extLst>
          </p:cNvPr>
          <p:cNvCxnSpPr>
            <a:cxnSpLocks/>
          </p:cNvCxnSpPr>
          <p:nvPr/>
        </p:nvCxnSpPr>
        <p:spPr>
          <a:xfrm rot="16200000">
            <a:off x="5258267" y="3455306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97E0E391-4EF5-BD4D-A3B2-F64E4C0A9A74}"/>
              </a:ext>
            </a:extLst>
          </p:cNvPr>
          <p:cNvSpPr/>
          <p:nvPr/>
        </p:nvSpPr>
        <p:spPr>
          <a:xfrm>
            <a:off x="5414014" y="322171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A186DB-EBEC-5842-B937-0BD5EBC79CC2}"/>
              </a:ext>
            </a:extLst>
          </p:cNvPr>
          <p:cNvSpPr/>
          <p:nvPr/>
        </p:nvSpPr>
        <p:spPr>
          <a:xfrm>
            <a:off x="5414014" y="3447290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FC3F8B-7072-F841-A539-D285C4976620}"/>
              </a:ext>
            </a:extLst>
          </p:cNvPr>
          <p:cNvSpPr/>
          <p:nvPr/>
        </p:nvSpPr>
        <p:spPr>
          <a:xfrm>
            <a:off x="5414014" y="367286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A79AB272-DF21-0C42-9C88-3A3D5FAE1836}"/>
              </a:ext>
            </a:extLst>
          </p:cNvPr>
          <p:cNvSpPr/>
          <p:nvPr/>
        </p:nvSpPr>
        <p:spPr>
          <a:xfrm>
            <a:off x="6248400" y="3221715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9D41CF-D68D-8147-9C6A-4E996C5A3810}"/>
              </a:ext>
            </a:extLst>
          </p:cNvPr>
          <p:cNvSpPr/>
          <p:nvPr/>
        </p:nvSpPr>
        <p:spPr>
          <a:xfrm>
            <a:off x="6477000" y="344426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error stats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85D71CF7-4E43-404E-9458-89C2DB3C29FC}"/>
              </a:ext>
            </a:extLst>
          </p:cNvPr>
          <p:cNvSpPr/>
          <p:nvPr/>
        </p:nvSpPr>
        <p:spPr>
          <a:xfrm flipH="1">
            <a:off x="2599254" y="3221715"/>
            <a:ext cx="152400" cy="67975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26DD105-C323-7141-B026-9897C0D7412F}"/>
              </a:ext>
            </a:extLst>
          </p:cNvPr>
          <p:cNvSpPr txBox="1"/>
          <p:nvPr/>
        </p:nvSpPr>
        <p:spPr>
          <a:xfrm>
            <a:off x="1841061" y="3420065"/>
            <a:ext cx="758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Model 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C0C0369-A6D7-E54E-88C4-D64DF979B716}"/>
              </a:ext>
            </a:extLst>
          </p:cNvPr>
          <p:cNvSpPr txBox="1"/>
          <p:nvPr/>
        </p:nvSpPr>
        <p:spPr>
          <a:xfrm>
            <a:off x="6477000" y="2901280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Best model has low error and variation.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5D0A55B-3FFA-1744-B10A-97F09FE66896}"/>
              </a:ext>
            </a:extLst>
          </p:cNvPr>
          <p:cNvSpPr/>
          <p:nvPr/>
        </p:nvSpPr>
        <p:spPr>
          <a:xfrm>
            <a:off x="2827345" y="4245015"/>
            <a:ext cx="2275176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selected model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771E5D3-CC5A-1445-8DE4-F9A058B567B5}"/>
              </a:ext>
            </a:extLst>
          </p:cNvPr>
          <p:cNvCxnSpPr>
            <a:cxnSpLocks/>
          </p:cNvCxnSpPr>
          <p:nvPr/>
        </p:nvCxnSpPr>
        <p:spPr>
          <a:xfrm>
            <a:off x="3967346" y="399532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91E543E-B9E5-604F-9D63-F172EA38D7DC}"/>
              </a:ext>
            </a:extLst>
          </p:cNvPr>
          <p:cNvSpPr/>
          <p:nvPr/>
        </p:nvSpPr>
        <p:spPr>
          <a:xfrm>
            <a:off x="5105397" y="4245015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282278-6FE7-334D-88FE-F61B790A0214}"/>
              </a:ext>
            </a:extLst>
          </p:cNvPr>
          <p:cNvSpPr txBox="1"/>
          <p:nvPr/>
        </p:nvSpPr>
        <p:spPr>
          <a:xfrm>
            <a:off x="6096000" y="4109627"/>
            <a:ext cx="251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Evaluate error for test set that was </a:t>
            </a:r>
            <a:r>
              <a:rPr lang="en-US" sz="1200" b="1" dirty="0"/>
              <a:t>never used to select or train </a:t>
            </a:r>
            <a:r>
              <a:rPr lang="en-US" sz="1200" dirty="0"/>
              <a:t>the model.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517AC5A-EC54-444B-BC64-C4F7718BB259}"/>
              </a:ext>
            </a:extLst>
          </p:cNvPr>
          <p:cNvSpPr/>
          <p:nvPr/>
        </p:nvSpPr>
        <p:spPr>
          <a:xfrm>
            <a:off x="2829757" y="4747314"/>
            <a:ext cx="3037633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final model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4A938B7-7F53-6442-950F-6A2CCC97448F}"/>
              </a:ext>
            </a:extLst>
          </p:cNvPr>
          <p:cNvCxnSpPr>
            <a:cxnSpLocks/>
          </p:cNvCxnSpPr>
          <p:nvPr/>
        </p:nvCxnSpPr>
        <p:spPr>
          <a:xfrm>
            <a:off x="4348348" y="4497626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3B7154E-4395-FA4A-9AAC-19AF7E93E593}"/>
              </a:ext>
            </a:extLst>
          </p:cNvPr>
          <p:cNvSpPr/>
          <p:nvPr/>
        </p:nvSpPr>
        <p:spPr>
          <a:xfrm>
            <a:off x="2830057" y="236881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26DA2C-2D05-B34D-8496-41A08704E4E1}"/>
              </a:ext>
            </a:extLst>
          </p:cNvPr>
          <p:cNvSpPr/>
          <p:nvPr/>
        </p:nvSpPr>
        <p:spPr>
          <a:xfrm>
            <a:off x="2829291" y="2597411"/>
            <a:ext cx="758952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0501BB6-8B49-E743-86F4-CDDC37FB68F3}"/>
              </a:ext>
            </a:extLst>
          </p:cNvPr>
          <p:cNvSpPr/>
          <p:nvPr/>
        </p:nvSpPr>
        <p:spPr>
          <a:xfrm>
            <a:off x="3589015" y="2597411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29B2828-0DA0-384A-9454-F5D781F9E86C}"/>
              </a:ext>
            </a:extLst>
          </p:cNvPr>
          <p:cNvSpPr/>
          <p:nvPr/>
        </p:nvSpPr>
        <p:spPr>
          <a:xfrm>
            <a:off x="4346436" y="2595449"/>
            <a:ext cx="758952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7A7CB4F-263B-CA44-99AC-524A4D69FA50}"/>
              </a:ext>
            </a:extLst>
          </p:cNvPr>
          <p:cNvSpPr/>
          <p:nvPr/>
        </p:nvSpPr>
        <p:spPr>
          <a:xfrm>
            <a:off x="2829291" y="2824049"/>
            <a:ext cx="151790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DA053B2-EF60-C840-BC39-9523BECB10AF}"/>
              </a:ext>
            </a:extLst>
          </p:cNvPr>
          <p:cNvSpPr/>
          <p:nvPr/>
        </p:nvSpPr>
        <p:spPr>
          <a:xfrm>
            <a:off x="4343568" y="2821798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7716BBF-D2C7-E348-A1D7-BDB25FEE1F20}"/>
              </a:ext>
            </a:extLst>
          </p:cNvPr>
          <p:cNvSpPr/>
          <p:nvPr/>
        </p:nvSpPr>
        <p:spPr>
          <a:xfrm>
            <a:off x="3584616" y="3221715"/>
            <a:ext cx="151790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FA57048-56B9-484F-A932-B29B33AD4F28}"/>
              </a:ext>
            </a:extLst>
          </p:cNvPr>
          <p:cNvSpPr/>
          <p:nvPr/>
        </p:nvSpPr>
        <p:spPr>
          <a:xfrm>
            <a:off x="2830057" y="322171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E4455AC-3B9C-0C4B-8F9F-FC514DF27D23}"/>
              </a:ext>
            </a:extLst>
          </p:cNvPr>
          <p:cNvSpPr/>
          <p:nvPr/>
        </p:nvSpPr>
        <p:spPr>
          <a:xfrm>
            <a:off x="2829291" y="3450315"/>
            <a:ext cx="758952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2B60810-0016-1C4E-903A-5061E942101E}"/>
              </a:ext>
            </a:extLst>
          </p:cNvPr>
          <p:cNvSpPr/>
          <p:nvPr/>
        </p:nvSpPr>
        <p:spPr>
          <a:xfrm>
            <a:off x="3589015" y="3450315"/>
            <a:ext cx="758186" cy="228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741A7E3-F52B-FD4A-9587-12FFFA2484A5}"/>
              </a:ext>
            </a:extLst>
          </p:cNvPr>
          <p:cNvSpPr/>
          <p:nvPr/>
        </p:nvSpPr>
        <p:spPr>
          <a:xfrm>
            <a:off x="4346436" y="3448353"/>
            <a:ext cx="758952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E1A0ACC-244E-E64C-BDE9-07F6F782FDC5}"/>
              </a:ext>
            </a:extLst>
          </p:cNvPr>
          <p:cNvSpPr/>
          <p:nvPr/>
        </p:nvSpPr>
        <p:spPr>
          <a:xfrm>
            <a:off x="2833013" y="3675971"/>
            <a:ext cx="1513423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03925C-00BD-944B-AED3-C09C3C84163B}"/>
              </a:ext>
            </a:extLst>
          </p:cNvPr>
          <p:cNvSpPr/>
          <p:nvPr/>
        </p:nvSpPr>
        <p:spPr>
          <a:xfrm>
            <a:off x="4343568" y="3675971"/>
            <a:ext cx="758186" cy="2254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3AB69DF-01F4-3440-9331-26C7DCD412F9}"/>
              </a:ext>
            </a:extLst>
          </p:cNvPr>
          <p:cNvSpPr/>
          <p:nvPr/>
        </p:nvSpPr>
        <p:spPr>
          <a:xfrm>
            <a:off x="3584616" y="2368811"/>
            <a:ext cx="151790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957031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21</a:t>
            </a:fld>
            <a:endParaRPr lang="en-US"/>
          </a:p>
        </p:txBody>
      </p:sp>
      <p:sp>
        <p:nvSpPr>
          <p:cNvPr id="21" name="Title 9">
            <a:extLst>
              <a:ext uri="{FF2B5EF4-FFF2-40B4-BE49-F238E27FC236}">
                <a16:creationId xmlns:a16="http://schemas.microsoft.com/office/drawing/2014/main" id="{5136CDF1-ACB9-4648-AE30-A55D6101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746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K-fold Cross Validation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BF3A828-45AB-E449-B5B0-2BC221BC3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276350"/>
            <a:ext cx="4724400" cy="333487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2CD05F6-BBAD-0C4C-A7A9-95378443333F}"/>
              </a:ext>
            </a:extLst>
          </p:cNvPr>
          <p:cNvSpPr txBox="1"/>
          <p:nvPr/>
        </p:nvSpPr>
        <p:spPr>
          <a:xfrm>
            <a:off x="1981200" y="196215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 = 5</a:t>
            </a:r>
          </a:p>
        </p:txBody>
      </p:sp>
    </p:spTree>
    <p:extLst>
      <p:ext uri="{BB962C8B-B14F-4D97-AF65-F5344CB8AC3E}">
        <p14:creationId xmlns:p14="http://schemas.microsoft.com/office/powerpoint/2010/main" val="4013759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22</a:t>
            </a:fld>
            <a:endParaRPr lang="en-US"/>
          </a:p>
        </p:txBody>
      </p:sp>
      <p:sp>
        <p:nvSpPr>
          <p:cNvPr id="21" name="Title 9">
            <a:extLst>
              <a:ext uri="{FF2B5EF4-FFF2-40B4-BE49-F238E27FC236}">
                <a16:creationId xmlns:a16="http://schemas.microsoft.com/office/drawing/2014/main" id="{5136CDF1-ACB9-4648-AE30-A55D6101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746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Leave-One-Out Cross Validation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9C28DD-DCD2-5941-BB7A-4E0753972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049" y="1352550"/>
            <a:ext cx="473555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0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6684"/>
            <a:ext cx="303810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8DF7-F218-9E4B-A149-AC8532D60380}"/>
              </a:ext>
            </a:extLst>
          </p:cNvPr>
          <p:cNvSpPr/>
          <p:nvPr/>
        </p:nvSpPr>
        <p:spPr>
          <a:xfrm>
            <a:off x="2829298" y="1814218"/>
            <a:ext cx="30381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model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ACC55A-E8EC-8C48-9ED4-3E70CB65DEAF}"/>
              </a:ext>
            </a:extLst>
          </p:cNvPr>
          <p:cNvSpPr/>
          <p:nvPr/>
        </p:nvSpPr>
        <p:spPr>
          <a:xfrm>
            <a:off x="2829298" y="2647950"/>
            <a:ext cx="3038100" cy="2286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A error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4348348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DFD5B2-433C-E04D-B11D-87AEF07951DD}"/>
              </a:ext>
            </a:extLst>
          </p:cNvPr>
          <p:cNvCxnSpPr>
            <a:cxnSpLocks/>
          </p:cNvCxnSpPr>
          <p:nvPr/>
        </p:nvCxnSpPr>
        <p:spPr>
          <a:xfrm>
            <a:off x="4348348" y="2399183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E139C1-CC28-7E47-A60E-FB7F20824672}"/>
              </a:ext>
            </a:extLst>
          </p:cNvPr>
          <p:cNvSpPr/>
          <p:nvPr/>
        </p:nvSpPr>
        <p:spPr>
          <a:xfrm>
            <a:off x="2829298" y="2150416"/>
            <a:ext cx="30381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model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6BBF9F-E49D-E041-AE1C-C8A09C553562}"/>
              </a:ext>
            </a:extLst>
          </p:cNvPr>
          <p:cNvSpPr/>
          <p:nvPr/>
        </p:nvSpPr>
        <p:spPr>
          <a:xfrm>
            <a:off x="2829298" y="2986382"/>
            <a:ext cx="3038100" cy="2286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B error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42F113-1DEB-C644-BEDB-E1891F332E83}"/>
              </a:ext>
            </a:extLst>
          </p:cNvPr>
          <p:cNvSpPr txBox="1"/>
          <p:nvPr/>
        </p:nvSpPr>
        <p:spPr>
          <a:xfrm>
            <a:off x="6096000" y="2700634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Choose the model with the lowest error?</a:t>
            </a:r>
          </a:p>
        </p:txBody>
      </p:sp>
    </p:spTree>
    <p:extLst>
      <p:ext uri="{BB962C8B-B14F-4D97-AF65-F5344CB8AC3E}">
        <p14:creationId xmlns:p14="http://schemas.microsoft.com/office/powerpoint/2010/main" val="361636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6684"/>
            <a:ext cx="3038104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preprocess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BA8DF7-F218-9E4B-A149-AC8532D60380}"/>
              </a:ext>
            </a:extLst>
          </p:cNvPr>
          <p:cNvSpPr/>
          <p:nvPr/>
        </p:nvSpPr>
        <p:spPr>
          <a:xfrm>
            <a:off x="2829298" y="1814218"/>
            <a:ext cx="30381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model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ACC55A-E8EC-8C48-9ED4-3E70CB65DEAF}"/>
              </a:ext>
            </a:extLst>
          </p:cNvPr>
          <p:cNvSpPr/>
          <p:nvPr/>
        </p:nvSpPr>
        <p:spPr>
          <a:xfrm>
            <a:off x="2829298" y="2647950"/>
            <a:ext cx="3038100" cy="2286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A error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586E3-A5C2-E24A-BBC6-628A89FEE562}"/>
              </a:ext>
            </a:extLst>
          </p:cNvPr>
          <p:cNvCxnSpPr>
            <a:cxnSpLocks/>
          </p:cNvCxnSpPr>
          <p:nvPr/>
        </p:nvCxnSpPr>
        <p:spPr>
          <a:xfrm>
            <a:off x="4348348" y="1565451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DFD5B2-433C-E04D-B11D-87AEF07951DD}"/>
              </a:ext>
            </a:extLst>
          </p:cNvPr>
          <p:cNvCxnSpPr>
            <a:cxnSpLocks/>
          </p:cNvCxnSpPr>
          <p:nvPr/>
        </p:nvCxnSpPr>
        <p:spPr>
          <a:xfrm>
            <a:off x="4348348" y="2399183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E139C1-CC28-7E47-A60E-FB7F20824672}"/>
              </a:ext>
            </a:extLst>
          </p:cNvPr>
          <p:cNvSpPr/>
          <p:nvPr/>
        </p:nvSpPr>
        <p:spPr>
          <a:xfrm>
            <a:off x="2829298" y="2150416"/>
            <a:ext cx="30381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 model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6BBF9F-E49D-E041-AE1C-C8A09C553562}"/>
              </a:ext>
            </a:extLst>
          </p:cNvPr>
          <p:cNvSpPr/>
          <p:nvPr/>
        </p:nvSpPr>
        <p:spPr>
          <a:xfrm>
            <a:off x="2829298" y="2986382"/>
            <a:ext cx="3038100" cy="2286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B error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42F113-1DEB-C644-BEDB-E1891F332E83}"/>
              </a:ext>
            </a:extLst>
          </p:cNvPr>
          <p:cNvSpPr txBox="1"/>
          <p:nvPr/>
        </p:nvSpPr>
        <p:spPr>
          <a:xfrm>
            <a:off x="6096000" y="2700634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Choose the model with the lowest error?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0C9420-DCBA-0D49-81BE-2EA6EACAD400}"/>
              </a:ext>
            </a:extLst>
          </p:cNvPr>
          <p:cNvSpPr txBox="1"/>
          <p:nvPr/>
        </p:nvSpPr>
        <p:spPr>
          <a:xfrm>
            <a:off x="6096000" y="3162299"/>
            <a:ext cx="2133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This is a </a:t>
            </a:r>
            <a:r>
              <a:rPr lang="en-US" sz="1200" b="1" dirty="0">
                <a:solidFill>
                  <a:srgbClr val="C00000"/>
                </a:solidFill>
              </a:rPr>
              <a:t>VERY BAD IDEA.</a:t>
            </a:r>
          </a:p>
        </p:txBody>
      </p:sp>
    </p:spTree>
    <p:extLst>
      <p:ext uri="{BB962C8B-B14F-4D97-AF65-F5344CB8AC3E}">
        <p14:creationId xmlns:p14="http://schemas.microsoft.com/office/powerpoint/2010/main" val="3446313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5</a:t>
            </a:fld>
            <a:endParaRPr lang="en-US"/>
          </a:p>
        </p:txBody>
      </p:sp>
      <p:sp>
        <p:nvSpPr>
          <p:cNvPr id="21" name="Title 9">
            <a:extLst>
              <a:ext uri="{FF2B5EF4-FFF2-40B4-BE49-F238E27FC236}">
                <a16:creationId xmlns:a16="http://schemas.microsoft.com/office/drawing/2014/main" id="{5136CDF1-ACB9-4648-AE30-A55D6101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746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most flexible model will always fit the training data best.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BACBFF-C492-6848-928A-009B9B76B142}"/>
              </a:ext>
            </a:extLst>
          </p:cNvPr>
          <p:cNvGrpSpPr/>
          <p:nvPr/>
        </p:nvGrpSpPr>
        <p:grpSpPr>
          <a:xfrm>
            <a:off x="1269600" y="1172544"/>
            <a:ext cx="6604799" cy="3696319"/>
            <a:chOff x="1269600" y="1172544"/>
            <a:chExt cx="6604799" cy="369631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1EBC383-5CA5-7E45-BC22-B41637C8A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9600" y="1172544"/>
              <a:ext cx="6604799" cy="3696319"/>
            </a:xfrm>
            <a:prstGeom prst="rect">
              <a:avLst/>
            </a:prstGeom>
          </p:spPr>
        </p:pic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93DCC11-54E6-2F47-BC49-25131F8514DA}"/>
                </a:ext>
              </a:extLst>
            </p:cNvPr>
            <p:cNvSpPr/>
            <p:nvPr/>
          </p:nvSpPr>
          <p:spPr>
            <a:xfrm>
              <a:off x="5411712" y="1304232"/>
              <a:ext cx="2335672" cy="1594749"/>
            </a:xfrm>
            <a:custGeom>
              <a:avLst/>
              <a:gdLst>
                <a:gd name="connsiteX0" fmla="*/ 0 w 3478924"/>
                <a:gd name="connsiteY0" fmla="*/ 472965 h 2375338"/>
                <a:gd name="connsiteX1" fmla="*/ 10510 w 3478924"/>
                <a:gd name="connsiteY1" fmla="*/ 1061544 h 2375338"/>
                <a:gd name="connsiteX2" fmla="*/ 294290 w 3478924"/>
                <a:gd name="connsiteY2" fmla="*/ 1376855 h 2375338"/>
                <a:gd name="connsiteX3" fmla="*/ 567559 w 3478924"/>
                <a:gd name="connsiteY3" fmla="*/ 1954924 h 2375338"/>
                <a:gd name="connsiteX4" fmla="*/ 809297 w 3478924"/>
                <a:gd name="connsiteY4" fmla="*/ 2259724 h 2375338"/>
                <a:gd name="connsiteX5" fmla="*/ 1156138 w 3478924"/>
                <a:gd name="connsiteY5" fmla="*/ 2375338 h 2375338"/>
                <a:gd name="connsiteX6" fmla="*/ 1765738 w 3478924"/>
                <a:gd name="connsiteY6" fmla="*/ 2375338 h 2375338"/>
                <a:gd name="connsiteX7" fmla="*/ 2995448 w 3478924"/>
                <a:gd name="connsiteY7" fmla="*/ 1860331 h 2375338"/>
                <a:gd name="connsiteX8" fmla="*/ 3394841 w 3478924"/>
                <a:gd name="connsiteY8" fmla="*/ 1187669 h 2375338"/>
                <a:gd name="connsiteX9" fmla="*/ 3478924 w 3478924"/>
                <a:gd name="connsiteY9" fmla="*/ 210207 h 2375338"/>
                <a:gd name="connsiteX10" fmla="*/ 3447393 w 3478924"/>
                <a:gd name="connsiteY10" fmla="*/ 0 h 2375338"/>
                <a:gd name="connsiteX11" fmla="*/ 0 w 3478924"/>
                <a:gd name="connsiteY11" fmla="*/ 10510 h 237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78924" h="2375338">
                  <a:moveTo>
                    <a:pt x="0" y="472965"/>
                  </a:moveTo>
                  <a:lnTo>
                    <a:pt x="10510" y="1061544"/>
                  </a:lnTo>
                  <a:lnTo>
                    <a:pt x="294290" y="1376855"/>
                  </a:lnTo>
                  <a:lnTo>
                    <a:pt x="567559" y="1954924"/>
                  </a:lnTo>
                  <a:lnTo>
                    <a:pt x="809297" y="2259724"/>
                  </a:lnTo>
                  <a:lnTo>
                    <a:pt x="1156138" y="2375338"/>
                  </a:lnTo>
                  <a:lnTo>
                    <a:pt x="1765738" y="2375338"/>
                  </a:lnTo>
                  <a:lnTo>
                    <a:pt x="2995448" y="1860331"/>
                  </a:lnTo>
                  <a:lnTo>
                    <a:pt x="3394841" y="1187669"/>
                  </a:lnTo>
                  <a:lnTo>
                    <a:pt x="3478924" y="210207"/>
                  </a:lnTo>
                  <a:lnTo>
                    <a:pt x="3447393" y="0"/>
                  </a:lnTo>
                  <a:lnTo>
                    <a:pt x="0" y="10510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6FDC89-1206-A444-A805-D1B662B612FE}"/>
                </a:ext>
              </a:extLst>
            </p:cNvPr>
            <p:cNvSpPr txBox="1"/>
            <p:nvPr/>
          </p:nvSpPr>
          <p:spPr>
            <a:xfrm>
              <a:off x="1981200" y="1276591"/>
              <a:ext cx="13202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True relationship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F13725-065B-2447-A8EC-3F8CAB0CD0B4}"/>
                </a:ext>
              </a:extLst>
            </p:cNvPr>
            <p:cNvSpPr txBox="1"/>
            <p:nvPr/>
          </p:nvSpPr>
          <p:spPr>
            <a:xfrm>
              <a:off x="1981200" y="1468021"/>
              <a:ext cx="7729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D8A855"/>
                  </a:solidFill>
                </a:rPr>
                <a:t>Linear fit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0E5573-9BF3-9A4D-885D-FA218453C6BE}"/>
                </a:ext>
              </a:extLst>
            </p:cNvPr>
            <p:cNvSpPr txBox="1"/>
            <p:nvPr/>
          </p:nvSpPr>
          <p:spPr>
            <a:xfrm>
              <a:off x="1981200" y="1657637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Smooth fit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7B4F65-821D-4D4D-89F6-EA9C725B92B1}"/>
                </a:ext>
              </a:extLst>
            </p:cNvPr>
            <p:cNvSpPr txBox="1"/>
            <p:nvPr/>
          </p:nvSpPr>
          <p:spPr>
            <a:xfrm>
              <a:off x="1981200" y="1849067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Rough fit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9D2DA7D-4152-2645-9CF3-6AF064BC92FE}"/>
              </a:ext>
            </a:extLst>
          </p:cNvPr>
          <p:cNvSpPr txBox="1"/>
          <p:nvPr/>
        </p:nvSpPr>
        <p:spPr>
          <a:xfrm>
            <a:off x="6477000" y="3745422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training error</a:t>
            </a:r>
          </a:p>
        </p:txBody>
      </p:sp>
    </p:spTree>
    <p:extLst>
      <p:ext uri="{BB962C8B-B14F-4D97-AF65-F5344CB8AC3E}">
        <p14:creationId xmlns:p14="http://schemas.microsoft.com/office/powerpoint/2010/main" val="414539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6</a:t>
            </a:fld>
            <a:endParaRPr lang="en-US"/>
          </a:p>
        </p:txBody>
      </p:sp>
      <p:sp>
        <p:nvSpPr>
          <p:cNvPr id="21" name="Title 9">
            <a:extLst>
              <a:ext uri="{FF2B5EF4-FFF2-40B4-BE49-F238E27FC236}">
                <a16:creationId xmlns:a16="http://schemas.microsoft.com/office/drawing/2014/main" id="{5136CDF1-ACB9-4648-AE30-A55D6101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746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Models that overfit the training data will poorly predict new test data.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BACBFF-C492-6848-928A-009B9B76B142}"/>
              </a:ext>
            </a:extLst>
          </p:cNvPr>
          <p:cNvGrpSpPr/>
          <p:nvPr/>
        </p:nvGrpSpPr>
        <p:grpSpPr>
          <a:xfrm>
            <a:off x="1269600" y="1172544"/>
            <a:ext cx="6604799" cy="3696319"/>
            <a:chOff x="1269600" y="1172544"/>
            <a:chExt cx="6604799" cy="369631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1EBC383-5CA5-7E45-BC22-B41637C8A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9600" y="1172544"/>
              <a:ext cx="6604799" cy="369631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6FDC89-1206-A444-A805-D1B662B612FE}"/>
                </a:ext>
              </a:extLst>
            </p:cNvPr>
            <p:cNvSpPr txBox="1"/>
            <p:nvPr/>
          </p:nvSpPr>
          <p:spPr>
            <a:xfrm>
              <a:off x="1981200" y="1276591"/>
              <a:ext cx="13202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True relationship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F13725-065B-2447-A8EC-3F8CAB0CD0B4}"/>
                </a:ext>
              </a:extLst>
            </p:cNvPr>
            <p:cNvSpPr txBox="1"/>
            <p:nvPr/>
          </p:nvSpPr>
          <p:spPr>
            <a:xfrm>
              <a:off x="1981200" y="1468021"/>
              <a:ext cx="7729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D8A855"/>
                  </a:solidFill>
                </a:rPr>
                <a:t>Linear fit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0E5573-9BF3-9A4D-885D-FA218453C6BE}"/>
                </a:ext>
              </a:extLst>
            </p:cNvPr>
            <p:cNvSpPr txBox="1"/>
            <p:nvPr/>
          </p:nvSpPr>
          <p:spPr>
            <a:xfrm>
              <a:off x="1981200" y="1657637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Smooth fit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7B4F65-821D-4D4D-89F6-EA9C725B92B1}"/>
                </a:ext>
              </a:extLst>
            </p:cNvPr>
            <p:cNvSpPr txBox="1"/>
            <p:nvPr/>
          </p:nvSpPr>
          <p:spPr>
            <a:xfrm>
              <a:off x="1981200" y="1849067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Rough fit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E05F80-AB48-3947-90C3-86EBA992E0A2}"/>
              </a:ext>
            </a:extLst>
          </p:cNvPr>
          <p:cNvSpPr txBox="1"/>
          <p:nvPr/>
        </p:nvSpPr>
        <p:spPr>
          <a:xfrm>
            <a:off x="6477000" y="3745422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training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34C5E-E4D5-1C49-9F23-C0E728BD6ABB}"/>
              </a:ext>
            </a:extLst>
          </p:cNvPr>
          <p:cNvSpPr txBox="1"/>
          <p:nvPr/>
        </p:nvSpPr>
        <p:spPr>
          <a:xfrm>
            <a:off x="6858000" y="132952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test error</a:t>
            </a:r>
          </a:p>
        </p:txBody>
      </p:sp>
    </p:spTree>
    <p:extLst>
      <p:ext uri="{BB962C8B-B14F-4D97-AF65-F5344CB8AC3E}">
        <p14:creationId xmlns:p14="http://schemas.microsoft.com/office/powerpoint/2010/main" val="3410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7</a:t>
            </a:fld>
            <a:endParaRPr lang="en-US"/>
          </a:p>
        </p:txBody>
      </p:sp>
      <p:sp>
        <p:nvSpPr>
          <p:cNvPr id="21" name="Title 9">
            <a:extLst>
              <a:ext uri="{FF2B5EF4-FFF2-40B4-BE49-F238E27FC236}">
                <a16:creationId xmlns:a16="http://schemas.microsoft.com/office/drawing/2014/main" id="{5136CDF1-ACB9-4648-AE30-A55D6101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746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Bias vs. Variance tradeoff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BACBFF-C492-6848-928A-009B9B76B142}"/>
              </a:ext>
            </a:extLst>
          </p:cNvPr>
          <p:cNvGrpSpPr/>
          <p:nvPr/>
        </p:nvGrpSpPr>
        <p:grpSpPr>
          <a:xfrm>
            <a:off x="1269600" y="1172544"/>
            <a:ext cx="6604799" cy="3696319"/>
            <a:chOff x="1269600" y="1172544"/>
            <a:chExt cx="6604799" cy="369631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1EBC383-5CA5-7E45-BC22-B41637C8A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9600" y="1172544"/>
              <a:ext cx="6604799" cy="369631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56FDC89-1206-A444-A805-D1B662B612FE}"/>
                </a:ext>
              </a:extLst>
            </p:cNvPr>
            <p:cNvSpPr txBox="1"/>
            <p:nvPr/>
          </p:nvSpPr>
          <p:spPr>
            <a:xfrm>
              <a:off x="1981200" y="1276591"/>
              <a:ext cx="13202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True relationship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F13725-065B-2447-A8EC-3F8CAB0CD0B4}"/>
                </a:ext>
              </a:extLst>
            </p:cNvPr>
            <p:cNvSpPr txBox="1"/>
            <p:nvPr/>
          </p:nvSpPr>
          <p:spPr>
            <a:xfrm>
              <a:off x="1981200" y="1468021"/>
              <a:ext cx="7729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D8A855"/>
                  </a:solidFill>
                </a:rPr>
                <a:t>Linear fit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0E5573-9BF3-9A4D-885D-FA218453C6BE}"/>
                </a:ext>
              </a:extLst>
            </p:cNvPr>
            <p:cNvSpPr txBox="1"/>
            <p:nvPr/>
          </p:nvSpPr>
          <p:spPr>
            <a:xfrm>
              <a:off x="1981200" y="1657637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Smooth fit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7B4F65-821D-4D4D-89F6-EA9C725B92B1}"/>
                </a:ext>
              </a:extLst>
            </p:cNvPr>
            <p:cNvSpPr txBox="1"/>
            <p:nvPr/>
          </p:nvSpPr>
          <p:spPr>
            <a:xfrm>
              <a:off x="1981200" y="1849067"/>
              <a:ext cx="7986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</a:rPr>
                <a:t>Rough fit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E05F80-AB48-3947-90C3-86EBA992E0A2}"/>
              </a:ext>
            </a:extLst>
          </p:cNvPr>
          <p:cNvSpPr txBox="1"/>
          <p:nvPr/>
        </p:nvSpPr>
        <p:spPr>
          <a:xfrm>
            <a:off x="6477000" y="3745422"/>
            <a:ext cx="1053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training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34C5E-E4D5-1C49-9F23-C0E728BD6ABB}"/>
              </a:ext>
            </a:extLst>
          </p:cNvPr>
          <p:cNvSpPr txBox="1"/>
          <p:nvPr/>
        </p:nvSpPr>
        <p:spPr>
          <a:xfrm>
            <a:off x="6858000" y="132952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test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317C63-75AA-284B-BE27-60059F1E1DBD}"/>
              </a:ext>
            </a:extLst>
          </p:cNvPr>
          <p:cNvSpPr txBox="1"/>
          <p:nvPr/>
        </p:nvSpPr>
        <p:spPr>
          <a:xfrm>
            <a:off x="5403666" y="1237187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D8A855"/>
                </a:solidFill>
              </a:rPr>
              <a:t>under fitting</a:t>
            </a:r>
          </a:p>
          <a:p>
            <a:r>
              <a:rPr lang="en-US" sz="1200" dirty="0">
                <a:solidFill>
                  <a:srgbClr val="D8A855"/>
                </a:solidFill>
              </a:rPr>
              <a:t>(high bias)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0A77BD-2F4F-554D-9251-B8B486933DFF}"/>
              </a:ext>
            </a:extLst>
          </p:cNvPr>
          <p:cNvSpPr txBox="1"/>
          <p:nvPr/>
        </p:nvSpPr>
        <p:spPr>
          <a:xfrm>
            <a:off x="6629400" y="2719685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00B050"/>
                </a:solidFill>
              </a:rPr>
              <a:t>over fitting</a:t>
            </a:r>
          </a:p>
          <a:p>
            <a:pPr algn="r"/>
            <a:r>
              <a:rPr lang="en-US" sz="1200" dirty="0">
                <a:solidFill>
                  <a:srgbClr val="00B050"/>
                </a:solidFill>
              </a:rPr>
              <a:t>(high variance)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1C3E20-C1F9-F142-80D1-E5ABAD596872}"/>
              </a:ext>
            </a:extLst>
          </p:cNvPr>
          <p:cNvSpPr txBox="1"/>
          <p:nvPr/>
        </p:nvSpPr>
        <p:spPr>
          <a:xfrm>
            <a:off x="6002190" y="249555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40485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8</a:t>
            </a:fld>
            <a:endParaRPr lang="en-US"/>
          </a:p>
        </p:txBody>
      </p:sp>
      <p:sp>
        <p:nvSpPr>
          <p:cNvPr id="21" name="Title 9">
            <a:extLst>
              <a:ext uri="{FF2B5EF4-FFF2-40B4-BE49-F238E27FC236}">
                <a16:creationId xmlns:a16="http://schemas.microsoft.com/office/drawing/2014/main" id="{5136CDF1-ACB9-4648-AE30-A55D6101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0550"/>
            <a:ext cx="8686800" cy="2746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Bias vs. Variance tradeoff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560DF02-E0C8-CF4F-B7B0-E3A2A095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200150"/>
            <a:ext cx="1933135" cy="15544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FB72D8-30C0-834F-8772-39C2F32C4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493" y="1200150"/>
            <a:ext cx="1933135" cy="15544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8FA544-C094-7E4E-B43A-B92FFFD8D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385" y="1200150"/>
            <a:ext cx="1933135" cy="15544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028CA2D-A9A2-A24F-A5C8-1092E06B0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277" y="1200150"/>
            <a:ext cx="1933136" cy="155448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9E394A-E012-344E-BFE1-3569FC1DB089}"/>
              </a:ext>
            </a:extLst>
          </p:cNvPr>
          <p:cNvSpPr txBox="1"/>
          <p:nvPr/>
        </p:nvSpPr>
        <p:spPr>
          <a:xfrm>
            <a:off x="535019" y="2876552"/>
            <a:ext cx="1320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True relationship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6751A0-FA24-2B49-9958-6DC5435E8F24}"/>
              </a:ext>
            </a:extLst>
          </p:cNvPr>
          <p:cNvSpPr txBox="1"/>
          <p:nvPr/>
        </p:nvSpPr>
        <p:spPr>
          <a:xfrm>
            <a:off x="2754298" y="2876551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Linear 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A218CB-22D4-4942-BCB3-D79976EB5F3B}"/>
              </a:ext>
            </a:extLst>
          </p:cNvPr>
          <p:cNvSpPr txBox="1"/>
          <p:nvPr/>
        </p:nvSpPr>
        <p:spPr>
          <a:xfrm>
            <a:off x="4562054" y="2876552"/>
            <a:ext cx="1641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Smooth Spline model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3AFF6B-DF43-1248-9041-07C2605B3FD1}"/>
              </a:ext>
            </a:extLst>
          </p:cNvPr>
          <p:cNvSpPr txBox="1"/>
          <p:nvPr/>
        </p:nvSpPr>
        <p:spPr>
          <a:xfrm>
            <a:off x="6695221" y="2876550"/>
            <a:ext cx="1563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Rough Spline 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438CD6-07B9-9C4A-8E54-2C37F21EFFE3}"/>
              </a:ext>
            </a:extLst>
          </p:cNvPr>
          <p:cNvGrpSpPr/>
          <p:nvPr/>
        </p:nvGrpSpPr>
        <p:grpSpPr>
          <a:xfrm>
            <a:off x="2438400" y="3257550"/>
            <a:ext cx="6096000" cy="457200"/>
            <a:chOff x="2438400" y="3735546"/>
            <a:chExt cx="6096000" cy="457200"/>
          </a:xfrm>
        </p:grpSpPr>
        <p:sp>
          <p:nvSpPr>
            <p:cNvPr id="9" name="Left-Right Arrow 8">
              <a:extLst>
                <a:ext uri="{FF2B5EF4-FFF2-40B4-BE49-F238E27FC236}">
                  <a16:creationId xmlns:a16="http://schemas.microsoft.com/office/drawing/2014/main" id="{9CBF1B9C-3260-FE4C-9FF1-3D04096467EE}"/>
                </a:ext>
              </a:extLst>
            </p:cNvPr>
            <p:cNvSpPr/>
            <p:nvPr/>
          </p:nvSpPr>
          <p:spPr>
            <a:xfrm>
              <a:off x="2438400" y="3735546"/>
              <a:ext cx="6096000" cy="457200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Model Flexibility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02333C-B7C2-9D43-B9F6-239E72E7DDCD}"/>
                </a:ext>
              </a:extLst>
            </p:cNvPr>
            <p:cNvSpPr txBox="1"/>
            <p:nvPr/>
          </p:nvSpPr>
          <p:spPr>
            <a:xfrm>
              <a:off x="2754298" y="3810257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low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2A5F80-18C3-ED42-9C90-B9AE505F16FE}"/>
                </a:ext>
              </a:extLst>
            </p:cNvPr>
            <p:cNvSpPr txBox="1"/>
            <p:nvPr/>
          </p:nvSpPr>
          <p:spPr>
            <a:xfrm>
              <a:off x="7735569" y="3810256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high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A5EF0F3-00A3-6149-857D-D427F464872C}"/>
              </a:ext>
            </a:extLst>
          </p:cNvPr>
          <p:cNvGrpSpPr/>
          <p:nvPr/>
        </p:nvGrpSpPr>
        <p:grpSpPr>
          <a:xfrm>
            <a:off x="2438400" y="3811746"/>
            <a:ext cx="6096000" cy="457200"/>
            <a:chOff x="2438400" y="3735546"/>
            <a:chExt cx="6096000" cy="457200"/>
          </a:xfrm>
        </p:grpSpPr>
        <p:sp>
          <p:nvSpPr>
            <p:cNvPr id="33" name="Left-Right Arrow 32">
              <a:extLst>
                <a:ext uri="{FF2B5EF4-FFF2-40B4-BE49-F238E27FC236}">
                  <a16:creationId xmlns:a16="http://schemas.microsoft.com/office/drawing/2014/main" id="{9275BA9F-E63D-8C4A-945A-A43F1336C380}"/>
                </a:ext>
              </a:extLst>
            </p:cNvPr>
            <p:cNvSpPr/>
            <p:nvPr/>
          </p:nvSpPr>
          <p:spPr>
            <a:xfrm>
              <a:off x="2438400" y="3735546"/>
              <a:ext cx="6096000" cy="457200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Bias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9493978-6D10-6C44-A2E6-A947741CE4FA}"/>
                </a:ext>
              </a:extLst>
            </p:cNvPr>
            <p:cNvSpPr txBox="1"/>
            <p:nvPr/>
          </p:nvSpPr>
          <p:spPr>
            <a:xfrm>
              <a:off x="2754298" y="3810257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high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B5C16E0-656C-7241-B347-ABBB836E96B9}"/>
                </a:ext>
              </a:extLst>
            </p:cNvPr>
            <p:cNvSpPr txBox="1"/>
            <p:nvPr/>
          </p:nvSpPr>
          <p:spPr>
            <a:xfrm>
              <a:off x="7735569" y="3810256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low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3C39DD-458D-A74B-84B7-893CD3B74A64}"/>
              </a:ext>
            </a:extLst>
          </p:cNvPr>
          <p:cNvGrpSpPr/>
          <p:nvPr/>
        </p:nvGrpSpPr>
        <p:grpSpPr>
          <a:xfrm>
            <a:off x="2438400" y="4365942"/>
            <a:ext cx="6096000" cy="457200"/>
            <a:chOff x="2438400" y="3735546"/>
            <a:chExt cx="6096000" cy="457200"/>
          </a:xfrm>
        </p:grpSpPr>
        <p:sp>
          <p:nvSpPr>
            <p:cNvPr id="39" name="Left-Right Arrow 38">
              <a:extLst>
                <a:ext uri="{FF2B5EF4-FFF2-40B4-BE49-F238E27FC236}">
                  <a16:creationId xmlns:a16="http://schemas.microsoft.com/office/drawing/2014/main" id="{A0DF490C-2D06-A84A-ACCB-01382899BB36}"/>
                </a:ext>
              </a:extLst>
            </p:cNvPr>
            <p:cNvSpPr/>
            <p:nvPr/>
          </p:nvSpPr>
          <p:spPr>
            <a:xfrm>
              <a:off x="2438400" y="3735546"/>
              <a:ext cx="6096000" cy="457200"/>
            </a:xfrm>
            <a:prstGeom prst="left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Variance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7A2F13C-609D-AB41-A146-BA8B9CD8EFEA}"/>
                </a:ext>
              </a:extLst>
            </p:cNvPr>
            <p:cNvSpPr txBox="1"/>
            <p:nvPr/>
          </p:nvSpPr>
          <p:spPr>
            <a:xfrm>
              <a:off x="2754298" y="3810257"/>
              <a:ext cx="4539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low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4194B32-FA2D-654D-AE2A-EB4667308965}"/>
                </a:ext>
              </a:extLst>
            </p:cNvPr>
            <p:cNvSpPr txBox="1"/>
            <p:nvPr/>
          </p:nvSpPr>
          <p:spPr>
            <a:xfrm>
              <a:off x="7735569" y="3810256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high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1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A9AB-E898-134E-AA36-EC25AA7CE1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FC57-08EB-7B44-9AAE-CCC4B4E97FB0}" type="slidenum">
              <a:rPr lang="en-US" smtClean="0"/>
              <a:t>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C33C7-561A-4848-914E-B3495749CFB6}"/>
              </a:ext>
            </a:extLst>
          </p:cNvPr>
          <p:cNvSpPr/>
          <p:nvPr/>
        </p:nvSpPr>
        <p:spPr>
          <a:xfrm>
            <a:off x="2829291" y="819150"/>
            <a:ext cx="3038114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C27DB-437D-464E-A8D6-B9BFDCDE270E}"/>
              </a:ext>
            </a:extLst>
          </p:cNvPr>
          <p:cNvSpPr/>
          <p:nvPr/>
        </p:nvSpPr>
        <p:spPr>
          <a:xfrm>
            <a:off x="2829297" y="1317605"/>
            <a:ext cx="2276099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F0E31-BA9A-4240-B4F9-2CCBBD8D56CC}"/>
              </a:ext>
            </a:extLst>
          </p:cNvPr>
          <p:cNvCxnSpPr>
            <a:cxnSpLocks/>
          </p:cNvCxnSpPr>
          <p:nvPr/>
        </p:nvCxnSpPr>
        <p:spPr>
          <a:xfrm>
            <a:off x="4348348" y="1067917"/>
            <a:ext cx="0" cy="22860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93BAC-61CC-794B-A6C2-8A7A6CB3B54A}"/>
              </a:ext>
            </a:extLst>
          </p:cNvPr>
          <p:cNvSpPr/>
          <p:nvPr/>
        </p:nvSpPr>
        <p:spPr>
          <a:xfrm>
            <a:off x="5105397" y="1317605"/>
            <a:ext cx="762002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FADB14-7ADA-3444-A28D-BA905E51B6C5}"/>
              </a:ext>
            </a:extLst>
          </p:cNvPr>
          <p:cNvSpPr txBox="1"/>
          <p:nvPr/>
        </p:nvSpPr>
        <p:spPr>
          <a:xfrm>
            <a:off x="6095020" y="1296517"/>
            <a:ext cx="2439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Split data into train vs. test sets.</a:t>
            </a:r>
          </a:p>
        </p:txBody>
      </p:sp>
    </p:spTree>
    <p:extLst>
      <p:ext uri="{BB962C8B-B14F-4D97-AF65-F5344CB8AC3E}">
        <p14:creationId xmlns:p14="http://schemas.microsoft.com/office/powerpoint/2010/main" val="3704965243"/>
      </p:ext>
    </p:extLst>
  </p:cSld>
  <p:clrMapOvr>
    <a:masterClrMapping/>
  </p:clrMapOvr>
</p:sld>
</file>

<file path=ppt/theme/theme1.xml><?xml version="1.0" encoding="utf-8"?>
<a:theme xmlns:a="http://schemas.openxmlformats.org/drawingml/2006/main" name="16-9 White Backgrou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7749</TotalTime>
  <Words>867</Words>
  <Application>Microsoft Macintosh PowerPoint</Application>
  <PresentationFormat>On-screen Show (16:9)</PresentationFormat>
  <Paragraphs>336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Calibri</vt:lpstr>
      <vt:lpstr>Cambria Math</vt:lpstr>
      <vt:lpstr>16-9 White Backgroud</vt:lpstr>
      <vt:lpstr>PowerPoint Presentation</vt:lpstr>
      <vt:lpstr>PowerPoint Presentation</vt:lpstr>
      <vt:lpstr>PowerPoint Presentation</vt:lpstr>
      <vt:lpstr>PowerPoint Presentation</vt:lpstr>
      <vt:lpstr>The most flexible model will always fit the training data best.</vt:lpstr>
      <vt:lpstr>Models that overfit the training data will poorly predict new test data.</vt:lpstr>
      <vt:lpstr>Bias vs. Variance tradeoff</vt:lpstr>
      <vt:lpstr>Bias vs. Variance tradeoff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K-fold Cross Validation</vt:lpstr>
      <vt:lpstr>Leave-One-Out Cross Validation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</dc:title>
  <dc:subject/>
  <dc:creator>University Marketing and Creative Services</dc:creator>
  <cp:keywords/>
  <dc:description/>
  <cp:lastModifiedBy>Goldschen, Marcel</cp:lastModifiedBy>
  <cp:revision>677</cp:revision>
  <cp:lastPrinted>2011-01-24T02:49:42Z</cp:lastPrinted>
  <dcterms:created xsi:type="dcterms:W3CDTF">2011-06-30T15:04:08Z</dcterms:created>
  <dcterms:modified xsi:type="dcterms:W3CDTF">2024-02-22T03:29:50Z</dcterms:modified>
  <cp:category/>
</cp:coreProperties>
</file>