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713" r:id="rId2"/>
    <p:sldId id="745" r:id="rId3"/>
    <p:sldId id="799" r:id="rId4"/>
    <p:sldId id="808" r:id="rId5"/>
    <p:sldId id="809" r:id="rId6"/>
    <p:sldId id="810" r:id="rId7"/>
    <p:sldId id="811" r:id="rId8"/>
    <p:sldId id="812" r:id="rId9"/>
    <p:sldId id="813" r:id="rId10"/>
    <p:sldId id="814" r:id="rId11"/>
    <p:sldId id="815" r:id="rId12"/>
    <p:sldId id="818" r:id="rId13"/>
    <p:sldId id="820" r:id="rId14"/>
    <p:sldId id="819" r:id="rId15"/>
    <p:sldId id="821" r:id="rId16"/>
    <p:sldId id="844" r:id="rId17"/>
    <p:sldId id="822" r:id="rId18"/>
    <p:sldId id="823" r:id="rId19"/>
    <p:sldId id="824" r:id="rId20"/>
    <p:sldId id="825" r:id="rId21"/>
    <p:sldId id="851" r:id="rId22"/>
    <p:sldId id="826" r:id="rId23"/>
    <p:sldId id="827" r:id="rId24"/>
    <p:sldId id="828" r:id="rId25"/>
    <p:sldId id="829" r:id="rId26"/>
    <p:sldId id="853" r:id="rId2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45"/>
            <p14:sldId id="799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8"/>
            <p14:sldId id="820"/>
            <p14:sldId id="819"/>
            <p14:sldId id="821"/>
            <p14:sldId id="844"/>
            <p14:sldId id="822"/>
            <p14:sldId id="823"/>
            <p14:sldId id="824"/>
            <p14:sldId id="825"/>
            <p14:sldId id="851"/>
            <p14:sldId id="826"/>
            <p14:sldId id="827"/>
            <p14:sldId id="828"/>
            <p14:sldId id="829"/>
            <p14:sldId id="8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00"/>
    <a:srgbClr val="009193"/>
    <a:srgbClr val="0432FF"/>
    <a:srgbClr val="4E8F00"/>
    <a:srgbClr val="79C82A"/>
    <a:srgbClr val="FF40FF"/>
    <a:srgbClr val="BF5700"/>
    <a:srgbClr val="C6531F"/>
    <a:srgbClr val="C01338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3" autoAdjust="0"/>
    <p:restoredTop sz="90204" autoAdjust="0"/>
  </p:normalViewPr>
  <p:slideViewPr>
    <p:cSldViewPr>
      <p:cViewPr varScale="1">
        <p:scale>
          <a:sx n="140" d="100"/>
          <a:sy n="140" d="100"/>
        </p:scale>
        <p:origin x="200" y="4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606EE-2156-6746-B70D-8D464BCA6A6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C81EBF-620D-C348-AF7F-30ED7EDB011B}">
      <dgm:prSet phldrT="[Text]"/>
      <dgm:spPr/>
      <dgm:t>
        <a:bodyPr lIns="182880" tIns="0" rIns="0" bIns="91440"/>
        <a:lstStyle/>
        <a:p>
          <a:pPr indent="0" algn="l"/>
          <a:r>
            <a:rPr lang="en-US" b="1" dirty="0"/>
            <a:t>1.</a:t>
          </a:r>
          <a:r>
            <a:rPr lang="en-US" dirty="0"/>
            <a:t> Network</a:t>
          </a:r>
        </a:p>
        <a:p>
          <a:pPr indent="0" algn="l"/>
          <a:r>
            <a:rPr lang="en-US" dirty="0"/>
            <a:t>prediction</a:t>
          </a:r>
        </a:p>
      </dgm:t>
    </dgm:pt>
    <dgm:pt modelId="{8B30069E-F393-D847-B87A-3AE0F9B7E87F}" type="parTrans" cxnId="{8ADC1F0E-44FD-F047-A937-FE9E488867F4}">
      <dgm:prSet/>
      <dgm:spPr/>
      <dgm:t>
        <a:bodyPr/>
        <a:lstStyle/>
        <a:p>
          <a:endParaRPr lang="en-US"/>
        </a:p>
      </dgm:t>
    </dgm:pt>
    <dgm:pt modelId="{546F4AA0-1DD1-5D4A-846E-7E4FEDA884B6}" type="sibTrans" cxnId="{8ADC1F0E-44FD-F047-A937-FE9E488867F4}">
      <dgm:prSet/>
      <dgm:spPr/>
      <dgm:t>
        <a:bodyPr/>
        <a:lstStyle/>
        <a:p>
          <a:endParaRPr lang="en-US"/>
        </a:p>
      </dgm:t>
    </dgm:pt>
    <dgm:pt modelId="{EE0AA0CA-A970-604A-94E6-4B4504036826}">
      <dgm:prSet phldrT="[Text]"/>
      <dgm:spPr/>
      <dgm:t>
        <a:bodyPr lIns="182880" tIns="91440" rIns="0" bIns="0"/>
        <a:lstStyle/>
        <a:p>
          <a:pPr algn="l"/>
          <a:r>
            <a:rPr lang="en-US" b="1" dirty="0"/>
            <a:t>2.</a:t>
          </a:r>
          <a:r>
            <a:rPr lang="en-US" dirty="0"/>
            <a:t> Loss between prediction and known training data</a:t>
          </a:r>
        </a:p>
      </dgm:t>
    </dgm:pt>
    <dgm:pt modelId="{19ACACC1-C38C-F44D-B445-FA17DB6907BB}" type="parTrans" cxnId="{70217934-EE0F-3D4B-9D17-5F7AAF5D16E0}">
      <dgm:prSet/>
      <dgm:spPr/>
      <dgm:t>
        <a:bodyPr/>
        <a:lstStyle/>
        <a:p>
          <a:endParaRPr lang="en-US"/>
        </a:p>
      </dgm:t>
    </dgm:pt>
    <dgm:pt modelId="{3F4D9A1E-5C53-F548-BBA3-48CA62291848}" type="sibTrans" cxnId="{70217934-EE0F-3D4B-9D17-5F7AAF5D16E0}">
      <dgm:prSet/>
      <dgm:spPr/>
      <dgm:t>
        <a:bodyPr/>
        <a:lstStyle/>
        <a:p>
          <a:endParaRPr lang="en-US"/>
        </a:p>
      </dgm:t>
    </dgm:pt>
    <dgm:pt modelId="{FA2631F3-7230-494B-9BC1-1328D0737D63}">
      <dgm:prSet phldrT="[Text]"/>
      <dgm:spPr/>
      <dgm:t>
        <a:bodyPr lIns="0" tIns="91440" rIns="182880" bIns="0"/>
        <a:lstStyle/>
        <a:p>
          <a:pPr algn="l"/>
          <a:r>
            <a:rPr lang="en-US" b="1" dirty="0"/>
            <a:t>3.</a:t>
          </a:r>
          <a:r>
            <a:rPr lang="en-US" dirty="0"/>
            <a:t> Compute gradients of loss </a:t>
          </a:r>
          <a:r>
            <a:rPr lang="en-US" dirty="0" err="1"/>
            <a:t>w.r.t.</a:t>
          </a:r>
          <a:r>
            <a:rPr lang="en-US" dirty="0"/>
            <a:t> network weights</a:t>
          </a:r>
        </a:p>
      </dgm:t>
    </dgm:pt>
    <dgm:pt modelId="{6C2B9E30-25B3-1648-81FF-9C1C9286C378}" type="parTrans" cxnId="{7BA18043-D8C9-144F-9768-1889A39AF8E5}">
      <dgm:prSet/>
      <dgm:spPr/>
      <dgm:t>
        <a:bodyPr/>
        <a:lstStyle/>
        <a:p>
          <a:endParaRPr lang="en-US"/>
        </a:p>
      </dgm:t>
    </dgm:pt>
    <dgm:pt modelId="{576A87C2-6E17-4647-A4F8-B83A2755742D}" type="sibTrans" cxnId="{7BA18043-D8C9-144F-9768-1889A39AF8E5}">
      <dgm:prSet/>
      <dgm:spPr/>
      <dgm:t>
        <a:bodyPr/>
        <a:lstStyle/>
        <a:p>
          <a:endParaRPr lang="en-US"/>
        </a:p>
      </dgm:t>
    </dgm:pt>
    <dgm:pt modelId="{A03FD0E9-C587-F34C-B773-91596975A858}">
      <dgm:prSet phldrT="[Text]"/>
      <dgm:spPr/>
      <dgm:t>
        <a:bodyPr lIns="0" tIns="0" rIns="182880" bIns="91440"/>
        <a:lstStyle/>
        <a:p>
          <a:pPr algn="l"/>
          <a:r>
            <a:rPr lang="en-US" b="1" dirty="0"/>
            <a:t>4.</a:t>
          </a:r>
          <a:r>
            <a:rPr lang="en-US" dirty="0"/>
            <a:t> Update network weights to reduce loss</a:t>
          </a:r>
        </a:p>
      </dgm:t>
    </dgm:pt>
    <dgm:pt modelId="{C6CFCD37-3C9C-3C40-810E-2CD0C8509F52}" type="parTrans" cxnId="{39BBB0AE-3014-0647-8FF7-51FA37E1F149}">
      <dgm:prSet/>
      <dgm:spPr/>
      <dgm:t>
        <a:bodyPr/>
        <a:lstStyle/>
        <a:p>
          <a:endParaRPr lang="en-US"/>
        </a:p>
      </dgm:t>
    </dgm:pt>
    <dgm:pt modelId="{4E6380E6-8657-504E-8DD5-426EC52193DB}" type="sibTrans" cxnId="{39BBB0AE-3014-0647-8FF7-51FA37E1F149}">
      <dgm:prSet/>
      <dgm:spPr/>
      <dgm:t>
        <a:bodyPr/>
        <a:lstStyle/>
        <a:p>
          <a:endParaRPr lang="en-US"/>
        </a:p>
      </dgm:t>
    </dgm:pt>
    <dgm:pt modelId="{C50613BC-26AD-3245-B8F5-339B278CE9D5}" type="pres">
      <dgm:prSet presAssocID="{DB0606EE-2156-6746-B70D-8D464BCA6A61}" presName="cycle" presStyleCnt="0">
        <dgm:presLayoutVars>
          <dgm:dir/>
          <dgm:resizeHandles val="exact"/>
        </dgm:presLayoutVars>
      </dgm:prSet>
      <dgm:spPr/>
    </dgm:pt>
    <dgm:pt modelId="{E0848266-994F-DC48-A5AE-B0E61E238CCE}" type="pres">
      <dgm:prSet presAssocID="{A4C81EBF-620D-C348-AF7F-30ED7EDB011B}" presName="dummy" presStyleCnt="0"/>
      <dgm:spPr/>
    </dgm:pt>
    <dgm:pt modelId="{99A06830-91F8-5743-A6DE-8A2013719E89}" type="pres">
      <dgm:prSet presAssocID="{A4C81EBF-620D-C348-AF7F-30ED7EDB011B}" presName="node" presStyleLbl="revTx" presStyleIdx="0" presStyleCnt="4">
        <dgm:presLayoutVars>
          <dgm:bulletEnabled val="1"/>
        </dgm:presLayoutVars>
      </dgm:prSet>
      <dgm:spPr/>
    </dgm:pt>
    <dgm:pt modelId="{BCFC53A2-8839-7B45-83C0-B1DEA7329EFA}" type="pres">
      <dgm:prSet presAssocID="{546F4AA0-1DD1-5D4A-846E-7E4FEDA884B6}" presName="sibTrans" presStyleLbl="node1" presStyleIdx="0" presStyleCnt="4"/>
      <dgm:spPr/>
    </dgm:pt>
    <dgm:pt modelId="{41323F35-D8E0-9A4B-A6EE-61B61DF9BA24}" type="pres">
      <dgm:prSet presAssocID="{EE0AA0CA-A970-604A-94E6-4B4504036826}" presName="dummy" presStyleCnt="0"/>
      <dgm:spPr/>
    </dgm:pt>
    <dgm:pt modelId="{C9D916F4-3EF0-0143-8BF5-29E63A2C7E8B}" type="pres">
      <dgm:prSet presAssocID="{EE0AA0CA-A970-604A-94E6-4B4504036826}" presName="node" presStyleLbl="revTx" presStyleIdx="1" presStyleCnt="4">
        <dgm:presLayoutVars>
          <dgm:bulletEnabled val="1"/>
        </dgm:presLayoutVars>
      </dgm:prSet>
      <dgm:spPr/>
    </dgm:pt>
    <dgm:pt modelId="{BC17168E-5DB7-9A4A-BF51-380A8B775A8C}" type="pres">
      <dgm:prSet presAssocID="{3F4D9A1E-5C53-F548-BBA3-48CA62291848}" presName="sibTrans" presStyleLbl="node1" presStyleIdx="1" presStyleCnt="4"/>
      <dgm:spPr/>
    </dgm:pt>
    <dgm:pt modelId="{633A6CED-EB84-D04A-BA79-AD9448A14102}" type="pres">
      <dgm:prSet presAssocID="{FA2631F3-7230-494B-9BC1-1328D0737D63}" presName="dummy" presStyleCnt="0"/>
      <dgm:spPr/>
    </dgm:pt>
    <dgm:pt modelId="{D101BAFF-86B0-314E-93DD-ADD4DDF480DE}" type="pres">
      <dgm:prSet presAssocID="{FA2631F3-7230-494B-9BC1-1328D0737D63}" presName="node" presStyleLbl="revTx" presStyleIdx="2" presStyleCnt="4">
        <dgm:presLayoutVars>
          <dgm:bulletEnabled val="1"/>
        </dgm:presLayoutVars>
      </dgm:prSet>
      <dgm:spPr/>
    </dgm:pt>
    <dgm:pt modelId="{69F2E6C0-FAF2-AD47-8D87-87B6885F47D9}" type="pres">
      <dgm:prSet presAssocID="{576A87C2-6E17-4647-A4F8-B83A2755742D}" presName="sibTrans" presStyleLbl="node1" presStyleIdx="2" presStyleCnt="4"/>
      <dgm:spPr/>
    </dgm:pt>
    <dgm:pt modelId="{A57B63BA-DFD6-1448-8CFB-8B2BF5C968FE}" type="pres">
      <dgm:prSet presAssocID="{A03FD0E9-C587-F34C-B773-91596975A858}" presName="dummy" presStyleCnt="0"/>
      <dgm:spPr/>
    </dgm:pt>
    <dgm:pt modelId="{33D4B4A2-C019-7249-A87F-33FCFE96A513}" type="pres">
      <dgm:prSet presAssocID="{A03FD0E9-C587-F34C-B773-91596975A858}" presName="node" presStyleLbl="revTx" presStyleIdx="3" presStyleCnt="4">
        <dgm:presLayoutVars>
          <dgm:bulletEnabled val="1"/>
        </dgm:presLayoutVars>
      </dgm:prSet>
      <dgm:spPr/>
    </dgm:pt>
    <dgm:pt modelId="{2AE0F4D3-4CD7-5245-980E-224BA348593F}" type="pres">
      <dgm:prSet presAssocID="{4E6380E6-8657-504E-8DD5-426EC52193DB}" presName="sibTrans" presStyleLbl="node1" presStyleIdx="3" presStyleCnt="4"/>
      <dgm:spPr/>
    </dgm:pt>
  </dgm:ptLst>
  <dgm:cxnLst>
    <dgm:cxn modelId="{8ADC1F0E-44FD-F047-A937-FE9E488867F4}" srcId="{DB0606EE-2156-6746-B70D-8D464BCA6A61}" destId="{A4C81EBF-620D-C348-AF7F-30ED7EDB011B}" srcOrd="0" destOrd="0" parTransId="{8B30069E-F393-D847-B87A-3AE0F9B7E87F}" sibTransId="{546F4AA0-1DD1-5D4A-846E-7E4FEDA884B6}"/>
    <dgm:cxn modelId="{9A11F829-492B-2147-AD5C-825C97B90306}" type="presOf" srcId="{A03FD0E9-C587-F34C-B773-91596975A858}" destId="{33D4B4A2-C019-7249-A87F-33FCFE96A513}" srcOrd="0" destOrd="0" presId="urn:microsoft.com/office/officeart/2005/8/layout/cycle1"/>
    <dgm:cxn modelId="{70217934-EE0F-3D4B-9D17-5F7AAF5D16E0}" srcId="{DB0606EE-2156-6746-B70D-8D464BCA6A61}" destId="{EE0AA0CA-A970-604A-94E6-4B4504036826}" srcOrd="1" destOrd="0" parTransId="{19ACACC1-C38C-F44D-B445-FA17DB6907BB}" sibTransId="{3F4D9A1E-5C53-F548-BBA3-48CA62291848}"/>
    <dgm:cxn modelId="{7BA18043-D8C9-144F-9768-1889A39AF8E5}" srcId="{DB0606EE-2156-6746-B70D-8D464BCA6A61}" destId="{FA2631F3-7230-494B-9BC1-1328D0737D63}" srcOrd="2" destOrd="0" parTransId="{6C2B9E30-25B3-1648-81FF-9C1C9286C378}" sibTransId="{576A87C2-6E17-4647-A4F8-B83A2755742D}"/>
    <dgm:cxn modelId="{811C3F61-04A7-FC4A-9285-AD42847F952B}" type="presOf" srcId="{A4C81EBF-620D-C348-AF7F-30ED7EDB011B}" destId="{99A06830-91F8-5743-A6DE-8A2013719E89}" srcOrd="0" destOrd="0" presId="urn:microsoft.com/office/officeart/2005/8/layout/cycle1"/>
    <dgm:cxn modelId="{519FF376-3A0C-5844-B6EA-55EA22F8EF0A}" type="presOf" srcId="{546F4AA0-1DD1-5D4A-846E-7E4FEDA884B6}" destId="{BCFC53A2-8839-7B45-83C0-B1DEA7329EFA}" srcOrd="0" destOrd="0" presId="urn:microsoft.com/office/officeart/2005/8/layout/cycle1"/>
    <dgm:cxn modelId="{E2EC547E-765B-7D40-AAEC-BCAB5F1EFCBA}" type="presOf" srcId="{576A87C2-6E17-4647-A4F8-B83A2755742D}" destId="{69F2E6C0-FAF2-AD47-8D87-87B6885F47D9}" srcOrd="0" destOrd="0" presId="urn:microsoft.com/office/officeart/2005/8/layout/cycle1"/>
    <dgm:cxn modelId="{67E5A892-436E-F54D-99A5-3B837B9AD911}" type="presOf" srcId="{4E6380E6-8657-504E-8DD5-426EC52193DB}" destId="{2AE0F4D3-4CD7-5245-980E-224BA348593F}" srcOrd="0" destOrd="0" presId="urn:microsoft.com/office/officeart/2005/8/layout/cycle1"/>
    <dgm:cxn modelId="{E2891A9F-934B-B947-8618-FB927B12CD56}" type="presOf" srcId="{EE0AA0CA-A970-604A-94E6-4B4504036826}" destId="{C9D916F4-3EF0-0143-8BF5-29E63A2C7E8B}" srcOrd="0" destOrd="0" presId="urn:microsoft.com/office/officeart/2005/8/layout/cycle1"/>
    <dgm:cxn modelId="{39BBB0AE-3014-0647-8FF7-51FA37E1F149}" srcId="{DB0606EE-2156-6746-B70D-8D464BCA6A61}" destId="{A03FD0E9-C587-F34C-B773-91596975A858}" srcOrd="3" destOrd="0" parTransId="{C6CFCD37-3C9C-3C40-810E-2CD0C8509F52}" sibTransId="{4E6380E6-8657-504E-8DD5-426EC52193DB}"/>
    <dgm:cxn modelId="{49B1A1B4-F006-CA41-9975-5C689CCC954D}" type="presOf" srcId="{3F4D9A1E-5C53-F548-BBA3-48CA62291848}" destId="{BC17168E-5DB7-9A4A-BF51-380A8B775A8C}" srcOrd="0" destOrd="0" presId="urn:microsoft.com/office/officeart/2005/8/layout/cycle1"/>
    <dgm:cxn modelId="{460D0FF9-A9EF-4E47-8EDD-BACB66903FDB}" type="presOf" srcId="{FA2631F3-7230-494B-9BC1-1328D0737D63}" destId="{D101BAFF-86B0-314E-93DD-ADD4DDF480DE}" srcOrd="0" destOrd="0" presId="urn:microsoft.com/office/officeart/2005/8/layout/cycle1"/>
    <dgm:cxn modelId="{5AEF9CFE-E278-B741-A041-5DF99D0F7941}" type="presOf" srcId="{DB0606EE-2156-6746-B70D-8D464BCA6A61}" destId="{C50613BC-26AD-3245-B8F5-339B278CE9D5}" srcOrd="0" destOrd="0" presId="urn:microsoft.com/office/officeart/2005/8/layout/cycle1"/>
    <dgm:cxn modelId="{3AE1FCD9-A892-C54F-932A-6A3B5F3D96DA}" type="presParOf" srcId="{C50613BC-26AD-3245-B8F5-339B278CE9D5}" destId="{E0848266-994F-DC48-A5AE-B0E61E238CCE}" srcOrd="0" destOrd="0" presId="urn:microsoft.com/office/officeart/2005/8/layout/cycle1"/>
    <dgm:cxn modelId="{8EAD41F3-C903-384B-8CCA-5653DC92B01D}" type="presParOf" srcId="{C50613BC-26AD-3245-B8F5-339B278CE9D5}" destId="{99A06830-91F8-5743-A6DE-8A2013719E89}" srcOrd="1" destOrd="0" presId="urn:microsoft.com/office/officeart/2005/8/layout/cycle1"/>
    <dgm:cxn modelId="{1A35576E-C7C4-8148-8294-6E51C7EF95F9}" type="presParOf" srcId="{C50613BC-26AD-3245-B8F5-339B278CE9D5}" destId="{BCFC53A2-8839-7B45-83C0-B1DEA7329EFA}" srcOrd="2" destOrd="0" presId="urn:microsoft.com/office/officeart/2005/8/layout/cycle1"/>
    <dgm:cxn modelId="{DA65E383-67BA-1344-AF9A-7E4C3B743EE6}" type="presParOf" srcId="{C50613BC-26AD-3245-B8F5-339B278CE9D5}" destId="{41323F35-D8E0-9A4B-A6EE-61B61DF9BA24}" srcOrd="3" destOrd="0" presId="urn:microsoft.com/office/officeart/2005/8/layout/cycle1"/>
    <dgm:cxn modelId="{11C2FE83-6590-7648-BB43-E2ABE9BCF8F7}" type="presParOf" srcId="{C50613BC-26AD-3245-B8F5-339B278CE9D5}" destId="{C9D916F4-3EF0-0143-8BF5-29E63A2C7E8B}" srcOrd="4" destOrd="0" presId="urn:microsoft.com/office/officeart/2005/8/layout/cycle1"/>
    <dgm:cxn modelId="{3E3660EA-D32E-D941-8044-1011D8DEDE56}" type="presParOf" srcId="{C50613BC-26AD-3245-B8F5-339B278CE9D5}" destId="{BC17168E-5DB7-9A4A-BF51-380A8B775A8C}" srcOrd="5" destOrd="0" presId="urn:microsoft.com/office/officeart/2005/8/layout/cycle1"/>
    <dgm:cxn modelId="{E7CC7986-58BA-C34C-869D-A37F31C0E45C}" type="presParOf" srcId="{C50613BC-26AD-3245-B8F5-339B278CE9D5}" destId="{633A6CED-EB84-D04A-BA79-AD9448A14102}" srcOrd="6" destOrd="0" presId="urn:microsoft.com/office/officeart/2005/8/layout/cycle1"/>
    <dgm:cxn modelId="{15767F19-C83D-1442-A577-82CB57E773C7}" type="presParOf" srcId="{C50613BC-26AD-3245-B8F5-339B278CE9D5}" destId="{D101BAFF-86B0-314E-93DD-ADD4DDF480DE}" srcOrd="7" destOrd="0" presId="urn:microsoft.com/office/officeart/2005/8/layout/cycle1"/>
    <dgm:cxn modelId="{5D392409-5DAA-2E41-AAD6-62C2B773A5F4}" type="presParOf" srcId="{C50613BC-26AD-3245-B8F5-339B278CE9D5}" destId="{69F2E6C0-FAF2-AD47-8D87-87B6885F47D9}" srcOrd="8" destOrd="0" presId="urn:microsoft.com/office/officeart/2005/8/layout/cycle1"/>
    <dgm:cxn modelId="{0293BB17-4BAF-BF48-BE28-E7E26B4160BF}" type="presParOf" srcId="{C50613BC-26AD-3245-B8F5-339B278CE9D5}" destId="{A57B63BA-DFD6-1448-8CFB-8B2BF5C968FE}" srcOrd="9" destOrd="0" presId="urn:microsoft.com/office/officeart/2005/8/layout/cycle1"/>
    <dgm:cxn modelId="{1A972494-C9F6-3847-80D3-8BEBE00A3200}" type="presParOf" srcId="{C50613BC-26AD-3245-B8F5-339B278CE9D5}" destId="{33D4B4A2-C019-7249-A87F-33FCFE96A513}" srcOrd="10" destOrd="0" presId="urn:microsoft.com/office/officeart/2005/8/layout/cycle1"/>
    <dgm:cxn modelId="{C4B28CA7-94CB-C145-8284-170E99696E75}" type="presParOf" srcId="{C50613BC-26AD-3245-B8F5-339B278CE9D5}" destId="{2AE0F4D3-4CD7-5245-980E-224BA348593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06830-91F8-5743-A6DE-8A2013719E89}">
      <dsp:nvSpPr>
        <dsp:cNvPr id="0" name=""/>
        <dsp:cNvSpPr/>
      </dsp:nvSpPr>
      <dsp:spPr>
        <a:xfrm>
          <a:off x="3530217" y="85313"/>
          <a:ext cx="1381124" cy="138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0" bIns="9144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1.</a:t>
          </a:r>
          <a:r>
            <a:rPr lang="en-US" sz="1800" kern="1200" dirty="0"/>
            <a:t> Network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</a:t>
          </a:r>
        </a:p>
      </dsp:txBody>
      <dsp:txXfrm>
        <a:off x="3530217" y="85313"/>
        <a:ext cx="1381124" cy="1381124"/>
      </dsp:txXfrm>
    </dsp:sp>
    <dsp:sp modelId="{BCFC53A2-8839-7B45-83C0-B1DEA7329EFA}">
      <dsp:nvSpPr>
        <dsp:cNvPr id="0" name=""/>
        <dsp:cNvSpPr/>
      </dsp:nvSpPr>
      <dsp:spPr>
        <a:xfrm>
          <a:off x="1097676" y="-1667"/>
          <a:ext cx="3900647" cy="3900647"/>
        </a:xfrm>
        <a:prstGeom prst="circularArrow">
          <a:avLst>
            <a:gd name="adj1" fmla="val 6904"/>
            <a:gd name="adj2" fmla="val 465544"/>
            <a:gd name="adj3" fmla="val 548607"/>
            <a:gd name="adj4" fmla="val 20585849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916F4-3EF0-0143-8BF5-29E63A2C7E8B}">
      <dsp:nvSpPr>
        <dsp:cNvPr id="0" name=""/>
        <dsp:cNvSpPr/>
      </dsp:nvSpPr>
      <dsp:spPr>
        <a:xfrm>
          <a:off x="3530217" y="2430873"/>
          <a:ext cx="1381124" cy="138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9144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2.</a:t>
          </a:r>
          <a:r>
            <a:rPr lang="en-US" sz="1800" kern="1200" dirty="0"/>
            <a:t> Loss between prediction and known training data</a:t>
          </a:r>
        </a:p>
      </dsp:txBody>
      <dsp:txXfrm>
        <a:off x="3530217" y="2430873"/>
        <a:ext cx="1381124" cy="1381124"/>
      </dsp:txXfrm>
    </dsp:sp>
    <dsp:sp modelId="{BC17168E-5DB7-9A4A-BF51-380A8B775A8C}">
      <dsp:nvSpPr>
        <dsp:cNvPr id="0" name=""/>
        <dsp:cNvSpPr/>
      </dsp:nvSpPr>
      <dsp:spPr>
        <a:xfrm>
          <a:off x="1097676" y="-1667"/>
          <a:ext cx="3900647" cy="3900647"/>
        </a:xfrm>
        <a:prstGeom prst="circularArrow">
          <a:avLst>
            <a:gd name="adj1" fmla="val 6904"/>
            <a:gd name="adj2" fmla="val 465544"/>
            <a:gd name="adj3" fmla="val 5948607"/>
            <a:gd name="adj4" fmla="val 4385849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BAFF-86B0-314E-93DD-ADD4DDF480DE}">
      <dsp:nvSpPr>
        <dsp:cNvPr id="0" name=""/>
        <dsp:cNvSpPr/>
      </dsp:nvSpPr>
      <dsp:spPr>
        <a:xfrm>
          <a:off x="1184657" y="2430873"/>
          <a:ext cx="1381124" cy="138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1828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3.</a:t>
          </a:r>
          <a:r>
            <a:rPr lang="en-US" sz="1800" kern="1200" dirty="0"/>
            <a:t> Compute gradients of loss </a:t>
          </a:r>
          <a:r>
            <a:rPr lang="en-US" sz="1800" kern="1200" dirty="0" err="1"/>
            <a:t>w.r.t.</a:t>
          </a:r>
          <a:r>
            <a:rPr lang="en-US" sz="1800" kern="1200" dirty="0"/>
            <a:t> network weights</a:t>
          </a:r>
        </a:p>
      </dsp:txBody>
      <dsp:txXfrm>
        <a:off x="1184657" y="2430873"/>
        <a:ext cx="1381124" cy="1381124"/>
      </dsp:txXfrm>
    </dsp:sp>
    <dsp:sp modelId="{69F2E6C0-FAF2-AD47-8D87-87B6885F47D9}">
      <dsp:nvSpPr>
        <dsp:cNvPr id="0" name=""/>
        <dsp:cNvSpPr/>
      </dsp:nvSpPr>
      <dsp:spPr>
        <a:xfrm>
          <a:off x="1097676" y="-1667"/>
          <a:ext cx="3900647" cy="3900647"/>
        </a:xfrm>
        <a:prstGeom prst="circularArrow">
          <a:avLst>
            <a:gd name="adj1" fmla="val 6904"/>
            <a:gd name="adj2" fmla="val 465544"/>
            <a:gd name="adj3" fmla="val 11348607"/>
            <a:gd name="adj4" fmla="val 9785849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4B4A2-C019-7249-A87F-33FCFE96A513}">
      <dsp:nvSpPr>
        <dsp:cNvPr id="0" name=""/>
        <dsp:cNvSpPr/>
      </dsp:nvSpPr>
      <dsp:spPr>
        <a:xfrm>
          <a:off x="1184657" y="85313"/>
          <a:ext cx="1381124" cy="1381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2880" bIns="9144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4.</a:t>
          </a:r>
          <a:r>
            <a:rPr lang="en-US" sz="1800" kern="1200" dirty="0"/>
            <a:t> Update network weights to reduce loss</a:t>
          </a:r>
        </a:p>
      </dsp:txBody>
      <dsp:txXfrm>
        <a:off x="1184657" y="85313"/>
        <a:ext cx="1381124" cy="1381124"/>
      </dsp:txXfrm>
    </dsp:sp>
    <dsp:sp modelId="{2AE0F4D3-4CD7-5245-980E-224BA348593F}">
      <dsp:nvSpPr>
        <dsp:cNvPr id="0" name=""/>
        <dsp:cNvSpPr/>
      </dsp:nvSpPr>
      <dsp:spPr>
        <a:xfrm>
          <a:off x="1097676" y="-1667"/>
          <a:ext cx="3900647" cy="3900647"/>
        </a:xfrm>
        <a:prstGeom prst="circularArrow">
          <a:avLst>
            <a:gd name="adj1" fmla="val 6904"/>
            <a:gd name="adj2" fmla="val 465544"/>
            <a:gd name="adj3" fmla="val 16748607"/>
            <a:gd name="adj4" fmla="val 15185849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4/12/24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12" Type="http://schemas.openxmlformats.org/officeDocument/2006/relationships/image" Target="../media/image4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.jpeg"/><Relationship Id="rId5" Type="http://schemas.openxmlformats.org/officeDocument/2006/relationships/image" Target="../media/image39.png"/><Relationship Id="rId10" Type="http://schemas.openxmlformats.org/officeDocument/2006/relationships/image" Target="../media/image64.png"/><Relationship Id="rId4" Type="http://schemas.openxmlformats.org/officeDocument/2006/relationships/image" Target="../media/image38.pn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7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74.png"/><Relationship Id="rId5" Type="http://schemas.openxmlformats.org/officeDocument/2006/relationships/image" Target="../media/image39.png"/><Relationship Id="rId10" Type="http://schemas.openxmlformats.org/officeDocument/2006/relationships/image" Target="../media/image73.png"/><Relationship Id="rId4" Type="http://schemas.openxmlformats.org/officeDocument/2006/relationships/image" Target="../media/image38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.png"/><Relationship Id="rId7" Type="http://schemas.openxmlformats.org/officeDocument/2006/relationships/image" Target="../media/image7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73.png"/><Relationship Id="rId4" Type="http://schemas.openxmlformats.org/officeDocument/2006/relationships/image" Target="../media/image38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78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7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60.png"/><Relationship Id="rId5" Type="http://schemas.openxmlformats.org/officeDocument/2006/relationships/image" Target="../media/image750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73.png"/><Relationship Id="rId4" Type="http://schemas.openxmlformats.org/officeDocument/2006/relationships/image" Target="../media/image38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9.png"/><Relationship Id="rId16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5" Type="http://schemas.openxmlformats.org/officeDocument/2006/relationships/image" Target="../media/image81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18" Type="http://schemas.openxmlformats.org/officeDocument/2006/relationships/image" Target="../media/image840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17" Type="http://schemas.openxmlformats.org/officeDocument/2006/relationships/image" Target="../media/image820.png"/><Relationship Id="rId2" Type="http://schemas.openxmlformats.org/officeDocument/2006/relationships/image" Target="../media/image830.png"/><Relationship Id="rId16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39.png"/><Relationship Id="rId15" Type="http://schemas.openxmlformats.org/officeDocument/2006/relationships/image" Target="../media/image57.png"/><Relationship Id="rId10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52.png"/><Relationship Id="rId1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850.png"/><Relationship Id="rId2" Type="http://schemas.openxmlformats.org/officeDocument/2006/relationships/image" Target="../media/image49.png"/><Relationship Id="rId16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0.png"/><Relationship Id="rId15" Type="http://schemas.openxmlformats.org/officeDocument/2006/relationships/image" Target="../media/image81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2024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Neural networks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2596074" cy="887824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2596074" cy="1834253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96843"/>
            <a:ext cx="2596074" cy="813068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0D3609-6F8D-3385-A25F-3FE6A2664B4F}"/>
              </a:ext>
            </a:extLst>
          </p:cNvPr>
          <p:cNvCxnSpPr>
            <a:cxnSpLocks/>
            <a:stCxn id="48" idx="1"/>
            <a:endCxn id="55" idx="2"/>
          </p:cNvCxnSpPr>
          <p:nvPr/>
        </p:nvCxnSpPr>
        <p:spPr>
          <a:xfrm>
            <a:off x="4117910" y="3610287"/>
            <a:ext cx="2372779" cy="6012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610287"/>
            <a:ext cx="2596074" cy="243048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2596074" cy="700376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2596074" cy="1270396"/>
          </a:xfrm>
          <a:prstGeom prst="line">
            <a:avLst/>
          </a:prstGeom>
          <a:ln w="1270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63858"/>
            <a:ext cx="2596074" cy="118947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63858"/>
            <a:ext cx="2596074" cy="246053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2596074" cy="32396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27" idx="1"/>
            <a:endCxn id="43" idx="2"/>
          </p:cNvCxnSpPr>
          <p:nvPr/>
        </p:nvCxnSpPr>
        <p:spPr>
          <a:xfrm>
            <a:off x="4117910" y="2663858"/>
            <a:ext cx="2372779" cy="6012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96843"/>
            <a:ext cx="2596074" cy="1756492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96843"/>
            <a:ext cx="2596074" cy="243048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2596074" cy="320809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neural network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neurons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23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438" y="186824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38" y="186824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1" idx="1"/>
            <a:endCxn id="18" idx="2"/>
          </p:cNvCxnSpPr>
          <p:nvPr/>
        </p:nvCxnSpPr>
        <p:spPr>
          <a:xfrm>
            <a:off x="4117910" y="2096843"/>
            <a:ext cx="2371528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889310" y="186824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10" y="186824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889310" y="2435258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10" y="2435258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0689" y="244127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89" y="2441270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889310" y="3381687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310" y="3381687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611D5F-EC3E-2A6B-4A6C-7E568B8313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0689" y="338769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611D5F-EC3E-2A6B-4A6C-7E568B831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89" y="3387699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4095051" y="2996907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F745B0-5C9A-731C-AE57-7490C7ABA209}"/>
              </a:ext>
            </a:extLst>
          </p:cNvPr>
          <p:cNvGrpSpPr/>
          <p:nvPr/>
        </p:nvGrpSpPr>
        <p:grpSpPr>
          <a:xfrm>
            <a:off x="6695179" y="3005925"/>
            <a:ext cx="45719" cy="274319"/>
            <a:chOff x="1257300" y="3105150"/>
            <a:chExt cx="45719" cy="27431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F9D791D-357F-C70C-94BB-E4EC7A6E2436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707E13C-3FBE-2C39-03D8-5B7D9B100B5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381ED9B-A0CE-BE15-23AA-E4DE8DE7F6B6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78A128-03F9-7AD0-544E-D4D7CAF3147C}"/>
                  </a:ext>
                </a:extLst>
              </p:cNvPr>
              <p:cNvSpPr txBox="1"/>
              <p:nvPr/>
            </p:nvSpPr>
            <p:spPr>
              <a:xfrm>
                <a:off x="2457020" y="3876993"/>
                <a:ext cx="3329886" cy="990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178A128-03F9-7AD0-544E-D4D7CAF31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020" y="3876993"/>
                <a:ext cx="3329886" cy="990207"/>
              </a:xfrm>
              <a:prstGeom prst="rect">
                <a:avLst/>
              </a:prstGeom>
              <a:blipFill>
                <a:blip r:embed="rId12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5CE4F4-5B7A-CD32-54B6-792B2201E8A4}"/>
                  </a:ext>
                </a:extLst>
              </p:cNvPr>
              <p:cNvSpPr txBox="1"/>
              <p:nvPr/>
            </p:nvSpPr>
            <p:spPr>
              <a:xfrm>
                <a:off x="2277098" y="1396467"/>
                <a:ext cx="10073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5CE4F4-5B7A-CD32-54B6-792B2201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98" y="1396467"/>
                <a:ext cx="1007391" cy="215444"/>
              </a:xfrm>
              <a:prstGeom prst="rect">
                <a:avLst/>
              </a:prstGeom>
              <a:blipFill>
                <a:blip r:embed="rId14"/>
                <a:stretch>
                  <a:fillRect l="-375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01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Multiple Layers </a:t>
            </a:r>
            <a:r>
              <a:rPr lang="en-US" sz="2400" dirty="0">
                <a:sym typeface="Wingdings" pitchFamily="2" charset="2"/>
              </a:rPr>
              <a:t> Deep Neural Network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95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7171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>
            <a:off x="3254002" y="2605365"/>
            <a:ext cx="1734670" cy="1501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755533"/>
            <a:ext cx="1734670" cy="7962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Function approximation for scalar target: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23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520921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520921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749521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EC5F4E77-5079-9D8C-E560-20EE32543087}"/>
              </a:ext>
            </a:extLst>
          </p:cNvPr>
          <p:cNvSpPr/>
          <p:nvPr/>
        </p:nvSpPr>
        <p:spPr>
          <a:xfrm>
            <a:off x="4760072" y="2526933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037DDA-5504-63C5-3987-6A078139A44A}"/>
              </a:ext>
            </a:extLst>
          </p:cNvPr>
          <p:cNvSpPr txBox="1"/>
          <p:nvPr/>
        </p:nvSpPr>
        <p:spPr>
          <a:xfrm>
            <a:off x="108639" y="1606757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E1811E-B9EB-4CC9-00E6-6AC9DE0CA116}"/>
              </a:ext>
            </a:extLst>
          </p:cNvPr>
          <p:cNvSpPr txBox="1"/>
          <p:nvPr/>
        </p:nvSpPr>
        <p:spPr>
          <a:xfrm>
            <a:off x="108639" y="2170614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C978B2-7247-4B22-76DE-45C5DE16879E}"/>
              </a:ext>
            </a:extLst>
          </p:cNvPr>
          <p:cNvSpPr txBox="1"/>
          <p:nvPr/>
        </p:nvSpPr>
        <p:spPr>
          <a:xfrm>
            <a:off x="108639" y="2776565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BMI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3724F4-4A41-E03F-78BC-45C27998432D}"/>
              </a:ext>
            </a:extLst>
          </p:cNvPr>
          <p:cNvSpPr txBox="1"/>
          <p:nvPr/>
        </p:nvSpPr>
        <p:spPr>
          <a:xfrm>
            <a:off x="108639" y="3684058"/>
            <a:ext cx="1067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Glu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752E90-33A5-9AED-A82F-6FDD6418FACD}"/>
              </a:ext>
            </a:extLst>
          </p:cNvPr>
          <p:cNvSpPr txBox="1"/>
          <p:nvPr/>
        </p:nvSpPr>
        <p:spPr>
          <a:xfrm>
            <a:off x="7088310" y="2542988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Diabetes Score</a:t>
            </a:r>
          </a:p>
        </p:txBody>
      </p:sp>
    </p:spTree>
    <p:extLst>
      <p:ext uri="{BB962C8B-B14F-4D97-AF65-F5344CB8AC3E}">
        <p14:creationId xmlns:p14="http://schemas.microsoft.com/office/powerpoint/2010/main" val="251706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909911"/>
            <a:ext cx="1739602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909911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853335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67" idx="1"/>
          </p:cNvCxnSpPr>
          <p:nvPr/>
        </p:nvCxnSpPr>
        <p:spPr>
          <a:xfrm flipV="1">
            <a:off x="3255254" y="1776034"/>
            <a:ext cx="1738350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67" idx="1"/>
          </p:cNvCxnSpPr>
          <p:nvPr/>
        </p:nvCxnSpPr>
        <p:spPr>
          <a:xfrm flipV="1">
            <a:off x="3254002" y="1776034"/>
            <a:ext cx="1739602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339891"/>
            <a:ext cx="1739602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67" idx="1"/>
          </p:cNvCxnSpPr>
          <p:nvPr/>
        </p:nvCxnSpPr>
        <p:spPr>
          <a:xfrm flipV="1">
            <a:off x="3254002" y="1776034"/>
            <a:ext cx="1739602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339891"/>
            <a:ext cx="1739602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339891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Function approximation for vector target: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235" t="-2162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15502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1550233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409053" y="2339924"/>
            <a:ext cx="7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</a:t>
            </a:r>
          </a:p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pixels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339924"/>
            <a:ext cx="755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pixels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67" idx="1"/>
            <a:endCxn id="18" idx="2"/>
          </p:cNvCxnSpPr>
          <p:nvPr/>
        </p:nvCxnSpPr>
        <p:spPr>
          <a:xfrm>
            <a:off x="4993604" y="1776034"/>
            <a:ext cx="1499887" cy="279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111291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111291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2111291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681311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62473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9EBC83B4-33D1-1B3E-6101-2F80A5A035E5}"/>
              </a:ext>
            </a:extLst>
          </p:cNvPr>
          <p:cNvSpPr/>
          <p:nvPr/>
        </p:nvSpPr>
        <p:spPr>
          <a:xfrm>
            <a:off x="4765004" y="154743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68997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689974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624735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624735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3240132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3239640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he Scream by Edvard Munch on the left, and the horrifying scream after exaggeration of patterns on the right">
            <a:extLst>
              <a:ext uri="{FF2B5EF4-FFF2-40B4-BE49-F238E27FC236}">
                <a16:creationId xmlns:a16="http://schemas.microsoft.com/office/drawing/2014/main" id="{9F2B5DDF-48BC-305A-B284-15DA46D59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5"/>
          <a:stretch/>
        </p:blipFill>
        <p:spPr bwMode="auto">
          <a:xfrm>
            <a:off x="69806" y="3239640"/>
            <a:ext cx="1171663" cy="145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The Scream by Edvard Munch on the left, and the horrifying scream after exaggeration of patterns on the right">
            <a:extLst>
              <a:ext uri="{FF2B5EF4-FFF2-40B4-BE49-F238E27FC236}">
                <a16:creationId xmlns:a16="http://schemas.microsoft.com/office/drawing/2014/main" id="{308E6684-3C87-C589-8C49-397FA0F45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/>
          <a:stretch/>
        </p:blipFill>
        <p:spPr bwMode="auto">
          <a:xfrm>
            <a:off x="7011955" y="3212733"/>
            <a:ext cx="1171663" cy="145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fore and after selfie...overuse of filters is hilarious ...">
            <a:extLst>
              <a:ext uri="{FF2B5EF4-FFF2-40B4-BE49-F238E27FC236}">
                <a16:creationId xmlns:a16="http://schemas.microsoft.com/office/drawing/2014/main" id="{C78328FA-6821-4DF4-F909-165EFBC46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r="53979" b="7037"/>
          <a:stretch/>
        </p:blipFill>
        <p:spPr bwMode="auto">
          <a:xfrm>
            <a:off x="168449" y="1138722"/>
            <a:ext cx="961210" cy="112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Before and after selfie...overuse of filters is hilarious ...">
            <a:extLst>
              <a:ext uri="{FF2B5EF4-FFF2-40B4-BE49-F238E27FC236}">
                <a16:creationId xmlns:a16="http://schemas.microsoft.com/office/drawing/2014/main" id="{CC987FA6-73E0-9C8D-567D-3F0A1AF68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5" t="18889" b="7037"/>
          <a:stretch/>
        </p:blipFill>
        <p:spPr bwMode="auto">
          <a:xfrm>
            <a:off x="7088310" y="1138722"/>
            <a:ext cx="1020818" cy="112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49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7171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>
            <a:off x="3254002" y="2605365"/>
            <a:ext cx="1734670" cy="15016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755533"/>
            <a:ext cx="1734670" cy="7962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Binary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14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0E9A6-A841-B1E3-DB88-B8040220C91C}"/>
              </a:ext>
            </a:extLst>
          </p:cNvPr>
          <p:cNvSpPr>
            <a:spLocks noChangeAspect="1"/>
          </p:cNvSpPr>
          <p:nvPr/>
        </p:nvSpPr>
        <p:spPr>
          <a:xfrm>
            <a:off x="6493491" y="252092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749521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EC5F4E77-5079-9D8C-E560-20EE32543087}"/>
              </a:ext>
            </a:extLst>
          </p:cNvPr>
          <p:cNvSpPr/>
          <p:nvPr/>
        </p:nvSpPr>
        <p:spPr>
          <a:xfrm>
            <a:off x="4760072" y="2526933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983C4A-FE92-288C-5E40-444DA8260A12}"/>
              </a:ext>
            </a:extLst>
          </p:cNvPr>
          <p:cNvGrpSpPr/>
          <p:nvPr/>
        </p:nvGrpSpPr>
        <p:grpSpPr>
          <a:xfrm>
            <a:off x="4870462" y="2638226"/>
            <a:ext cx="230008" cy="228600"/>
            <a:chOff x="5407377" y="1200147"/>
            <a:chExt cx="460015" cy="457200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77BF6692-60D8-278B-A091-7F7B311D2B5C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94FADEB6-230E-64F7-6DD5-66B03E38EE7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7AB8AE6-6D32-2812-2D5B-737F30D54B41}"/>
              </a:ext>
            </a:extLst>
          </p:cNvPr>
          <p:cNvSpPr txBox="1"/>
          <p:nvPr/>
        </p:nvSpPr>
        <p:spPr>
          <a:xfrm>
            <a:off x="4503142" y="1511558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sigmoid</a:t>
            </a:r>
          </a:p>
          <a:p>
            <a:pPr algn="ctr"/>
            <a:r>
              <a:rPr lang="en-US" sz="1600" dirty="0"/>
              <a:t>activation</a:t>
            </a:r>
          </a:p>
          <a:p>
            <a:pPr algn="ctr"/>
            <a:r>
              <a:rPr lang="en-US" sz="1600" dirty="0"/>
              <a:t>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B6CFBC-8746-F294-5DD2-770415E5CA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0"/>
          <a:stretch/>
        </p:blipFill>
        <p:spPr>
          <a:xfrm>
            <a:off x="7024835" y="1882479"/>
            <a:ext cx="2010526" cy="1734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037DDA-5504-63C5-3987-6A078139A44A}"/>
                  </a:ext>
                </a:extLst>
              </p:cNvPr>
              <p:cNvSpPr txBox="1"/>
              <p:nvPr/>
            </p:nvSpPr>
            <p:spPr>
              <a:xfrm>
                <a:off x="38627" y="2457132"/>
                <a:ext cx="11378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activity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neurons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037DDA-5504-63C5-3987-6A078139A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7" y="2457132"/>
                <a:ext cx="1137808" cy="584775"/>
              </a:xfrm>
              <a:prstGeom prst="rect">
                <a:avLst/>
              </a:prstGeom>
              <a:blipFill>
                <a:blip r:embed="rId7"/>
                <a:stretch>
                  <a:fillRect t="-2128" r="-769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EA95D1F-7738-14DE-3589-5E8F0227552C}"/>
              </a:ext>
            </a:extLst>
          </p:cNvPr>
          <p:cNvSpPr txBox="1"/>
          <p:nvPr/>
        </p:nvSpPr>
        <p:spPr>
          <a:xfrm>
            <a:off x="6454038" y="2595632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107329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Multiple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5AF6750-E51D-2C11-2647-732F6FA5D833}"/>
              </a:ext>
            </a:extLst>
          </p:cNvPr>
          <p:cNvSpPr txBox="1"/>
          <p:nvPr/>
        </p:nvSpPr>
        <p:spPr>
          <a:xfrm>
            <a:off x="4503142" y="846285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  <a:p>
            <a:pPr algn="ctr"/>
            <a:r>
              <a:rPr lang="en-US" sz="1600" dirty="0"/>
              <a:t>activation</a:t>
            </a:r>
          </a:p>
          <a:p>
            <a:pPr algn="ctr"/>
            <a:r>
              <a:rPr lang="en-US" sz="1600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3459C20-EEC4-E4DE-9E75-0D84456EF66F}"/>
                  </a:ext>
                </a:extLst>
              </p:cNvPr>
              <p:cNvSpPr txBox="1"/>
              <p:nvPr/>
            </p:nvSpPr>
            <p:spPr>
              <a:xfrm>
                <a:off x="5829405" y="1012422"/>
                <a:ext cx="1777858" cy="487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3459C20-EEC4-E4DE-9E75-0D84456EF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05" y="1012422"/>
                <a:ext cx="1777858" cy="487249"/>
              </a:xfrm>
              <a:prstGeom prst="rect">
                <a:avLst/>
              </a:prstGeom>
              <a:blipFill>
                <a:blip r:embed="rId11"/>
                <a:stretch>
                  <a:fillRect l="-1408" t="-25000" b="-10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0098730-53BC-2A03-F3E0-D5C62FDB27C0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7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Output layer size and activation function are based on the desired functionality of your network.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0098730-53BC-2A03-F3E0-D5C62FDB27C0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045DA3-C864-D624-604E-D1E516D84D81}"/>
              </a:ext>
            </a:extLst>
          </p:cNvPr>
          <p:cNvSpPr txBox="1"/>
          <p:nvPr/>
        </p:nvSpPr>
        <p:spPr>
          <a:xfrm>
            <a:off x="4541395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8432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Hidden layer sizes and activation functions?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 Math" panose="02040503050406030204" pitchFamily="18" charset="0"/>
              </a:rPr>
              <a:t>?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 Math" panose="020405030504060302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mbria Math" panose="02040503050406030204" pitchFamily="18" charset="0"/>
              </a:rPr>
              <a:t>?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9A1537-54FF-999F-FFFB-0D7A0F1781B3}"/>
              </a:ext>
            </a:extLst>
          </p:cNvPr>
          <p:cNvSpPr txBox="1"/>
          <p:nvPr/>
        </p:nvSpPr>
        <p:spPr>
          <a:xfrm>
            <a:off x="4541395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358FA5-D4AF-E478-A3BE-05773CB1A359}"/>
              </a:ext>
            </a:extLst>
          </p:cNvPr>
          <p:cNvSpPr txBox="1"/>
          <p:nvPr/>
        </p:nvSpPr>
        <p:spPr>
          <a:xfrm>
            <a:off x="2751718" y="1098053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activation</a:t>
            </a:r>
          </a:p>
          <a:p>
            <a:pPr algn="ctr"/>
            <a:r>
              <a:rPr lang="en-US" sz="1600" dirty="0"/>
              <a:t>function?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1930CA2-5842-60A7-292A-53377526493B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5E89CF-5FD0-1C4F-2CCB-50D730EE2CB5}"/>
              </a:ext>
            </a:extLst>
          </p:cNvPr>
          <p:cNvSpPr txBox="1"/>
          <p:nvPr/>
        </p:nvSpPr>
        <p:spPr>
          <a:xfrm>
            <a:off x="2670352" y="3980892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number of </a:t>
            </a:r>
          </a:p>
          <a:p>
            <a:pPr algn="ctr"/>
            <a:r>
              <a:rPr lang="en-US" sz="1600" dirty="0"/>
              <a:t>neurons?</a:t>
            </a:r>
          </a:p>
        </p:txBody>
      </p:sp>
    </p:spTree>
    <p:extLst>
      <p:ext uri="{BB962C8B-B14F-4D97-AF65-F5344CB8AC3E}">
        <p14:creationId xmlns:p14="http://schemas.microsoft.com/office/powerpoint/2010/main" val="146810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94" idx="1"/>
          </p:cNvCxnSpPr>
          <p:nvPr/>
        </p:nvCxnSpPr>
        <p:spPr>
          <a:xfrm flipV="1">
            <a:off x="1521836" y="2715906"/>
            <a:ext cx="2156782" cy="9434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>
            <a:off x="1521836" y="2715906"/>
            <a:ext cx="215678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145886"/>
            <a:ext cx="2156782" cy="5700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Rectified Linear Unit (</a:t>
            </a:r>
            <a:r>
              <a:rPr lang="en-US" sz="2400" dirty="0" err="1"/>
              <a:t>ReLU</a:t>
            </a:r>
            <a:r>
              <a:rPr lang="en-US" sz="24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03141" y="3896600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activation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blipFill>
                <a:blip r:embed="rId9"/>
                <a:stretch>
                  <a:fillRect l="-4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/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blipFill>
                <a:blip r:embed="rId10"/>
                <a:stretch>
                  <a:fillRect l="-67532" t="-147619" r="-3896" b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E0548E-F7DC-240F-34D8-818A5DF1EB4B}"/>
              </a:ext>
            </a:extLst>
          </p:cNvPr>
          <p:cNvCxnSpPr>
            <a:cxnSpLocks/>
          </p:cNvCxnSpPr>
          <p:nvPr/>
        </p:nvCxnSpPr>
        <p:spPr>
          <a:xfrm>
            <a:off x="5872426" y="1043467"/>
            <a:ext cx="0" cy="1287156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141D94-8640-4051-C98E-7ABF832C7B3F}"/>
              </a:ext>
            </a:extLst>
          </p:cNvPr>
          <p:cNvCxnSpPr>
            <a:cxnSpLocks/>
          </p:cNvCxnSpPr>
          <p:nvPr/>
        </p:nvCxnSpPr>
        <p:spPr>
          <a:xfrm>
            <a:off x="4805626" y="1881667"/>
            <a:ext cx="2133600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C92F21F0-AC3F-9ACF-5CE8-01BD1B0C01DB}"/>
              </a:ext>
            </a:extLst>
          </p:cNvPr>
          <p:cNvSpPr/>
          <p:nvPr/>
        </p:nvSpPr>
        <p:spPr>
          <a:xfrm>
            <a:off x="4971692" y="1245562"/>
            <a:ext cx="1534603" cy="636105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A5BF-9250-4691-5834-94E1432B7D5B}"/>
                  </a:ext>
                </a:extLst>
              </p:cNvPr>
              <p:cNvSpPr txBox="1"/>
              <p:nvPr/>
            </p:nvSpPr>
            <p:spPr>
              <a:xfrm>
                <a:off x="5493095" y="828022"/>
                <a:ext cx="17060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A5BF-9250-4691-5834-94E1432B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95" y="828022"/>
                <a:ext cx="1706044" cy="215444"/>
              </a:xfrm>
              <a:prstGeom prst="rect">
                <a:avLst/>
              </a:prstGeom>
              <a:blipFill>
                <a:blip r:embed="rId11"/>
                <a:stretch>
                  <a:fillRect l="-148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E0FFE1-30D9-AD54-F384-C03BF979606F}"/>
                  </a:ext>
                </a:extLst>
              </p:cNvPr>
              <p:cNvSpPr txBox="1"/>
              <p:nvPr/>
            </p:nvSpPr>
            <p:spPr>
              <a:xfrm>
                <a:off x="6976702" y="1755903"/>
                <a:ext cx="139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5E0FFE1-30D9-AD54-F384-C03BF9796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702" y="1755903"/>
                <a:ext cx="139334" cy="215444"/>
              </a:xfrm>
              <a:prstGeom prst="rect">
                <a:avLst/>
              </a:prstGeom>
              <a:blipFill>
                <a:blip r:embed="rId12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4E1B1-A6C9-EA12-8F9F-ADD2891D9E76}"/>
                  </a:ext>
                </a:extLst>
              </p:cNvPr>
              <p:cNvSpPr txBox="1"/>
              <p:nvPr/>
            </p:nvSpPr>
            <p:spPr>
              <a:xfrm>
                <a:off x="5219421" y="513809"/>
                <a:ext cx="222541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𝑠𝑜𝑓𝑡𝑝𝑙𝑢𝑠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084E1B1-A6C9-EA12-8F9F-ADD2891D9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21" y="513809"/>
                <a:ext cx="2225417" cy="243143"/>
              </a:xfrm>
              <a:prstGeom prst="rect">
                <a:avLst/>
              </a:prstGeom>
              <a:blipFill>
                <a:blip r:embed="rId13"/>
                <a:stretch>
                  <a:fillRect l="-1130" t="-140000" r="-2260" b="-2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>
            <a:extLst>
              <a:ext uri="{FF2B5EF4-FFF2-40B4-BE49-F238E27FC236}">
                <a16:creationId xmlns:a16="http://schemas.microsoft.com/office/drawing/2014/main" id="{EA55E05E-3746-F8B1-E147-F72A1EFC386B}"/>
              </a:ext>
            </a:extLst>
          </p:cNvPr>
          <p:cNvSpPr/>
          <p:nvPr/>
        </p:nvSpPr>
        <p:spPr>
          <a:xfrm>
            <a:off x="4971692" y="1245562"/>
            <a:ext cx="1534603" cy="636105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  <a:gd name="connsiteX0" fmla="*/ 0 w 1534603"/>
              <a:gd name="connsiteY0" fmla="*/ 636105 h 636105"/>
              <a:gd name="connsiteX1" fmla="*/ 874222 w 1534603"/>
              <a:gd name="connsiteY1" fmla="*/ 555185 h 636105"/>
              <a:gd name="connsiteX2" fmla="*/ 1534603 w 1534603"/>
              <a:gd name="connsiteY2" fmla="*/ 0 h 636105"/>
              <a:gd name="connsiteX0" fmla="*/ 0 w 1534603"/>
              <a:gd name="connsiteY0" fmla="*/ 636105 h 636105"/>
              <a:gd name="connsiteX1" fmla="*/ 874222 w 1534603"/>
              <a:gd name="connsiteY1" fmla="*/ 555185 h 636105"/>
              <a:gd name="connsiteX2" fmla="*/ 1534603 w 1534603"/>
              <a:gd name="connsiteY2" fmla="*/ 0 h 636105"/>
              <a:gd name="connsiteX0" fmla="*/ 0 w 1534603"/>
              <a:gd name="connsiteY0" fmla="*/ 636105 h 636105"/>
              <a:gd name="connsiteX1" fmla="*/ 874222 w 1534603"/>
              <a:gd name="connsiteY1" fmla="*/ 55518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cubicBezTo>
                  <a:pt x="291407" y="609132"/>
                  <a:pt x="598999" y="622618"/>
                  <a:pt x="874222" y="555185"/>
                </a:cubicBezTo>
                <a:cubicBezTo>
                  <a:pt x="1102441" y="399794"/>
                  <a:pt x="1322568" y="212035"/>
                  <a:pt x="153460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BAD9A6-8098-FAE9-D66A-C579395F66C0}"/>
              </a:ext>
            </a:extLst>
          </p:cNvPr>
          <p:cNvSpPr txBox="1"/>
          <p:nvPr/>
        </p:nvSpPr>
        <p:spPr>
          <a:xfrm>
            <a:off x="6102054" y="4255138"/>
            <a:ext cx="258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This is how a neural network can approximate a nonlinear function!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3A421F-1AC2-240E-584C-1CDA205BB1A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5553429" y="4188988"/>
            <a:ext cx="548625" cy="296983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DFD4147-78DB-C88A-ACE8-3DE5CFB221A3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>
            <a:off x="3255254" y="2038350"/>
            <a:ext cx="1738350" cy="57002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AF8573-7045-2EC3-3CEC-E74DD15571A8}"/>
              </a:ext>
            </a:extLst>
          </p:cNvPr>
          <p:cNvCxnSpPr>
            <a:cxnSpLocks/>
            <a:stCxn id="51" idx="1"/>
            <a:endCxn id="62" idx="1"/>
          </p:cNvCxnSpPr>
          <p:nvPr/>
        </p:nvCxnSpPr>
        <p:spPr>
          <a:xfrm>
            <a:off x="3255254" y="2038350"/>
            <a:ext cx="1738350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A47F85-CC4C-4CDE-2B69-9A8A16367417}"/>
              </a:ext>
            </a:extLst>
          </p:cNvPr>
          <p:cNvCxnSpPr>
            <a:cxnSpLocks/>
            <a:stCxn id="27" idx="1"/>
            <a:endCxn id="54" idx="1"/>
          </p:cNvCxnSpPr>
          <p:nvPr/>
        </p:nvCxnSpPr>
        <p:spPr>
          <a:xfrm>
            <a:off x="3254002" y="2605365"/>
            <a:ext cx="1739602" cy="300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28D838-BFE9-1070-69DA-D9A88B227C53}"/>
              </a:ext>
            </a:extLst>
          </p:cNvPr>
          <p:cNvCxnSpPr>
            <a:cxnSpLocks/>
            <a:stCxn id="27" idx="1"/>
            <a:endCxn id="62" idx="1"/>
          </p:cNvCxnSpPr>
          <p:nvPr/>
        </p:nvCxnSpPr>
        <p:spPr>
          <a:xfrm>
            <a:off x="3254002" y="2605365"/>
            <a:ext cx="1739602" cy="94642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11A7B6F-F5BA-1DB7-6EA1-AEDAAEC1C199}"/>
              </a:ext>
            </a:extLst>
          </p:cNvPr>
          <p:cNvCxnSpPr>
            <a:cxnSpLocks/>
            <a:stCxn id="48" idx="1"/>
            <a:endCxn id="62" idx="1"/>
          </p:cNvCxnSpPr>
          <p:nvPr/>
        </p:nvCxnSpPr>
        <p:spPr>
          <a:xfrm>
            <a:off x="3254002" y="3551794"/>
            <a:ext cx="17396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79F401-4A3C-A4A3-DF56-DB49B72E12BC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flipV="1">
            <a:off x="3254002" y="2608370"/>
            <a:ext cx="1739602" cy="9434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22D62DC-0217-90BE-198A-1D340B081095}"/>
              </a:ext>
            </a:extLst>
          </p:cNvPr>
          <p:cNvCxnSpPr>
            <a:cxnSpLocks/>
            <a:stCxn id="54" idx="1"/>
            <a:endCxn id="90" idx="2"/>
          </p:cNvCxnSpPr>
          <p:nvPr/>
        </p:nvCxnSpPr>
        <p:spPr>
          <a:xfrm>
            <a:off x="4993604" y="2608370"/>
            <a:ext cx="1496130" cy="866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6EC9AE1-26BC-EBBE-C214-E9B4D0A5749D}"/>
              </a:ext>
            </a:extLst>
          </p:cNvPr>
          <p:cNvCxnSpPr>
            <a:cxnSpLocks/>
            <a:stCxn id="62" idx="1"/>
            <a:endCxn id="94" idx="2"/>
          </p:cNvCxnSpPr>
          <p:nvPr/>
        </p:nvCxnSpPr>
        <p:spPr>
          <a:xfrm>
            <a:off x="4993604" y="3551794"/>
            <a:ext cx="150356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>
            <a:off x="3255254" y="2038350"/>
            <a:ext cx="173835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3" idx="1"/>
          </p:cNvCxnSpPr>
          <p:nvPr/>
        </p:nvCxnSpPr>
        <p:spPr>
          <a:xfrm flipV="1">
            <a:off x="3254002" y="2038350"/>
            <a:ext cx="1739602" cy="56701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3" idx="1"/>
          </p:cNvCxnSpPr>
          <p:nvPr/>
        </p:nvCxnSpPr>
        <p:spPr>
          <a:xfrm flipV="1">
            <a:off x="3254002" y="2038350"/>
            <a:ext cx="1739602" cy="151344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3" idx="1"/>
            <a:endCxn id="43" idx="2"/>
          </p:cNvCxnSpPr>
          <p:nvPr/>
        </p:nvCxnSpPr>
        <p:spPr>
          <a:xfrm>
            <a:off x="4993604" y="2038350"/>
            <a:ext cx="150113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 err="1"/>
              <a:t>ReLU</a:t>
            </a:r>
            <a:r>
              <a:rPr lang="en-US" sz="2400" dirty="0"/>
              <a:t> often used for hidden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/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RNA-seq</a:t>
                </a:r>
              </a:p>
              <a:p>
                <a:pPr algn="r"/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counts for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genes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C398F4-800D-9A59-0932-4114FD2D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" y="2339924"/>
                <a:ext cx="1087221" cy="830997"/>
              </a:xfrm>
              <a:prstGeom prst="rect">
                <a:avLst/>
              </a:prstGeom>
              <a:blipFill>
                <a:blip r:embed="rId2"/>
                <a:stretch>
                  <a:fillRect l="-2326" t="-3030" r="-348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/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probability for each</a:t>
                </a:r>
              </a:p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cell types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836AD7-F838-79BB-CAF4-96CE749F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310" y="2339924"/>
                <a:ext cx="1917513" cy="584775"/>
              </a:xfrm>
              <a:prstGeom prst="rect">
                <a:avLst/>
              </a:prstGeom>
              <a:blipFill>
                <a:blip r:embed="rId3"/>
                <a:stretch>
                  <a:fillRect l="-1987" t="-4255" r="-132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c 50">
            <a:extLst>
              <a:ext uri="{FF2B5EF4-FFF2-40B4-BE49-F238E27FC236}">
                <a16:creationId xmlns:a16="http://schemas.microsoft.com/office/drawing/2014/main" id="{786D3A04-7B0A-42F8-38AF-4ED1ACC2A433}"/>
              </a:ext>
            </a:extLst>
          </p:cNvPr>
          <p:cNvSpPr/>
          <p:nvPr/>
        </p:nvSpPr>
        <p:spPr>
          <a:xfrm>
            <a:off x="302665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870883B-70A2-843E-D052-D99F9DA840FE}"/>
              </a:ext>
            </a:extLst>
          </p:cNvPr>
          <p:cNvSpPr/>
          <p:nvPr/>
        </p:nvSpPr>
        <p:spPr>
          <a:xfrm>
            <a:off x="3025402" y="2376765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1809750"/>
                <a:ext cx="457200" cy="4572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A5DB4C3F-087F-B5E7-6E9C-AA3E49482DC6}"/>
              </a:ext>
            </a:extLst>
          </p:cNvPr>
          <p:cNvSpPr/>
          <p:nvPr/>
        </p:nvSpPr>
        <p:spPr>
          <a:xfrm>
            <a:off x="3025402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Cambria Math" panose="02040503050406030204" pitchFamily="18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>
            <a:extLst>
              <a:ext uri="{FF2B5EF4-FFF2-40B4-BE49-F238E27FC236}">
                <a16:creationId xmlns:a16="http://schemas.microsoft.com/office/drawing/2014/main" id="{B369449F-DC73-8D4E-BC3A-239C49F82EA5}"/>
              </a:ext>
            </a:extLst>
          </p:cNvPr>
          <p:cNvSpPr/>
          <p:nvPr/>
        </p:nvSpPr>
        <p:spPr>
          <a:xfrm>
            <a:off x="4765004" y="180975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369036D-F3C9-9B91-CC02-E402E40EA45B}"/>
              </a:ext>
            </a:extLst>
          </p:cNvPr>
          <p:cNvSpPr/>
          <p:nvPr/>
        </p:nvSpPr>
        <p:spPr>
          <a:xfrm>
            <a:off x="4765004" y="2379770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5D94F03-62E7-61E6-F2D8-73322F6E308E}"/>
              </a:ext>
            </a:extLst>
          </p:cNvPr>
          <p:cNvSpPr/>
          <p:nvPr/>
        </p:nvSpPr>
        <p:spPr>
          <a:xfrm>
            <a:off x="4765004" y="3323194"/>
            <a:ext cx="457200" cy="4572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D9ABBE8-AFCF-BE12-3C21-0BA248149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34" y="2388433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4F8EA1-0D86-F0E1-0717-E8D610F77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170" y="3323194"/>
                <a:ext cx="457200" cy="4572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9DBBFC1-1D31-A3AA-D7C1-8754E1B248B8}"/>
              </a:ext>
            </a:extLst>
          </p:cNvPr>
          <p:cNvGrpSpPr/>
          <p:nvPr/>
        </p:nvGrpSpPr>
        <p:grpSpPr>
          <a:xfrm>
            <a:off x="4970744" y="2938591"/>
            <a:ext cx="45719" cy="274319"/>
            <a:chOff x="1257300" y="3105150"/>
            <a:chExt cx="45719" cy="2743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DB456DD-1035-1E15-D492-0F386962EF08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52232D-FDEE-9C3F-B089-F15DF2DD7CF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0DD2C37-528F-115B-46CA-8801A69F2B6C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8D24930-AF90-4AAD-591E-E9B46DE2A106}"/>
              </a:ext>
            </a:extLst>
          </p:cNvPr>
          <p:cNvGrpSpPr/>
          <p:nvPr/>
        </p:nvGrpSpPr>
        <p:grpSpPr>
          <a:xfrm>
            <a:off x="6702911" y="2938099"/>
            <a:ext cx="45719" cy="274319"/>
            <a:chOff x="1257300" y="3105150"/>
            <a:chExt cx="45719" cy="27431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F6AA29F-88DF-2F04-CAA1-8B3289390715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DB1C367-7CC9-6EED-23BC-56EEC8EF5999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F533311-6C58-FB73-5ADF-C6DDA2507D6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919B5-0E1D-9040-363A-366EB9371874}"/>
              </a:ext>
            </a:extLst>
          </p:cNvPr>
          <p:cNvGrpSpPr/>
          <p:nvPr/>
        </p:nvGrpSpPr>
        <p:grpSpPr>
          <a:xfrm>
            <a:off x="4877896" y="2499510"/>
            <a:ext cx="230008" cy="228600"/>
            <a:chOff x="5407377" y="1200147"/>
            <a:chExt cx="460015" cy="457200"/>
          </a:xfrm>
        </p:grpSpPr>
        <p:sp>
          <p:nvSpPr>
            <p:cNvPr id="82" name="Arc 9">
              <a:extLst>
                <a:ext uri="{FF2B5EF4-FFF2-40B4-BE49-F238E27FC236}">
                  <a16:creationId xmlns:a16="http://schemas.microsoft.com/office/drawing/2014/main" id="{278B2509-690E-597A-7749-87FA229F610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53">
              <a:extLst>
                <a:ext uri="{FF2B5EF4-FFF2-40B4-BE49-F238E27FC236}">
                  <a16:creationId xmlns:a16="http://schemas.microsoft.com/office/drawing/2014/main" id="{FBB9EC8A-C8C7-E1A5-CEA3-78D268132EF4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5D3BC9-8C66-9292-F680-B281A59597A0}"/>
              </a:ext>
            </a:extLst>
          </p:cNvPr>
          <p:cNvGrpSpPr/>
          <p:nvPr/>
        </p:nvGrpSpPr>
        <p:grpSpPr>
          <a:xfrm>
            <a:off x="4877896" y="1918611"/>
            <a:ext cx="230008" cy="228600"/>
            <a:chOff x="5407377" y="1200147"/>
            <a:chExt cx="460015" cy="457200"/>
          </a:xfrm>
        </p:grpSpPr>
        <p:sp>
          <p:nvSpPr>
            <p:cNvPr id="86" name="Arc 9">
              <a:extLst>
                <a:ext uri="{FF2B5EF4-FFF2-40B4-BE49-F238E27FC236}">
                  <a16:creationId xmlns:a16="http://schemas.microsoft.com/office/drawing/2014/main" id="{9EDA9DD9-C93F-B543-AE4B-BD29BA2686AB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53">
              <a:extLst>
                <a:ext uri="{FF2B5EF4-FFF2-40B4-BE49-F238E27FC236}">
                  <a16:creationId xmlns:a16="http://schemas.microsoft.com/office/drawing/2014/main" id="{220C6EBC-B3AD-A049-19C0-E36B8802641B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9F8434-6824-94A1-7553-45F1E47E79BF}"/>
              </a:ext>
            </a:extLst>
          </p:cNvPr>
          <p:cNvGrpSpPr/>
          <p:nvPr/>
        </p:nvGrpSpPr>
        <p:grpSpPr>
          <a:xfrm>
            <a:off x="4877896" y="3432054"/>
            <a:ext cx="230008" cy="228600"/>
            <a:chOff x="5407377" y="1200147"/>
            <a:chExt cx="460015" cy="457200"/>
          </a:xfrm>
        </p:grpSpPr>
        <p:sp>
          <p:nvSpPr>
            <p:cNvPr id="93" name="Arc 9">
              <a:extLst>
                <a:ext uri="{FF2B5EF4-FFF2-40B4-BE49-F238E27FC236}">
                  <a16:creationId xmlns:a16="http://schemas.microsoft.com/office/drawing/2014/main" id="{354EA519-2772-062C-6EDA-A92FBB1E0DB4}"/>
                </a:ext>
              </a:extLst>
            </p:cNvPr>
            <p:cNvSpPr/>
            <p:nvPr/>
          </p:nvSpPr>
          <p:spPr>
            <a:xfrm rot="16200000">
              <a:off x="5638792" y="120014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4300" stroke="0" extrusionOk="0">
                  <a:moveTo>
                    <a:pt x="0" y="0"/>
                  </a:moveTo>
                  <a:cubicBezTo>
                    <a:pt x="104401" y="6350"/>
                    <a:pt x="107950" y="374"/>
                    <a:pt x="114300" y="114300"/>
                  </a:cubicBezTo>
                  <a:lnTo>
                    <a:pt x="0" y="114300"/>
                  </a:lnTo>
                  <a:lnTo>
                    <a:pt x="0" y="0"/>
                  </a:lnTo>
                  <a:close/>
                </a:path>
                <a:path w="114300" h="114300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53">
              <a:extLst>
                <a:ext uri="{FF2B5EF4-FFF2-40B4-BE49-F238E27FC236}">
                  <a16:creationId xmlns:a16="http://schemas.microsoft.com/office/drawing/2014/main" id="{7D58E97B-5CCC-F168-B64B-C14B035CA78F}"/>
                </a:ext>
              </a:extLst>
            </p:cNvPr>
            <p:cNvSpPr/>
            <p:nvPr/>
          </p:nvSpPr>
          <p:spPr>
            <a:xfrm rot="5400000">
              <a:off x="5408788" y="1427336"/>
              <a:ext cx="228600" cy="231422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2" fmla="*/ 114300 w 228600"/>
                <a:gd name="connsiteY2" fmla="*/ 114300 h 228600"/>
                <a:gd name="connsiteX3" fmla="*/ 114300 w 228600"/>
                <a:gd name="connsiteY3" fmla="*/ 0 h 228600"/>
                <a:gd name="connsiteX0" fmla="*/ 114300 w 228600"/>
                <a:gd name="connsiteY0" fmla="*/ 0 h 228600"/>
                <a:gd name="connsiteX1" fmla="*/ 228600 w 228600"/>
                <a:gd name="connsiteY1" fmla="*/ 114300 h 2286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2" fmla="*/ 0 w 114300"/>
                <a:gd name="connsiteY2" fmla="*/ 114300 h 114300"/>
                <a:gd name="connsiteX3" fmla="*/ 0 w 114300"/>
                <a:gd name="connsiteY3" fmla="*/ 0 h 114300"/>
                <a:gd name="connsiteX0" fmla="*/ 0 w 114300"/>
                <a:gd name="connsiteY0" fmla="*/ 0 h 114300"/>
                <a:gd name="connsiteX1" fmla="*/ 114300 w 114300"/>
                <a:gd name="connsiteY1" fmla="*/ 114300 h 114300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  <a:gd name="connsiteX2" fmla="*/ 0 w 114300"/>
                <a:gd name="connsiteY2" fmla="*/ 114300 h 115711"/>
                <a:gd name="connsiteX3" fmla="*/ 0 w 114300"/>
                <a:gd name="connsiteY3" fmla="*/ 0 h 115711"/>
                <a:gd name="connsiteX0" fmla="*/ 0 w 114300"/>
                <a:gd name="connsiteY0" fmla="*/ 0 h 115711"/>
                <a:gd name="connsiteX1" fmla="*/ 114300 w 114300"/>
                <a:gd name="connsiteY1" fmla="*/ 114300 h 11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00" h="115711" stroke="0" extrusionOk="0">
                  <a:moveTo>
                    <a:pt x="0" y="0"/>
                  </a:moveTo>
                  <a:cubicBezTo>
                    <a:pt x="107579" y="3175"/>
                    <a:pt x="104775" y="6724"/>
                    <a:pt x="114300" y="114300"/>
                  </a:cubicBezTo>
                  <a:cubicBezTo>
                    <a:pt x="60325" y="117475"/>
                    <a:pt x="38100" y="114300"/>
                    <a:pt x="0" y="114300"/>
                  </a:cubicBezTo>
                  <a:cubicBezTo>
                    <a:pt x="0" y="76200"/>
                    <a:pt x="3178" y="57150"/>
                    <a:pt x="0" y="0"/>
                  </a:cubicBezTo>
                  <a:close/>
                </a:path>
                <a:path w="114300" h="115711" fill="none">
                  <a:moveTo>
                    <a:pt x="0" y="0"/>
                  </a:moveTo>
                  <a:cubicBezTo>
                    <a:pt x="63126" y="0"/>
                    <a:pt x="114300" y="51174"/>
                    <a:pt x="114300" y="11430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Freeform 69">
            <a:extLst>
              <a:ext uri="{FF2B5EF4-FFF2-40B4-BE49-F238E27FC236}">
                <a16:creationId xmlns:a16="http://schemas.microsoft.com/office/drawing/2014/main" id="{DF94D0C3-EF21-3D49-CA06-8295792D99E1}"/>
              </a:ext>
            </a:extLst>
          </p:cNvPr>
          <p:cNvSpPr/>
          <p:nvPr/>
        </p:nvSpPr>
        <p:spPr>
          <a:xfrm>
            <a:off x="3115014" y="1941470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B4246036-C749-F933-0455-77BFA1D43EB4}"/>
              </a:ext>
            </a:extLst>
          </p:cNvPr>
          <p:cNvSpPr/>
          <p:nvPr/>
        </p:nvSpPr>
        <p:spPr>
          <a:xfrm>
            <a:off x="3112626" y="2508062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9D3EB90A-52B6-3924-B38E-77EF14A4B127}"/>
              </a:ext>
            </a:extLst>
          </p:cNvPr>
          <p:cNvSpPr/>
          <p:nvPr/>
        </p:nvSpPr>
        <p:spPr>
          <a:xfrm>
            <a:off x="3112626" y="3454913"/>
            <a:ext cx="274320" cy="182880"/>
          </a:xfrm>
          <a:custGeom>
            <a:avLst/>
            <a:gdLst>
              <a:gd name="connsiteX0" fmla="*/ 0 w 1637969"/>
              <a:gd name="connsiteY0" fmla="*/ 636105 h 636105"/>
              <a:gd name="connsiteX1" fmla="*/ 898498 w 1637969"/>
              <a:gd name="connsiteY1" fmla="*/ 636105 h 636105"/>
              <a:gd name="connsiteX2" fmla="*/ 1534603 w 1637969"/>
              <a:gd name="connsiteY2" fmla="*/ 0 h 636105"/>
              <a:gd name="connsiteX3" fmla="*/ 1637969 w 1637969"/>
              <a:gd name="connsiteY3" fmla="*/ 0 h 636105"/>
              <a:gd name="connsiteX0" fmla="*/ 0 w 1534603"/>
              <a:gd name="connsiteY0" fmla="*/ 636105 h 636105"/>
              <a:gd name="connsiteX1" fmla="*/ 898498 w 1534603"/>
              <a:gd name="connsiteY1" fmla="*/ 636105 h 636105"/>
              <a:gd name="connsiteX2" fmla="*/ 1534603 w 1534603"/>
              <a:gd name="connsiteY2" fmla="*/ 0 h 63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603" h="636105">
                <a:moveTo>
                  <a:pt x="0" y="636105"/>
                </a:moveTo>
                <a:lnTo>
                  <a:pt x="898498" y="636105"/>
                </a:lnTo>
                <a:lnTo>
                  <a:pt x="1534603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5BF115-C2F7-58C8-AB34-36FDFCB9F636}"/>
              </a:ext>
            </a:extLst>
          </p:cNvPr>
          <p:cNvSpPr txBox="1"/>
          <p:nvPr/>
        </p:nvSpPr>
        <p:spPr>
          <a:xfrm>
            <a:off x="4541395" y="134427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softmax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5DF011-5D72-27D7-9782-5B9DD2E3BBF8}"/>
              </a:ext>
            </a:extLst>
          </p:cNvPr>
          <p:cNvSpPr txBox="1"/>
          <p:nvPr/>
        </p:nvSpPr>
        <p:spPr>
          <a:xfrm>
            <a:off x="2923240" y="134427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FD8FD0-86D4-818B-F46A-FE34030EA64C}"/>
              </a:ext>
            </a:extLst>
          </p:cNvPr>
          <p:cNvSpPr/>
          <p:nvPr/>
        </p:nvSpPr>
        <p:spPr>
          <a:xfrm>
            <a:off x="4765004" y="1809750"/>
            <a:ext cx="457200" cy="19706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A01618-A64A-5072-C9F2-CC1DA4CC54D1}"/>
              </a:ext>
            </a:extLst>
          </p:cNvPr>
          <p:cNvSpPr txBox="1"/>
          <p:nvPr/>
        </p:nvSpPr>
        <p:spPr>
          <a:xfrm>
            <a:off x="1917962" y="3980892"/>
            <a:ext cx="266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Many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ReLUs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together can approximate nonlinear functions like a sine wave.</a:t>
            </a:r>
          </a:p>
        </p:txBody>
      </p:sp>
    </p:spTree>
    <p:extLst>
      <p:ext uri="{BB962C8B-B14F-4D97-AF65-F5344CB8AC3E}">
        <p14:creationId xmlns:p14="http://schemas.microsoft.com/office/powerpoint/2010/main" val="104988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71623D-B07E-B042-926E-3F73B371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B6A56-5D61-A84A-98BF-6D6076CB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understand the basic concept of a feed-forward neural network as a function generator.</a:t>
            </a:r>
          </a:p>
          <a:p>
            <a:r>
              <a:rPr lang="en-US" dirty="0"/>
              <a:t>You will understand the concept for how a neural network is trained.</a:t>
            </a:r>
          </a:p>
          <a:p>
            <a:r>
              <a:rPr lang="en-US" dirty="0"/>
              <a:t>You will be able to implement basic feed-forward neural networks for regression and classification in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Consider this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2F7964-F2BC-EE29-C527-4BE740CB5BD6}"/>
              </a:ext>
            </a:extLst>
          </p:cNvPr>
          <p:cNvSpPr txBox="1"/>
          <p:nvPr/>
        </p:nvSpPr>
        <p:spPr>
          <a:xfrm>
            <a:off x="457200" y="925999"/>
            <a:ext cx="5078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are the sort of things you might do with such a network?</a:t>
            </a:r>
          </a:p>
        </p:txBody>
      </p:sp>
    </p:spTree>
    <p:extLst>
      <p:ext uri="{BB962C8B-B14F-4D97-AF65-F5344CB8AC3E}">
        <p14:creationId xmlns:p14="http://schemas.microsoft.com/office/powerpoint/2010/main" val="3415353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First you must initialize the weights &amp; biases (typically random).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2F7964-F2BC-EE29-C527-4BE740CB5BD6}"/>
              </a:ext>
            </a:extLst>
          </p:cNvPr>
          <p:cNvSpPr txBox="1"/>
          <p:nvPr/>
        </p:nvSpPr>
        <p:spPr>
          <a:xfrm>
            <a:off x="457200" y="925999"/>
            <a:ext cx="6290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are the odds that your network does anything besides spit out garbage?</a:t>
            </a:r>
          </a:p>
        </p:txBody>
      </p:sp>
    </p:spTree>
    <p:extLst>
      <p:ext uri="{BB962C8B-B14F-4D97-AF65-F5344CB8AC3E}">
        <p14:creationId xmlns:p14="http://schemas.microsoft.com/office/powerpoint/2010/main" val="361082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How do you find the weights &amp; biases that provide useful output?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11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Compare the network’s predictions to known outputs.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</p:spTree>
    <p:extLst>
      <p:ext uri="{BB962C8B-B14F-4D97-AF65-F5344CB8AC3E}">
        <p14:creationId xmlns:p14="http://schemas.microsoft.com/office/powerpoint/2010/main" val="174235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400" dirty="0"/>
                  <a:t>Choose a </a:t>
                </a:r>
                <a:r>
                  <a:rPr lang="en-US" sz="2400" b="1" dirty="0"/>
                  <a:t>loss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to quantify the error between the network’s predictions and known outputs for training data.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24DCE0-CC4D-9F34-565E-C5C8FA04F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14350"/>
                <a:ext cx="8229600" cy="457200"/>
              </a:xfrm>
              <a:blipFill>
                <a:blip r:embed="rId2"/>
                <a:stretch>
                  <a:fillRect l="-1080" t="-40541" b="-5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4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5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e.g.,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215444"/>
              </a:xfrm>
              <a:prstGeom prst="rect">
                <a:avLst/>
              </a:prstGeom>
              <a:blipFill>
                <a:blip r:embed="rId18"/>
                <a:stretch>
                  <a:fillRect l="-7317" t="-27778" r="-2439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701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F35593-FCF2-02A4-22F6-121C240DF3AF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>
            <a:off x="3255254" y="2038350"/>
            <a:ext cx="1733418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11600D-3E1E-301F-80AD-DBFD61291137}"/>
              </a:ext>
            </a:extLst>
          </p:cNvPr>
          <p:cNvCxnSpPr>
            <a:cxnSpLocks/>
            <a:stCxn id="51" idx="1"/>
            <a:endCxn id="52" idx="1"/>
          </p:cNvCxnSpPr>
          <p:nvPr/>
        </p:nvCxnSpPr>
        <p:spPr>
          <a:xfrm>
            <a:off x="3255254" y="2038350"/>
            <a:ext cx="1730914" cy="9777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72FBD0-43FC-CCF7-97C9-5D78C6CACE42}"/>
              </a:ext>
            </a:extLst>
          </p:cNvPr>
          <p:cNvCxnSpPr>
            <a:cxnSpLocks/>
            <a:stCxn id="27" idx="1"/>
            <a:endCxn id="50" idx="1"/>
          </p:cNvCxnSpPr>
          <p:nvPr/>
        </p:nvCxnSpPr>
        <p:spPr>
          <a:xfrm flipV="1">
            <a:off x="3254002" y="2449071"/>
            <a:ext cx="1734670" cy="156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3E5193-C7CB-65AA-F34C-23400D6A35B4}"/>
              </a:ext>
            </a:extLst>
          </p:cNvPr>
          <p:cNvCxnSpPr>
            <a:cxnSpLocks/>
            <a:stCxn id="27" idx="1"/>
            <a:endCxn id="52" idx="1"/>
          </p:cNvCxnSpPr>
          <p:nvPr/>
        </p:nvCxnSpPr>
        <p:spPr>
          <a:xfrm>
            <a:off x="3254002" y="2605365"/>
            <a:ext cx="1732166" cy="41072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7766A8-758E-2F85-AE70-83AC9E88CD5E}"/>
              </a:ext>
            </a:extLst>
          </p:cNvPr>
          <p:cNvCxnSpPr>
            <a:cxnSpLocks/>
            <a:stCxn id="48" idx="1"/>
            <a:endCxn id="50" idx="1"/>
          </p:cNvCxnSpPr>
          <p:nvPr/>
        </p:nvCxnSpPr>
        <p:spPr>
          <a:xfrm flipV="1">
            <a:off x="3254002" y="2449071"/>
            <a:ext cx="1734670" cy="11027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E1EDEE-3192-400A-A67A-D17600B79538}"/>
              </a:ext>
            </a:extLst>
          </p:cNvPr>
          <p:cNvCxnSpPr>
            <a:cxnSpLocks/>
            <a:stCxn id="48" idx="1"/>
            <a:endCxn id="52" idx="1"/>
          </p:cNvCxnSpPr>
          <p:nvPr/>
        </p:nvCxnSpPr>
        <p:spPr>
          <a:xfrm flipV="1">
            <a:off x="3254002" y="3016086"/>
            <a:ext cx="1732166" cy="53570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95716F-8D26-BA8C-2248-A9674E5D4D05}"/>
              </a:ext>
            </a:extLst>
          </p:cNvPr>
          <p:cNvCxnSpPr>
            <a:cxnSpLocks/>
            <a:stCxn id="72" idx="1"/>
            <a:endCxn id="27" idx="1"/>
          </p:cNvCxnSpPr>
          <p:nvPr/>
        </p:nvCxnSpPr>
        <p:spPr>
          <a:xfrm>
            <a:off x="1521836" y="1776034"/>
            <a:ext cx="1732166" cy="8293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9A34AD-6B8A-B73C-076E-A8C283AD80DA}"/>
              </a:ext>
            </a:extLst>
          </p:cNvPr>
          <p:cNvCxnSpPr>
            <a:cxnSpLocks/>
            <a:stCxn id="72" idx="1"/>
            <a:endCxn id="48" idx="1"/>
          </p:cNvCxnSpPr>
          <p:nvPr/>
        </p:nvCxnSpPr>
        <p:spPr>
          <a:xfrm>
            <a:off x="1521836" y="1776034"/>
            <a:ext cx="1732166" cy="177576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AD4C9C-2CEC-56DB-C05B-5FDA9A946B6D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038350"/>
            <a:ext cx="1733418" cy="8715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C5A4-9577-5E68-B8EE-66A427D6962D}"/>
              </a:ext>
            </a:extLst>
          </p:cNvPr>
          <p:cNvCxnSpPr>
            <a:cxnSpLocks/>
            <a:stCxn id="37" idx="1"/>
            <a:endCxn id="48" idx="1"/>
          </p:cNvCxnSpPr>
          <p:nvPr/>
        </p:nvCxnSpPr>
        <p:spPr>
          <a:xfrm flipV="1">
            <a:off x="1521836" y="3551794"/>
            <a:ext cx="1732166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EAFDE2-0D57-B66E-D78A-2D82A23D4013}"/>
              </a:ext>
            </a:extLst>
          </p:cNvPr>
          <p:cNvCxnSpPr>
            <a:cxnSpLocks/>
            <a:stCxn id="21" idx="1"/>
            <a:endCxn id="48" idx="1"/>
          </p:cNvCxnSpPr>
          <p:nvPr/>
        </p:nvCxnSpPr>
        <p:spPr>
          <a:xfrm>
            <a:off x="1521836" y="2909911"/>
            <a:ext cx="1732166" cy="64188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14E98C-3832-7037-73E4-BCDC588E02F0}"/>
              </a:ext>
            </a:extLst>
          </p:cNvPr>
          <p:cNvCxnSpPr>
            <a:cxnSpLocks/>
            <a:stCxn id="87" idx="1"/>
            <a:endCxn id="48" idx="1"/>
          </p:cNvCxnSpPr>
          <p:nvPr/>
        </p:nvCxnSpPr>
        <p:spPr>
          <a:xfrm>
            <a:off x="1521836" y="2339891"/>
            <a:ext cx="1732166" cy="121190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2605365"/>
            <a:ext cx="1732166" cy="12479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 flipV="1">
            <a:off x="1521836" y="2605365"/>
            <a:ext cx="1732166" cy="30454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339891"/>
            <a:ext cx="1732166" cy="26547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52" idx="1"/>
            <a:endCxn id="43" idx="2"/>
          </p:cNvCxnSpPr>
          <p:nvPr/>
        </p:nvCxnSpPr>
        <p:spPr>
          <a:xfrm>
            <a:off x="4986168" y="3016086"/>
            <a:ext cx="150857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038350"/>
            <a:ext cx="1733418" cy="18149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flipV="1">
            <a:off x="1521836" y="2038350"/>
            <a:ext cx="1733418" cy="3015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72" idx="1"/>
            <a:endCxn id="51" idx="1"/>
          </p:cNvCxnSpPr>
          <p:nvPr/>
        </p:nvCxnSpPr>
        <p:spPr>
          <a:xfrm>
            <a:off x="1521836" y="1776034"/>
            <a:ext cx="1733418" cy="2623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Use gradient descent and backpropagation to iteratively update the weights &amp; biases to minimize the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14459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6181968" y="3429217"/>
            <a:ext cx="1072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prediction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0" idx="1"/>
            <a:endCxn id="18" idx="2"/>
          </p:cNvCxnSpPr>
          <p:nvPr/>
        </p:nvCxnSpPr>
        <p:spPr>
          <a:xfrm flipV="1">
            <a:off x="4988672" y="2443059"/>
            <a:ext cx="1504819" cy="601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11129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68131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245168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62473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54" y="180975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23767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787486"/>
                <a:ext cx="457200" cy="4572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/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A5DB4C3F-087F-B5E7-6E9C-AA3E49482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2" y="33231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6F21822-5EF8-DA6D-3759-BA5EF4E29AF7}"/>
              </a:ext>
            </a:extLst>
          </p:cNvPr>
          <p:cNvGrpSpPr/>
          <p:nvPr/>
        </p:nvGrpSpPr>
        <p:grpSpPr>
          <a:xfrm>
            <a:off x="3231143" y="2938414"/>
            <a:ext cx="45719" cy="274319"/>
            <a:chOff x="1257300" y="3105150"/>
            <a:chExt cx="45719" cy="27431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92B793C-35A1-5F72-EE9B-641A05FAE430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DDB6503-6727-3DC8-7997-D3517BA3B5E4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750140E-63D4-455D-19F1-20F661767A2D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/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BD40A0E3-EF01-9DBC-6EDB-E19E1A944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54743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/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C5F4E77-5079-9D8C-E560-20EE32543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72" y="2220471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/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8FE1524-BC22-12CB-817D-95520FD3E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8" y="27874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/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621D57-DE56-CDDF-351A-2CBC456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819" y="1331990"/>
                <a:ext cx="1026199" cy="215444"/>
              </a:xfrm>
              <a:prstGeom prst="rect">
                <a:avLst/>
              </a:prstGeom>
              <a:blipFill>
                <a:blip r:embed="rId13"/>
                <a:stretch>
                  <a:fillRect l="-487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/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868F44F-A760-01CB-8998-AD6D0F123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386" y="1594306"/>
                <a:ext cx="1089398" cy="215444"/>
              </a:xfrm>
              <a:prstGeom prst="rect">
                <a:avLst/>
              </a:prstGeom>
              <a:blipFill>
                <a:blip r:embed="rId14"/>
                <a:stretch>
                  <a:fillRect l="-114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BA5C5E0-054A-FC8A-DE40-87A6FEB39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014" y="2214459"/>
                <a:ext cx="457200" cy="4572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A039A9-76F3-BE17-CACC-95A50FDFF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65" y="2787486"/>
                <a:ext cx="457200" cy="4572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C152A1F-CCB2-2002-94C9-9AD94EE7D2AD}"/>
              </a:ext>
            </a:extLst>
          </p:cNvPr>
          <p:cNvSpPr txBox="1"/>
          <p:nvPr/>
        </p:nvSpPr>
        <p:spPr>
          <a:xfrm>
            <a:off x="7170094" y="3424885"/>
            <a:ext cx="1451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known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(training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/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50A1973-4738-283C-12B9-F933F6B88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32" y="1717171"/>
                <a:ext cx="1548534" cy="446020"/>
              </a:xfrm>
              <a:prstGeom prst="rect">
                <a:avLst/>
              </a:prstGeom>
              <a:blipFill>
                <a:blip r:embed="rId17"/>
                <a:stretch>
                  <a:fillRect t="-555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146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DA1166C-A3D4-C42F-1BBF-1D01D89C3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302853"/>
              </p:ext>
            </p:extLst>
          </p:nvPr>
        </p:nvGraphicFramePr>
        <p:xfrm>
          <a:off x="1524000" y="971550"/>
          <a:ext cx="6096000" cy="389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DA33724-37DF-24C4-E707-0553A5D2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Training iteration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142B0-5E30-270C-05FB-A058222DF540}"/>
              </a:ext>
            </a:extLst>
          </p:cNvPr>
          <p:cNvSpPr txBox="1"/>
          <p:nvPr/>
        </p:nvSpPr>
        <p:spPr>
          <a:xfrm>
            <a:off x="6827520" y="3899366"/>
            <a:ext cx="1584959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Your selected loss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6C838-3B81-45AC-35A2-E3B3E4448CE6}"/>
              </a:ext>
            </a:extLst>
          </p:cNvPr>
          <p:cNvSpPr txBox="1"/>
          <p:nvPr/>
        </p:nvSpPr>
        <p:spPr>
          <a:xfrm>
            <a:off x="457200" y="4037865"/>
            <a:ext cx="181355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28539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 flipV="1">
            <a:off x="1521836" y="2715906"/>
            <a:ext cx="2156782" cy="295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ED9CF0-913D-ACEB-8DC9-3E96683ED1C5}"/>
              </a:ext>
            </a:extLst>
          </p:cNvPr>
          <p:cNvSpPr txBox="1"/>
          <p:nvPr/>
        </p:nvSpPr>
        <p:spPr>
          <a:xfrm>
            <a:off x="2763783" y="141140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8" idx="2"/>
          </p:cNvCxnSpPr>
          <p:nvPr/>
        </p:nvCxnSpPr>
        <p:spPr>
          <a:xfrm>
            <a:off x="3678618" y="2715906"/>
            <a:ext cx="281487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46EDE0-D726-55A1-94EE-7AC5D1F44F89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/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CF5822-6FD3-0A93-0B4E-9841D49A5A9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151871" y="1749957"/>
            <a:ext cx="277129" cy="8487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2E8A5A-6356-EF92-703F-2D9FFE57093C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3924021" y="1757269"/>
            <a:ext cx="281345" cy="84140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8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 flipV="1">
            <a:off x="1521836" y="2715906"/>
            <a:ext cx="2156782" cy="295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Generalized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490949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ED9CF0-913D-ACEB-8DC9-3E96683ED1C5}"/>
              </a:ext>
            </a:extLst>
          </p:cNvPr>
          <p:cNvSpPr txBox="1"/>
          <p:nvPr/>
        </p:nvSpPr>
        <p:spPr>
          <a:xfrm>
            <a:off x="2763783" y="1411403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46EDE0-D726-55A1-94EE-7AC5D1F44F89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90265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/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CBB58754-8EF9-D715-BFEF-0314700C5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18" y="2030106"/>
                <a:ext cx="1371600" cy="13716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14148" y="3904909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nonlinear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CF5822-6FD3-0A93-0B4E-9841D49A5A9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151871" y="1749957"/>
            <a:ext cx="277129" cy="84871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2E8A5A-6356-EF92-703F-2D9FFE57093C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3924021" y="1757269"/>
            <a:ext cx="281345" cy="84140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 flipV="1">
            <a:off x="1521836" y="2715906"/>
            <a:ext cx="2156782" cy="30936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455252"/>
            <a:ext cx="2156782" cy="26065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Generalized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298818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298818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222665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22665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14148" y="3904909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nonlinear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79667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796672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63514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635140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3BE6B39-9912-DCC9-698F-0395B2539B1C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6AC287-3CAE-AAEC-C65B-B3E14F6F706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205366" y="1757269"/>
            <a:ext cx="58942" cy="8144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7004E-EB73-8B5B-B3DD-0DB95F78369C}"/>
                  </a:ext>
                </a:extLst>
              </p:cNvPr>
              <p:cNvSpPr txBox="1"/>
              <p:nvPr/>
            </p:nvSpPr>
            <p:spPr>
              <a:xfrm>
                <a:off x="3010518" y="2611142"/>
                <a:ext cx="13362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7004E-EB73-8B5B-B3DD-0DB95F783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518" y="2611142"/>
                <a:ext cx="1336200" cy="215444"/>
              </a:xfrm>
              <a:prstGeom prst="rect">
                <a:avLst/>
              </a:prstGeom>
              <a:blipFill>
                <a:blip r:embed="rId8"/>
                <a:stretch>
                  <a:fillRect l="-1887" r="-28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A4E12FF-456D-CED4-C10B-FAE1823C5D90}"/>
              </a:ext>
            </a:extLst>
          </p:cNvPr>
          <p:cNvSpPr txBox="1"/>
          <p:nvPr/>
        </p:nvSpPr>
        <p:spPr>
          <a:xfrm>
            <a:off x="2712487" y="1411403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431BA4-295B-4C7F-1D3D-73C7854AF347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124200" y="1749957"/>
            <a:ext cx="27671" cy="8611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19A972-50A6-DB49-2FFC-FF99507C3E6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151871" y="1749957"/>
            <a:ext cx="505729" cy="8611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9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94" idx="1"/>
          </p:cNvCxnSpPr>
          <p:nvPr/>
        </p:nvCxnSpPr>
        <p:spPr>
          <a:xfrm flipV="1">
            <a:off x="1521836" y="2715906"/>
            <a:ext cx="2156782" cy="9434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>
            <a:off x="1521836" y="2715906"/>
            <a:ext cx="215678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145886"/>
            <a:ext cx="2156782" cy="5700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Generalized 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14148" y="3904909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nonlinear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blipFill>
                <a:blip r:embed="rId9"/>
                <a:stretch>
                  <a:fillRect l="-4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/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blipFill>
                <a:blip r:embed="rId10"/>
                <a:stretch>
                  <a:fillRect l="-67532" t="-147619" r="-3896" b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29DC2A6-8CAD-7FCE-F756-157B3ADBD375}"/>
              </a:ext>
            </a:extLst>
          </p:cNvPr>
          <p:cNvSpPr txBox="1"/>
          <p:nvPr/>
        </p:nvSpPr>
        <p:spPr>
          <a:xfrm>
            <a:off x="2712487" y="1411403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8A0B0-E0C4-904C-F288-62800FF4BE6E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99CF68-4C57-EC03-8397-A66C0ED406F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151871" y="1749957"/>
            <a:ext cx="388087" cy="82095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B0B13E-D4D5-1E4B-46D4-0A79800FC6BB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114800" y="1757269"/>
            <a:ext cx="90566" cy="81364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4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94" idx="1"/>
          </p:cNvCxnSpPr>
          <p:nvPr/>
        </p:nvCxnSpPr>
        <p:spPr>
          <a:xfrm flipV="1">
            <a:off x="1521836" y="2715906"/>
            <a:ext cx="2156782" cy="9434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94" idx="1"/>
          </p:cNvCxnSpPr>
          <p:nvPr/>
        </p:nvCxnSpPr>
        <p:spPr>
          <a:xfrm>
            <a:off x="1521836" y="2715906"/>
            <a:ext cx="2156782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94" idx="1"/>
          </p:cNvCxnSpPr>
          <p:nvPr/>
        </p:nvCxnSpPr>
        <p:spPr>
          <a:xfrm>
            <a:off x="1521836" y="2145886"/>
            <a:ext cx="2156782" cy="5700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Artificial 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211455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C37C1F-73EB-3CBC-7EAF-60734898AA67}"/>
              </a:ext>
            </a:extLst>
          </p:cNvPr>
          <p:cNvSpPr txBox="1"/>
          <p:nvPr/>
        </p:nvSpPr>
        <p:spPr>
          <a:xfrm>
            <a:off x="3151871" y="3896600"/>
            <a:ext cx="1053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transform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94" idx="1"/>
            <a:endCxn id="19" idx="1"/>
          </p:cNvCxnSpPr>
          <p:nvPr/>
        </p:nvCxnSpPr>
        <p:spPr>
          <a:xfrm>
            <a:off x="3678618" y="2715906"/>
            <a:ext cx="1056523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CBB58754-8EF9-D715-BFEF-0314700C5EF0}"/>
              </a:ext>
            </a:extLst>
          </p:cNvPr>
          <p:cNvSpPr/>
          <p:nvPr/>
        </p:nvSpPr>
        <p:spPr>
          <a:xfrm>
            <a:off x="2992818" y="2030106"/>
            <a:ext cx="1371600" cy="1371600"/>
          </a:xfrm>
          <a:prstGeom prst="arc">
            <a:avLst>
              <a:gd name="adj1" fmla="val 16220777"/>
              <a:gd name="adj2" fmla="val 1621959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B49F2-E8E7-30BD-1256-FF8F5EE6255A}"/>
              </a:ext>
            </a:extLst>
          </p:cNvPr>
          <p:cNvSpPr txBox="1"/>
          <p:nvPr/>
        </p:nvSpPr>
        <p:spPr>
          <a:xfrm>
            <a:off x="4503141" y="3896600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activation</a:t>
            </a:r>
          </a:p>
          <a:p>
            <a:pPr algn="ctr"/>
            <a:r>
              <a:rPr lang="en-US" sz="1600" dirty="0">
                <a:solidFill>
                  <a:schemeClr val="accent2"/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/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5E77F0-1BC2-2030-B6AF-3D1865E2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141" y="2455252"/>
                <a:ext cx="598860" cy="527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AF31F-87C1-9B80-EC3E-7662E81A31AD}"/>
              </a:ext>
            </a:extLst>
          </p:cNvPr>
          <p:cNvCxnSpPr>
            <a:cxnSpLocks/>
            <a:stCxn id="19" idx="3"/>
            <a:endCxn id="18" idx="2"/>
          </p:cNvCxnSpPr>
          <p:nvPr/>
        </p:nvCxnSpPr>
        <p:spPr>
          <a:xfrm flipV="1">
            <a:off x="5334001" y="2715906"/>
            <a:ext cx="1159490" cy="2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550" y="2450872"/>
                <a:ext cx="310406" cy="215444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91" y="3011566"/>
                <a:ext cx="310406" cy="215444"/>
              </a:xfrm>
              <a:prstGeom prst="rect">
                <a:avLst/>
              </a:prstGeom>
              <a:blipFill>
                <a:blip r:embed="rId9"/>
                <a:stretch>
                  <a:fillRect l="-4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/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5F8C73-3188-1966-F071-DA4B118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602" y="2466236"/>
                <a:ext cx="970587" cy="522835"/>
              </a:xfrm>
              <a:prstGeom prst="rect">
                <a:avLst/>
              </a:prstGeom>
              <a:blipFill>
                <a:blip r:embed="rId10"/>
                <a:stretch>
                  <a:fillRect l="-67532" t="-147619" r="-3896" b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29DC2A6-8CAD-7FCE-F756-157B3ADBD375}"/>
              </a:ext>
            </a:extLst>
          </p:cNvPr>
          <p:cNvSpPr txBox="1"/>
          <p:nvPr/>
        </p:nvSpPr>
        <p:spPr>
          <a:xfrm>
            <a:off x="2712487" y="1411403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8A0B0-E0C4-904C-F288-62800FF4BE6E}"/>
              </a:ext>
            </a:extLst>
          </p:cNvPr>
          <p:cNvSpPr txBox="1"/>
          <p:nvPr/>
        </p:nvSpPr>
        <p:spPr>
          <a:xfrm>
            <a:off x="3925481" y="1418715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99CF68-4C57-EC03-8397-A66C0ED406FD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151871" y="1749957"/>
            <a:ext cx="388087" cy="820959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B0B13E-D4D5-1E4B-46D4-0A79800FC6BB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114800" y="1757269"/>
            <a:ext cx="90566" cy="813647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6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718864"/>
            <a:ext cx="2600127" cy="94046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>
            <a:off x="1521836" y="2715906"/>
            <a:ext cx="2600127" cy="295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>
            <a:off x="1521836" y="2145886"/>
            <a:ext cx="2600127" cy="57297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Artificial 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487306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665617" y="2161723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7" y="2161723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1" idx="1"/>
            <a:endCxn id="18" idx="2"/>
          </p:cNvCxnSpPr>
          <p:nvPr/>
        </p:nvCxnSpPr>
        <p:spPr>
          <a:xfrm flipV="1">
            <a:off x="4121963" y="2715906"/>
            <a:ext cx="2371528" cy="29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667776" y="245087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776" y="2450872"/>
                <a:ext cx="310406" cy="215444"/>
              </a:xfrm>
              <a:prstGeom prst="rect">
                <a:avLst/>
              </a:prstGeom>
              <a:blipFill>
                <a:blip r:embed="rId6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665617" y="2902157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17" y="2902157"/>
                <a:ext cx="310406" cy="215444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893363" y="249026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63" y="249026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BDD71FB-4533-A29C-D5A9-E97178A5BB0B}"/>
              </a:ext>
            </a:extLst>
          </p:cNvPr>
          <p:cNvSpPr txBox="1"/>
          <p:nvPr/>
        </p:nvSpPr>
        <p:spPr>
          <a:xfrm>
            <a:off x="3309779" y="1411403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bias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C0A0D9-5759-EC2C-5C71-F0E98A65E7F5}"/>
              </a:ext>
            </a:extLst>
          </p:cNvPr>
          <p:cNvSpPr txBox="1"/>
          <p:nvPr/>
        </p:nvSpPr>
        <p:spPr>
          <a:xfrm>
            <a:off x="4118015" y="1418715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activation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3ABAD5-3FD6-45E2-4E4A-69748956C06D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589664" y="1749957"/>
            <a:ext cx="420491" cy="8759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C8C4F2-1F11-C396-C958-6325915B61C5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4207635" y="2003490"/>
            <a:ext cx="435524" cy="6132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62C53AA-F345-84C3-6BE4-9F02360BD3DF}"/>
              </a:ext>
            </a:extLst>
          </p:cNvPr>
          <p:cNvSpPr txBox="1"/>
          <p:nvPr/>
        </p:nvSpPr>
        <p:spPr>
          <a:xfrm>
            <a:off x="2377082" y="1541599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3855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07EC03-FC33-0DB1-8E2E-FC90E7A512DE}"/>
              </a:ext>
            </a:extLst>
          </p:cNvPr>
          <p:cNvCxnSpPr>
            <a:cxnSpLocks/>
            <a:stCxn id="37" idx="1"/>
            <a:endCxn id="27" idx="1"/>
          </p:cNvCxnSpPr>
          <p:nvPr/>
        </p:nvCxnSpPr>
        <p:spPr>
          <a:xfrm flipV="1">
            <a:off x="1521836" y="3051163"/>
            <a:ext cx="2600127" cy="60816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32F8BD-112B-230F-0D57-48900DBAA7F0}"/>
              </a:ext>
            </a:extLst>
          </p:cNvPr>
          <p:cNvCxnSpPr>
            <a:cxnSpLocks/>
            <a:stCxn id="21" idx="1"/>
            <a:endCxn id="27" idx="1"/>
          </p:cNvCxnSpPr>
          <p:nvPr/>
        </p:nvCxnSpPr>
        <p:spPr>
          <a:xfrm>
            <a:off x="1521836" y="2715906"/>
            <a:ext cx="2600127" cy="33525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B1E8E7-1801-0878-0592-64AC4C391341}"/>
              </a:ext>
            </a:extLst>
          </p:cNvPr>
          <p:cNvCxnSpPr>
            <a:cxnSpLocks/>
            <a:stCxn id="87" idx="1"/>
            <a:endCxn id="27" idx="1"/>
          </p:cNvCxnSpPr>
          <p:nvPr/>
        </p:nvCxnSpPr>
        <p:spPr>
          <a:xfrm>
            <a:off x="1521836" y="2145886"/>
            <a:ext cx="2600127" cy="905277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1A1DB1-75B7-871A-ED0D-F289EC5A5766}"/>
              </a:ext>
            </a:extLst>
          </p:cNvPr>
          <p:cNvCxnSpPr>
            <a:cxnSpLocks/>
            <a:stCxn id="27" idx="1"/>
            <a:endCxn id="43" idx="2"/>
          </p:cNvCxnSpPr>
          <p:nvPr/>
        </p:nvCxnSpPr>
        <p:spPr>
          <a:xfrm>
            <a:off x="4121963" y="3051163"/>
            <a:ext cx="2372779" cy="6012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3C3EE4-4CC8-BB02-3C5E-4C0179D19014}"/>
              </a:ext>
            </a:extLst>
          </p:cNvPr>
          <p:cNvCxnSpPr>
            <a:cxnSpLocks/>
            <a:stCxn id="37" idx="1"/>
            <a:endCxn id="51" idx="1"/>
          </p:cNvCxnSpPr>
          <p:nvPr/>
        </p:nvCxnSpPr>
        <p:spPr>
          <a:xfrm flipV="1">
            <a:off x="1521836" y="2481294"/>
            <a:ext cx="2600127" cy="1178036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1C2460-1C93-CFFE-EE19-0ED089F03146}"/>
              </a:ext>
            </a:extLst>
          </p:cNvPr>
          <p:cNvCxnSpPr>
            <a:cxnSpLocks/>
            <a:stCxn id="21" idx="1"/>
            <a:endCxn id="51" idx="1"/>
          </p:cNvCxnSpPr>
          <p:nvPr/>
        </p:nvCxnSpPr>
        <p:spPr>
          <a:xfrm flipV="1">
            <a:off x="1521836" y="2481294"/>
            <a:ext cx="2600127" cy="234612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FC9D03-019E-9E32-33A4-7196F73D0E88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>
            <a:off x="1521836" y="2145886"/>
            <a:ext cx="2600127" cy="335408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24DCE0-CC4D-9F34-565E-C5C8FA04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</p:spPr>
        <p:txBody>
          <a:bodyPr>
            <a:normAutofit/>
          </a:bodyPr>
          <a:lstStyle/>
          <a:p>
            <a:r>
              <a:rPr lang="en-US" sz="2400" dirty="0"/>
              <a:t>A neural network with two neurons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46D02-8114-4E0E-B7C1-8B85B20CA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3491" y="2251265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40E9A6-A841-B1E3-DB88-B8040220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91" y="2251265"/>
                <a:ext cx="457200" cy="4572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/>
              <p:nvPr/>
            </p:nvSpPr>
            <p:spPr>
              <a:xfrm>
                <a:off x="2098704" y="198790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0B4C7C-7842-7554-1EE5-9F581B9B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04" y="1987900"/>
                <a:ext cx="310406" cy="215444"/>
              </a:xfrm>
              <a:prstGeom prst="rect">
                <a:avLst/>
              </a:prstGeom>
              <a:blipFill>
                <a:blip r:embed="rId3"/>
                <a:stretch>
                  <a:fillRect l="-12000" r="-8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8C398F4-800D-9A59-0932-4114FD2DCC49}"/>
              </a:ext>
            </a:extLst>
          </p:cNvPr>
          <p:cNvSpPr txBox="1"/>
          <p:nvPr/>
        </p:nvSpPr>
        <p:spPr>
          <a:xfrm>
            <a:off x="522867" y="254298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836AD7-F838-79BB-CAF4-96CE749F6D46}"/>
              </a:ext>
            </a:extLst>
          </p:cNvPr>
          <p:cNvSpPr txBox="1"/>
          <p:nvPr/>
        </p:nvSpPr>
        <p:spPr>
          <a:xfrm>
            <a:off x="7088310" y="2542988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14F774-01FE-0276-0801-C93DA0EF0507}"/>
              </a:ext>
            </a:extLst>
          </p:cNvPr>
          <p:cNvCxnSpPr>
            <a:cxnSpLocks/>
            <a:stCxn id="51" idx="1"/>
            <a:endCxn id="18" idx="2"/>
          </p:cNvCxnSpPr>
          <p:nvPr/>
        </p:nvCxnSpPr>
        <p:spPr>
          <a:xfrm flipV="1">
            <a:off x="4121963" y="2479865"/>
            <a:ext cx="2371528" cy="1429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/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D4BF3F6B-5C37-9381-ADE8-2CE89A9A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191728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/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E47670E-9AC2-FFFB-9F1B-C6ADECAD7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2487306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/>
              <p:nvPr/>
            </p:nvSpPr>
            <p:spPr>
              <a:xfrm>
                <a:off x="2100863" y="2383080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035D31-207A-47C0-AFCA-6BBB5AE7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863" y="2383080"/>
                <a:ext cx="310406" cy="215444"/>
              </a:xfrm>
              <a:prstGeom prst="rect">
                <a:avLst/>
              </a:prstGeom>
              <a:blipFill>
                <a:blip r:embed="rId6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7FF2A72-45AD-316F-11D4-D2768DC6E9ED}"/>
              </a:ext>
            </a:extLst>
          </p:cNvPr>
          <p:cNvGrpSpPr/>
          <p:nvPr/>
        </p:nvGrpSpPr>
        <p:grpSpPr>
          <a:xfrm>
            <a:off x="1498976" y="3051163"/>
            <a:ext cx="45719" cy="274319"/>
            <a:chOff x="1257300" y="3105150"/>
            <a:chExt cx="45719" cy="27431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19B769-62AE-53ED-B84B-11864D3065DD}"/>
                </a:ext>
              </a:extLst>
            </p:cNvPr>
            <p:cNvSpPr/>
            <p:nvPr/>
          </p:nvSpPr>
          <p:spPr>
            <a:xfrm>
              <a:off x="1257300" y="3105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853E02-3296-F530-6FA0-700E447F15BA}"/>
                </a:ext>
              </a:extLst>
            </p:cNvPr>
            <p:cNvSpPr/>
            <p:nvPr/>
          </p:nvSpPr>
          <p:spPr>
            <a:xfrm>
              <a:off x="1257300" y="32194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8E43EE-094A-8BD6-473D-C0499FA43C39}"/>
                </a:ext>
              </a:extLst>
            </p:cNvPr>
            <p:cNvSpPr/>
            <p:nvPr/>
          </p:nvSpPr>
          <p:spPr>
            <a:xfrm>
              <a:off x="1257300" y="33337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/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8963BF45-9D78-3E31-9629-D6D89248C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6" y="3430730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/>
              <p:nvPr/>
            </p:nvSpPr>
            <p:spPr>
              <a:xfrm>
                <a:off x="2098704" y="3025502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F29925-2F01-CB06-4313-CD1CBD79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04" y="3025502"/>
                <a:ext cx="310406" cy="215444"/>
              </a:xfrm>
              <a:prstGeom prst="rect">
                <a:avLst/>
              </a:prstGeom>
              <a:blipFill>
                <a:blip r:embed="rId8"/>
                <a:stretch>
                  <a:fillRect l="-16000" r="-8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/>
              <p:nvPr/>
            </p:nvSpPr>
            <p:spPr>
              <a:xfrm>
                <a:off x="3893363" y="22526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786D3A04-7B0A-42F8-38AF-4ED1ACC2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63" y="2252694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/>
              <p:nvPr/>
            </p:nvSpPr>
            <p:spPr>
              <a:xfrm>
                <a:off x="3893363" y="282256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E870883B-70A2-843E-D052-D99F9DA84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63" y="2822563"/>
                <a:ext cx="457200" cy="457200"/>
              </a:xfrm>
              <a:prstGeom prst="arc">
                <a:avLst>
                  <a:gd name="adj1" fmla="val 16220777"/>
                  <a:gd name="adj2" fmla="val 16219596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4742" y="2828575"/>
                <a:ext cx="457200" cy="457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A517B34-6981-DB02-84B7-09164C32D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2" y="2828575"/>
                <a:ext cx="457200" cy="4572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817739-FF93-4109-C85E-41F4F019429B}"/>
                  </a:ext>
                </a:extLst>
              </p:cNvPr>
              <p:cNvSpPr txBox="1"/>
              <p:nvPr/>
            </p:nvSpPr>
            <p:spPr>
              <a:xfrm>
                <a:off x="2639257" y="232551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817739-FF93-4109-C85E-41F4F0194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57" y="2325516"/>
                <a:ext cx="310406" cy="215444"/>
              </a:xfrm>
              <a:prstGeom prst="rect">
                <a:avLst/>
              </a:prstGeom>
              <a:blipFill>
                <a:blip r:embed="rId12"/>
                <a:stretch>
                  <a:fillRect l="-7692" r="-384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C55AB8-EC8C-FB5D-7394-3841E5BA24B0}"/>
                  </a:ext>
                </a:extLst>
              </p:cNvPr>
              <p:cNvSpPr txBox="1"/>
              <p:nvPr/>
            </p:nvSpPr>
            <p:spPr>
              <a:xfrm>
                <a:off x="2641416" y="2628576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C55AB8-EC8C-FB5D-7394-3841E5BA2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416" y="2628576"/>
                <a:ext cx="310406" cy="215444"/>
              </a:xfrm>
              <a:prstGeom prst="rect">
                <a:avLst/>
              </a:prstGeom>
              <a:blipFill>
                <a:blip r:embed="rId13"/>
                <a:stretch>
                  <a:fillRect l="-7692" r="-384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C46A1E-795E-0A4B-7286-9A331C77C661}"/>
                  </a:ext>
                </a:extLst>
              </p:cNvPr>
              <p:cNvSpPr txBox="1"/>
              <p:nvPr/>
            </p:nvSpPr>
            <p:spPr>
              <a:xfrm>
                <a:off x="2639257" y="3087178"/>
                <a:ext cx="3104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FC46A1E-795E-0A4B-7286-9A331C77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57" y="3087178"/>
                <a:ext cx="310406" cy="215444"/>
              </a:xfrm>
              <a:prstGeom prst="rect">
                <a:avLst/>
              </a:prstGeom>
              <a:blipFill>
                <a:blip r:embed="rId14"/>
                <a:stretch>
                  <a:fillRect l="-11538" r="-769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A893B1-93CE-4F01-29BF-50A2D1D42F3D}"/>
                  </a:ext>
                </a:extLst>
              </p:cNvPr>
              <p:cNvSpPr txBox="1"/>
              <p:nvPr/>
            </p:nvSpPr>
            <p:spPr>
              <a:xfrm>
                <a:off x="2794460" y="4075184"/>
                <a:ext cx="2638992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A893B1-93CE-4F01-29BF-50A2D1D42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460" y="4075184"/>
                <a:ext cx="2638992" cy="793679"/>
              </a:xfrm>
              <a:prstGeom prst="rect">
                <a:avLst/>
              </a:prstGeom>
              <a:blipFill>
                <a:blip r:embed="rId1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FE6CE-A750-BBEB-48D5-5ED10491A28F}"/>
                  </a:ext>
                </a:extLst>
              </p:cNvPr>
              <p:cNvSpPr txBox="1"/>
              <p:nvPr/>
            </p:nvSpPr>
            <p:spPr>
              <a:xfrm>
                <a:off x="2277098" y="1585619"/>
                <a:ext cx="9501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FFE6CE-A750-BBEB-48D5-5ED10491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98" y="1585619"/>
                <a:ext cx="950132" cy="215444"/>
              </a:xfrm>
              <a:prstGeom prst="rect">
                <a:avLst/>
              </a:prstGeom>
              <a:blipFill>
                <a:blip r:embed="rId16"/>
                <a:stretch>
                  <a:fillRect l="-4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49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3" grpId="0"/>
    </p:bldLst>
  </p:timing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10577</TotalTime>
  <Words>922</Words>
  <Application>Microsoft Macintosh PowerPoint</Application>
  <PresentationFormat>On-screen Show (16:9)</PresentationFormat>
  <Paragraphs>425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Cambria Math</vt:lpstr>
      <vt:lpstr>Wingdings</vt:lpstr>
      <vt:lpstr>16-9 White Backgroud</vt:lpstr>
      <vt:lpstr>PowerPoint Presentation</vt:lpstr>
      <vt:lpstr>Learning Objectives</vt:lpstr>
      <vt:lpstr>Linear Model</vt:lpstr>
      <vt:lpstr>Generalized Linear Model</vt:lpstr>
      <vt:lpstr>Generalized Linear Model</vt:lpstr>
      <vt:lpstr>Generalized Linear Model</vt:lpstr>
      <vt:lpstr>Artificial Neuron</vt:lpstr>
      <vt:lpstr>Artificial Neuron</vt:lpstr>
      <vt:lpstr>A neural network with two neurons</vt:lpstr>
      <vt:lpstr>A neural network with M neurons</vt:lpstr>
      <vt:lpstr>Multiple Layers  Deep Neural Network</vt:lpstr>
      <vt:lpstr>Function approximation for scalar target: y=f(x_1,x_2,⋯x_N )</vt:lpstr>
      <vt:lpstr>Function approximation for vector target: y ⃗=f(x ⃗ )</vt:lpstr>
      <vt:lpstr>Binary Classifier</vt:lpstr>
      <vt:lpstr>Multiple Classifier</vt:lpstr>
      <vt:lpstr>Output layer size and activation function are based on the desired functionality of your network.</vt:lpstr>
      <vt:lpstr>Hidden layer sizes and activation functions?</vt:lpstr>
      <vt:lpstr>Rectified Linear Unit (ReLU)</vt:lpstr>
      <vt:lpstr>ReLU often used for hidden layers</vt:lpstr>
      <vt:lpstr>Consider this network</vt:lpstr>
      <vt:lpstr>First you must initialize the weights &amp; biases (typically random).</vt:lpstr>
      <vt:lpstr>How do you find the weights &amp; biases that provide useful output?</vt:lpstr>
      <vt:lpstr>Compare the network’s predictions to known outputs.</vt:lpstr>
      <vt:lpstr>Choose a loss function L to quantify the error between the network’s predictions and known outputs for training data.</vt:lpstr>
      <vt:lpstr>Use gradient descent and backpropagation to iteratively update the weights &amp; biases to minimize the loss function.</vt:lpstr>
      <vt:lpstr>Training iteration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747</cp:revision>
  <cp:lastPrinted>2011-01-24T02:49:42Z</cp:lastPrinted>
  <dcterms:created xsi:type="dcterms:W3CDTF">2011-06-30T15:04:08Z</dcterms:created>
  <dcterms:modified xsi:type="dcterms:W3CDTF">2024-04-13T18:41:14Z</dcterms:modified>
  <cp:category/>
</cp:coreProperties>
</file>