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58" r:id="rId7"/>
    <p:sldId id="262" r:id="rId8"/>
    <p:sldId id="261" r:id="rId9"/>
    <p:sldId id="264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3DC5B6-2E97-C143-ADA7-9052B26FABFC}">
          <p14:sldIdLst>
            <p14:sldId id="256"/>
            <p14:sldId id="257"/>
            <p14:sldId id="265"/>
            <p14:sldId id="268"/>
            <p14:sldId id="266"/>
            <p14:sldId id="258"/>
            <p14:sldId id="262"/>
            <p14:sldId id="261"/>
          </p14:sldIdLst>
        </p14:section>
        <p14:section name="Backup" id="{FED0FDC0-6DCA-584C-A416-CC9675586D1D}">
          <p14:sldIdLst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2588"/>
  </p:normalViewPr>
  <p:slideViewPr>
    <p:cSldViewPr snapToGrid="0">
      <p:cViewPr>
        <p:scale>
          <a:sx n="135" d="100"/>
          <a:sy n="135" d="100"/>
        </p:scale>
        <p:origin x="9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37DF6-B6A6-9217-40D0-60E1EC97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66FDFD-8E8F-F0B2-CC5A-C00BDAED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6E6B8-C13D-165E-02E4-6568C34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E28AD-7F23-FBD8-4D4A-84D6E930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77A4B-1372-4D67-18F4-DD3CEE67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9DD0F-CA42-6524-1F05-5F47A1E9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02DB04-BD4A-FE82-E519-F783F58D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AAA47-B753-E83F-3E7F-C47368DE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CCA73-7013-ACD9-1156-331FA417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C6FA3-D953-ABEC-7772-7FC612A4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87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7DED76-63C6-C0A0-60F0-46FDA53D5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B9B54-5DA8-8F8D-5BE4-16EBD456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0CE9C-2B3A-E464-7726-B837C613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97A11-5DC1-FB14-B650-81C29A2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AD55D-197A-9BBD-D8B2-D428A5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54B1-DA43-4228-729E-B2212A6A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66E7A-1088-32EF-89CD-1D8C528F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F9526-2415-6C15-A591-200F973B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6FCDD-EACD-3010-1E34-F306DB62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F033D-6F47-CE32-2581-8A24AA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1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6D9A-A455-7B9F-46E1-D98B3712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679A2-59EE-84FB-AB00-8C440990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0FBED-E620-BDB0-27C8-295694A6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F59C8-28CE-6CDD-5582-0F28E578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25D41-4506-5C4A-9651-1FB41EC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31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5F7DF-90A4-C7A8-2F61-8A993A7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1A70A-0016-B72B-FA71-2298FE60B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5B3E7-AD62-0215-2DF9-182CAB38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F0D68-C962-E683-55DE-690FB619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FEFE2B-8298-2FE5-FB08-EDF8E6F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F8C91-A4EA-0791-AE63-73C4B60E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2555F-9FC1-BC49-20F0-D025480D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82F67-78CA-670F-8AAC-74560983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E9E316-9934-FC8C-E0AB-95E6E66A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FF140-EF24-C661-2764-1BB744B4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738C-B95D-65E2-CAE8-E5E2ECB7F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59E40B-6589-35E0-CA56-3CDB286D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BEDFCA-5E78-4FB9-46AC-BD02A22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A817C-65A1-CB6D-2CE1-EA54BC55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D7AE5-9891-9EE8-FABE-B8912A90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5E59CD-4613-A074-E8B8-6C78250C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BD504E-30E0-C007-3314-84BF30A5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436E8-D7A4-6CE6-55F5-A3C4CC8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E661C6-CC90-00CC-A36D-25C851D1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B1DBD8-D5C4-1F2A-2787-D49A5FEF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7989C7-E7F1-E12B-C30F-519A4D75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36F2C-907A-1E3A-4877-7AB9C8B6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450E-8C83-1EBD-B58F-4BF52AD4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B329AF-B5BD-BEC0-0ABB-367D713D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6A767-F51B-BA3F-849F-51DEF6AF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E87ADE-E129-DDED-B51C-4F262E98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A885E1-E233-3B0C-C562-73B5335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F44F8-4068-DBB3-5CCA-71F2E61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133C88-AE9A-0DA3-D25B-09B60A47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801F4-E3FE-FCDB-49C2-5EB028EE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EB12E-4B67-581B-088C-77681167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AB8BC-6FE2-9127-024B-A3338DBF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01E98-7475-9462-C02F-5DB6C053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70459A-69C7-20F2-A9B2-27E1D3EB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47EC7-D77F-2CF4-1B46-12F97D86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1816D-7964-C4E7-9606-CBD5BF3C0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C9A1-84F9-484D-BEA4-CD537CAFD6FA}" type="datetimeFigureOut">
              <a:rPr lang="de-DE" smtClean="0"/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AC266-AE2C-6C20-55E3-4D6428B29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41767-D0CD-2B5F-7F64-1DFEA9DA8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8140-6BB1-D64E-BD3C-1D587959D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8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3385A-3A9A-79A4-D50F-D3DA5E44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Pricing Models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3F5EE-112C-DE4C-1F8E-8A7244E1C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AWS, Azure and GCP</a:t>
            </a:r>
          </a:p>
        </p:txBody>
      </p:sp>
    </p:spTree>
    <p:extLst>
      <p:ext uri="{BB962C8B-B14F-4D97-AF65-F5344CB8AC3E}">
        <p14:creationId xmlns:p14="http://schemas.microsoft.com/office/powerpoint/2010/main" val="140514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BAAE-1F0B-430A-57CA-0B5B0F6A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Spot / </a:t>
            </a:r>
            <a:r>
              <a:rPr lang="de-DE" dirty="0" err="1"/>
              <a:t>Savings</a:t>
            </a:r>
            <a:r>
              <a:rPr lang="de-DE" dirty="0"/>
              <a:t> / </a:t>
            </a:r>
            <a:r>
              <a:rPr lang="de-DE" dirty="0" err="1"/>
              <a:t>Reserved</a:t>
            </a:r>
            <a:r>
              <a:rPr lang="de-DE" dirty="0"/>
              <a:t>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C28680-5316-3DCC-8EB0-8BD614CFC426}"/>
              </a:ext>
            </a:extLst>
          </p:cNvPr>
          <p:cNvSpPr/>
          <p:nvPr/>
        </p:nvSpPr>
        <p:spPr>
          <a:xfrm>
            <a:off x="838200" y="1931953"/>
            <a:ext cx="5176101" cy="285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Genaue Unterschiede aufzeigen (z.B. ab wann wie lange wird ein </a:t>
            </a:r>
            <a:r>
              <a:rPr lang="de-DE" dirty="0" err="1">
                <a:solidFill>
                  <a:schemeClr val="tx1"/>
                </a:solidFill>
              </a:rPr>
              <a:t>discount</a:t>
            </a:r>
            <a:r>
              <a:rPr lang="de-DE" dirty="0">
                <a:solidFill>
                  <a:schemeClr val="tx1"/>
                </a:solidFill>
              </a:rPr>
              <a:t> gegeben, wie viel Zeit und welche Optionen hat man bei Spot </a:t>
            </a:r>
            <a:r>
              <a:rPr lang="de-DE" dirty="0" err="1">
                <a:solidFill>
                  <a:schemeClr val="tx1"/>
                </a:solidFill>
              </a:rPr>
              <a:t>Eviction</a:t>
            </a:r>
            <a:r>
              <a:rPr lang="de-DE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46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BAAE-1F0B-430A-57CA-0B5B0F6A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Comparison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Main Cloud Price Model Options</a:t>
            </a:r>
          </a:p>
        </p:txBody>
      </p:sp>
      <p:pic>
        <p:nvPicPr>
          <p:cNvPr id="1026" name="Picture 2" descr="Amazon Web Services AWS – Server Hosting &amp; Cloud Services">
            <a:extLst>
              <a:ext uri="{FF2B5EF4-FFF2-40B4-BE49-F238E27FC236}">
                <a16:creationId xmlns:a16="http://schemas.microsoft.com/office/drawing/2014/main" id="{29A8563A-D3EC-CA47-34AA-04674499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26" y1="24540" x2="33226" y2="24540"/>
                        <a14:foregroundMark x1="41935" y1="31288" x2="41935" y2="31288"/>
                        <a14:foregroundMark x1="61935" y1="28221" x2="61935" y2="28221"/>
                        <a14:foregroundMark x1="73226" y1="61350" x2="73226" y2="61350"/>
                        <a14:backgroundMark x1="60645" y1="30061" x2="60645" y2="30061"/>
                        <a14:backgroundMark x1="60645" y1="29448" x2="60645" y2="29448"/>
                        <a14:backgroundMark x1="60645" y1="29448" x2="60645" y2="2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" y="2637309"/>
            <a:ext cx="873582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Stack HCI Cloud - Beyond.pl">
            <a:extLst>
              <a:ext uri="{FF2B5EF4-FFF2-40B4-BE49-F238E27FC236}">
                <a16:creationId xmlns:a16="http://schemas.microsoft.com/office/drawing/2014/main" id="{B88E09B7-E404-8A65-E4A6-72084FA9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67" y1="36464" x2="41367" y2="36464"/>
                        <a14:foregroundMark x1="30216" y1="59116" x2="30216" y2="59116"/>
                        <a14:foregroundMark x1="43165" y1="66851" x2="43165" y2="66851"/>
                        <a14:foregroundMark x1="48201" y1="67403" x2="48201" y2="67403"/>
                        <a14:foregroundMark x1="60791" y1="67403" x2="60791" y2="67403"/>
                        <a14:foregroundMark x1="73022" y1="65746" x2="73022" y2="65746"/>
                        <a14:foregroundMark x1="42446" y1="52486" x2="42446" y2="52486"/>
                        <a14:foregroundMark x1="42446" y1="51381" x2="42446" y2="51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84" y="3938925"/>
            <a:ext cx="1000957" cy="6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C578183E-D0BC-D1C5-4B33-B9A9EFF3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333" y1="36310" x2="50333" y2="36310"/>
                        <a14:foregroundMark x1="50333" y1="36310" x2="50333" y2="36310"/>
                        <a14:foregroundMark x1="27667" y1="79762" x2="71000" y2="80952"/>
                        <a14:foregroundMark x1="71000" y1="80952" x2="72000" y2="80952"/>
                        <a14:backgroundMark x1="54000" y1="40476" x2="54000" y2="40476"/>
                        <a14:backgroundMark x1="54000" y1="40476" x2="54000" y2="40476"/>
                        <a14:backgroundMark x1="54000" y1="40476" x2="54000" y2="40476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8333" y1="42262" x2="48333" y2="42262"/>
                        <a14:backgroundMark x1="48333" y1="42262" x2="48333" y2="42262"/>
                        <a14:backgroundMark x1="48333" y1="42262" x2="48333" y2="42262"/>
                        <a14:backgroundMark x1="49000" y1="39286" x2="49000" y2="39286"/>
                        <a14:backgroundMark x1="49000" y1="38095" x2="49000" y2="38095"/>
                        <a14:backgroundMark x1="49333" y1="38095" x2="49333" y2="38095"/>
                        <a14:backgroundMark x1="49333" y1="38095" x2="49333" y2="38095"/>
                        <a14:backgroundMark x1="49333" y1="36905" x2="49333" y2="36905"/>
                        <a14:backgroundMark x1="49333" y1="36905" x2="49333" y2="36905"/>
                        <a14:backgroundMark x1="49333" y1="36905" x2="49333" y2="3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379" y="5673134"/>
            <a:ext cx="1382547" cy="7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elle 25">
            <a:extLst>
              <a:ext uri="{FF2B5EF4-FFF2-40B4-BE49-F238E27FC236}">
                <a16:creationId xmlns:a16="http://schemas.microsoft.com/office/drawing/2014/main" id="{5356B614-E5E7-8F64-49DF-2D387D8A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3454"/>
              </p:ext>
            </p:extLst>
          </p:nvPr>
        </p:nvGraphicFramePr>
        <p:xfrm>
          <a:off x="891685" y="1181236"/>
          <a:ext cx="10986087" cy="5544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5201">
                  <a:extLst>
                    <a:ext uri="{9D8B030D-6E8A-4147-A177-3AD203B41FA5}">
                      <a16:colId xmlns:a16="http://schemas.microsoft.com/office/drawing/2014/main" val="3907975628"/>
                    </a:ext>
                  </a:extLst>
                </a:gridCol>
                <a:gridCol w="2319234">
                  <a:extLst>
                    <a:ext uri="{9D8B030D-6E8A-4147-A177-3AD203B41FA5}">
                      <a16:colId xmlns:a16="http://schemas.microsoft.com/office/drawing/2014/main" val="920066666"/>
                    </a:ext>
                  </a:extLst>
                </a:gridCol>
                <a:gridCol w="2197217">
                  <a:extLst>
                    <a:ext uri="{9D8B030D-6E8A-4147-A177-3AD203B41FA5}">
                      <a16:colId xmlns:a16="http://schemas.microsoft.com/office/drawing/2014/main" val="2637572792"/>
                    </a:ext>
                  </a:extLst>
                </a:gridCol>
                <a:gridCol w="2263135">
                  <a:extLst>
                    <a:ext uri="{9D8B030D-6E8A-4147-A177-3AD203B41FA5}">
                      <a16:colId xmlns:a16="http://schemas.microsoft.com/office/drawing/2014/main" val="885903704"/>
                    </a:ext>
                  </a:extLst>
                </a:gridCol>
                <a:gridCol w="2131300">
                  <a:extLst>
                    <a:ext uri="{9D8B030D-6E8A-4147-A177-3AD203B41FA5}">
                      <a16:colId xmlns:a16="http://schemas.microsoft.com/office/drawing/2014/main" val="2815912541"/>
                    </a:ext>
                  </a:extLst>
                </a:gridCol>
              </a:tblGrid>
              <a:tr h="115547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/>
                        <a:t>On-</a:t>
                      </a:r>
                      <a:r>
                        <a:rPr lang="de-DE" sz="2000" dirty="0" err="1"/>
                        <a:t>demand</a:t>
                      </a: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 only for the instances used with no long-term commitments or upfront payments.</a:t>
                      </a:r>
                      <a:endParaRPr lang="de-DE" sz="1050" b="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/>
                        <a:t>Spot </a:t>
                      </a:r>
                      <a:r>
                        <a:rPr lang="de-DE" sz="2000" dirty="0" err="1"/>
                        <a:t>Instances</a:t>
                      </a:r>
                      <a:endParaRPr lang="de-DE" sz="20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Spot instances allow to request spare computing capacity for a significant discount off the On-Demand prices.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 err="1"/>
                        <a:t>Savings</a:t>
                      </a:r>
                      <a:r>
                        <a:rPr lang="de-DE" sz="2000" dirty="0"/>
                        <a:t> Plans</a:t>
                      </a:r>
                      <a:endParaRPr lang="de-DE" sz="20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Reduce costs by making a commitment to a consistent amount of usage (in USD / h) for a term of 1 or 3 years.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 err="1"/>
                        <a:t>Reserved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Instances</a:t>
                      </a:r>
                      <a:endParaRPr lang="de-DE" sz="20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Reduce costs by making a commitment to a specific instance configuration for a term of 1 or 3 years.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cs typeface="Times New Roman" panose="02020603050405020304" pitchFamily="18" charset="0"/>
                        </a:rPr>
                        <a:t>Further Plans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Further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reduction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costs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specific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cs typeface="Times New Roman" panose="02020603050405020304" pitchFamily="18" charset="0"/>
                        </a:rPr>
                        <a:t>cases</a:t>
                      </a:r>
                      <a:r>
                        <a:rPr lang="de-DE" sz="1050" b="0" dirty="0"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1503"/>
                  </a:ext>
                </a:extLst>
              </a:tr>
              <a:tr h="11554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Minimum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60s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After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per </a:t>
                      </a:r>
                      <a:r>
                        <a:rPr lang="de-DE" sz="1200" dirty="0" err="1"/>
                        <a:t>second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billing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90%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Eviction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notice</a:t>
                      </a:r>
                      <a:r>
                        <a:rPr lang="de-DE" sz="1200" dirty="0"/>
                        <a:t> time: 120s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Stop</a:t>
                      </a:r>
                      <a:r>
                        <a:rPr lang="de-DE" sz="1200" dirty="0"/>
                        <a:t>, Hibernate, </a:t>
                      </a:r>
                      <a:r>
                        <a:rPr lang="de-DE" sz="1200" dirty="0" err="1"/>
                        <a:t>Terminate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default</a:t>
                      </a:r>
                      <a:r>
                        <a:rPr lang="de-DE" sz="1200" dirty="0"/>
                        <a:t>)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Stop</a:t>
                      </a:r>
                      <a:r>
                        <a:rPr lang="de-DE" sz="1200" dirty="0"/>
                        <a:t> and Hibernate </a:t>
                      </a:r>
                      <a:r>
                        <a:rPr lang="de-DE" sz="1200" dirty="0" err="1"/>
                        <a:t>allow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resume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66%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72%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Volume </a:t>
                      </a:r>
                      <a:r>
                        <a:rPr lang="de-DE" sz="1200" dirty="0" err="1"/>
                        <a:t>discounts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Standard, </a:t>
                      </a:r>
                      <a:r>
                        <a:rPr lang="de-DE" sz="1200" dirty="0" err="1"/>
                        <a:t>convertible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scheduled</a:t>
                      </a:r>
                      <a:r>
                        <a:rPr lang="de-DE" sz="1200" dirty="0"/>
                        <a:t> Ris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Marketplace </a:t>
                      </a:r>
                      <a:r>
                        <a:rPr lang="de-DE" sz="1200" dirty="0" err="1"/>
                        <a:t>available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Dedicated Hosts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Physical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EC2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dedicated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allowing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you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server-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bound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dirty="0" err="1">
                          <a:cs typeface="Times New Roman" panose="02020603050405020304" pitchFamily="18" charset="0"/>
                        </a:rPr>
                        <a:t>licenses</a:t>
                      </a:r>
                      <a:r>
                        <a:rPr lang="de-DE" sz="1200" dirty="0"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69274"/>
                  </a:ext>
                </a:extLst>
              </a:tr>
              <a:tr h="11554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Per </a:t>
                      </a:r>
                      <a:r>
                        <a:rPr lang="de-DE" sz="1200" dirty="0" err="1"/>
                        <a:t>second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billing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90%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Eviction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notice</a:t>
                      </a:r>
                      <a:r>
                        <a:rPr lang="de-DE" sz="1200" dirty="0"/>
                        <a:t> time: 30s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Deallocate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default</a:t>
                      </a:r>
                      <a:r>
                        <a:rPr lang="de-DE" sz="1200" dirty="0"/>
                        <a:t>)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delete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options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Deallocate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sets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instance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stopped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restart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later</a:t>
                      </a:r>
                      <a:r>
                        <a:rPr lang="de-DE" sz="1200" dirty="0"/>
                        <a:t>, but </a:t>
                      </a:r>
                      <a:r>
                        <a:rPr lang="de-DE" sz="1200" dirty="0" err="1"/>
                        <a:t>incurs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storage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costs</a:t>
                      </a:r>
                      <a:endParaRPr lang="de-DE" sz="1200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65%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Up-front </a:t>
                      </a:r>
                      <a:r>
                        <a:rPr lang="de-DE" sz="1200" dirty="0" err="1"/>
                        <a:t>payment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monthly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Usage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more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amount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charged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on-</a:t>
                      </a:r>
                      <a:r>
                        <a:rPr lang="de-DE" sz="1200" dirty="0" err="1"/>
                        <a:t>demand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prices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Up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72%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Cancelation</a:t>
                      </a:r>
                      <a:r>
                        <a:rPr lang="de-DE" sz="1200" dirty="0"/>
                        <a:t> possible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termination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Azure Hybrid </a:t>
                      </a:r>
                      <a:r>
                        <a:rPr lang="de-DE" sz="1200" dirty="0" err="1"/>
                        <a:t>benefit</a:t>
                      </a:r>
                      <a:r>
                        <a:rPr lang="de-DE"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lets existing on-premises licenses apply towards Azure services, resulting in significant cost savings.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Dev/testing grants discounts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doing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13654"/>
                  </a:ext>
                </a:extLst>
              </a:tr>
              <a:tr h="8815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Minimum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60s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After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per </a:t>
                      </a:r>
                      <a:r>
                        <a:rPr lang="de-DE" sz="1200" dirty="0" err="1"/>
                        <a:t>second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billing</a:t>
                      </a:r>
                      <a:endParaRPr lang="de-DE" sz="1200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Between</a:t>
                      </a:r>
                      <a:r>
                        <a:rPr lang="de-DE" sz="1200" dirty="0"/>
                        <a:t> 60% and 91% </a:t>
                      </a:r>
                      <a:r>
                        <a:rPr lang="de-DE" sz="1200" dirty="0" err="1"/>
                        <a:t>discount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Eviction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notice</a:t>
                      </a:r>
                      <a:r>
                        <a:rPr lang="de-DE" sz="1200" dirty="0"/>
                        <a:t> time: 30s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Terminate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default</a:t>
                      </a:r>
                      <a:r>
                        <a:rPr lang="de-DE" sz="1200" dirty="0"/>
                        <a:t>) and </a:t>
                      </a:r>
                      <a:r>
                        <a:rPr lang="de-DE" sz="1200" dirty="0" err="1"/>
                        <a:t>delete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options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Able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resume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, but </a:t>
                      </a:r>
                      <a:r>
                        <a:rPr lang="de-DE" sz="1200" dirty="0" err="1"/>
                        <a:t>charged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storage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costs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underlying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disks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Engine flexible committed use discounts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28% on 1 year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46% on 3 years</a:t>
                      </a:r>
                      <a:endParaRPr lang="de-D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Resource-based committed use discounts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37% on 1 year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57% on 3 years, 70% if it is a memory optimized machine</a:t>
                      </a:r>
                      <a:endParaRPr lang="de-DE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dirty="0" err="1"/>
                        <a:t>Sustained</a:t>
                      </a:r>
                      <a:r>
                        <a:rPr lang="de-DE" sz="1200" b="0" dirty="0"/>
                        <a:t> Use </a:t>
                      </a:r>
                      <a:r>
                        <a:rPr lang="de-DE" sz="1200" b="0" dirty="0" err="1"/>
                        <a:t>discounts</a:t>
                      </a:r>
                      <a:r>
                        <a:rPr lang="de-DE" sz="1200" b="0" dirty="0"/>
                        <a:t>: </a:t>
                      </a:r>
                      <a:r>
                        <a:rPr lang="de-DE" sz="1200" b="0" dirty="0" err="1"/>
                        <a:t>When</a:t>
                      </a:r>
                      <a:r>
                        <a:rPr lang="de-DE" sz="1200" b="0" dirty="0"/>
                        <a:t> CPU </a:t>
                      </a:r>
                      <a:r>
                        <a:rPr lang="de-DE" sz="1200" b="0" dirty="0" err="1"/>
                        <a:t>or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memory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is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used</a:t>
                      </a:r>
                      <a:r>
                        <a:rPr lang="de-DE" sz="1200" b="0" dirty="0"/>
                        <a:t> 25% </a:t>
                      </a:r>
                      <a:r>
                        <a:rPr lang="de-DE" sz="1200" b="0" dirty="0" err="1"/>
                        <a:t>or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more</a:t>
                      </a:r>
                      <a:r>
                        <a:rPr lang="de-DE" sz="1200" b="0" dirty="0"/>
                        <a:t> per </a:t>
                      </a:r>
                      <a:r>
                        <a:rPr lang="de-DE" sz="1200" b="0" dirty="0" err="1"/>
                        <a:t>month</a:t>
                      </a:r>
                      <a:r>
                        <a:rPr lang="de-DE" sz="1200" b="0" dirty="0"/>
                        <a:t>, </a:t>
                      </a:r>
                      <a:r>
                        <a:rPr lang="de-DE" sz="1200" b="0" dirty="0" err="1"/>
                        <a:t>discount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is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granted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for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every</a:t>
                      </a:r>
                      <a:r>
                        <a:rPr lang="de-DE" sz="1200" b="0" dirty="0"/>
                        <a:t> additional </a:t>
                      </a:r>
                      <a:r>
                        <a:rPr lang="de-DE" sz="1200" b="0" dirty="0" err="1"/>
                        <a:t>hour</a:t>
                      </a:r>
                      <a:r>
                        <a:rPr lang="de-DE" sz="1200" b="0" dirty="0"/>
                        <a:t> and </a:t>
                      </a:r>
                      <a:r>
                        <a:rPr lang="de-DE" sz="1200" b="0" dirty="0" err="1"/>
                        <a:t>can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get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up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to</a:t>
                      </a:r>
                      <a:r>
                        <a:rPr lang="de-DE" sz="1200" b="0" dirty="0"/>
                        <a:t>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5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4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BAAE-1F0B-430A-57CA-0B5B0F6A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Comparison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Cloud </a:t>
            </a:r>
            <a:r>
              <a:rPr lang="de-DE" sz="3600" dirty="0" err="1"/>
              <a:t>Instances</a:t>
            </a:r>
            <a:r>
              <a:rPr lang="de-DE" sz="3600" dirty="0"/>
              <a:t> and Prices</a:t>
            </a:r>
          </a:p>
        </p:txBody>
      </p:sp>
      <p:pic>
        <p:nvPicPr>
          <p:cNvPr id="1026" name="Picture 2" descr="Amazon Web Services AWS – Server Hosting &amp; Cloud Services">
            <a:extLst>
              <a:ext uri="{FF2B5EF4-FFF2-40B4-BE49-F238E27FC236}">
                <a16:creationId xmlns:a16="http://schemas.microsoft.com/office/drawing/2014/main" id="{29A8563A-D3EC-CA47-34AA-04674499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26" y1="24540" x2="33226" y2="24540"/>
                        <a14:foregroundMark x1="41935" y1="31288" x2="41935" y2="31288"/>
                        <a14:foregroundMark x1="61935" y1="28221" x2="61935" y2="28221"/>
                        <a14:foregroundMark x1="73226" y1="61350" x2="73226" y2="61350"/>
                        <a14:backgroundMark x1="60645" y1="30061" x2="60645" y2="30061"/>
                        <a14:backgroundMark x1="60645" y1="29448" x2="60645" y2="29448"/>
                        <a14:backgroundMark x1="60645" y1="29448" x2="60645" y2="2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19075"/>
            <a:ext cx="873582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Stack HCI Cloud - Beyond.pl">
            <a:extLst>
              <a:ext uri="{FF2B5EF4-FFF2-40B4-BE49-F238E27FC236}">
                <a16:creationId xmlns:a16="http://schemas.microsoft.com/office/drawing/2014/main" id="{B88E09B7-E404-8A65-E4A6-72084FA9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67" y1="36464" x2="41367" y2="36464"/>
                        <a14:foregroundMark x1="30216" y1="59116" x2="30216" y2="59116"/>
                        <a14:foregroundMark x1="43165" y1="66851" x2="43165" y2="66851"/>
                        <a14:foregroundMark x1="48201" y1="67403" x2="48201" y2="67403"/>
                        <a14:foregroundMark x1="60791" y1="67403" x2="60791" y2="67403"/>
                        <a14:foregroundMark x1="73022" y1="65746" x2="73022" y2="65746"/>
                        <a14:foregroundMark x1="42446" y1="52486" x2="42446" y2="52486"/>
                        <a14:foregroundMark x1="42446" y1="51381" x2="42446" y2="51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88" y="3872974"/>
            <a:ext cx="1000957" cy="6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C578183E-D0BC-D1C5-4B33-B9A9EFF3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333" y1="36310" x2="50333" y2="36310"/>
                        <a14:foregroundMark x1="50333" y1="36310" x2="50333" y2="36310"/>
                        <a14:foregroundMark x1="27667" y1="79762" x2="71000" y2="80952"/>
                        <a14:foregroundMark x1="71000" y1="80952" x2="72000" y2="80952"/>
                        <a14:backgroundMark x1="54000" y1="40476" x2="54000" y2="40476"/>
                        <a14:backgroundMark x1="54000" y1="40476" x2="54000" y2="40476"/>
                        <a14:backgroundMark x1="54000" y1="40476" x2="54000" y2="40476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8333" y1="42262" x2="48333" y2="42262"/>
                        <a14:backgroundMark x1="48333" y1="42262" x2="48333" y2="42262"/>
                        <a14:backgroundMark x1="48333" y1="42262" x2="48333" y2="42262"/>
                        <a14:backgroundMark x1="49000" y1="39286" x2="49000" y2="39286"/>
                        <a14:backgroundMark x1="49000" y1="38095" x2="49000" y2="38095"/>
                        <a14:backgroundMark x1="49333" y1="38095" x2="49333" y2="38095"/>
                        <a14:backgroundMark x1="49333" y1="38095" x2="49333" y2="38095"/>
                        <a14:backgroundMark x1="49333" y1="36905" x2="49333" y2="36905"/>
                        <a14:backgroundMark x1="49333" y1="36905" x2="49333" y2="36905"/>
                        <a14:backgroundMark x1="49333" y1="36905" x2="49333" y2="3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484" y="5068101"/>
            <a:ext cx="1382547" cy="7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elle 25">
            <a:extLst>
              <a:ext uri="{FF2B5EF4-FFF2-40B4-BE49-F238E27FC236}">
                <a16:creationId xmlns:a16="http://schemas.microsoft.com/office/drawing/2014/main" id="{5356B614-E5E7-8F64-49DF-2D387D8A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36527"/>
              </p:ext>
            </p:extLst>
          </p:nvPr>
        </p:nvGraphicFramePr>
        <p:xfrm>
          <a:off x="955372" y="1123729"/>
          <a:ext cx="10931828" cy="7109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2957">
                  <a:extLst>
                    <a:ext uri="{9D8B030D-6E8A-4147-A177-3AD203B41FA5}">
                      <a16:colId xmlns:a16="http://schemas.microsoft.com/office/drawing/2014/main" val="3907975628"/>
                    </a:ext>
                  </a:extLst>
                </a:gridCol>
                <a:gridCol w="2732957">
                  <a:extLst>
                    <a:ext uri="{9D8B030D-6E8A-4147-A177-3AD203B41FA5}">
                      <a16:colId xmlns:a16="http://schemas.microsoft.com/office/drawing/2014/main" val="920066666"/>
                    </a:ext>
                  </a:extLst>
                </a:gridCol>
                <a:gridCol w="2732957">
                  <a:extLst>
                    <a:ext uri="{9D8B030D-6E8A-4147-A177-3AD203B41FA5}">
                      <a16:colId xmlns:a16="http://schemas.microsoft.com/office/drawing/2014/main" val="2637572792"/>
                    </a:ext>
                  </a:extLst>
                </a:gridCol>
                <a:gridCol w="2732957">
                  <a:extLst>
                    <a:ext uri="{9D8B030D-6E8A-4147-A177-3AD203B41FA5}">
                      <a16:colId xmlns:a16="http://schemas.microsoft.com/office/drawing/2014/main" val="297411477"/>
                    </a:ext>
                  </a:extLst>
                </a:gridCol>
              </a:tblGrid>
              <a:tr h="12628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/>
                        <a:t>General Purpose </a:t>
                      </a: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 purpose machine types with balanced CPU, memory and storage. Applicable for web apps, small to medium databases or microservices.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50" b="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  <a:r>
                        <a:rPr lang="de-DE" sz="105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50" b="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de-DE" sz="105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64 </a:t>
                      </a:r>
                      <a:r>
                        <a:rPr lang="de-DE" sz="1050" b="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GiB</a:t>
                      </a:r>
                      <a:r>
                        <a:rPr lang="de-DE" sz="105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16 </a:t>
                      </a:r>
                      <a:r>
                        <a:rPr lang="de-DE" sz="1050" b="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vCPUs</a:t>
                      </a:r>
                      <a:endParaRPr lang="en-US" sz="1050" b="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 err="1"/>
                        <a:t>Compute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Optimized</a:t>
                      </a:r>
                      <a:endParaRPr lang="de-DE" sz="20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Ultra high performance for compute-intensive workloads like HPC, AI/ML or compute-bound workloads.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Instances with 32 GiB and 16 vCPUs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dirty="0"/>
                        <a:t>Memory </a:t>
                      </a:r>
                      <a:r>
                        <a:rPr lang="de-DE" sz="2000" dirty="0" err="1"/>
                        <a:t>Optimized</a:t>
                      </a:r>
                      <a:endParaRPr lang="de-DE" sz="20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Ultra high memory performance workloads like medium to high OLAP or in-memory databases.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Instances with 128 GiB and 16 vCPUs/192 GiB and 32 vCPUs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2000" b="1" dirty="0">
                          <a:cs typeface="Times New Roman" panose="02020603050405020304" pitchFamily="18" charset="0"/>
                        </a:rPr>
                        <a:t>Benchmark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cs typeface="Times New Roman" panose="02020603050405020304" pitchFamily="18" charset="0"/>
                        </a:rPr>
                        <a:t>Instances with the best vCPU to dollar ratio.</a:t>
                      </a:r>
                      <a:endParaRPr lang="de-DE" sz="1050" b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1503"/>
                  </a:ext>
                </a:extLst>
              </a:tr>
              <a:tr h="17518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m6g Series (e.g. m6g.4xlarge)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64-bit-ARM-Neoverse  (AWS Graviton2)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26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104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16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Intel und AMD </a:t>
                      </a:r>
                      <a:r>
                        <a:rPr lang="de-DE" sz="1200" dirty="0" err="1"/>
                        <a:t>processors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c6g Series (e.g. c6g.4xlarge)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64-bit-ARM-Neoverse  (AWS Graviton2)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29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59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18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Intel und AMD </a:t>
                      </a:r>
                      <a:r>
                        <a:rPr lang="de-DE" sz="1200" dirty="0" err="1"/>
                        <a:t>processors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r6g Series (e.g. r6g.4xlarge)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64-bit-ARM-Neoverse  (AWS Graviton2)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20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dirty="0"/>
                        <a:t>ca. 159 </a:t>
                      </a:r>
                      <a:r>
                        <a:rPr lang="de-DE" sz="1200" b="0" dirty="0" err="1"/>
                        <a:t>GiB</a:t>
                      </a:r>
                      <a:r>
                        <a:rPr lang="de-DE" sz="1200" b="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dirty="0"/>
                        <a:t>ca. 12 </a:t>
                      </a:r>
                      <a:r>
                        <a:rPr lang="de-DE" sz="1200" b="0" dirty="0" err="1"/>
                        <a:t>Gbps</a:t>
                      </a:r>
                      <a:r>
                        <a:rPr lang="de-DE" sz="1200" b="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Intel und AMD </a:t>
                      </a:r>
                      <a:r>
                        <a:rPr lang="de-DE" sz="1200" dirty="0" err="1"/>
                        <a:t>processors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a1 </a:t>
                      </a:r>
                      <a:r>
                        <a:rPr lang="de-DE" sz="1200" dirty="0" err="1"/>
                        <a:t>series</a:t>
                      </a:r>
                      <a:r>
                        <a:rPr lang="de-DE" sz="1200" dirty="0"/>
                        <a:t> (e.g. a1.4xlarge)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64-bit-ARM-Neoverse (AWS Graviton)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39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dirty="0"/>
                        <a:t>ca. 78 </a:t>
                      </a:r>
                      <a:r>
                        <a:rPr lang="de-DE" sz="1200" b="0" dirty="0" err="1"/>
                        <a:t>GiB</a:t>
                      </a:r>
                      <a:r>
                        <a:rPr lang="de-DE" sz="1200" b="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dirty="0"/>
                        <a:t>ca. 25 </a:t>
                      </a:r>
                      <a:r>
                        <a:rPr lang="de-DE" sz="1200" b="0" dirty="0" err="1"/>
                        <a:t>Gbps</a:t>
                      </a:r>
                      <a:r>
                        <a:rPr lang="de-DE" sz="1200" b="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Not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specifications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69274"/>
                  </a:ext>
                </a:extLst>
              </a:tr>
              <a:tr h="11803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D Series (e.g. D16 v3)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GHz Intel® XEON ® E5-2673 v4 (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Broadwell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21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83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10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ARM and AMD </a:t>
                      </a:r>
                      <a:r>
                        <a:rPr lang="de-DE" sz="1200" dirty="0" err="1"/>
                        <a:t>processors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F Series (e.g. F16s v2)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GHz Intel Xeon® Platinum 8168 (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SkyLake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24 </a:t>
                      </a:r>
                      <a:r>
                        <a:rPr lang="de-DE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vCPUs</a:t>
                      </a:r>
                      <a:r>
                        <a:rPr lang="de-DE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47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10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Intel </a:t>
                      </a:r>
                      <a:r>
                        <a:rPr lang="de-DE" sz="1200" dirty="0" err="1"/>
                        <a:t>specifications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 </a:t>
                      </a:r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(E Series </a:t>
                      </a:r>
                      <a:r>
                        <a:rPr lang="de-DE" sz="1000" dirty="0" err="1">
                          <a:solidFill>
                            <a:srgbClr val="FF0000"/>
                          </a:solidFill>
                        </a:rPr>
                        <a:t>better</a:t>
                      </a:r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de-DE" sz="12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 Series (e.g. M32ts)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Xeon® E7-8890 v3 2.5GHz (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Haswell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12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71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3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Intel® Xeon® Platinum 8280M (Cascade Lake).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HB Series (e.g. HB60rs)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AMD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EPYC 7551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26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105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-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dirty="0"/>
                        <a:t>Not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specifications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13654"/>
                  </a:ext>
                </a:extLst>
              </a:tr>
              <a:tr h="11803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N2D Series (e.g. n2d-highcpu-16)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2 gen.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EPYC Rome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32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ca. 32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ca. 64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3 gen. AMD EPYC Milan </a:t>
                      </a: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C2D Series (e.g. c2d-highcpu-16)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3 gen. AMD EPYC Milan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27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53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ca. 53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The C2 Series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on an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Scalable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(Cascade Lake) </a:t>
                      </a:r>
                      <a:r>
                        <a:rPr lang="de-DE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Instance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M2 Series (e.g. m2-megamem-416)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Processor: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Cascade Lake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9 vCPUs/$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132 GiB/$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 0.7 Gbps/$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Not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specifications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Best Instance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E2 Series (e.g. e2-highcpu-16)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Processor</a:t>
                      </a:r>
                      <a:r>
                        <a:rPr lang="de-DE" sz="1200" dirty="0"/>
                        <a:t>: 2 gen. </a:t>
                      </a:r>
                      <a:r>
                        <a:rPr lang="de-DE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EPYC Rome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dirty="0"/>
                        <a:t>ca. 40 </a:t>
                      </a:r>
                      <a:r>
                        <a:rPr lang="de-DE" sz="1200" b="1" dirty="0" err="1"/>
                        <a:t>vCPUs</a:t>
                      </a:r>
                      <a:r>
                        <a:rPr lang="de-DE" sz="1200" b="1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ca. 40 </a:t>
                      </a:r>
                      <a:r>
                        <a:rPr lang="de-DE" sz="1200" dirty="0" err="1"/>
                        <a:t>GiB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ca. 40 </a:t>
                      </a:r>
                      <a:r>
                        <a:rPr lang="de-DE" sz="1200" dirty="0" err="1"/>
                        <a:t>Gbps</a:t>
                      </a:r>
                      <a:r>
                        <a:rPr lang="de-DE" sz="1200" dirty="0"/>
                        <a:t>/$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dirty="0"/>
                        <a:t>Also </a:t>
                      </a:r>
                      <a:r>
                        <a:rPr lang="de-DE" sz="1200" dirty="0" err="1"/>
                        <a:t>available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Intel </a:t>
                      </a:r>
                      <a:r>
                        <a:rPr lang="de-DE" sz="1200" dirty="0" err="1"/>
                        <a:t>processors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5517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8273ED2-0A59-FEAB-1266-3E0B372A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81" y="1011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17EB80-4344-B426-7B6C-4C93A358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68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FA6F66E-C0CC-4DCE-ABCE-C4BBEDE6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6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E2ECBB-AC04-E242-5971-E8EB7F4F23CB}"/>
              </a:ext>
            </a:extLst>
          </p:cNvPr>
          <p:cNvSpPr txBox="1"/>
          <p:nvPr/>
        </p:nvSpPr>
        <p:spPr>
          <a:xfrm>
            <a:off x="8721773" y="9427"/>
            <a:ext cx="348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Anmerkung: Konkrete Instanzen vergleichbar mit 32 </a:t>
            </a:r>
            <a:r>
              <a:rPr lang="de-DE" sz="1200" dirty="0" err="1"/>
              <a:t>GiB</a:t>
            </a:r>
            <a:r>
              <a:rPr lang="de-DE" sz="1200" dirty="0"/>
              <a:t> </a:t>
            </a:r>
            <a:r>
              <a:rPr lang="de-DE" sz="1200" dirty="0" err="1"/>
              <a:t>memory</a:t>
            </a:r>
            <a:r>
              <a:rPr lang="de-DE" sz="1200" dirty="0"/>
              <a:t> und 16 </a:t>
            </a:r>
            <a:r>
              <a:rPr lang="de-DE" sz="1200" dirty="0" err="1"/>
              <a:t>vCPUs</a:t>
            </a:r>
            <a:r>
              <a:rPr lang="de-DE" sz="1200" dirty="0"/>
              <a:t> gewählt, leichter Unterschied in Network </a:t>
            </a:r>
          </a:p>
        </p:txBody>
      </p:sp>
    </p:spTree>
    <p:extLst>
      <p:ext uri="{BB962C8B-B14F-4D97-AF65-F5344CB8AC3E}">
        <p14:creationId xmlns:p14="http://schemas.microsoft.com/office/powerpoint/2010/main" val="33585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201A-B291-CA73-F8D6-BFBB4BBE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9"/>
            <a:ext cx="10515600" cy="1325563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Instances</a:t>
            </a:r>
            <a:endParaRPr lang="de-DE" dirty="0"/>
          </a:p>
        </p:txBody>
      </p:sp>
      <p:pic>
        <p:nvPicPr>
          <p:cNvPr id="3" name="Picture 2" descr="Amazon Web Services AWS – Server Hosting &amp; Cloud Services">
            <a:extLst>
              <a:ext uri="{FF2B5EF4-FFF2-40B4-BE49-F238E27FC236}">
                <a16:creationId xmlns:a16="http://schemas.microsoft.com/office/drawing/2014/main" id="{BF2A6085-39DF-AAB3-8D4C-D6FE59CD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26" y1="24540" x2="33226" y2="24540"/>
                        <a14:foregroundMark x1="41935" y1="31288" x2="41935" y2="31288"/>
                        <a14:foregroundMark x1="61935" y1="28221" x2="61935" y2="28221"/>
                        <a14:foregroundMark x1="73226" y1="61350" x2="73226" y2="61350"/>
                        <a14:backgroundMark x1="60645" y1="30061" x2="60645" y2="30061"/>
                        <a14:backgroundMark x1="60645" y1="29448" x2="60645" y2="29448"/>
                        <a14:backgroundMark x1="60645" y1="29448" x2="60645" y2="2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516"/>
            <a:ext cx="873582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icrosoft Azure Stack HCI Cloud - Beyond.pl">
            <a:extLst>
              <a:ext uri="{FF2B5EF4-FFF2-40B4-BE49-F238E27FC236}">
                <a16:creationId xmlns:a16="http://schemas.microsoft.com/office/drawing/2014/main" id="{DAE3DF48-7138-9718-8526-00E7C526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67" y1="36464" x2="41367" y2="36464"/>
                        <a14:foregroundMark x1="30216" y1="59116" x2="30216" y2="59116"/>
                        <a14:foregroundMark x1="43165" y1="66851" x2="43165" y2="66851"/>
                        <a14:foregroundMark x1="48201" y1="67403" x2="48201" y2="67403"/>
                        <a14:foregroundMark x1="60791" y1="67403" x2="60791" y2="67403"/>
                        <a14:foregroundMark x1="73022" y1="65746" x2="73022" y2="65746"/>
                        <a14:foregroundMark x1="42446" y1="52486" x2="42446" y2="52486"/>
                        <a14:foregroundMark x1="42446" y1="51381" x2="42446" y2="51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" y="4005465"/>
            <a:ext cx="1000957" cy="6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78F6BD6A-C14B-55B9-9267-9E98012D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333" y1="36310" x2="50333" y2="36310"/>
                        <a14:foregroundMark x1="50333" y1="36310" x2="50333" y2="36310"/>
                        <a14:foregroundMark x1="27667" y1="79762" x2="71000" y2="80952"/>
                        <a14:foregroundMark x1="71000" y1="80952" x2="72000" y2="80952"/>
                        <a14:backgroundMark x1="54000" y1="40476" x2="54000" y2="40476"/>
                        <a14:backgroundMark x1="54000" y1="40476" x2="54000" y2="40476"/>
                        <a14:backgroundMark x1="54000" y1="40476" x2="54000" y2="40476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8333" y1="42262" x2="48333" y2="42262"/>
                        <a14:backgroundMark x1="48333" y1="42262" x2="48333" y2="42262"/>
                        <a14:backgroundMark x1="48333" y1="42262" x2="48333" y2="42262"/>
                        <a14:backgroundMark x1="49000" y1="39286" x2="49000" y2="39286"/>
                        <a14:backgroundMark x1="49000" y1="38095" x2="49000" y2="38095"/>
                        <a14:backgroundMark x1="49333" y1="38095" x2="49333" y2="38095"/>
                        <a14:backgroundMark x1="49333" y1="38095" x2="49333" y2="38095"/>
                        <a14:backgroundMark x1="49333" y1="36905" x2="49333" y2="36905"/>
                        <a14:backgroundMark x1="49333" y1="36905" x2="49333" y2="36905"/>
                        <a14:backgroundMark x1="49333" y1="36905" x2="49333" y2="3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43" y="5712182"/>
            <a:ext cx="1382547" cy="7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87B3ADC-3E8B-2CAC-648A-BBBEF89FF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672" y="1181640"/>
            <a:ext cx="2937778" cy="2224858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145E409-551F-9A2A-88BA-101CC6241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450" y="1181640"/>
            <a:ext cx="2765450" cy="2224859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2C2A00B-E6AB-7418-2A84-294839287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298" y="1181640"/>
            <a:ext cx="2686103" cy="2187748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4063EB-28CB-B2CC-6D9B-D65358F8D3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2740" y="1181640"/>
            <a:ext cx="2766430" cy="1892650"/>
          </a:xfrm>
          <a:prstGeom prst="rect">
            <a:avLst/>
          </a:prstGeom>
        </p:spPr>
      </p:pic>
      <p:pic>
        <p:nvPicPr>
          <p:cNvPr id="15" name="Grafik 14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3C104F20-48C0-B0E3-7E8C-7E7D0BF24E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8450" y="4005465"/>
            <a:ext cx="2587882" cy="652799"/>
          </a:xfrm>
          <a:prstGeom prst="rect">
            <a:avLst/>
          </a:prstGeom>
        </p:spPr>
      </p:pic>
      <p:pic>
        <p:nvPicPr>
          <p:cNvPr id="17" name="Grafik 16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A4ECF4C1-D7CF-4C29-AA95-43C8E669A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410" y="3587930"/>
            <a:ext cx="1992167" cy="1575202"/>
          </a:xfrm>
          <a:prstGeom prst="rect">
            <a:avLst/>
          </a:prstGeom>
        </p:spPr>
      </p:pic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092CCA9-39BF-FE1F-779E-56FB279EB5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57249" y="3679963"/>
            <a:ext cx="2628152" cy="13911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3CE139E-493E-98DF-5D2B-4F1407CED7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5401" y="3908399"/>
            <a:ext cx="2440927" cy="769645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0D13CC-FA9A-302B-57C5-5176A9EF21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6387" y="5302370"/>
            <a:ext cx="1691974" cy="1493711"/>
          </a:xfrm>
          <a:prstGeom prst="rect">
            <a:avLst/>
          </a:prstGeom>
        </p:spPr>
      </p:pic>
      <p:pic>
        <p:nvPicPr>
          <p:cNvPr id="25" name="Grafik 24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C8C22B80-8498-5B3D-A71F-D723BDA7F4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80882" y="5592353"/>
            <a:ext cx="2765450" cy="829948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762700-4309-B434-0CBB-3977A7490D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79037" y="5381674"/>
            <a:ext cx="2126624" cy="1112131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A25D1B1-31A8-4DB6-AC3D-123D2AF6D288}"/>
              </a:ext>
            </a:extLst>
          </p:cNvPr>
          <p:cNvSpPr txBox="1"/>
          <p:nvPr/>
        </p:nvSpPr>
        <p:spPr>
          <a:xfrm>
            <a:off x="3787046" y="6542770"/>
            <a:ext cx="61839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https://</a:t>
            </a:r>
            <a:r>
              <a:rPr lang="de-DE" sz="1100" dirty="0" err="1"/>
              <a:t>cloud.google.com</a:t>
            </a:r>
            <a:r>
              <a:rPr lang="de-DE" sz="1100" dirty="0"/>
              <a:t>/</a:t>
            </a:r>
            <a:r>
              <a:rPr lang="de-DE" sz="1100" dirty="0" err="1"/>
              <a:t>compute</a:t>
            </a:r>
            <a:r>
              <a:rPr lang="de-DE" sz="1100" dirty="0"/>
              <a:t>/</a:t>
            </a:r>
            <a:r>
              <a:rPr lang="de-DE" sz="1100" dirty="0" err="1"/>
              <a:t>docs</a:t>
            </a:r>
            <a:r>
              <a:rPr lang="de-DE" sz="1100" dirty="0"/>
              <a:t>/</a:t>
            </a:r>
            <a:r>
              <a:rPr lang="de-DE" sz="1100" dirty="0" err="1"/>
              <a:t>machine-resource</a:t>
            </a:r>
            <a:endParaRPr lang="de-DE" sz="11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902BF4-AA57-49AA-4845-97E157B02B18}"/>
              </a:ext>
            </a:extLst>
          </p:cNvPr>
          <p:cNvSpPr txBox="1"/>
          <p:nvPr/>
        </p:nvSpPr>
        <p:spPr>
          <a:xfrm>
            <a:off x="3354341" y="5059830"/>
            <a:ext cx="61839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https://</a:t>
            </a:r>
            <a:r>
              <a:rPr lang="de-DE" sz="1100" dirty="0" err="1"/>
              <a:t>azure.microsoft.com</a:t>
            </a:r>
            <a:r>
              <a:rPr lang="de-DE" sz="1100" dirty="0"/>
              <a:t>/en-</a:t>
            </a:r>
            <a:r>
              <a:rPr lang="de-DE" sz="1100" dirty="0" err="1"/>
              <a:t>us</a:t>
            </a:r>
            <a:r>
              <a:rPr lang="de-DE" sz="1100" dirty="0"/>
              <a:t>/pricing/</a:t>
            </a:r>
            <a:r>
              <a:rPr lang="de-DE" sz="1100" dirty="0" err="1"/>
              <a:t>details</a:t>
            </a:r>
            <a:r>
              <a:rPr lang="de-DE" sz="1100" dirty="0"/>
              <a:t>/virtual-</a:t>
            </a:r>
            <a:r>
              <a:rPr lang="de-DE" sz="1100" dirty="0" err="1"/>
              <a:t>machines</a:t>
            </a:r>
            <a:r>
              <a:rPr lang="de-DE" sz="1100" dirty="0"/>
              <a:t>/</a:t>
            </a:r>
            <a:r>
              <a:rPr lang="de-DE" sz="1100" dirty="0" err="1"/>
              <a:t>series</a:t>
            </a:r>
            <a:r>
              <a:rPr lang="de-DE" sz="1100" dirty="0"/>
              <a:t>/#pricing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C041BF8-14A2-BAE2-CEE3-53D68519B310}"/>
              </a:ext>
            </a:extLst>
          </p:cNvPr>
          <p:cNvSpPr txBox="1"/>
          <p:nvPr/>
        </p:nvSpPr>
        <p:spPr>
          <a:xfrm>
            <a:off x="3354341" y="3416983"/>
            <a:ext cx="6183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aws.amazon.com</a:t>
            </a:r>
            <a:r>
              <a:rPr lang="de-DE" sz="1200" dirty="0"/>
              <a:t>/de/ec2/</a:t>
            </a:r>
            <a:r>
              <a:rPr lang="de-DE" sz="1200" dirty="0" err="1"/>
              <a:t>instance-types</a:t>
            </a:r>
            <a:r>
              <a:rPr lang="de-DE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136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15E76-7D36-21E6-09D9-3C9BB791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1AB3FA-CB31-83DE-F159-25C2B42211CA}"/>
              </a:ext>
            </a:extLst>
          </p:cNvPr>
          <p:cNvSpPr txBox="1"/>
          <p:nvPr/>
        </p:nvSpPr>
        <p:spPr>
          <a:xfrm>
            <a:off x="838200" y="2201747"/>
            <a:ext cx="8220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-Dos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accent6"/>
                </a:solidFill>
              </a:rPr>
              <a:t>Jeweils die beste Instanz in CPU/$ raussuchen (exkl. </a:t>
            </a:r>
            <a:r>
              <a:rPr lang="de-DE" dirty="0" err="1">
                <a:solidFill>
                  <a:schemeClr val="accent6"/>
                </a:solidFill>
              </a:rPr>
              <a:t>Burstable</a:t>
            </a:r>
            <a:r>
              <a:rPr lang="de-DE" dirty="0">
                <a:solidFill>
                  <a:schemeClr val="accent6"/>
                </a:solidFill>
              </a:rPr>
              <a:t> Instanzen)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Network </a:t>
            </a:r>
            <a:r>
              <a:rPr lang="de-DE" dirty="0" err="1">
                <a:solidFill>
                  <a:srgbClr val="00B050"/>
                </a:solidFill>
              </a:rPr>
              <a:t>Bandwidth</a:t>
            </a:r>
            <a:r>
              <a:rPr lang="de-DE" dirty="0">
                <a:solidFill>
                  <a:srgbClr val="00B050"/>
                </a:solidFill>
              </a:rPr>
              <a:t> mit aufnehmen (bei Azure prüfen ob das wirklich die beste ist mit 32 </a:t>
            </a:r>
            <a:r>
              <a:rPr lang="de-DE" dirty="0" err="1">
                <a:solidFill>
                  <a:srgbClr val="00B050"/>
                </a:solidFill>
              </a:rPr>
              <a:t>GiB</a:t>
            </a:r>
            <a:r>
              <a:rPr lang="de-DE" dirty="0">
                <a:solidFill>
                  <a:srgbClr val="00B050"/>
                </a:solidFill>
              </a:rPr>
              <a:t>) -&gt; </a:t>
            </a:r>
            <a:r>
              <a:rPr lang="de-DE" dirty="0">
                <a:solidFill>
                  <a:schemeClr val="accent2"/>
                </a:solidFill>
              </a:rPr>
              <a:t>keine Ahnung was </a:t>
            </a:r>
            <a:r>
              <a:rPr lang="de-DE" dirty="0" err="1">
                <a:solidFill>
                  <a:schemeClr val="accent2"/>
                </a:solidFill>
              </a:rPr>
              <a:t>very</a:t>
            </a:r>
            <a:r>
              <a:rPr lang="de-DE" dirty="0">
                <a:solidFill>
                  <a:schemeClr val="accent2"/>
                </a:solidFill>
              </a:rPr>
              <a:t> high bedeutet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Evtl. Screenshots aus R aufnehmen -&gt; </a:t>
            </a:r>
            <a:r>
              <a:rPr lang="de-DE" dirty="0" err="1">
                <a:solidFill>
                  <a:srgbClr val="FF0000"/>
                </a:solidFill>
              </a:rPr>
              <a:t>Savings</a:t>
            </a:r>
            <a:r>
              <a:rPr lang="de-DE" dirty="0">
                <a:solidFill>
                  <a:srgbClr val="FF0000"/>
                </a:solidFill>
              </a:rPr>
              <a:t> Plans mit rein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accent6"/>
                </a:solidFill>
              </a:rPr>
              <a:t>Weitere Spalte aufnehmen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accent6"/>
                </a:solidFill>
              </a:rPr>
              <a:t>Deep Dive weglassen (bzw. als Backup) und alles in Tabelle schreiben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Parameter überarbeiten, ist dann aber Brainstorming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Zusätzliche Parameter erstmal nicht wichtig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Überarbeiten der ersten Slide + wichtige Facts fett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Tabelle auf zweiter Slide kleiner + R vorbereiten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Storyline abrunden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Auf </a:t>
            </a:r>
            <a:r>
              <a:rPr lang="de-DE" dirty="0" err="1">
                <a:solidFill>
                  <a:srgbClr val="FF0000"/>
                </a:solidFill>
              </a:rPr>
              <a:t>github</a:t>
            </a:r>
            <a:r>
              <a:rPr lang="de-DE" dirty="0">
                <a:solidFill>
                  <a:srgbClr val="FF0000"/>
                </a:solidFill>
              </a:rPr>
              <a:t> pushen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0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D7C45-36F4-0E3D-D7EE-F3407A7A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konkrete Preise -&gt; Rechnungen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AFB6C8-214B-8FDD-7253-4B3D3340A5FA}"/>
              </a:ext>
            </a:extLst>
          </p:cNvPr>
          <p:cNvSpPr/>
          <p:nvPr/>
        </p:nvSpPr>
        <p:spPr>
          <a:xfrm>
            <a:off x="1061545" y="2049517"/>
            <a:ext cx="2932386" cy="371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AWS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General Purpose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CPU </a:t>
            </a:r>
            <a:r>
              <a:rPr lang="de-DE" dirty="0" err="1">
                <a:solidFill>
                  <a:schemeClr val="tx1"/>
                </a:solidFill>
              </a:rPr>
              <a:t>optimized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122D21-9F11-35F4-C3F8-BFEFF5FDE162}"/>
              </a:ext>
            </a:extLst>
          </p:cNvPr>
          <p:cNvSpPr/>
          <p:nvPr/>
        </p:nvSpPr>
        <p:spPr>
          <a:xfrm>
            <a:off x="4303987" y="2049517"/>
            <a:ext cx="2932386" cy="371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Azure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General Purpose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CPU </a:t>
            </a:r>
            <a:r>
              <a:rPr lang="de-DE" dirty="0" err="1">
                <a:solidFill>
                  <a:schemeClr val="tx1"/>
                </a:solidFill>
              </a:rPr>
              <a:t>optimized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AB51E5-DD7A-23F9-374A-5AFD2FB2E731}"/>
              </a:ext>
            </a:extLst>
          </p:cNvPr>
          <p:cNvSpPr/>
          <p:nvPr/>
        </p:nvSpPr>
        <p:spPr>
          <a:xfrm>
            <a:off x="7546429" y="2049517"/>
            <a:ext cx="2932386" cy="371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GCP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General Purpose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CPU </a:t>
            </a:r>
            <a:r>
              <a:rPr lang="de-DE" dirty="0" err="1">
                <a:solidFill>
                  <a:schemeClr val="tx1"/>
                </a:solidFill>
              </a:rPr>
              <a:t>optimized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5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D7C45-36F4-0E3D-D7EE-F3407A7A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Parameter sind für einen Algorithmus relevant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AFB6C8-214B-8FDD-7253-4B3D3340A5FA}"/>
              </a:ext>
            </a:extLst>
          </p:cNvPr>
          <p:cNvSpPr/>
          <p:nvPr/>
        </p:nvSpPr>
        <p:spPr>
          <a:xfrm>
            <a:off x="325821" y="1975944"/>
            <a:ext cx="3909848" cy="4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tx1"/>
                </a:solidFill>
              </a:rPr>
              <a:t>Hardware </a:t>
            </a:r>
            <a:r>
              <a:rPr lang="de-DE" sz="1600" dirty="0" err="1">
                <a:solidFill>
                  <a:schemeClr val="tx1"/>
                </a:solidFill>
              </a:rPr>
              <a:t>requirements</a:t>
            </a:r>
            <a:r>
              <a:rPr lang="de-DE" sz="1600" dirty="0">
                <a:solidFill>
                  <a:schemeClr val="tx1"/>
                </a:solidFill>
              </a:rPr>
              <a:t> = Eingabe: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Wie viele </a:t>
            </a:r>
            <a:r>
              <a:rPr lang="de-DE" sz="1600" dirty="0" err="1">
                <a:solidFill>
                  <a:schemeClr val="tx1"/>
                </a:solidFill>
              </a:rPr>
              <a:t>vCPUs</a:t>
            </a:r>
            <a:r>
              <a:rPr lang="de-DE" sz="1600" dirty="0">
                <a:solidFill>
                  <a:schemeClr val="tx1"/>
                </a:solidFill>
              </a:rPr>
              <a:t> werden mindestens benötigt?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Wie viel </a:t>
            </a:r>
            <a:r>
              <a:rPr lang="de-DE" sz="1600" dirty="0" err="1">
                <a:solidFill>
                  <a:schemeClr val="tx1"/>
                </a:solidFill>
              </a:rPr>
              <a:t>memory</a:t>
            </a:r>
            <a:r>
              <a:rPr lang="de-DE" sz="1600" dirty="0">
                <a:solidFill>
                  <a:schemeClr val="tx1"/>
                </a:solidFill>
              </a:rPr>
              <a:t> wird mindestens benötigt?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Welche Network </a:t>
            </a:r>
            <a:r>
              <a:rPr lang="de-DE" sz="1600" dirty="0" err="1">
                <a:solidFill>
                  <a:schemeClr val="tx1"/>
                </a:solidFill>
              </a:rPr>
              <a:t>performance</a:t>
            </a:r>
            <a:r>
              <a:rPr lang="de-DE" sz="1600" dirty="0">
                <a:solidFill>
                  <a:schemeClr val="tx1"/>
                </a:solidFill>
              </a:rPr>
              <a:t> wird mindestens benötigt?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Wie lange wird/werden die Instanz(en) benötigt?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Zusatz?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Was ist das übergeordnete Ziel (z.B. </a:t>
            </a:r>
            <a:r>
              <a:rPr lang="de-DE" sz="1600" dirty="0" err="1">
                <a:solidFill>
                  <a:schemeClr val="tx1"/>
                </a:solidFill>
              </a:rPr>
              <a:t>general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purpose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use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cases</a:t>
            </a:r>
            <a:r>
              <a:rPr lang="de-DE" sz="1600" dirty="0">
                <a:solidFill>
                  <a:schemeClr val="tx1"/>
                </a:solidFill>
              </a:rPr>
              <a:t> vs. CPU </a:t>
            </a:r>
            <a:r>
              <a:rPr lang="de-DE" sz="1600" dirty="0" err="1">
                <a:solidFill>
                  <a:schemeClr val="tx1"/>
                </a:solidFill>
              </a:rPr>
              <a:t>optimized</a:t>
            </a:r>
            <a:r>
              <a:rPr lang="de-DE" sz="1600" dirty="0">
                <a:solidFill>
                  <a:schemeClr val="tx1"/>
                </a:solidFill>
              </a:rPr>
              <a:t> zur Auswahl der </a:t>
            </a:r>
            <a:r>
              <a:rPr lang="de-DE" sz="1600" dirty="0" err="1">
                <a:solidFill>
                  <a:schemeClr val="tx1"/>
                </a:solidFill>
              </a:rPr>
              <a:t>Instanzfamilie</a:t>
            </a:r>
            <a:r>
              <a:rPr lang="de-DE" sz="1600" dirty="0">
                <a:solidFill>
                  <a:schemeClr val="tx1"/>
                </a:solidFill>
              </a:rPr>
              <a:t>??)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Ist der </a:t>
            </a:r>
            <a:r>
              <a:rPr lang="de-DE" sz="1600" dirty="0" err="1">
                <a:solidFill>
                  <a:schemeClr val="tx1"/>
                </a:solidFill>
              </a:rPr>
              <a:t>workload</a:t>
            </a:r>
            <a:r>
              <a:rPr lang="de-DE" sz="1600" dirty="0">
                <a:solidFill>
                  <a:schemeClr val="tx1"/>
                </a:solidFill>
              </a:rPr>
              <a:t> fehlertolerant, etc. oder nicht, d.h. können Spot Instanzen verwendet werden?</a:t>
            </a:r>
          </a:p>
        </p:txBody>
      </p:sp>
      <p:pic>
        <p:nvPicPr>
          <p:cNvPr id="7" name="Grafik 6" descr="Prozessor mit einfarbiger Füllung">
            <a:extLst>
              <a:ext uri="{FF2B5EF4-FFF2-40B4-BE49-F238E27FC236}">
                <a16:creationId xmlns:a16="http://schemas.microsoft.com/office/drawing/2014/main" id="{FC3546DA-BDB4-7CE5-670A-2463D3D1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1708" y="1963446"/>
            <a:ext cx="1128584" cy="1128584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0D4620D-EF83-12B9-211E-E08003D9D72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35669" y="2527738"/>
            <a:ext cx="1296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B9B25D-65B8-DDFC-2FCB-EC015B86155F}"/>
              </a:ext>
            </a:extLst>
          </p:cNvPr>
          <p:cNvCxnSpPr/>
          <p:nvPr/>
        </p:nvCxnSpPr>
        <p:spPr>
          <a:xfrm>
            <a:off x="6660292" y="2548758"/>
            <a:ext cx="1296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0C842AF-18B2-D0ED-F911-8684CF5BEAC2}"/>
              </a:ext>
            </a:extLst>
          </p:cNvPr>
          <p:cNvSpPr/>
          <p:nvPr/>
        </p:nvSpPr>
        <p:spPr>
          <a:xfrm>
            <a:off x="7956331" y="1975944"/>
            <a:ext cx="3909848" cy="4235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tx1"/>
                </a:solidFill>
              </a:rPr>
              <a:t>Instanz + Preis = Ausgabe: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1"/>
                </a:solidFill>
              </a:rPr>
              <a:t>Welche Instanz in welcher Preisoption ist Preisoptimal für die gegebenen Parameter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3ECE3A9-1044-BDD1-11D9-81FD18935AE3}"/>
              </a:ext>
            </a:extLst>
          </p:cNvPr>
          <p:cNvSpPr txBox="1"/>
          <p:nvPr/>
        </p:nvSpPr>
        <p:spPr>
          <a:xfrm>
            <a:off x="4465263" y="3066277"/>
            <a:ext cx="33018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 muss der Algorithmus können:</a:t>
            </a:r>
          </a:p>
          <a:p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Parameter als Input nehmen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On-</a:t>
            </a:r>
            <a:r>
              <a:rPr lang="de-DE" sz="1600" dirty="0" err="1"/>
              <a:t>demand</a:t>
            </a:r>
            <a:r>
              <a:rPr lang="de-DE" sz="1600" dirty="0"/>
              <a:t> Preise kennen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Wissen, bei welchen Voraussetzungen für Rabatte auf </a:t>
            </a:r>
            <a:r>
              <a:rPr lang="de-DE" sz="1600" dirty="0" err="1"/>
              <a:t>Savingsplans</a:t>
            </a:r>
            <a:r>
              <a:rPr lang="de-DE" sz="1600" dirty="0"/>
              <a:t> gelten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Auf Basis von historischen Daten Spotpreise mit einbeziehen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Monetäre Bewertung wenn Spot Instanz verloren geht (evtl. einfach auf nächst schlechtere switchen)</a:t>
            </a:r>
          </a:p>
        </p:txBody>
      </p:sp>
    </p:spTree>
    <p:extLst>
      <p:ext uri="{BB962C8B-B14F-4D97-AF65-F5344CB8AC3E}">
        <p14:creationId xmlns:p14="http://schemas.microsoft.com/office/powerpoint/2010/main" val="10570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D7C45-36F4-0E3D-D7EE-F3407A7A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Parameter spielen noch eine Rolle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AFB6C8-214B-8FDD-7253-4B3D3340A5FA}"/>
              </a:ext>
            </a:extLst>
          </p:cNvPr>
          <p:cNvSpPr/>
          <p:nvPr/>
        </p:nvSpPr>
        <p:spPr>
          <a:xfrm>
            <a:off x="1061545" y="2049517"/>
            <a:ext cx="2932386" cy="371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IOPS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Storage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EBS / SSD</a:t>
            </a:r>
          </a:p>
        </p:txBody>
      </p:sp>
    </p:spTree>
    <p:extLst>
      <p:ext uri="{BB962C8B-B14F-4D97-AF65-F5344CB8AC3E}">
        <p14:creationId xmlns:p14="http://schemas.microsoft.com/office/powerpoint/2010/main" val="379587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BAAE-1F0B-430A-57CA-0B5B0F6A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Comparison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Price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options</a:t>
            </a:r>
            <a:endParaRPr lang="de-DE" sz="3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77FDF4-C2E2-9D9B-5F2F-EB945F0C991C}"/>
              </a:ext>
            </a:extLst>
          </p:cNvPr>
          <p:cNvSpPr txBox="1"/>
          <p:nvPr/>
        </p:nvSpPr>
        <p:spPr>
          <a:xfrm>
            <a:off x="1034822" y="1313968"/>
            <a:ext cx="10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AWS EC2</a:t>
            </a:r>
          </a:p>
        </p:txBody>
      </p:sp>
      <p:pic>
        <p:nvPicPr>
          <p:cNvPr id="1026" name="Picture 2" descr="Amazon Web Services AWS – Server Hosting &amp; Cloud Services">
            <a:extLst>
              <a:ext uri="{FF2B5EF4-FFF2-40B4-BE49-F238E27FC236}">
                <a16:creationId xmlns:a16="http://schemas.microsoft.com/office/drawing/2014/main" id="{29A8563A-D3EC-CA47-34AA-04674499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26" y1="24540" x2="33226" y2="24540"/>
                        <a14:foregroundMark x1="41935" y1="31288" x2="41935" y2="31288"/>
                        <a14:foregroundMark x1="61935" y1="28221" x2="61935" y2="28221"/>
                        <a14:foregroundMark x1="73226" y1="61350" x2="73226" y2="61350"/>
                        <a14:backgroundMark x1="60645" y1="30061" x2="60645" y2="30061"/>
                        <a14:backgroundMark x1="60645" y1="29448" x2="60645" y2="29448"/>
                        <a14:backgroundMark x1="60645" y1="29448" x2="60645" y2="2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17" y="1313968"/>
            <a:ext cx="873582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Stack HCI Cloud - Beyond.pl">
            <a:extLst>
              <a:ext uri="{FF2B5EF4-FFF2-40B4-BE49-F238E27FC236}">
                <a16:creationId xmlns:a16="http://schemas.microsoft.com/office/drawing/2014/main" id="{B88E09B7-E404-8A65-E4A6-72084FA9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67" y1="36464" x2="41367" y2="36464"/>
                        <a14:foregroundMark x1="30216" y1="59116" x2="30216" y2="59116"/>
                        <a14:foregroundMark x1="43165" y1="66851" x2="43165" y2="66851"/>
                        <a14:foregroundMark x1="48201" y1="67403" x2="48201" y2="67403"/>
                        <a14:foregroundMark x1="60791" y1="67403" x2="60791" y2="67403"/>
                        <a14:foregroundMark x1="73022" y1="65746" x2="73022" y2="65746"/>
                        <a14:foregroundMark x1="42446" y1="52486" x2="42446" y2="52486"/>
                        <a14:foregroundMark x1="42446" y1="51381" x2="42446" y2="51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30" y="1120834"/>
            <a:ext cx="1000957" cy="6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C547E19-E6BA-2036-5CD5-0BEFD12637A8}"/>
              </a:ext>
            </a:extLst>
          </p:cNvPr>
          <p:cNvSpPr txBox="1"/>
          <p:nvPr/>
        </p:nvSpPr>
        <p:spPr>
          <a:xfrm>
            <a:off x="4487810" y="1316759"/>
            <a:ext cx="13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Azure VMs </a:t>
            </a:r>
          </a:p>
        </p:txBody>
      </p:sp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C578183E-D0BC-D1C5-4B33-B9A9EFF3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333" y1="36310" x2="50333" y2="36310"/>
                        <a14:foregroundMark x1="50333" y1="36310" x2="50333" y2="36310"/>
                        <a14:foregroundMark x1="27667" y1="79762" x2="71000" y2="80952"/>
                        <a14:foregroundMark x1="71000" y1="80952" x2="72000" y2="80952"/>
                        <a14:backgroundMark x1="54000" y1="40476" x2="54000" y2="40476"/>
                        <a14:backgroundMark x1="54000" y1="40476" x2="54000" y2="40476"/>
                        <a14:backgroundMark x1="54000" y1="40476" x2="54000" y2="40476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7000" y1="42262" x2="47000" y2="42262"/>
                        <a14:backgroundMark x1="48333" y1="42262" x2="48333" y2="42262"/>
                        <a14:backgroundMark x1="48333" y1="42262" x2="48333" y2="42262"/>
                        <a14:backgroundMark x1="48333" y1="42262" x2="48333" y2="42262"/>
                        <a14:backgroundMark x1="49000" y1="39286" x2="49000" y2="39286"/>
                        <a14:backgroundMark x1="49000" y1="38095" x2="49000" y2="38095"/>
                        <a14:backgroundMark x1="49333" y1="38095" x2="49333" y2="38095"/>
                        <a14:backgroundMark x1="49333" y1="38095" x2="49333" y2="38095"/>
                        <a14:backgroundMark x1="49333" y1="36905" x2="49333" y2="36905"/>
                        <a14:backgroundMark x1="49333" y1="36905" x2="49333" y2="36905"/>
                        <a14:backgroundMark x1="49333" y1="36905" x2="49333" y2="3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34" y="1120834"/>
            <a:ext cx="1382547" cy="7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3E9D133-5C21-76DD-C08B-C94D4F56FD31}"/>
              </a:ext>
            </a:extLst>
          </p:cNvPr>
          <p:cNvSpPr txBox="1"/>
          <p:nvPr/>
        </p:nvSpPr>
        <p:spPr>
          <a:xfrm>
            <a:off x="8149745" y="1313968"/>
            <a:ext cx="2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Google </a:t>
            </a:r>
            <a:r>
              <a:rPr lang="de-DE" b="1" dirty="0" err="1"/>
              <a:t>Compute</a:t>
            </a:r>
            <a:r>
              <a:rPr lang="de-DE" b="1" dirty="0"/>
              <a:t> Engine 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82BD8D4-BE4F-520D-19FA-DF33649EB996}"/>
              </a:ext>
            </a:extLst>
          </p:cNvPr>
          <p:cNvSpPr/>
          <p:nvPr/>
        </p:nvSpPr>
        <p:spPr>
          <a:xfrm>
            <a:off x="283832" y="1932394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On-</a:t>
            </a:r>
            <a:r>
              <a:rPr lang="de-DE" sz="1600" dirty="0" err="1"/>
              <a:t>demand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 for the instances that you use by the second (with a minimum of 60s), with no long-term commitments or upfront payments.</a:t>
            </a:r>
            <a:endParaRPr lang="de-DE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A70DDD30-82DC-7B47-B68C-8ACC425D2835}"/>
              </a:ext>
            </a:extLst>
          </p:cNvPr>
          <p:cNvSpPr/>
          <p:nvPr/>
        </p:nvSpPr>
        <p:spPr>
          <a:xfrm>
            <a:off x="2146005" y="1932393"/>
            <a:ext cx="1709937" cy="1812081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Spot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Spot instances allow you to request spare Amazon EC2 computing capacity for up to 90% off the On-Demand prices.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E3F59EF7-7594-48FD-E924-E2D6C8F292DB}"/>
              </a:ext>
            </a:extLst>
          </p:cNvPr>
          <p:cNvSpPr/>
          <p:nvPr/>
        </p:nvSpPr>
        <p:spPr>
          <a:xfrm>
            <a:off x="283833" y="3894094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Savings</a:t>
            </a:r>
            <a:r>
              <a:rPr lang="de-DE" sz="1600" dirty="0"/>
              <a:t> Plans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Amazon EC2 costs by making a commitment to a consistent amount of usage (in USD / h)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EAFDAA80-38C7-2C54-F99B-398CB9C80B18}"/>
              </a:ext>
            </a:extLst>
          </p:cNvPr>
          <p:cNvSpPr/>
          <p:nvPr/>
        </p:nvSpPr>
        <p:spPr>
          <a:xfrm>
            <a:off x="2146005" y="3894094"/>
            <a:ext cx="1709937" cy="1812080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Reserved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your Amazon EC2 costs by making a commitment to a specific instance configuration, (e.g. instance type or Region)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A591E3BE-3BFE-886C-F9E1-236C1C9F262F}"/>
              </a:ext>
            </a:extLst>
          </p:cNvPr>
          <p:cNvSpPr/>
          <p:nvPr/>
        </p:nvSpPr>
        <p:spPr>
          <a:xfrm>
            <a:off x="4233827" y="1932394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On-</a:t>
            </a:r>
            <a:r>
              <a:rPr lang="de-DE" sz="1600" dirty="0" err="1"/>
              <a:t>demand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 for the instances that you use by the second (with a minimum of 60s), with no long-term commitments or upfront payments.</a:t>
            </a:r>
            <a:endParaRPr lang="de-DE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72AF270-4AEE-B2FE-1752-389117E9EFF4}"/>
              </a:ext>
            </a:extLst>
          </p:cNvPr>
          <p:cNvSpPr/>
          <p:nvPr/>
        </p:nvSpPr>
        <p:spPr>
          <a:xfrm>
            <a:off x="6096000" y="1932393"/>
            <a:ext cx="1709937" cy="1812081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Spot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Spot instances allow you to request spare Amazon EC2 computing capacity for up to 90% off the On-Demand prices.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28171383-3BFE-5304-EB93-F287F9B5A938}"/>
              </a:ext>
            </a:extLst>
          </p:cNvPr>
          <p:cNvSpPr/>
          <p:nvPr/>
        </p:nvSpPr>
        <p:spPr>
          <a:xfrm>
            <a:off x="4233828" y="3894094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Savings</a:t>
            </a:r>
            <a:r>
              <a:rPr lang="de-DE" sz="1600" dirty="0"/>
              <a:t> Plans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Amazon EC2 costs by making a commitment to a consistent amount of usage (in USD / h)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475BFB0A-FE86-6AB0-2A40-8B99DF6100B4}"/>
              </a:ext>
            </a:extLst>
          </p:cNvPr>
          <p:cNvSpPr/>
          <p:nvPr/>
        </p:nvSpPr>
        <p:spPr>
          <a:xfrm>
            <a:off x="6096000" y="3894094"/>
            <a:ext cx="1709937" cy="1812080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Reserved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your Amazon EC2 costs by making a commitment to a specific instance configuration, (e.g. instance type or Region)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DA3354E5-EE34-10ED-8D91-75E83289793D}"/>
              </a:ext>
            </a:extLst>
          </p:cNvPr>
          <p:cNvSpPr/>
          <p:nvPr/>
        </p:nvSpPr>
        <p:spPr>
          <a:xfrm>
            <a:off x="8336058" y="1909422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On-</a:t>
            </a:r>
            <a:r>
              <a:rPr lang="de-DE" sz="1600" dirty="0" err="1"/>
              <a:t>demand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 for the instances that you use by the second (with a minimum of 60s), with no long-term commitments or upfront payments.</a:t>
            </a:r>
            <a:endParaRPr lang="de-DE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61BC1D9F-ED4E-5CD8-5A57-CC8E21A5FF69}"/>
              </a:ext>
            </a:extLst>
          </p:cNvPr>
          <p:cNvSpPr/>
          <p:nvPr/>
        </p:nvSpPr>
        <p:spPr>
          <a:xfrm>
            <a:off x="10198231" y="1909421"/>
            <a:ext cx="1709937" cy="1812081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/>
              <a:t>Spot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Spot instances allow you to request spare Amazon EC2 computing capacity for up to 90% off the On-Demand prices.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A5E6771C-D7A4-2B7B-B45F-86F98947B721}"/>
              </a:ext>
            </a:extLst>
          </p:cNvPr>
          <p:cNvSpPr/>
          <p:nvPr/>
        </p:nvSpPr>
        <p:spPr>
          <a:xfrm>
            <a:off x="8336059" y="3871122"/>
            <a:ext cx="1709936" cy="1812082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Savings</a:t>
            </a:r>
            <a:r>
              <a:rPr lang="de-DE" sz="1600" dirty="0"/>
              <a:t> Plans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Amazon EC2 costs by making a commitment to a consistent amount of usage (in USD / h)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F8AE51DF-3C8E-2139-7E0D-B92B819B9265}"/>
              </a:ext>
            </a:extLst>
          </p:cNvPr>
          <p:cNvSpPr/>
          <p:nvPr/>
        </p:nvSpPr>
        <p:spPr>
          <a:xfrm>
            <a:off x="10198231" y="3871122"/>
            <a:ext cx="1709937" cy="1812080"/>
          </a:xfrm>
          <a:prstGeom prst="roundRect">
            <a:avLst>
              <a:gd name="adj" fmla="val 106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DE" sz="1600" dirty="0" err="1"/>
              <a:t>Reserved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endParaRPr lang="de-DE" sz="12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cs typeface="Times New Roman" panose="02020603050405020304" pitchFamily="18" charset="0"/>
              </a:rPr>
              <a:t>You can reduce your Amazon EC2 costs by making a commitment to a specific instance configuration, (e.g. instance type or Region) for a term of 1 or 3 years.</a:t>
            </a:r>
            <a:endParaRPr lang="de-DE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0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Microsoft Macintosh PowerPoint</Application>
  <PresentationFormat>Breitbild</PresentationFormat>
  <Paragraphs>248</Paragraphs>
  <Slides>10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Cloud Pricing Models</vt:lpstr>
      <vt:lpstr>Comparison of Main Cloud Price Model Options</vt:lpstr>
      <vt:lpstr>Comparison of Cloud Instances and Prices</vt:lpstr>
      <vt:lpstr>Backup Instances</vt:lpstr>
      <vt:lpstr>PowerPoint-Präsentation</vt:lpstr>
      <vt:lpstr>Gegenüberstellung konkrete Preise -&gt; Rechnungen</vt:lpstr>
      <vt:lpstr>Welche Parameter sind für einen Algorithmus relevant</vt:lpstr>
      <vt:lpstr>Welche Parameter spielen noch eine Rolle</vt:lpstr>
      <vt:lpstr>Comparison of Price model options</vt:lpstr>
      <vt:lpstr>Deep dive Spot / Savings / Reserved?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Pricing Models</dc:title>
  <dc:creator>Dietl, Marcel</dc:creator>
  <cp:lastModifiedBy>Dietl, Marcel</cp:lastModifiedBy>
  <cp:revision>65</cp:revision>
  <dcterms:created xsi:type="dcterms:W3CDTF">2023-03-26T22:05:46Z</dcterms:created>
  <dcterms:modified xsi:type="dcterms:W3CDTF">2023-03-29T00:05:58Z</dcterms:modified>
</cp:coreProperties>
</file>