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Socorro" initials="MS" lastIdx="1" clrIdx="0">
    <p:extLst>
      <p:ext uri="{19B8F6BF-5375-455C-9EA6-DF929625EA0E}">
        <p15:presenceInfo xmlns:p15="http://schemas.microsoft.com/office/powerpoint/2012/main" userId="ff712dbd54070f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905722-6728-4146-B8BD-CA0453354E6D}">
  <a:tblStyle styleId="{5C905722-6728-4146-B8BD-CA0453354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3T20:56:33.897" idx="1">
    <p:pos x="10" y="10"/>
    <p:text>Moises Vasquez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Fantasy Stoc Market Project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D8A36-9419-4575-9F5F-D37084EB56FA}"/>
              </a:ext>
            </a:extLst>
          </p:cNvPr>
          <p:cNvSpPr txBox="1"/>
          <p:nvPr/>
        </p:nvSpPr>
        <p:spPr>
          <a:xfrm>
            <a:off x="6265729" y="4225605"/>
            <a:ext cx="256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Moises Vasquez</a:t>
            </a:r>
          </a:p>
          <a:p>
            <a:r>
              <a:rPr lang="en-US" sz="1800" b="1" dirty="0"/>
              <a:t>Marcel Socorro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3674-4B79-417E-B088-7F5BB596D9E2}"/>
              </a:ext>
            </a:extLst>
          </p:cNvPr>
          <p:cNvSpPr txBox="1"/>
          <p:nvPr/>
        </p:nvSpPr>
        <p:spPr>
          <a:xfrm>
            <a:off x="315824" y="4348716"/>
            <a:ext cx="399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Mining and Machine Learning CIS544_20sp1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50400" y="2380364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/>
                </a:solidFill>
              </a:rPr>
              <a:t>THANK YOU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800" b="1" dirty="0"/>
              <a:t>Requirements</a:t>
            </a: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49" y="1599700"/>
            <a:ext cx="7195173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-All trading must be done from R and completely automated,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-Running a script in a Virtual Machine hosted in AWS Number of calls are limited to 2 calls per minute, maximum 300 API calls per day.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-At least 250 successful trades (buy/sell) must be done per day.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-All trading is to be done between 10am-4pm. Failed transactions will result in penalties.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-The user linked to the key has a budget of 100000 Big Data Dollars.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-The total value is composed by Value Shares and Budget Available. Penalties are subtracted of the Total</a:t>
            </a:r>
            <a:endParaRPr sz="2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95526" y="67895"/>
            <a:ext cx="5497200" cy="6253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Variables of the model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CD849-73AF-47EF-895A-799BC7A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325"/>
            <a:ext cx="6991350" cy="1495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4B3D5-2196-47D7-82A2-5F3A226C3C26}"/>
              </a:ext>
            </a:extLst>
          </p:cNvPr>
          <p:cNvCxnSpPr>
            <a:cxnSpLocks/>
          </p:cNvCxnSpPr>
          <p:nvPr/>
        </p:nvCxnSpPr>
        <p:spPr>
          <a:xfrm flipV="1">
            <a:off x="2570379" y="853525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E33749-949A-4967-9D65-33C1FE0CF1B2}"/>
              </a:ext>
            </a:extLst>
          </p:cNvPr>
          <p:cNvSpPr txBox="1"/>
          <p:nvPr/>
        </p:nvSpPr>
        <p:spPr>
          <a:xfrm>
            <a:off x="3030112" y="698177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BD39-8D6F-46B0-923C-75DFC969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5822101" cy="23719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2CCB8-9F34-400D-94FF-1A98B0B508E9}"/>
              </a:ext>
            </a:extLst>
          </p:cNvPr>
          <p:cNvCxnSpPr>
            <a:cxnSpLocks/>
          </p:cNvCxnSpPr>
          <p:nvPr/>
        </p:nvCxnSpPr>
        <p:spPr>
          <a:xfrm flipV="1">
            <a:off x="3537871" y="3217497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64BEE0-3F5F-472B-9E49-18FC1811F8C4}"/>
              </a:ext>
            </a:extLst>
          </p:cNvPr>
          <p:cNvSpPr txBox="1"/>
          <p:nvPr/>
        </p:nvSpPr>
        <p:spPr>
          <a:xfrm>
            <a:off x="4106508" y="2954807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F5D34-A5D0-447E-98AD-B5BA5257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9" y="1013159"/>
            <a:ext cx="4651634" cy="1940922"/>
          </a:xfrm>
          <a:prstGeom prst="rect">
            <a:avLst/>
          </a:prstGeom>
        </p:spPr>
      </p:pic>
      <p:sp>
        <p:nvSpPr>
          <p:cNvPr id="15" name="Google Shape;530;p15">
            <a:extLst>
              <a:ext uri="{FF2B5EF4-FFF2-40B4-BE49-F238E27FC236}">
                <a16:creationId xmlns:a16="http://schemas.microsoft.com/office/drawing/2014/main" id="{EF7D6BA0-8857-4DBD-A975-013F1A6F0948}"/>
              </a:ext>
            </a:extLst>
          </p:cNvPr>
          <p:cNvSpPr txBox="1">
            <a:spLocks/>
          </p:cNvSpPr>
          <p:nvPr/>
        </p:nvSpPr>
        <p:spPr>
          <a:xfrm>
            <a:off x="1137600" y="159489"/>
            <a:ext cx="5911786" cy="991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Variables of the model. Predicting price per minute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0C0386-0CC5-4043-96A1-7C415653F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903" y="832640"/>
            <a:ext cx="4094097" cy="2526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FB052B-A252-43DD-BF7B-FB3E61852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86" y="2855238"/>
            <a:ext cx="3591598" cy="221652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30C26-AFB4-4F68-9D12-5249854AB5F8}"/>
              </a:ext>
            </a:extLst>
          </p:cNvPr>
          <p:cNvCxnSpPr>
            <a:cxnSpLocks/>
          </p:cNvCxnSpPr>
          <p:nvPr/>
        </p:nvCxnSpPr>
        <p:spPr>
          <a:xfrm flipV="1">
            <a:off x="4449424" y="3387373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2DE1F2-069A-4AF1-85EF-6AEF4E053E61}"/>
              </a:ext>
            </a:extLst>
          </p:cNvPr>
          <p:cNvSpPr txBox="1"/>
          <p:nvPr/>
        </p:nvSpPr>
        <p:spPr>
          <a:xfrm>
            <a:off x="4909157" y="3232025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error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00AC8-1BAB-4A05-B6BB-1F11C98654F4}"/>
              </a:ext>
            </a:extLst>
          </p:cNvPr>
          <p:cNvSpPr txBox="1"/>
          <p:nvPr/>
        </p:nvSpPr>
        <p:spPr>
          <a:xfrm>
            <a:off x="4909157" y="4110348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 2.62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85FEA-C370-41B0-A535-3D41137ADF6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36284" y="4055114"/>
            <a:ext cx="472873" cy="209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530;p15">
            <a:extLst>
              <a:ext uri="{FF2B5EF4-FFF2-40B4-BE49-F238E27FC236}">
                <a16:creationId xmlns:a16="http://schemas.microsoft.com/office/drawing/2014/main" id="{51F59349-4ABA-4D65-B16C-4CD27EC706A4}"/>
              </a:ext>
            </a:extLst>
          </p:cNvPr>
          <p:cNvSpPr txBox="1">
            <a:spLocks/>
          </p:cNvSpPr>
          <p:nvPr/>
        </p:nvSpPr>
        <p:spPr>
          <a:xfrm>
            <a:off x="2349628" y="-78773"/>
            <a:ext cx="3742827" cy="6253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Model Decision Making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9C743-D11D-44CE-AA49-4A8C1884831A}"/>
              </a:ext>
            </a:extLst>
          </p:cNvPr>
          <p:cNvSpPr/>
          <p:nvPr/>
        </p:nvSpPr>
        <p:spPr>
          <a:xfrm>
            <a:off x="2477387" y="680485"/>
            <a:ext cx="3051544" cy="2870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Series Analysis 20 stocks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7153B-AF4C-4AD1-B8D5-E993C75C6B12}"/>
              </a:ext>
            </a:extLst>
          </p:cNvPr>
          <p:cNvSpPr/>
          <p:nvPr/>
        </p:nvSpPr>
        <p:spPr>
          <a:xfrm>
            <a:off x="595339" y="1332614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Max (Current pricing-Last transaction price) to SELL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9642B-F3E0-4786-A6EB-C507F8C7ED1E}"/>
              </a:ext>
            </a:extLst>
          </p:cNvPr>
          <p:cNvSpPr/>
          <p:nvPr/>
        </p:nvSpPr>
        <p:spPr>
          <a:xfrm>
            <a:off x="4566683" y="1332613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Min (Current pricing-Last transaction price) to BUY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BC082B-6A63-4879-A607-9CE4FBAF341B}"/>
              </a:ext>
            </a:extLst>
          </p:cNvPr>
          <p:cNvSpPr/>
          <p:nvPr/>
        </p:nvSpPr>
        <p:spPr>
          <a:xfrm>
            <a:off x="595339" y="2278910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Comparing to Time Series Prediction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0E5041-AC87-4D5C-9387-89C43D4E57AF}"/>
              </a:ext>
            </a:extLst>
          </p:cNvPr>
          <p:cNvSpPr/>
          <p:nvPr/>
        </p:nvSpPr>
        <p:spPr>
          <a:xfrm>
            <a:off x="109786" y="3625698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sell. Pass to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Max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10FE29-FF19-4E21-AA7B-F865AA096067}"/>
              </a:ext>
            </a:extLst>
          </p:cNvPr>
          <p:cNvSpPr/>
          <p:nvPr/>
        </p:nvSpPr>
        <p:spPr>
          <a:xfrm>
            <a:off x="4566683" y="2278908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Comparing to Time Series Prediction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404F7-4252-417A-A4BC-C6E921E82B79}"/>
              </a:ext>
            </a:extLst>
          </p:cNvPr>
          <p:cNvSpPr/>
          <p:nvPr/>
        </p:nvSpPr>
        <p:spPr>
          <a:xfrm>
            <a:off x="2119255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Sell all, leave 1 share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93EF5C-F74E-4BCF-8D93-E1E4F7EEAC4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121111" y="967562"/>
            <a:ext cx="1882048" cy="36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16753-A7DF-4735-B5A4-E37ACD18F97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003159" y="967562"/>
            <a:ext cx="2089296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78475D-DD54-4C03-9D86-74751324F89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21111" y="1913859"/>
            <a:ext cx="0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E77FB7-89CE-4295-AD1E-439DFEB2328D}"/>
              </a:ext>
            </a:extLst>
          </p:cNvPr>
          <p:cNvCxnSpPr/>
          <p:nvPr/>
        </p:nvCxnSpPr>
        <p:spPr>
          <a:xfrm>
            <a:off x="6090599" y="1913857"/>
            <a:ext cx="0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726A36-2F18-46B4-93FD-992BDD348B6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75619" y="2860153"/>
            <a:ext cx="965832" cy="76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860B8-3337-4CC8-8685-8A769B058F5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121111" y="2860155"/>
            <a:ext cx="963977" cy="76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F21AC2-7E65-402B-9139-8DF76AE5DBE1}"/>
              </a:ext>
            </a:extLst>
          </p:cNvPr>
          <p:cNvSpPr/>
          <p:nvPr/>
        </p:nvSpPr>
        <p:spPr>
          <a:xfrm>
            <a:off x="4229057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Spend 3K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D50284-0D68-4B77-8959-DAFA3E0CC79A}"/>
              </a:ext>
            </a:extLst>
          </p:cNvPr>
          <p:cNvSpPr/>
          <p:nvPr/>
        </p:nvSpPr>
        <p:spPr>
          <a:xfrm>
            <a:off x="6266245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buy. Pass to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Min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BC02BA-F5D0-4412-BB3A-8116E1E4490D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flipH="1">
            <a:off x="5194890" y="2860153"/>
            <a:ext cx="897565" cy="76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31810-0B88-4536-A5FC-B7A9299FAA55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6092455" y="2860153"/>
            <a:ext cx="1139623" cy="76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4D4D62-4954-4362-8C4B-7BABCC31AA07}"/>
              </a:ext>
            </a:extLst>
          </p:cNvPr>
          <p:cNvSpPr/>
          <p:nvPr/>
        </p:nvSpPr>
        <p:spPr>
          <a:xfrm>
            <a:off x="352563" y="2998375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E80DB4-923F-409F-A94C-3C97DA2960F9}"/>
              </a:ext>
            </a:extLst>
          </p:cNvPr>
          <p:cNvCxnSpPr>
            <a:cxnSpLocks/>
          </p:cNvCxnSpPr>
          <p:nvPr/>
        </p:nvCxnSpPr>
        <p:spPr>
          <a:xfrm flipV="1">
            <a:off x="1189413" y="3009008"/>
            <a:ext cx="0" cy="226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D78434-BDC9-4520-97B9-B85517350CE9}"/>
              </a:ext>
            </a:extLst>
          </p:cNvPr>
          <p:cNvSpPr/>
          <p:nvPr/>
        </p:nvSpPr>
        <p:spPr>
          <a:xfrm>
            <a:off x="2883997" y="3001914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3F3CC-5E0B-43E1-A475-B02AAACCD290}"/>
              </a:ext>
            </a:extLst>
          </p:cNvPr>
          <p:cNvCxnSpPr>
            <a:cxnSpLocks/>
          </p:cNvCxnSpPr>
          <p:nvPr/>
        </p:nvCxnSpPr>
        <p:spPr>
          <a:xfrm>
            <a:off x="3734138" y="3032049"/>
            <a:ext cx="0" cy="23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490EA37-3E5C-4176-BD19-0EF0037F8958}"/>
              </a:ext>
            </a:extLst>
          </p:cNvPr>
          <p:cNvSpPr/>
          <p:nvPr/>
        </p:nvSpPr>
        <p:spPr>
          <a:xfrm>
            <a:off x="4566683" y="2998367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85EAD8-3BEC-447F-AE88-D5710EA316CB}"/>
              </a:ext>
            </a:extLst>
          </p:cNvPr>
          <p:cNvCxnSpPr>
            <a:cxnSpLocks/>
          </p:cNvCxnSpPr>
          <p:nvPr/>
        </p:nvCxnSpPr>
        <p:spPr>
          <a:xfrm flipV="1">
            <a:off x="5424716" y="3016092"/>
            <a:ext cx="0" cy="226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1E0DB53-3595-402A-9CF0-5C4136AF7A9C}"/>
              </a:ext>
            </a:extLst>
          </p:cNvPr>
          <p:cNvSpPr/>
          <p:nvPr/>
        </p:nvSpPr>
        <p:spPr>
          <a:xfrm>
            <a:off x="6826186" y="2998367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DB6799-48C0-4E39-86E3-F47440B309DD}"/>
              </a:ext>
            </a:extLst>
          </p:cNvPr>
          <p:cNvCxnSpPr>
            <a:cxnSpLocks/>
          </p:cNvCxnSpPr>
          <p:nvPr/>
        </p:nvCxnSpPr>
        <p:spPr>
          <a:xfrm>
            <a:off x="7692994" y="3032041"/>
            <a:ext cx="0" cy="23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2B6F2D-023C-4B58-B525-78FF38EDCDF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076011" y="4206932"/>
            <a:ext cx="2022925" cy="30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B9B996-7D4F-4F14-9195-5ADC7412E68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098936" y="4206932"/>
            <a:ext cx="2059128" cy="30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172699-688D-4FFC-90F8-F02C27EC74BB}"/>
              </a:ext>
            </a:extLst>
          </p:cNvPr>
          <p:cNvSpPr/>
          <p:nvPr/>
        </p:nvSpPr>
        <p:spPr>
          <a:xfrm>
            <a:off x="3133103" y="4515285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Increasing Budget 0.02% 21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B9C08-99DC-410C-9B3C-A22D7C0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</a:t>
            </a:r>
            <a:r>
              <a:rPr lang="en-US" baseline="30000" dirty="0"/>
              <a:t>nd</a:t>
            </a:r>
            <a:r>
              <a:rPr lang="en-US" dirty="0"/>
              <a:t>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38582-8D6C-487F-B542-FC33D2E6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0" y="1533525"/>
            <a:ext cx="7191375" cy="20764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19C2B7-7AC6-4847-BA5A-D8D7303CF800}"/>
              </a:ext>
            </a:extLst>
          </p:cNvPr>
          <p:cNvSpPr/>
          <p:nvPr/>
        </p:nvSpPr>
        <p:spPr>
          <a:xfrm>
            <a:off x="5757200" y="1698652"/>
            <a:ext cx="425303" cy="65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78390-F6DA-42FD-BD5E-93586F38CBD7}"/>
              </a:ext>
            </a:extLst>
          </p:cNvPr>
          <p:cNvSpPr/>
          <p:nvPr/>
        </p:nvSpPr>
        <p:spPr>
          <a:xfrm>
            <a:off x="6177517" y="2046768"/>
            <a:ext cx="839972" cy="22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FB3E5-8A24-4EA7-A26E-054649DACBE4}"/>
              </a:ext>
            </a:extLst>
          </p:cNvPr>
          <p:cNvCxnSpPr/>
          <p:nvPr/>
        </p:nvCxnSpPr>
        <p:spPr>
          <a:xfrm>
            <a:off x="6464595" y="3530010"/>
            <a:ext cx="0" cy="348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4213B-3B1D-4ABC-A970-C35FC27B37EC}"/>
              </a:ext>
            </a:extLst>
          </p:cNvPr>
          <p:cNvSpPr txBox="1"/>
          <p:nvPr/>
        </p:nvSpPr>
        <p:spPr>
          <a:xfrm>
            <a:off x="5478261" y="3942809"/>
            <a:ext cx="175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in the past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E7328-C965-4082-BA55-BB94EF99108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50641" y="3450486"/>
            <a:ext cx="875937" cy="90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ED19C0-4B31-4D33-A197-697A48AD613B}"/>
              </a:ext>
            </a:extLst>
          </p:cNvPr>
          <p:cNvSpPr txBox="1"/>
          <p:nvPr/>
        </p:nvSpPr>
        <p:spPr>
          <a:xfrm>
            <a:off x="7350641" y="3540984"/>
            <a:ext cx="175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next observation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A23C2-F066-4711-8643-A1366F1B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669"/>
            <a:ext cx="4997485" cy="3084162"/>
          </a:xfrm>
          <a:prstGeom prst="rect">
            <a:avLst/>
          </a:prstGeom>
        </p:spPr>
      </p:pic>
      <p:sp>
        <p:nvSpPr>
          <p:cNvPr id="20" name="Google Shape;530;p15">
            <a:extLst>
              <a:ext uri="{FF2B5EF4-FFF2-40B4-BE49-F238E27FC236}">
                <a16:creationId xmlns:a16="http://schemas.microsoft.com/office/drawing/2014/main" id="{86DC8E1D-0BEB-452C-BAC8-3E1C5757BE3A}"/>
              </a:ext>
            </a:extLst>
          </p:cNvPr>
          <p:cNvSpPr txBox="1">
            <a:spLocks/>
          </p:cNvSpPr>
          <p:nvPr/>
        </p:nvSpPr>
        <p:spPr>
          <a:xfrm>
            <a:off x="3125804" y="58735"/>
            <a:ext cx="3126139" cy="4190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Setting thresholds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21FF7D-8C94-4EF6-8E96-5687AB21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05" y="1993807"/>
            <a:ext cx="2937762" cy="2495993"/>
          </a:xfrm>
          <a:prstGeom prst="rect">
            <a:avLst/>
          </a:prstGeom>
        </p:spPr>
      </p:pic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5A6E59C4-A37F-4197-8897-2B1D3EFD8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04" y="562805"/>
            <a:ext cx="3710763" cy="1490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575972" y="471689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model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82E01-A73B-4CFF-A9A5-4C2E344C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1846176"/>
            <a:ext cx="5342886" cy="3297324"/>
          </a:xfrm>
          <a:prstGeom prst="rect">
            <a:avLst/>
          </a:prstGeom>
        </p:spPr>
      </p:pic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BB66CA51-6C70-4F87-B803-567854CE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9522"/>
            <a:ext cx="5342886" cy="1263312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B33ECF6-9505-439E-B7C8-6CAB9E3C4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09" y="2850667"/>
            <a:ext cx="3801114" cy="121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TS Model to determine Class Market Prediction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ADF10A1-147A-43E0-8C58-64F510FD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03" y="1318000"/>
            <a:ext cx="2597863" cy="2360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83F75-123D-4AEA-8034-BAAEDC4D6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00" y="1676400"/>
            <a:ext cx="1628775" cy="3467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EE302-6C5A-416F-A869-3628DDAB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95" y="1318000"/>
            <a:ext cx="4362264" cy="2692140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BC0FEC62-F203-48FA-A69A-20C773233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634" y="4010140"/>
            <a:ext cx="2844762" cy="1262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250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Barlow SemiBold</vt:lpstr>
      <vt:lpstr>Barlow Light</vt:lpstr>
      <vt:lpstr>Arial</vt:lpstr>
      <vt:lpstr>Lodovico template</vt:lpstr>
      <vt:lpstr>Fantasy Stoc Market Project</vt:lpstr>
      <vt:lpstr>Requirements</vt:lpstr>
      <vt:lpstr>Variables of the model</vt:lpstr>
      <vt:lpstr>PowerPoint Presentation</vt:lpstr>
      <vt:lpstr>PowerPoint Presentation</vt:lpstr>
      <vt:lpstr>Recommendation 2nd Algorithm</vt:lpstr>
      <vt:lpstr>PowerPoint Presentation</vt:lpstr>
      <vt:lpstr>Building the model</vt:lpstr>
      <vt:lpstr>Testing TS Model to determine Class Market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Stoc Market Project</dc:title>
  <dc:creator>Marcel Socorro</dc:creator>
  <cp:lastModifiedBy>Marcel Socorro</cp:lastModifiedBy>
  <cp:revision>16</cp:revision>
  <dcterms:modified xsi:type="dcterms:W3CDTF">2020-02-24T04:58:18Z</dcterms:modified>
</cp:coreProperties>
</file>