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0A5B-658C-48B7-9AA0-0C2629F1EF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7C1051-E0E1-4B17-8FBC-B2191BECC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AE17F6-152B-4773-83CC-699C2D3AC075}"/>
              </a:ext>
            </a:extLst>
          </p:cNvPr>
          <p:cNvSpPr>
            <a:spLocks noGrp="1"/>
          </p:cNvSpPr>
          <p:nvPr>
            <p:ph type="dt" sz="half" idx="10"/>
          </p:nvPr>
        </p:nvSpPr>
        <p:spPr/>
        <p:txBody>
          <a:bodyPr/>
          <a:lstStyle/>
          <a:p>
            <a:fld id="{72BEFD3A-1504-45F9-8DC8-226A38B5D405}" type="datetimeFigureOut">
              <a:rPr lang="en-US" smtClean="0"/>
              <a:t>9/8/2020</a:t>
            </a:fld>
            <a:endParaRPr lang="en-US"/>
          </a:p>
        </p:txBody>
      </p:sp>
      <p:sp>
        <p:nvSpPr>
          <p:cNvPr id="5" name="Footer Placeholder 4">
            <a:extLst>
              <a:ext uri="{FF2B5EF4-FFF2-40B4-BE49-F238E27FC236}">
                <a16:creationId xmlns:a16="http://schemas.microsoft.com/office/drawing/2014/main" id="{B4DC42EA-31AF-423A-95F2-1D9597AC6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D0FA3-D0E3-4A3D-90A3-6D1EAFA74746}"/>
              </a:ext>
            </a:extLst>
          </p:cNvPr>
          <p:cNvSpPr>
            <a:spLocks noGrp="1"/>
          </p:cNvSpPr>
          <p:nvPr>
            <p:ph type="sldNum" sz="quarter" idx="12"/>
          </p:nvPr>
        </p:nvSpPr>
        <p:spPr/>
        <p:txBody>
          <a:bodyPr/>
          <a:lstStyle/>
          <a:p>
            <a:fld id="{50CC84A0-689E-4AA2-9E9E-1BFE7CD26FA0}" type="slidenum">
              <a:rPr lang="en-US" smtClean="0"/>
              <a:t>‹#›</a:t>
            </a:fld>
            <a:endParaRPr lang="en-US"/>
          </a:p>
        </p:txBody>
      </p:sp>
    </p:spTree>
    <p:extLst>
      <p:ext uri="{BB962C8B-B14F-4D97-AF65-F5344CB8AC3E}">
        <p14:creationId xmlns:p14="http://schemas.microsoft.com/office/powerpoint/2010/main" val="3887758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03C6-571C-452F-A67A-C5F5BEA29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8CD761-FEC2-4185-B471-51A04CD5CE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80D5E-9DB4-4FC0-B33A-112161CD318C}"/>
              </a:ext>
            </a:extLst>
          </p:cNvPr>
          <p:cNvSpPr>
            <a:spLocks noGrp="1"/>
          </p:cNvSpPr>
          <p:nvPr>
            <p:ph type="dt" sz="half" idx="10"/>
          </p:nvPr>
        </p:nvSpPr>
        <p:spPr/>
        <p:txBody>
          <a:bodyPr/>
          <a:lstStyle/>
          <a:p>
            <a:fld id="{72BEFD3A-1504-45F9-8DC8-226A38B5D405}" type="datetimeFigureOut">
              <a:rPr lang="en-US" smtClean="0"/>
              <a:t>9/8/2020</a:t>
            </a:fld>
            <a:endParaRPr lang="en-US"/>
          </a:p>
        </p:txBody>
      </p:sp>
      <p:sp>
        <p:nvSpPr>
          <p:cNvPr id="5" name="Footer Placeholder 4">
            <a:extLst>
              <a:ext uri="{FF2B5EF4-FFF2-40B4-BE49-F238E27FC236}">
                <a16:creationId xmlns:a16="http://schemas.microsoft.com/office/drawing/2014/main" id="{EEDAD703-69D5-4487-AE6C-E0575720F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B5C63-48FF-49D0-B56D-D6DA48B4974D}"/>
              </a:ext>
            </a:extLst>
          </p:cNvPr>
          <p:cNvSpPr>
            <a:spLocks noGrp="1"/>
          </p:cNvSpPr>
          <p:nvPr>
            <p:ph type="sldNum" sz="quarter" idx="12"/>
          </p:nvPr>
        </p:nvSpPr>
        <p:spPr/>
        <p:txBody>
          <a:bodyPr/>
          <a:lstStyle/>
          <a:p>
            <a:fld id="{50CC84A0-689E-4AA2-9E9E-1BFE7CD26FA0}" type="slidenum">
              <a:rPr lang="en-US" smtClean="0"/>
              <a:t>‹#›</a:t>
            </a:fld>
            <a:endParaRPr lang="en-US"/>
          </a:p>
        </p:txBody>
      </p:sp>
    </p:spTree>
    <p:extLst>
      <p:ext uri="{BB962C8B-B14F-4D97-AF65-F5344CB8AC3E}">
        <p14:creationId xmlns:p14="http://schemas.microsoft.com/office/powerpoint/2010/main" val="383184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E7292-41AD-43CD-B8AF-488D5A6E61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2B1EBB-8963-466F-8822-BCAD228506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9A52E-AE9C-4B05-969C-45E2E905237E}"/>
              </a:ext>
            </a:extLst>
          </p:cNvPr>
          <p:cNvSpPr>
            <a:spLocks noGrp="1"/>
          </p:cNvSpPr>
          <p:nvPr>
            <p:ph type="dt" sz="half" idx="10"/>
          </p:nvPr>
        </p:nvSpPr>
        <p:spPr/>
        <p:txBody>
          <a:bodyPr/>
          <a:lstStyle/>
          <a:p>
            <a:fld id="{72BEFD3A-1504-45F9-8DC8-226A38B5D405}" type="datetimeFigureOut">
              <a:rPr lang="en-US" smtClean="0"/>
              <a:t>9/8/2020</a:t>
            </a:fld>
            <a:endParaRPr lang="en-US"/>
          </a:p>
        </p:txBody>
      </p:sp>
      <p:sp>
        <p:nvSpPr>
          <p:cNvPr id="5" name="Footer Placeholder 4">
            <a:extLst>
              <a:ext uri="{FF2B5EF4-FFF2-40B4-BE49-F238E27FC236}">
                <a16:creationId xmlns:a16="http://schemas.microsoft.com/office/drawing/2014/main" id="{6BBF8CF4-6A56-472F-BE36-FE4BC3F34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10CF0-16CC-4100-AF9C-B390FA24038F}"/>
              </a:ext>
            </a:extLst>
          </p:cNvPr>
          <p:cNvSpPr>
            <a:spLocks noGrp="1"/>
          </p:cNvSpPr>
          <p:nvPr>
            <p:ph type="sldNum" sz="quarter" idx="12"/>
          </p:nvPr>
        </p:nvSpPr>
        <p:spPr/>
        <p:txBody>
          <a:bodyPr/>
          <a:lstStyle/>
          <a:p>
            <a:fld id="{50CC84A0-689E-4AA2-9E9E-1BFE7CD26FA0}" type="slidenum">
              <a:rPr lang="en-US" smtClean="0"/>
              <a:t>‹#›</a:t>
            </a:fld>
            <a:endParaRPr lang="en-US"/>
          </a:p>
        </p:txBody>
      </p:sp>
    </p:spTree>
    <p:extLst>
      <p:ext uri="{BB962C8B-B14F-4D97-AF65-F5344CB8AC3E}">
        <p14:creationId xmlns:p14="http://schemas.microsoft.com/office/powerpoint/2010/main" val="398505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F90F-3448-47A0-B79A-B72AC1DAA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F93F3-52F5-4701-842A-96954C0838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E7823-7A7F-4F29-B2FD-FD5B0079AAA3}"/>
              </a:ext>
            </a:extLst>
          </p:cNvPr>
          <p:cNvSpPr>
            <a:spLocks noGrp="1"/>
          </p:cNvSpPr>
          <p:nvPr>
            <p:ph type="dt" sz="half" idx="10"/>
          </p:nvPr>
        </p:nvSpPr>
        <p:spPr/>
        <p:txBody>
          <a:bodyPr/>
          <a:lstStyle/>
          <a:p>
            <a:fld id="{72BEFD3A-1504-45F9-8DC8-226A38B5D405}" type="datetimeFigureOut">
              <a:rPr lang="en-US" smtClean="0"/>
              <a:t>9/8/2020</a:t>
            </a:fld>
            <a:endParaRPr lang="en-US"/>
          </a:p>
        </p:txBody>
      </p:sp>
      <p:sp>
        <p:nvSpPr>
          <p:cNvPr id="5" name="Footer Placeholder 4">
            <a:extLst>
              <a:ext uri="{FF2B5EF4-FFF2-40B4-BE49-F238E27FC236}">
                <a16:creationId xmlns:a16="http://schemas.microsoft.com/office/drawing/2014/main" id="{E5256B34-7277-4F65-9156-8FEA6CB50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25CA2-7E45-48B9-941B-649925262BAD}"/>
              </a:ext>
            </a:extLst>
          </p:cNvPr>
          <p:cNvSpPr>
            <a:spLocks noGrp="1"/>
          </p:cNvSpPr>
          <p:nvPr>
            <p:ph type="sldNum" sz="quarter" idx="12"/>
          </p:nvPr>
        </p:nvSpPr>
        <p:spPr/>
        <p:txBody>
          <a:bodyPr/>
          <a:lstStyle/>
          <a:p>
            <a:fld id="{50CC84A0-689E-4AA2-9E9E-1BFE7CD26FA0}" type="slidenum">
              <a:rPr lang="en-US" smtClean="0"/>
              <a:t>‹#›</a:t>
            </a:fld>
            <a:endParaRPr lang="en-US"/>
          </a:p>
        </p:txBody>
      </p:sp>
    </p:spTree>
    <p:extLst>
      <p:ext uri="{BB962C8B-B14F-4D97-AF65-F5344CB8AC3E}">
        <p14:creationId xmlns:p14="http://schemas.microsoft.com/office/powerpoint/2010/main" val="225609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9532-9DEB-445B-BFE1-AF7A45CF1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287299-0265-4DD4-842F-E3995BF6B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4E9457-9CD0-4D90-AEC4-D2DC1BA3605F}"/>
              </a:ext>
            </a:extLst>
          </p:cNvPr>
          <p:cNvSpPr>
            <a:spLocks noGrp="1"/>
          </p:cNvSpPr>
          <p:nvPr>
            <p:ph type="dt" sz="half" idx="10"/>
          </p:nvPr>
        </p:nvSpPr>
        <p:spPr/>
        <p:txBody>
          <a:bodyPr/>
          <a:lstStyle/>
          <a:p>
            <a:fld id="{72BEFD3A-1504-45F9-8DC8-226A38B5D405}" type="datetimeFigureOut">
              <a:rPr lang="en-US" smtClean="0"/>
              <a:t>9/8/2020</a:t>
            </a:fld>
            <a:endParaRPr lang="en-US"/>
          </a:p>
        </p:txBody>
      </p:sp>
      <p:sp>
        <p:nvSpPr>
          <p:cNvPr id="5" name="Footer Placeholder 4">
            <a:extLst>
              <a:ext uri="{FF2B5EF4-FFF2-40B4-BE49-F238E27FC236}">
                <a16:creationId xmlns:a16="http://schemas.microsoft.com/office/drawing/2014/main" id="{54B16EA8-2356-4D90-87C3-87A50A39D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A16E9-BA2D-43B6-9F9F-A607B94EC727}"/>
              </a:ext>
            </a:extLst>
          </p:cNvPr>
          <p:cNvSpPr>
            <a:spLocks noGrp="1"/>
          </p:cNvSpPr>
          <p:nvPr>
            <p:ph type="sldNum" sz="quarter" idx="12"/>
          </p:nvPr>
        </p:nvSpPr>
        <p:spPr/>
        <p:txBody>
          <a:bodyPr/>
          <a:lstStyle/>
          <a:p>
            <a:fld id="{50CC84A0-689E-4AA2-9E9E-1BFE7CD26FA0}" type="slidenum">
              <a:rPr lang="en-US" smtClean="0"/>
              <a:t>‹#›</a:t>
            </a:fld>
            <a:endParaRPr lang="en-US"/>
          </a:p>
        </p:txBody>
      </p:sp>
    </p:spTree>
    <p:extLst>
      <p:ext uri="{BB962C8B-B14F-4D97-AF65-F5344CB8AC3E}">
        <p14:creationId xmlns:p14="http://schemas.microsoft.com/office/powerpoint/2010/main" val="6260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A9A8-96A2-4992-91A8-7F550CBEEA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FF7660-68D0-4484-AF61-EBB24A0ACB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DE2913-1762-46E1-9962-433F5481C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B64030-91B3-46A8-9516-60161A817E38}"/>
              </a:ext>
            </a:extLst>
          </p:cNvPr>
          <p:cNvSpPr>
            <a:spLocks noGrp="1"/>
          </p:cNvSpPr>
          <p:nvPr>
            <p:ph type="dt" sz="half" idx="10"/>
          </p:nvPr>
        </p:nvSpPr>
        <p:spPr/>
        <p:txBody>
          <a:bodyPr/>
          <a:lstStyle/>
          <a:p>
            <a:fld id="{72BEFD3A-1504-45F9-8DC8-226A38B5D405}" type="datetimeFigureOut">
              <a:rPr lang="en-US" smtClean="0"/>
              <a:t>9/8/2020</a:t>
            </a:fld>
            <a:endParaRPr lang="en-US"/>
          </a:p>
        </p:txBody>
      </p:sp>
      <p:sp>
        <p:nvSpPr>
          <p:cNvPr id="6" name="Footer Placeholder 5">
            <a:extLst>
              <a:ext uri="{FF2B5EF4-FFF2-40B4-BE49-F238E27FC236}">
                <a16:creationId xmlns:a16="http://schemas.microsoft.com/office/drawing/2014/main" id="{B151FD30-5E28-475A-89EA-45C467541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58479-191B-4820-83AF-941E132CCD3A}"/>
              </a:ext>
            </a:extLst>
          </p:cNvPr>
          <p:cNvSpPr>
            <a:spLocks noGrp="1"/>
          </p:cNvSpPr>
          <p:nvPr>
            <p:ph type="sldNum" sz="quarter" idx="12"/>
          </p:nvPr>
        </p:nvSpPr>
        <p:spPr/>
        <p:txBody>
          <a:bodyPr/>
          <a:lstStyle/>
          <a:p>
            <a:fld id="{50CC84A0-689E-4AA2-9E9E-1BFE7CD26FA0}" type="slidenum">
              <a:rPr lang="en-US" smtClean="0"/>
              <a:t>‹#›</a:t>
            </a:fld>
            <a:endParaRPr lang="en-US"/>
          </a:p>
        </p:txBody>
      </p:sp>
    </p:spTree>
    <p:extLst>
      <p:ext uri="{BB962C8B-B14F-4D97-AF65-F5344CB8AC3E}">
        <p14:creationId xmlns:p14="http://schemas.microsoft.com/office/powerpoint/2010/main" val="318709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65CB-96E1-42D2-9065-4ABEB6C2F4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0215D8-D162-4F34-B54B-AC5F1525E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E80E57-9322-43D5-8789-D562D491CD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2A729D-8A5D-499C-A5D1-B503D8598E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FADB03-AC19-4D7A-9EC5-D7FB1CE446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164FD4-7A50-4983-89A5-E0D703A142F7}"/>
              </a:ext>
            </a:extLst>
          </p:cNvPr>
          <p:cNvSpPr>
            <a:spLocks noGrp="1"/>
          </p:cNvSpPr>
          <p:nvPr>
            <p:ph type="dt" sz="half" idx="10"/>
          </p:nvPr>
        </p:nvSpPr>
        <p:spPr/>
        <p:txBody>
          <a:bodyPr/>
          <a:lstStyle/>
          <a:p>
            <a:fld id="{72BEFD3A-1504-45F9-8DC8-226A38B5D405}" type="datetimeFigureOut">
              <a:rPr lang="en-US" smtClean="0"/>
              <a:t>9/8/2020</a:t>
            </a:fld>
            <a:endParaRPr lang="en-US"/>
          </a:p>
        </p:txBody>
      </p:sp>
      <p:sp>
        <p:nvSpPr>
          <p:cNvPr id="8" name="Footer Placeholder 7">
            <a:extLst>
              <a:ext uri="{FF2B5EF4-FFF2-40B4-BE49-F238E27FC236}">
                <a16:creationId xmlns:a16="http://schemas.microsoft.com/office/drawing/2014/main" id="{9510EC78-5A60-4BD1-9007-445A5E09EE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8AF29F-DAB0-4AA6-A740-B4F7829AF93C}"/>
              </a:ext>
            </a:extLst>
          </p:cNvPr>
          <p:cNvSpPr>
            <a:spLocks noGrp="1"/>
          </p:cNvSpPr>
          <p:nvPr>
            <p:ph type="sldNum" sz="quarter" idx="12"/>
          </p:nvPr>
        </p:nvSpPr>
        <p:spPr/>
        <p:txBody>
          <a:bodyPr/>
          <a:lstStyle/>
          <a:p>
            <a:fld id="{50CC84A0-689E-4AA2-9E9E-1BFE7CD26FA0}" type="slidenum">
              <a:rPr lang="en-US" smtClean="0"/>
              <a:t>‹#›</a:t>
            </a:fld>
            <a:endParaRPr lang="en-US"/>
          </a:p>
        </p:txBody>
      </p:sp>
    </p:spTree>
    <p:extLst>
      <p:ext uri="{BB962C8B-B14F-4D97-AF65-F5344CB8AC3E}">
        <p14:creationId xmlns:p14="http://schemas.microsoft.com/office/powerpoint/2010/main" val="249402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1780-4B5C-4B1B-A508-FEE10E40F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27B722-68B6-4A32-9705-613874BAD405}"/>
              </a:ext>
            </a:extLst>
          </p:cNvPr>
          <p:cNvSpPr>
            <a:spLocks noGrp="1"/>
          </p:cNvSpPr>
          <p:nvPr>
            <p:ph type="dt" sz="half" idx="10"/>
          </p:nvPr>
        </p:nvSpPr>
        <p:spPr/>
        <p:txBody>
          <a:bodyPr/>
          <a:lstStyle/>
          <a:p>
            <a:fld id="{72BEFD3A-1504-45F9-8DC8-226A38B5D405}" type="datetimeFigureOut">
              <a:rPr lang="en-US" smtClean="0"/>
              <a:t>9/8/2020</a:t>
            </a:fld>
            <a:endParaRPr lang="en-US"/>
          </a:p>
        </p:txBody>
      </p:sp>
      <p:sp>
        <p:nvSpPr>
          <p:cNvPr id="4" name="Footer Placeholder 3">
            <a:extLst>
              <a:ext uri="{FF2B5EF4-FFF2-40B4-BE49-F238E27FC236}">
                <a16:creationId xmlns:a16="http://schemas.microsoft.com/office/drawing/2014/main" id="{A4F277B2-5169-4D66-802E-5FF851A119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6409A-B709-47BC-BAC8-B1DF412D36FA}"/>
              </a:ext>
            </a:extLst>
          </p:cNvPr>
          <p:cNvSpPr>
            <a:spLocks noGrp="1"/>
          </p:cNvSpPr>
          <p:nvPr>
            <p:ph type="sldNum" sz="quarter" idx="12"/>
          </p:nvPr>
        </p:nvSpPr>
        <p:spPr/>
        <p:txBody>
          <a:bodyPr/>
          <a:lstStyle/>
          <a:p>
            <a:fld id="{50CC84A0-689E-4AA2-9E9E-1BFE7CD26FA0}" type="slidenum">
              <a:rPr lang="en-US" smtClean="0"/>
              <a:t>‹#›</a:t>
            </a:fld>
            <a:endParaRPr lang="en-US"/>
          </a:p>
        </p:txBody>
      </p:sp>
    </p:spTree>
    <p:extLst>
      <p:ext uri="{BB962C8B-B14F-4D97-AF65-F5344CB8AC3E}">
        <p14:creationId xmlns:p14="http://schemas.microsoft.com/office/powerpoint/2010/main" val="757261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74BA2-AEA1-46D1-A629-766396196776}"/>
              </a:ext>
            </a:extLst>
          </p:cNvPr>
          <p:cNvSpPr>
            <a:spLocks noGrp="1"/>
          </p:cNvSpPr>
          <p:nvPr>
            <p:ph type="dt" sz="half" idx="10"/>
          </p:nvPr>
        </p:nvSpPr>
        <p:spPr/>
        <p:txBody>
          <a:bodyPr/>
          <a:lstStyle/>
          <a:p>
            <a:fld id="{72BEFD3A-1504-45F9-8DC8-226A38B5D405}" type="datetimeFigureOut">
              <a:rPr lang="en-US" smtClean="0"/>
              <a:t>9/8/2020</a:t>
            </a:fld>
            <a:endParaRPr lang="en-US"/>
          </a:p>
        </p:txBody>
      </p:sp>
      <p:sp>
        <p:nvSpPr>
          <p:cNvPr id="3" name="Footer Placeholder 2">
            <a:extLst>
              <a:ext uri="{FF2B5EF4-FFF2-40B4-BE49-F238E27FC236}">
                <a16:creationId xmlns:a16="http://schemas.microsoft.com/office/drawing/2014/main" id="{30D15ADD-649E-450C-AC52-1EBFAD0E1D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3DA9EF-1AC4-41D3-BA81-AC6B22B8BA70}"/>
              </a:ext>
            </a:extLst>
          </p:cNvPr>
          <p:cNvSpPr>
            <a:spLocks noGrp="1"/>
          </p:cNvSpPr>
          <p:nvPr>
            <p:ph type="sldNum" sz="quarter" idx="12"/>
          </p:nvPr>
        </p:nvSpPr>
        <p:spPr/>
        <p:txBody>
          <a:bodyPr/>
          <a:lstStyle/>
          <a:p>
            <a:fld id="{50CC84A0-689E-4AA2-9E9E-1BFE7CD26FA0}" type="slidenum">
              <a:rPr lang="en-US" smtClean="0"/>
              <a:t>‹#›</a:t>
            </a:fld>
            <a:endParaRPr lang="en-US"/>
          </a:p>
        </p:txBody>
      </p:sp>
    </p:spTree>
    <p:extLst>
      <p:ext uri="{BB962C8B-B14F-4D97-AF65-F5344CB8AC3E}">
        <p14:creationId xmlns:p14="http://schemas.microsoft.com/office/powerpoint/2010/main" val="373883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092D-7213-42FF-866B-F1F1E8B39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4169C8-A2C8-4EAB-9DC5-BB2955040E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2CB614-8AC8-4729-9EC4-65099004F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41EBB-C91E-4E21-8EBC-99E948165C8B}"/>
              </a:ext>
            </a:extLst>
          </p:cNvPr>
          <p:cNvSpPr>
            <a:spLocks noGrp="1"/>
          </p:cNvSpPr>
          <p:nvPr>
            <p:ph type="dt" sz="half" idx="10"/>
          </p:nvPr>
        </p:nvSpPr>
        <p:spPr/>
        <p:txBody>
          <a:bodyPr/>
          <a:lstStyle/>
          <a:p>
            <a:fld id="{72BEFD3A-1504-45F9-8DC8-226A38B5D405}" type="datetimeFigureOut">
              <a:rPr lang="en-US" smtClean="0"/>
              <a:t>9/8/2020</a:t>
            </a:fld>
            <a:endParaRPr lang="en-US"/>
          </a:p>
        </p:txBody>
      </p:sp>
      <p:sp>
        <p:nvSpPr>
          <p:cNvPr id="6" name="Footer Placeholder 5">
            <a:extLst>
              <a:ext uri="{FF2B5EF4-FFF2-40B4-BE49-F238E27FC236}">
                <a16:creationId xmlns:a16="http://schemas.microsoft.com/office/drawing/2014/main" id="{A272C084-F032-4909-9F9B-828E6DD31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21DEC-AAB9-4C32-A6D6-35E682796DC5}"/>
              </a:ext>
            </a:extLst>
          </p:cNvPr>
          <p:cNvSpPr>
            <a:spLocks noGrp="1"/>
          </p:cNvSpPr>
          <p:nvPr>
            <p:ph type="sldNum" sz="quarter" idx="12"/>
          </p:nvPr>
        </p:nvSpPr>
        <p:spPr/>
        <p:txBody>
          <a:bodyPr/>
          <a:lstStyle/>
          <a:p>
            <a:fld id="{50CC84A0-689E-4AA2-9E9E-1BFE7CD26FA0}" type="slidenum">
              <a:rPr lang="en-US" smtClean="0"/>
              <a:t>‹#›</a:t>
            </a:fld>
            <a:endParaRPr lang="en-US"/>
          </a:p>
        </p:txBody>
      </p:sp>
    </p:spTree>
    <p:extLst>
      <p:ext uri="{BB962C8B-B14F-4D97-AF65-F5344CB8AC3E}">
        <p14:creationId xmlns:p14="http://schemas.microsoft.com/office/powerpoint/2010/main" val="170390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C6EC-C340-4281-9BAB-A83A6D23F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EFD542-D54A-4EE3-B2FB-4F74E2306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448B9D-C0F6-469E-92A7-21B6F9491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BD976-D7AA-4B85-B827-D9A8000CA5F6}"/>
              </a:ext>
            </a:extLst>
          </p:cNvPr>
          <p:cNvSpPr>
            <a:spLocks noGrp="1"/>
          </p:cNvSpPr>
          <p:nvPr>
            <p:ph type="dt" sz="half" idx="10"/>
          </p:nvPr>
        </p:nvSpPr>
        <p:spPr/>
        <p:txBody>
          <a:bodyPr/>
          <a:lstStyle/>
          <a:p>
            <a:fld id="{72BEFD3A-1504-45F9-8DC8-226A38B5D405}" type="datetimeFigureOut">
              <a:rPr lang="en-US" smtClean="0"/>
              <a:t>9/8/2020</a:t>
            </a:fld>
            <a:endParaRPr lang="en-US"/>
          </a:p>
        </p:txBody>
      </p:sp>
      <p:sp>
        <p:nvSpPr>
          <p:cNvPr id="6" name="Footer Placeholder 5">
            <a:extLst>
              <a:ext uri="{FF2B5EF4-FFF2-40B4-BE49-F238E27FC236}">
                <a16:creationId xmlns:a16="http://schemas.microsoft.com/office/drawing/2014/main" id="{59F9FB07-9C05-4613-B69D-9D325B68E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87764-2D8F-4B45-9152-312D28C2B3EF}"/>
              </a:ext>
            </a:extLst>
          </p:cNvPr>
          <p:cNvSpPr>
            <a:spLocks noGrp="1"/>
          </p:cNvSpPr>
          <p:nvPr>
            <p:ph type="sldNum" sz="quarter" idx="12"/>
          </p:nvPr>
        </p:nvSpPr>
        <p:spPr/>
        <p:txBody>
          <a:bodyPr/>
          <a:lstStyle/>
          <a:p>
            <a:fld id="{50CC84A0-689E-4AA2-9E9E-1BFE7CD26FA0}" type="slidenum">
              <a:rPr lang="en-US" smtClean="0"/>
              <a:t>‹#›</a:t>
            </a:fld>
            <a:endParaRPr lang="en-US"/>
          </a:p>
        </p:txBody>
      </p:sp>
    </p:spTree>
    <p:extLst>
      <p:ext uri="{BB962C8B-B14F-4D97-AF65-F5344CB8AC3E}">
        <p14:creationId xmlns:p14="http://schemas.microsoft.com/office/powerpoint/2010/main" val="4096643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EF11A-DE15-4FD4-9DCC-BC07A713D1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C92E1C-D209-4DE7-B684-D231181D26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C94CB-0A3D-4554-B969-DBF52F020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EFD3A-1504-45F9-8DC8-226A38B5D405}" type="datetimeFigureOut">
              <a:rPr lang="en-US" smtClean="0"/>
              <a:t>9/8/2020</a:t>
            </a:fld>
            <a:endParaRPr lang="en-US"/>
          </a:p>
        </p:txBody>
      </p:sp>
      <p:sp>
        <p:nvSpPr>
          <p:cNvPr id="5" name="Footer Placeholder 4">
            <a:extLst>
              <a:ext uri="{FF2B5EF4-FFF2-40B4-BE49-F238E27FC236}">
                <a16:creationId xmlns:a16="http://schemas.microsoft.com/office/drawing/2014/main" id="{150853D8-2A5E-45E0-8740-3F65890409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38893D-414C-4077-91A2-A63B86988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C84A0-689E-4AA2-9E9E-1BFE7CD26FA0}" type="slidenum">
              <a:rPr lang="en-US" smtClean="0"/>
              <a:t>‹#›</a:t>
            </a:fld>
            <a:endParaRPr lang="en-US"/>
          </a:p>
        </p:txBody>
      </p:sp>
    </p:spTree>
    <p:extLst>
      <p:ext uri="{BB962C8B-B14F-4D97-AF65-F5344CB8AC3E}">
        <p14:creationId xmlns:p14="http://schemas.microsoft.com/office/powerpoint/2010/main" val="1832976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A large body of water with a city in the background&#10;&#10;Description automatically generated">
            <a:extLst>
              <a:ext uri="{FF2B5EF4-FFF2-40B4-BE49-F238E27FC236}">
                <a16:creationId xmlns:a16="http://schemas.microsoft.com/office/drawing/2014/main" id="{57913B1D-A1FD-41A5-87B0-689BCA1110B5}"/>
              </a:ext>
            </a:extLst>
          </p:cNvPr>
          <p:cNvPicPr>
            <a:picLocks noChangeAspect="1" noChangeArrowheads="1"/>
          </p:cNvPicPr>
          <p:nvPr/>
        </p:nvPicPr>
        <p:blipFill rotWithShape="1">
          <a:blip r:embed="rId2">
            <a:alphaModFix amt="56000"/>
            <a:extLst>
              <a:ext uri="{28A0092B-C50C-407E-A947-70E740481C1C}">
                <a14:useLocalDpi xmlns:a14="http://schemas.microsoft.com/office/drawing/2010/main" val="0"/>
              </a:ext>
            </a:extLst>
          </a:blip>
          <a:srcRect l="13329" r="11386"/>
          <a:stretch/>
        </p:blipFill>
        <p:spPr bwMode="auto">
          <a:xfrm>
            <a:off x="838200" y="-3810"/>
            <a:ext cx="9928860"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B607B98-7700-4DC9-8BE8-A876255F9C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A16934E3-24ED-47D3-B330-CE9FD6621668}"/>
              </a:ext>
            </a:extLst>
          </p:cNvPr>
          <p:cNvSpPr/>
          <p:nvPr/>
        </p:nvSpPr>
        <p:spPr>
          <a:xfrm>
            <a:off x="2919084" y="3993842"/>
            <a:ext cx="5767092" cy="584775"/>
          </a:xfrm>
          <a:prstGeom prst="rect">
            <a:avLst/>
          </a:prstGeom>
        </p:spPr>
        <p:txBody>
          <a:bodyPr wrap="none">
            <a:spAutoFit/>
          </a:bodyPr>
          <a:lstStyle/>
          <a:p>
            <a:r>
              <a:rPr lang="en-US" sz="3200" b="1" i="0" dirty="0">
                <a:effectLst/>
                <a:latin typeface="Lato"/>
              </a:rPr>
              <a:t>Public-need Project Proposal</a:t>
            </a:r>
          </a:p>
        </p:txBody>
      </p:sp>
      <p:sp>
        <p:nvSpPr>
          <p:cNvPr id="8" name="Rectangle 7">
            <a:extLst>
              <a:ext uri="{FF2B5EF4-FFF2-40B4-BE49-F238E27FC236}">
                <a16:creationId xmlns:a16="http://schemas.microsoft.com/office/drawing/2014/main" id="{A2797EAD-C990-4835-BDF6-36440EA9F94D}"/>
              </a:ext>
            </a:extLst>
          </p:cNvPr>
          <p:cNvSpPr/>
          <p:nvPr/>
        </p:nvSpPr>
        <p:spPr>
          <a:xfrm>
            <a:off x="2088140" y="4839241"/>
            <a:ext cx="7713586" cy="584775"/>
          </a:xfrm>
          <a:prstGeom prst="rect">
            <a:avLst/>
          </a:prstGeom>
        </p:spPr>
        <p:txBody>
          <a:bodyPr wrap="none">
            <a:spAutoFit/>
          </a:bodyPr>
          <a:lstStyle/>
          <a:p>
            <a:r>
              <a:rPr lang="en-US" sz="3200" b="1" i="0" dirty="0">
                <a:effectLst/>
                <a:latin typeface="Lato"/>
              </a:rPr>
              <a:t>How to invest smart in NYC Real State?</a:t>
            </a:r>
          </a:p>
        </p:txBody>
      </p:sp>
      <p:sp>
        <p:nvSpPr>
          <p:cNvPr id="9" name="Rectangle 8">
            <a:extLst>
              <a:ext uri="{FF2B5EF4-FFF2-40B4-BE49-F238E27FC236}">
                <a16:creationId xmlns:a16="http://schemas.microsoft.com/office/drawing/2014/main" id="{8A90CA3E-94BE-43EA-955A-DAECCAC225C8}"/>
              </a:ext>
            </a:extLst>
          </p:cNvPr>
          <p:cNvSpPr/>
          <p:nvPr/>
        </p:nvSpPr>
        <p:spPr>
          <a:xfrm>
            <a:off x="8181118" y="6176500"/>
            <a:ext cx="3424142" cy="369332"/>
          </a:xfrm>
          <a:prstGeom prst="rect">
            <a:avLst/>
          </a:prstGeom>
        </p:spPr>
        <p:txBody>
          <a:bodyPr wrap="none">
            <a:spAutoFit/>
          </a:bodyPr>
          <a:lstStyle/>
          <a:p>
            <a:r>
              <a:rPr lang="en-US" b="1" dirty="0">
                <a:latin typeface="Lato"/>
              </a:rPr>
              <a:t>by Marcel Socorro CIS-541-11</a:t>
            </a:r>
            <a:endParaRPr lang="en-US" b="1" i="0" dirty="0">
              <a:effectLst/>
              <a:latin typeface="Lato"/>
            </a:endParaRPr>
          </a:p>
        </p:txBody>
      </p:sp>
    </p:spTree>
    <p:extLst>
      <p:ext uri="{BB962C8B-B14F-4D97-AF65-F5344CB8AC3E}">
        <p14:creationId xmlns:p14="http://schemas.microsoft.com/office/powerpoint/2010/main" val="16361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DA30EA-7037-4520-A7E9-EF80F71AD256}"/>
              </a:ext>
            </a:extLst>
          </p:cNvPr>
          <p:cNvSpPr txBox="1"/>
          <p:nvPr/>
        </p:nvSpPr>
        <p:spPr>
          <a:xfrm>
            <a:off x="284480" y="257295"/>
            <a:ext cx="11328400" cy="461665"/>
          </a:xfrm>
          <a:prstGeom prst="rect">
            <a:avLst/>
          </a:prstGeom>
          <a:noFill/>
        </p:spPr>
        <p:txBody>
          <a:bodyPr wrap="square">
            <a:spAutoFit/>
          </a:bodyPr>
          <a:lstStyle/>
          <a:p>
            <a:pPr algn="ctr"/>
            <a:r>
              <a:rPr lang="en-US" sz="2400" b="1" dirty="0">
                <a:latin typeface="Lato"/>
              </a:rPr>
              <a:t>Conclusions</a:t>
            </a:r>
          </a:p>
        </p:txBody>
      </p:sp>
      <p:sp>
        <p:nvSpPr>
          <p:cNvPr id="2" name="Rectangle 1">
            <a:extLst>
              <a:ext uri="{FF2B5EF4-FFF2-40B4-BE49-F238E27FC236}">
                <a16:creationId xmlns:a16="http://schemas.microsoft.com/office/drawing/2014/main" id="{9C3A5EFC-3A93-44E0-8785-20CD2F30B7E8}"/>
              </a:ext>
            </a:extLst>
          </p:cNvPr>
          <p:cNvSpPr/>
          <p:nvPr/>
        </p:nvSpPr>
        <p:spPr>
          <a:xfrm>
            <a:off x="923225" y="800717"/>
            <a:ext cx="10345549" cy="5016758"/>
          </a:xfrm>
          <a:prstGeom prst="rect">
            <a:avLst/>
          </a:prstGeom>
        </p:spPr>
        <p:txBody>
          <a:bodyPr wrap="square">
            <a:spAutoFit/>
          </a:bodyPr>
          <a:lstStyle/>
          <a:p>
            <a:pPr indent="457200" algn="just">
              <a:buFont typeface="Wingdings" panose="05000000000000000000" pitchFamily="2" charset="2"/>
              <a:buChar char="Ø"/>
            </a:pPr>
            <a:r>
              <a:rPr lang="en-US" sz="1600" b="1" dirty="0">
                <a:latin typeface="Lato"/>
              </a:rPr>
              <a:t>Three different models were built to predict the class based on pricing range through the independent variables:</a:t>
            </a:r>
          </a:p>
          <a:p>
            <a:pPr indent="457200" algn="just"/>
            <a:r>
              <a:rPr lang="en-US" sz="1600" b="1" dirty="0">
                <a:latin typeface="Lato"/>
              </a:rPr>
              <a:t>-Quantity of reviews</a:t>
            </a:r>
          </a:p>
          <a:p>
            <a:pPr indent="457200" algn="just"/>
            <a:r>
              <a:rPr lang="en-US" sz="1600" b="1" i="0" dirty="0">
                <a:effectLst/>
                <a:latin typeface="Lato"/>
              </a:rPr>
              <a:t>-Neighborhood type</a:t>
            </a:r>
          </a:p>
          <a:p>
            <a:pPr indent="457200" algn="just"/>
            <a:r>
              <a:rPr lang="en-US" sz="1600" b="1" dirty="0">
                <a:latin typeface="Lato"/>
              </a:rPr>
              <a:t>-Type of room</a:t>
            </a:r>
          </a:p>
          <a:p>
            <a:pPr indent="457200" algn="just"/>
            <a:endParaRPr lang="en-US" sz="1600" b="1" dirty="0">
              <a:latin typeface="Lato"/>
            </a:endParaRPr>
          </a:p>
          <a:p>
            <a:pPr indent="457200" algn="just">
              <a:buFont typeface="Wingdings" panose="05000000000000000000" pitchFamily="2" charset="2"/>
              <a:buChar char="Ø"/>
            </a:pPr>
            <a:r>
              <a:rPr lang="en-US" sz="1600" b="1" dirty="0">
                <a:latin typeface="Lato"/>
              </a:rPr>
              <a:t>ANN model is the best model to predict this class with an average accuracy of 52% in the prediction of 4 different classes.</a:t>
            </a:r>
          </a:p>
          <a:p>
            <a:pPr indent="457200" algn="just">
              <a:buFont typeface="Wingdings" panose="05000000000000000000" pitchFamily="2" charset="2"/>
              <a:buChar char="Ø"/>
            </a:pPr>
            <a:endParaRPr lang="en-US" sz="1600" b="1" dirty="0">
              <a:latin typeface="Lato"/>
            </a:endParaRPr>
          </a:p>
          <a:p>
            <a:pPr indent="457200" algn="just">
              <a:buFont typeface="Wingdings" panose="05000000000000000000" pitchFamily="2" charset="2"/>
              <a:buChar char="Ø"/>
            </a:pPr>
            <a:r>
              <a:rPr lang="en-US" sz="1600" b="1" dirty="0">
                <a:latin typeface="Lato"/>
              </a:rPr>
              <a:t>The variables impacting the most in this prediction are:</a:t>
            </a:r>
          </a:p>
          <a:p>
            <a:pPr indent="457200" algn="just"/>
            <a:r>
              <a:rPr lang="en-US" sz="1600" b="1" i="0" dirty="0">
                <a:effectLst/>
                <a:latin typeface="Lato"/>
              </a:rPr>
              <a:t>-Neighborhood type</a:t>
            </a:r>
          </a:p>
          <a:p>
            <a:pPr indent="457200" algn="just"/>
            <a:r>
              <a:rPr lang="en-US" sz="1600" b="1" dirty="0">
                <a:latin typeface="Lato"/>
              </a:rPr>
              <a:t>-Type of room</a:t>
            </a:r>
          </a:p>
          <a:p>
            <a:pPr indent="457200" algn="just"/>
            <a:endParaRPr lang="en-US" sz="1600" b="1" i="0" dirty="0">
              <a:effectLst/>
              <a:latin typeface="Lato"/>
            </a:endParaRPr>
          </a:p>
          <a:p>
            <a:pPr indent="457200" algn="just">
              <a:buFont typeface="Wingdings" panose="05000000000000000000" pitchFamily="2" charset="2"/>
              <a:buChar char="Ø"/>
            </a:pPr>
            <a:r>
              <a:rPr lang="en-US" sz="1600" b="1" i="0" dirty="0">
                <a:effectLst/>
                <a:latin typeface="Lato"/>
              </a:rPr>
              <a:t>Two-way ANOVA model proved that both variables has an impact in the variable price which means that at least one row mean is different from the other, in each group.</a:t>
            </a:r>
          </a:p>
          <a:p>
            <a:pPr indent="457200" algn="just">
              <a:buFont typeface="Wingdings" panose="05000000000000000000" pitchFamily="2" charset="2"/>
              <a:buChar char="Ø"/>
            </a:pPr>
            <a:endParaRPr lang="en-US" sz="1600" b="1" dirty="0">
              <a:latin typeface="Lato"/>
            </a:endParaRPr>
          </a:p>
          <a:p>
            <a:pPr indent="457200" algn="just">
              <a:buFont typeface="Wingdings" panose="05000000000000000000" pitchFamily="2" charset="2"/>
              <a:buChar char="Ø"/>
            </a:pPr>
            <a:r>
              <a:rPr lang="en-US" sz="1600" b="1" dirty="0">
                <a:latin typeface="Lato"/>
              </a:rPr>
              <a:t>Tukey results proved that the 3 levels in the variable type of room are significantly different among them. Meanwhile in the variable neighborhood group, only one level is significantly different from the rest, this neighborhood is Manhattan. </a:t>
            </a:r>
            <a:endParaRPr lang="en-US" sz="1600" b="1" i="0" dirty="0">
              <a:effectLst/>
              <a:latin typeface="Lato"/>
            </a:endParaRPr>
          </a:p>
          <a:p>
            <a:pPr algn="just"/>
            <a:endParaRPr lang="en-US" sz="1600" b="1" i="0" dirty="0">
              <a:effectLst/>
              <a:latin typeface="Lato"/>
            </a:endParaRPr>
          </a:p>
        </p:txBody>
      </p:sp>
    </p:spTree>
    <p:extLst>
      <p:ext uri="{BB962C8B-B14F-4D97-AF65-F5344CB8AC3E}">
        <p14:creationId xmlns:p14="http://schemas.microsoft.com/office/powerpoint/2010/main" val="292252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73" name="Rectangle 72">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1026" name="Picture 2">
            <a:extLst>
              <a:ext uri="{FF2B5EF4-FFF2-40B4-BE49-F238E27FC236}">
                <a16:creationId xmlns:a16="http://schemas.microsoft.com/office/drawing/2014/main" id="{3980D1A2-70B8-4C59-8535-748C083920CF}"/>
              </a:ext>
            </a:extLst>
          </p:cNvPr>
          <p:cNvPicPr>
            <a:picLocks noChangeAspect="1" noChangeArrowheads="1"/>
          </p:cNvPicPr>
          <p:nvPr/>
        </p:nvPicPr>
        <p:blipFill rotWithShape="1">
          <a:blip r:embed="rId2">
            <a:alphaModFix amt="45000"/>
            <a:extLst>
              <a:ext uri="{28A0092B-C50C-407E-A947-70E740481C1C}">
                <a14:useLocalDpi xmlns:a14="http://schemas.microsoft.com/office/drawing/2010/main" val="0"/>
              </a:ext>
            </a:extLst>
          </a:blip>
          <a:srcRect t="14516" r="1" b="12132"/>
          <a:stretch/>
        </p:blipFill>
        <p:spPr bwMode="auto">
          <a:xfrm rot="214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DE79786-AF76-4AC1-90AA-84C219BB114F}"/>
              </a:ext>
            </a:extLst>
          </p:cNvPr>
          <p:cNvSpPr/>
          <p:nvPr/>
        </p:nvSpPr>
        <p:spPr>
          <a:xfrm>
            <a:off x="724256" y="400866"/>
            <a:ext cx="10869066" cy="584775"/>
          </a:xfrm>
          <a:prstGeom prst="rect">
            <a:avLst/>
          </a:prstGeom>
        </p:spPr>
        <p:txBody>
          <a:bodyPr wrap="none">
            <a:spAutoFit/>
          </a:bodyPr>
          <a:lstStyle/>
          <a:p>
            <a:r>
              <a:rPr lang="en-US" sz="3200" b="1" i="0" dirty="0">
                <a:effectLst/>
                <a:latin typeface="Lato"/>
              </a:rPr>
              <a:t>What’s the best location to buy and renting as Airbnb?</a:t>
            </a:r>
          </a:p>
        </p:txBody>
      </p:sp>
      <p:sp>
        <p:nvSpPr>
          <p:cNvPr id="8" name="Rectangle 7">
            <a:extLst>
              <a:ext uri="{FF2B5EF4-FFF2-40B4-BE49-F238E27FC236}">
                <a16:creationId xmlns:a16="http://schemas.microsoft.com/office/drawing/2014/main" id="{A2798AB3-A933-4257-92BB-0F7A4AE69BD8}"/>
              </a:ext>
            </a:extLst>
          </p:cNvPr>
          <p:cNvSpPr/>
          <p:nvPr/>
        </p:nvSpPr>
        <p:spPr>
          <a:xfrm>
            <a:off x="239830" y="1629971"/>
            <a:ext cx="1929002" cy="584775"/>
          </a:xfrm>
          <a:prstGeom prst="rect">
            <a:avLst/>
          </a:prstGeom>
        </p:spPr>
        <p:txBody>
          <a:bodyPr wrap="square">
            <a:spAutoFit/>
          </a:bodyPr>
          <a:lstStyle/>
          <a:p>
            <a:r>
              <a:rPr lang="en-US" sz="3200" b="1" i="0" dirty="0">
                <a:effectLst/>
                <a:latin typeface="Lato"/>
              </a:rPr>
              <a:t>Purpose:   </a:t>
            </a:r>
          </a:p>
        </p:txBody>
      </p:sp>
      <p:sp>
        <p:nvSpPr>
          <p:cNvPr id="10" name="Rectangle 9">
            <a:extLst>
              <a:ext uri="{FF2B5EF4-FFF2-40B4-BE49-F238E27FC236}">
                <a16:creationId xmlns:a16="http://schemas.microsoft.com/office/drawing/2014/main" id="{EECF2F26-2F46-4897-9327-F1DC4155F008}"/>
              </a:ext>
            </a:extLst>
          </p:cNvPr>
          <p:cNvSpPr/>
          <p:nvPr/>
        </p:nvSpPr>
        <p:spPr>
          <a:xfrm>
            <a:off x="2349037" y="1652630"/>
            <a:ext cx="1929002" cy="584775"/>
          </a:xfrm>
          <a:prstGeom prst="rect">
            <a:avLst/>
          </a:prstGeom>
        </p:spPr>
        <p:txBody>
          <a:bodyPr wrap="square">
            <a:spAutoFit/>
          </a:bodyPr>
          <a:lstStyle/>
          <a:p>
            <a:r>
              <a:rPr lang="en-US" sz="3200" b="1" i="0" dirty="0">
                <a:effectLst/>
                <a:latin typeface="Lato"/>
              </a:rPr>
              <a:t>Income   </a:t>
            </a:r>
          </a:p>
        </p:txBody>
      </p:sp>
      <p:sp>
        <p:nvSpPr>
          <p:cNvPr id="13" name="Rectangle 12">
            <a:extLst>
              <a:ext uri="{FF2B5EF4-FFF2-40B4-BE49-F238E27FC236}">
                <a16:creationId xmlns:a16="http://schemas.microsoft.com/office/drawing/2014/main" id="{50A066E6-888C-4AF5-9A33-24CBD7B811E6}"/>
              </a:ext>
            </a:extLst>
          </p:cNvPr>
          <p:cNvSpPr/>
          <p:nvPr/>
        </p:nvSpPr>
        <p:spPr>
          <a:xfrm>
            <a:off x="7056937" y="2796496"/>
            <a:ext cx="2156621" cy="584775"/>
          </a:xfrm>
          <a:prstGeom prst="rect">
            <a:avLst/>
          </a:prstGeom>
        </p:spPr>
        <p:txBody>
          <a:bodyPr wrap="square">
            <a:spAutoFit/>
          </a:bodyPr>
          <a:lstStyle/>
          <a:p>
            <a:r>
              <a:rPr lang="en-US" sz="3200" b="1" i="0" dirty="0">
                <a:effectLst/>
                <a:latin typeface="Lato"/>
              </a:rPr>
              <a:t>Analysis   </a:t>
            </a:r>
          </a:p>
        </p:txBody>
      </p:sp>
      <p:sp>
        <p:nvSpPr>
          <p:cNvPr id="14" name="Rectangle 13">
            <a:extLst>
              <a:ext uri="{FF2B5EF4-FFF2-40B4-BE49-F238E27FC236}">
                <a16:creationId xmlns:a16="http://schemas.microsoft.com/office/drawing/2014/main" id="{74C14139-010B-4DAF-9AFD-4F9442AA2263}"/>
              </a:ext>
            </a:extLst>
          </p:cNvPr>
          <p:cNvSpPr/>
          <p:nvPr/>
        </p:nvSpPr>
        <p:spPr>
          <a:xfrm>
            <a:off x="5464625" y="2800680"/>
            <a:ext cx="1594489" cy="584775"/>
          </a:xfrm>
          <a:prstGeom prst="rect">
            <a:avLst/>
          </a:prstGeom>
        </p:spPr>
        <p:txBody>
          <a:bodyPr wrap="square">
            <a:spAutoFit/>
          </a:bodyPr>
          <a:lstStyle/>
          <a:p>
            <a:r>
              <a:rPr lang="en-US" sz="3200" b="1" i="0" dirty="0">
                <a:effectLst/>
                <a:latin typeface="Lato"/>
              </a:rPr>
              <a:t>Hunch</a:t>
            </a:r>
          </a:p>
        </p:txBody>
      </p:sp>
      <p:cxnSp>
        <p:nvCxnSpPr>
          <p:cNvPr id="11" name="Straight Arrow Connector 10">
            <a:extLst>
              <a:ext uri="{FF2B5EF4-FFF2-40B4-BE49-F238E27FC236}">
                <a16:creationId xmlns:a16="http://schemas.microsoft.com/office/drawing/2014/main" id="{688284CC-2834-4DE9-875F-15232C719FB5}"/>
              </a:ext>
            </a:extLst>
          </p:cNvPr>
          <p:cNvCxnSpPr>
            <a:cxnSpLocks/>
          </p:cNvCxnSpPr>
          <p:nvPr/>
        </p:nvCxnSpPr>
        <p:spPr>
          <a:xfrm>
            <a:off x="5438325" y="2875360"/>
            <a:ext cx="0" cy="43541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A70DD2F-8DC4-42B4-BB00-1A7584A8A9E1}"/>
              </a:ext>
            </a:extLst>
          </p:cNvPr>
          <p:cNvCxnSpPr>
            <a:cxnSpLocks/>
          </p:cNvCxnSpPr>
          <p:nvPr/>
        </p:nvCxnSpPr>
        <p:spPr>
          <a:xfrm flipV="1">
            <a:off x="7056937" y="2875360"/>
            <a:ext cx="0" cy="36777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D2432A0-1239-4DE6-93A3-B6D57EF45FBF}"/>
              </a:ext>
            </a:extLst>
          </p:cNvPr>
          <p:cNvCxnSpPr>
            <a:cxnSpLocks/>
          </p:cNvCxnSpPr>
          <p:nvPr/>
        </p:nvCxnSpPr>
        <p:spPr>
          <a:xfrm flipV="1">
            <a:off x="2303756" y="1738469"/>
            <a:ext cx="0" cy="36777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2E4CB3C-ACA2-4014-8639-1772C5CF113B}"/>
              </a:ext>
            </a:extLst>
          </p:cNvPr>
          <p:cNvSpPr/>
          <p:nvPr/>
        </p:nvSpPr>
        <p:spPr>
          <a:xfrm>
            <a:off x="3917875" y="2800681"/>
            <a:ext cx="1278979" cy="584775"/>
          </a:xfrm>
          <a:prstGeom prst="rect">
            <a:avLst/>
          </a:prstGeom>
        </p:spPr>
        <p:txBody>
          <a:bodyPr wrap="square">
            <a:spAutoFit/>
          </a:bodyPr>
          <a:lstStyle/>
          <a:p>
            <a:r>
              <a:rPr lang="en-US" sz="3200" b="1" i="0" dirty="0">
                <a:effectLst/>
                <a:latin typeface="Lato"/>
              </a:rPr>
              <a:t>Why?   </a:t>
            </a:r>
          </a:p>
        </p:txBody>
      </p:sp>
      <p:sp>
        <p:nvSpPr>
          <p:cNvPr id="25" name="Rectangle 24">
            <a:extLst>
              <a:ext uri="{FF2B5EF4-FFF2-40B4-BE49-F238E27FC236}">
                <a16:creationId xmlns:a16="http://schemas.microsoft.com/office/drawing/2014/main" id="{AE22C1B3-8B36-4C10-B52D-A226C5FA48B4}"/>
              </a:ext>
            </a:extLst>
          </p:cNvPr>
          <p:cNvSpPr/>
          <p:nvPr/>
        </p:nvSpPr>
        <p:spPr>
          <a:xfrm>
            <a:off x="6668099" y="4440109"/>
            <a:ext cx="1278979" cy="584775"/>
          </a:xfrm>
          <a:prstGeom prst="rect">
            <a:avLst/>
          </a:prstGeom>
        </p:spPr>
        <p:txBody>
          <a:bodyPr wrap="square">
            <a:spAutoFit/>
          </a:bodyPr>
          <a:lstStyle/>
          <a:p>
            <a:r>
              <a:rPr lang="en-US" sz="3200" b="1" i="0" dirty="0">
                <a:effectLst/>
                <a:latin typeface="Lato"/>
              </a:rPr>
              <a:t>How?   </a:t>
            </a:r>
          </a:p>
        </p:txBody>
      </p:sp>
      <p:sp>
        <p:nvSpPr>
          <p:cNvPr id="26" name="Rectangle 25">
            <a:extLst>
              <a:ext uri="{FF2B5EF4-FFF2-40B4-BE49-F238E27FC236}">
                <a16:creationId xmlns:a16="http://schemas.microsoft.com/office/drawing/2014/main" id="{A40EF433-7C17-4ACA-800B-2152896FC231}"/>
              </a:ext>
            </a:extLst>
          </p:cNvPr>
          <p:cNvSpPr/>
          <p:nvPr/>
        </p:nvSpPr>
        <p:spPr>
          <a:xfrm>
            <a:off x="7913467" y="4440109"/>
            <a:ext cx="4278533" cy="1077218"/>
          </a:xfrm>
          <a:prstGeom prst="rect">
            <a:avLst/>
          </a:prstGeom>
        </p:spPr>
        <p:txBody>
          <a:bodyPr wrap="square">
            <a:spAutoFit/>
          </a:bodyPr>
          <a:lstStyle/>
          <a:p>
            <a:r>
              <a:rPr lang="en-US" sz="3200" b="1" i="0" dirty="0">
                <a:effectLst/>
                <a:latin typeface="Lato"/>
              </a:rPr>
              <a:t>Geolocation and Prescriptive Analysis   </a:t>
            </a:r>
          </a:p>
        </p:txBody>
      </p:sp>
    </p:spTree>
    <p:extLst>
      <p:ext uri="{BB962C8B-B14F-4D97-AF65-F5344CB8AC3E}">
        <p14:creationId xmlns:p14="http://schemas.microsoft.com/office/powerpoint/2010/main" val="267547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80D1A2-70B8-4C59-8535-748C083920CF}"/>
              </a:ext>
            </a:extLst>
          </p:cNvPr>
          <p:cNvPicPr>
            <a:picLocks noChangeAspect="1" noChangeArrowheads="1"/>
          </p:cNvPicPr>
          <p:nvPr/>
        </p:nvPicPr>
        <p:blipFill rotWithShape="1">
          <a:blip r:embed="rId2">
            <a:alphaModFix amt="45000"/>
            <a:extLst>
              <a:ext uri="{28A0092B-C50C-407E-A947-70E740481C1C}">
                <a14:useLocalDpi xmlns:a14="http://schemas.microsoft.com/office/drawing/2010/main" val="0"/>
              </a:ext>
            </a:extLst>
          </a:blip>
          <a:srcRect t="14516" r="1" b="12132"/>
          <a:stretch/>
        </p:blipFill>
        <p:spPr bwMode="auto">
          <a:xfrm rot="214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DE79786-AF76-4AC1-90AA-84C219BB114F}"/>
              </a:ext>
            </a:extLst>
          </p:cNvPr>
          <p:cNvSpPr/>
          <p:nvPr/>
        </p:nvSpPr>
        <p:spPr>
          <a:xfrm>
            <a:off x="586517" y="626371"/>
            <a:ext cx="6152069" cy="584775"/>
          </a:xfrm>
          <a:prstGeom prst="rect">
            <a:avLst/>
          </a:prstGeom>
        </p:spPr>
        <p:txBody>
          <a:bodyPr wrap="none">
            <a:spAutoFit/>
          </a:bodyPr>
          <a:lstStyle/>
          <a:p>
            <a:r>
              <a:rPr lang="en-US" sz="3200" b="1" i="0" dirty="0">
                <a:effectLst/>
                <a:latin typeface="Lato"/>
              </a:rPr>
              <a:t>Source: NYC Airbnb Open Data</a:t>
            </a:r>
          </a:p>
        </p:txBody>
      </p:sp>
      <p:sp>
        <p:nvSpPr>
          <p:cNvPr id="16" name="Rectangle 15">
            <a:extLst>
              <a:ext uri="{FF2B5EF4-FFF2-40B4-BE49-F238E27FC236}">
                <a16:creationId xmlns:a16="http://schemas.microsoft.com/office/drawing/2014/main" id="{5847BCD7-B2EC-4912-BB8C-E9021A53319A}"/>
              </a:ext>
            </a:extLst>
          </p:cNvPr>
          <p:cNvSpPr/>
          <p:nvPr/>
        </p:nvSpPr>
        <p:spPr>
          <a:xfrm>
            <a:off x="586517" y="1957548"/>
            <a:ext cx="6788077" cy="584775"/>
          </a:xfrm>
          <a:prstGeom prst="rect">
            <a:avLst/>
          </a:prstGeom>
        </p:spPr>
        <p:txBody>
          <a:bodyPr wrap="none">
            <a:spAutoFit/>
          </a:bodyPr>
          <a:lstStyle/>
          <a:p>
            <a:r>
              <a:rPr lang="en-US" sz="3200" b="1" i="0" dirty="0">
                <a:effectLst/>
                <a:latin typeface="Lato"/>
              </a:rPr>
              <a:t>Structured Data. Dataset 49k rows</a:t>
            </a:r>
          </a:p>
        </p:txBody>
      </p:sp>
      <p:sp>
        <p:nvSpPr>
          <p:cNvPr id="17" name="Rectangle 16">
            <a:extLst>
              <a:ext uri="{FF2B5EF4-FFF2-40B4-BE49-F238E27FC236}">
                <a16:creationId xmlns:a16="http://schemas.microsoft.com/office/drawing/2014/main" id="{D8654DDE-CF8B-4D24-B18F-A57AFBB1486A}"/>
              </a:ext>
            </a:extLst>
          </p:cNvPr>
          <p:cNvSpPr/>
          <p:nvPr/>
        </p:nvSpPr>
        <p:spPr>
          <a:xfrm>
            <a:off x="586517" y="3432622"/>
            <a:ext cx="10850214" cy="1077218"/>
          </a:xfrm>
          <a:prstGeom prst="rect">
            <a:avLst/>
          </a:prstGeom>
        </p:spPr>
        <p:txBody>
          <a:bodyPr wrap="none">
            <a:spAutoFit/>
          </a:bodyPr>
          <a:lstStyle/>
          <a:p>
            <a:r>
              <a:rPr lang="en-US" sz="3200" b="1" i="0" dirty="0">
                <a:effectLst/>
                <a:latin typeface="Lato"/>
              </a:rPr>
              <a:t>Hypothesis: Is the average price per night significantly</a:t>
            </a:r>
          </a:p>
          <a:p>
            <a:r>
              <a:rPr lang="en-US" sz="3200" b="1" i="0" dirty="0">
                <a:effectLst/>
                <a:latin typeface="Lato"/>
              </a:rPr>
              <a:t>Different in the 5 Counties of NYC</a:t>
            </a:r>
          </a:p>
        </p:txBody>
      </p:sp>
      <p:sp>
        <p:nvSpPr>
          <p:cNvPr id="19" name="Rectangle 18">
            <a:extLst>
              <a:ext uri="{FF2B5EF4-FFF2-40B4-BE49-F238E27FC236}">
                <a16:creationId xmlns:a16="http://schemas.microsoft.com/office/drawing/2014/main" id="{722C759B-AC06-44B1-915C-0DAE9FA952AC}"/>
              </a:ext>
            </a:extLst>
          </p:cNvPr>
          <p:cNvSpPr/>
          <p:nvPr/>
        </p:nvSpPr>
        <p:spPr>
          <a:xfrm>
            <a:off x="586517" y="5302408"/>
            <a:ext cx="8943089" cy="1077218"/>
          </a:xfrm>
          <a:prstGeom prst="rect">
            <a:avLst/>
          </a:prstGeom>
        </p:spPr>
        <p:txBody>
          <a:bodyPr wrap="none">
            <a:spAutoFit/>
          </a:bodyPr>
          <a:lstStyle/>
          <a:p>
            <a:r>
              <a:rPr lang="en-US" sz="3200" b="1" dirty="0">
                <a:latin typeface="Lato"/>
              </a:rPr>
              <a:t>4 weeks to get results using existing dataset. </a:t>
            </a:r>
          </a:p>
          <a:p>
            <a:r>
              <a:rPr lang="en-US" sz="3200" b="1" dirty="0">
                <a:latin typeface="Lato"/>
              </a:rPr>
              <a:t>No new data collection </a:t>
            </a:r>
            <a:endParaRPr lang="en-US" sz="3200" b="1" i="0" dirty="0">
              <a:effectLst/>
              <a:latin typeface="Lato"/>
            </a:endParaRPr>
          </a:p>
        </p:txBody>
      </p:sp>
    </p:spTree>
    <p:extLst>
      <p:ext uri="{BB962C8B-B14F-4D97-AF65-F5344CB8AC3E}">
        <p14:creationId xmlns:p14="http://schemas.microsoft.com/office/powerpoint/2010/main" val="413131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NYC 5 Counties Map">
            <a:extLst>
              <a:ext uri="{FF2B5EF4-FFF2-40B4-BE49-F238E27FC236}">
                <a16:creationId xmlns:a16="http://schemas.microsoft.com/office/drawing/2014/main" id="{24B3150C-CFA1-4144-AFEB-83C5CCD8E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86" y="1576619"/>
            <a:ext cx="3895729" cy="37047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456F0A2-B86E-4B74-940B-8BAC5429D41B}"/>
              </a:ext>
            </a:extLst>
          </p:cNvPr>
          <p:cNvPicPr>
            <a:picLocks noChangeAspect="1"/>
          </p:cNvPicPr>
          <p:nvPr/>
        </p:nvPicPr>
        <p:blipFill>
          <a:blip r:embed="rId3"/>
          <a:stretch>
            <a:fillRect/>
          </a:stretch>
        </p:blipFill>
        <p:spPr>
          <a:xfrm>
            <a:off x="4135115" y="1104243"/>
            <a:ext cx="8056885" cy="4974807"/>
          </a:xfrm>
          <a:prstGeom prst="rect">
            <a:avLst/>
          </a:prstGeom>
        </p:spPr>
      </p:pic>
      <p:sp>
        <p:nvSpPr>
          <p:cNvPr id="6" name="Rectangle 5">
            <a:extLst>
              <a:ext uri="{FF2B5EF4-FFF2-40B4-BE49-F238E27FC236}">
                <a16:creationId xmlns:a16="http://schemas.microsoft.com/office/drawing/2014/main" id="{EDE58ED1-97A0-45D4-8900-6C9027EA2274}"/>
              </a:ext>
            </a:extLst>
          </p:cNvPr>
          <p:cNvSpPr/>
          <p:nvPr/>
        </p:nvSpPr>
        <p:spPr>
          <a:xfrm>
            <a:off x="1692485" y="330920"/>
            <a:ext cx="9220794" cy="584775"/>
          </a:xfrm>
          <a:prstGeom prst="rect">
            <a:avLst/>
          </a:prstGeom>
        </p:spPr>
        <p:txBody>
          <a:bodyPr wrap="none">
            <a:spAutoFit/>
          </a:bodyPr>
          <a:lstStyle/>
          <a:p>
            <a:r>
              <a:rPr lang="en-US" sz="3200" b="1" dirty="0">
                <a:latin typeface="Lato"/>
              </a:rPr>
              <a:t>Heat Map “Current Airbnb Host” using </a:t>
            </a:r>
            <a:r>
              <a:rPr lang="en-US" sz="3200" b="1" dirty="0" err="1">
                <a:latin typeface="Lato"/>
              </a:rPr>
              <a:t>GgMap</a:t>
            </a:r>
            <a:endParaRPr lang="en-US" sz="3200" b="1" i="0" dirty="0">
              <a:effectLst/>
              <a:latin typeface="Lato"/>
            </a:endParaRPr>
          </a:p>
        </p:txBody>
      </p:sp>
      <p:sp>
        <p:nvSpPr>
          <p:cNvPr id="5" name="Rectangle 4">
            <a:extLst>
              <a:ext uri="{FF2B5EF4-FFF2-40B4-BE49-F238E27FC236}">
                <a16:creationId xmlns:a16="http://schemas.microsoft.com/office/drawing/2014/main" id="{0EC3780B-AF30-41F6-93F8-E6BCDF11523F}"/>
              </a:ext>
            </a:extLst>
          </p:cNvPr>
          <p:cNvSpPr/>
          <p:nvPr/>
        </p:nvSpPr>
        <p:spPr>
          <a:xfrm>
            <a:off x="5758747" y="6082932"/>
            <a:ext cx="5236883" cy="369332"/>
          </a:xfrm>
          <a:prstGeom prst="rect">
            <a:avLst/>
          </a:prstGeom>
        </p:spPr>
        <p:txBody>
          <a:bodyPr wrap="none">
            <a:spAutoFit/>
          </a:bodyPr>
          <a:lstStyle/>
          <a:p>
            <a:r>
              <a:rPr lang="en-US" b="1" dirty="0">
                <a:latin typeface="Lato"/>
              </a:rPr>
              <a:t>Where is Airbnb Core Business located in NYC?</a:t>
            </a:r>
          </a:p>
        </p:txBody>
      </p:sp>
    </p:spTree>
    <p:extLst>
      <p:ext uri="{BB962C8B-B14F-4D97-AF65-F5344CB8AC3E}">
        <p14:creationId xmlns:p14="http://schemas.microsoft.com/office/powerpoint/2010/main" val="264024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278EC2-DDBF-4889-AE22-8A0B8382257C}"/>
              </a:ext>
            </a:extLst>
          </p:cNvPr>
          <p:cNvPicPr>
            <a:picLocks noChangeAspect="1"/>
          </p:cNvPicPr>
          <p:nvPr/>
        </p:nvPicPr>
        <p:blipFill rotWithShape="1">
          <a:blip r:embed="rId2"/>
          <a:srcRect t="13115" b="14572"/>
          <a:stretch/>
        </p:blipFill>
        <p:spPr>
          <a:xfrm>
            <a:off x="123871" y="695672"/>
            <a:ext cx="5418343" cy="2418081"/>
          </a:xfrm>
          <a:prstGeom prst="rect">
            <a:avLst/>
          </a:prstGeom>
        </p:spPr>
      </p:pic>
      <p:pic>
        <p:nvPicPr>
          <p:cNvPr id="8" name="Picture 7">
            <a:extLst>
              <a:ext uri="{FF2B5EF4-FFF2-40B4-BE49-F238E27FC236}">
                <a16:creationId xmlns:a16="http://schemas.microsoft.com/office/drawing/2014/main" id="{E3E58FFE-D1E4-4F93-972D-07F855BD6F7F}"/>
              </a:ext>
            </a:extLst>
          </p:cNvPr>
          <p:cNvPicPr>
            <a:picLocks noChangeAspect="1"/>
          </p:cNvPicPr>
          <p:nvPr/>
        </p:nvPicPr>
        <p:blipFill rotWithShape="1">
          <a:blip r:embed="rId3"/>
          <a:srcRect l="12102" r="9320"/>
          <a:stretch/>
        </p:blipFill>
        <p:spPr>
          <a:xfrm>
            <a:off x="6169039" y="3429000"/>
            <a:ext cx="4456846" cy="3379063"/>
          </a:xfrm>
          <a:prstGeom prst="rect">
            <a:avLst/>
          </a:prstGeom>
        </p:spPr>
      </p:pic>
      <p:sp>
        <p:nvSpPr>
          <p:cNvPr id="10" name="Rectangle 9">
            <a:extLst>
              <a:ext uri="{FF2B5EF4-FFF2-40B4-BE49-F238E27FC236}">
                <a16:creationId xmlns:a16="http://schemas.microsoft.com/office/drawing/2014/main" id="{F015C245-004B-4403-823F-F76F15AEDC90}"/>
              </a:ext>
            </a:extLst>
          </p:cNvPr>
          <p:cNvSpPr/>
          <p:nvPr/>
        </p:nvSpPr>
        <p:spPr>
          <a:xfrm>
            <a:off x="6169039" y="49936"/>
            <a:ext cx="5418343" cy="584775"/>
          </a:xfrm>
          <a:prstGeom prst="rect">
            <a:avLst/>
          </a:prstGeom>
        </p:spPr>
        <p:txBody>
          <a:bodyPr wrap="none">
            <a:spAutoFit/>
          </a:bodyPr>
          <a:lstStyle/>
          <a:p>
            <a:r>
              <a:rPr lang="en-US" sz="1600" b="1" i="0" dirty="0">
                <a:effectLst/>
                <a:latin typeface="Lato"/>
              </a:rPr>
              <a:t>Is the Average price per night significantly different</a:t>
            </a:r>
          </a:p>
          <a:p>
            <a:r>
              <a:rPr lang="en-US" sz="1600" b="1" dirty="0">
                <a:latin typeface="Lato"/>
              </a:rPr>
              <a:t>acc</a:t>
            </a:r>
            <a:r>
              <a:rPr lang="en-US" sz="1600" b="1" i="0" dirty="0">
                <a:effectLst/>
                <a:latin typeface="Lato"/>
              </a:rPr>
              <a:t>ording to the county where the business is located?</a:t>
            </a:r>
          </a:p>
        </p:txBody>
      </p:sp>
      <p:sp>
        <p:nvSpPr>
          <p:cNvPr id="12" name="Rectangle 11">
            <a:extLst>
              <a:ext uri="{FF2B5EF4-FFF2-40B4-BE49-F238E27FC236}">
                <a16:creationId xmlns:a16="http://schemas.microsoft.com/office/drawing/2014/main" id="{B5754B3B-D5DB-45A0-8274-749A896B8608}"/>
              </a:ext>
            </a:extLst>
          </p:cNvPr>
          <p:cNvSpPr/>
          <p:nvPr/>
        </p:nvSpPr>
        <p:spPr>
          <a:xfrm>
            <a:off x="123871" y="3235900"/>
            <a:ext cx="4788029" cy="584775"/>
          </a:xfrm>
          <a:prstGeom prst="rect">
            <a:avLst/>
          </a:prstGeom>
        </p:spPr>
        <p:txBody>
          <a:bodyPr wrap="square">
            <a:spAutoFit/>
          </a:bodyPr>
          <a:lstStyle/>
          <a:p>
            <a:r>
              <a:rPr lang="en-US" sz="1600" b="1" i="0" dirty="0">
                <a:effectLst/>
                <a:latin typeface="Lato"/>
              </a:rPr>
              <a:t>Is the Average price per night significantly different </a:t>
            </a:r>
            <a:r>
              <a:rPr lang="en-US" sz="1600" b="1" dirty="0">
                <a:latin typeface="Lato"/>
              </a:rPr>
              <a:t>acc</a:t>
            </a:r>
            <a:r>
              <a:rPr lang="en-US" sz="1600" b="1" i="0" dirty="0">
                <a:effectLst/>
                <a:latin typeface="Lato"/>
              </a:rPr>
              <a:t>ording to the type of room posted?</a:t>
            </a:r>
          </a:p>
        </p:txBody>
      </p:sp>
      <p:sp>
        <p:nvSpPr>
          <p:cNvPr id="14" name="Rectangle 13">
            <a:extLst>
              <a:ext uri="{FF2B5EF4-FFF2-40B4-BE49-F238E27FC236}">
                <a16:creationId xmlns:a16="http://schemas.microsoft.com/office/drawing/2014/main" id="{4C5896AC-E8EA-4E77-90CD-ADE432541051}"/>
              </a:ext>
            </a:extLst>
          </p:cNvPr>
          <p:cNvSpPr/>
          <p:nvPr/>
        </p:nvSpPr>
        <p:spPr>
          <a:xfrm>
            <a:off x="123871" y="49937"/>
            <a:ext cx="5157566" cy="584775"/>
          </a:xfrm>
          <a:prstGeom prst="rect">
            <a:avLst/>
          </a:prstGeom>
        </p:spPr>
        <p:txBody>
          <a:bodyPr wrap="none">
            <a:spAutoFit/>
          </a:bodyPr>
          <a:lstStyle/>
          <a:p>
            <a:pPr algn="ctr"/>
            <a:r>
              <a:rPr lang="en-US" sz="3200" b="1" dirty="0">
                <a:latin typeface="Lato"/>
              </a:rPr>
              <a:t>Exploratory Data Analysis</a:t>
            </a:r>
            <a:endParaRPr lang="en-US" sz="3200" b="1" i="0" dirty="0">
              <a:effectLst/>
              <a:latin typeface="Lato"/>
            </a:endParaRPr>
          </a:p>
        </p:txBody>
      </p:sp>
      <p:pic>
        <p:nvPicPr>
          <p:cNvPr id="16" name="Picture 15">
            <a:extLst>
              <a:ext uri="{FF2B5EF4-FFF2-40B4-BE49-F238E27FC236}">
                <a16:creationId xmlns:a16="http://schemas.microsoft.com/office/drawing/2014/main" id="{0F97BDE8-4919-46F4-A40E-9AA64DB440EC}"/>
              </a:ext>
            </a:extLst>
          </p:cNvPr>
          <p:cNvPicPr>
            <a:picLocks noChangeAspect="1"/>
          </p:cNvPicPr>
          <p:nvPr/>
        </p:nvPicPr>
        <p:blipFill>
          <a:blip r:embed="rId4"/>
          <a:stretch>
            <a:fillRect/>
          </a:stretch>
        </p:blipFill>
        <p:spPr>
          <a:xfrm>
            <a:off x="296865" y="3994485"/>
            <a:ext cx="4556694" cy="2813578"/>
          </a:xfrm>
          <a:prstGeom prst="rect">
            <a:avLst/>
          </a:prstGeom>
        </p:spPr>
      </p:pic>
      <p:pic>
        <p:nvPicPr>
          <p:cNvPr id="18" name="Picture 17">
            <a:extLst>
              <a:ext uri="{FF2B5EF4-FFF2-40B4-BE49-F238E27FC236}">
                <a16:creationId xmlns:a16="http://schemas.microsoft.com/office/drawing/2014/main" id="{4B62861B-C097-484E-A999-FC0A812DE780}"/>
              </a:ext>
            </a:extLst>
          </p:cNvPr>
          <p:cNvPicPr>
            <a:picLocks noChangeAspect="1"/>
          </p:cNvPicPr>
          <p:nvPr/>
        </p:nvPicPr>
        <p:blipFill>
          <a:blip r:embed="rId5"/>
          <a:stretch>
            <a:fillRect/>
          </a:stretch>
        </p:blipFill>
        <p:spPr>
          <a:xfrm>
            <a:off x="6169039" y="695672"/>
            <a:ext cx="4137907" cy="2554993"/>
          </a:xfrm>
          <a:prstGeom prst="rect">
            <a:avLst/>
          </a:prstGeom>
        </p:spPr>
      </p:pic>
    </p:spTree>
    <p:extLst>
      <p:ext uri="{BB962C8B-B14F-4D97-AF65-F5344CB8AC3E}">
        <p14:creationId xmlns:p14="http://schemas.microsoft.com/office/powerpoint/2010/main" val="543775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E58ED1-97A0-45D4-8900-6C9027EA2274}"/>
              </a:ext>
            </a:extLst>
          </p:cNvPr>
          <p:cNvSpPr/>
          <p:nvPr/>
        </p:nvSpPr>
        <p:spPr>
          <a:xfrm>
            <a:off x="945641" y="1284"/>
            <a:ext cx="9860007" cy="1077218"/>
          </a:xfrm>
          <a:prstGeom prst="rect">
            <a:avLst/>
          </a:prstGeom>
        </p:spPr>
        <p:txBody>
          <a:bodyPr wrap="none">
            <a:spAutoFit/>
          </a:bodyPr>
          <a:lstStyle/>
          <a:p>
            <a:pPr algn="ctr"/>
            <a:r>
              <a:rPr lang="en-US" sz="3200" b="1" dirty="0">
                <a:latin typeface="Lato"/>
              </a:rPr>
              <a:t>Exploring the Problem. Questions to be answered </a:t>
            </a:r>
          </a:p>
          <a:p>
            <a:pPr algn="ctr"/>
            <a:r>
              <a:rPr lang="en-US" sz="3200" b="1" dirty="0">
                <a:latin typeface="Lato"/>
              </a:rPr>
              <a:t>and tested through statistical models</a:t>
            </a:r>
            <a:endParaRPr lang="en-US" sz="3200" b="1" i="0" dirty="0">
              <a:effectLst/>
              <a:latin typeface="Lato"/>
            </a:endParaRPr>
          </a:p>
        </p:txBody>
      </p:sp>
      <p:sp>
        <p:nvSpPr>
          <p:cNvPr id="10" name="Rectangle 9">
            <a:extLst>
              <a:ext uri="{FF2B5EF4-FFF2-40B4-BE49-F238E27FC236}">
                <a16:creationId xmlns:a16="http://schemas.microsoft.com/office/drawing/2014/main" id="{355589E5-8679-4DCE-B322-FE49AC440A89}"/>
              </a:ext>
            </a:extLst>
          </p:cNvPr>
          <p:cNvSpPr/>
          <p:nvPr/>
        </p:nvSpPr>
        <p:spPr>
          <a:xfrm>
            <a:off x="511748" y="4661828"/>
            <a:ext cx="5289611" cy="2062103"/>
          </a:xfrm>
          <a:prstGeom prst="rect">
            <a:avLst/>
          </a:prstGeom>
        </p:spPr>
        <p:txBody>
          <a:bodyPr wrap="square">
            <a:spAutoFit/>
          </a:bodyPr>
          <a:lstStyle/>
          <a:p>
            <a:r>
              <a:rPr lang="en-US" sz="1600" b="1" i="0" dirty="0">
                <a:effectLst/>
                <a:latin typeface="Lato"/>
              </a:rPr>
              <a:t>What’s the best Model to estimate the class determined through range of pricing based on the variables:</a:t>
            </a:r>
          </a:p>
          <a:p>
            <a:r>
              <a:rPr lang="en-US" sz="1600" b="1" dirty="0">
                <a:latin typeface="Lato"/>
              </a:rPr>
              <a:t>-Quantity of reviews</a:t>
            </a:r>
          </a:p>
          <a:p>
            <a:r>
              <a:rPr lang="en-US" sz="1600" b="1" i="0" dirty="0">
                <a:effectLst/>
                <a:latin typeface="Lato"/>
              </a:rPr>
              <a:t>-Neighborhood type</a:t>
            </a:r>
          </a:p>
          <a:p>
            <a:r>
              <a:rPr lang="en-US" sz="1600" b="1" dirty="0">
                <a:latin typeface="Lato"/>
              </a:rPr>
              <a:t>-Type of room</a:t>
            </a:r>
            <a:endParaRPr lang="en-US" sz="1600" b="1" i="0" dirty="0">
              <a:effectLst/>
              <a:latin typeface="Lato"/>
            </a:endParaRPr>
          </a:p>
          <a:p>
            <a:endParaRPr lang="en-US" sz="1600" b="1" dirty="0">
              <a:latin typeface="Lato"/>
            </a:endParaRPr>
          </a:p>
          <a:p>
            <a:r>
              <a:rPr lang="en-US" sz="1600" b="1" i="0" dirty="0">
                <a:effectLst/>
                <a:latin typeface="Lato"/>
              </a:rPr>
              <a:t>What’s the accuracy for this predictive model?</a:t>
            </a:r>
          </a:p>
        </p:txBody>
      </p:sp>
      <p:sp>
        <p:nvSpPr>
          <p:cNvPr id="11" name="Rectangle 10">
            <a:extLst>
              <a:ext uri="{FF2B5EF4-FFF2-40B4-BE49-F238E27FC236}">
                <a16:creationId xmlns:a16="http://schemas.microsoft.com/office/drawing/2014/main" id="{A623E806-86F2-45F1-9F42-26C1C3F5CEA4}"/>
              </a:ext>
            </a:extLst>
          </p:cNvPr>
          <p:cNvSpPr/>
          <p:nvPr/>
        </p:nvSpPr>
        <p:spPr>
          <a:xfrm>
            <a:off x="6215251" y="1349357"/>
            <a:ext cx="5245229" cy="1569660"/>
          </a:xfrm>
          <a:prstGeom prst="rect">
            <a:avLst/>
          </a:prstGeom>
        </p:spPr>
        <p:txBody>
          <a:bodyPr wrap="square">
            <a:spAutoFit/>
          </a:bodyPr>
          <a:lstStyle/>
          <a:p>
            <a:r>
              <a:rPr lang="en-US" sz="1600" b="1" i="0" dirty="0">
                <a:effectLst/>
                <a:latin typeface="Lato"/>
              </a:rPr>
              <a:t>Based on the previous summary(1Q, Median and 3Q), 4 different classes will be generated.</a:t>
            </a:r>
          </a:p>
          <a:p>
            <a:r>
              <a:rPr lang="en-US" sz="1600" b="1" i="0" dirty="0">
                <a:effectLst/>
                <a:latin typeface="Lato"/>
              </a:rPr>
              <a:t>0-69 $/night----economic</a:t>
            </a:r>
          </a:p>
          <a:p>
            <a:r>
              <a:rPr lang="en-US" sz="1600" b="1" i="0" dirty="0">
                <a:effectLst/>
                <a:latin typeface="Lato"/>
              </a:rPr>
              <a:t>69-106 $/night—standard</a:t>
            </a:r>
          </a:p>
          <a:p>
            <a:r>
              <a:rPr lang="en-US" sz="1600" b="1" i="0" dirty="0">
                <a:effectLst/>
                <a:latin typeface="Lato"/>
              </a:rPr>
              <a:t>106-175 $/night-comfort</a:t>
            </a:r>
          </a:p>
          <a:p>
            <a:r>
              <a:rPr lang="en-US" sz="1600" b="1" i="0" dirty="0">
                <a:effectLst/>
                <a:latin typeface="Lato"/>
              </a:rPr>
              <a:t>175-Max $/night-luxury</a:t>
            </a:r>
          </a:p>
        </p:txBody>
      </p:sp>
      <p:pic>
        <p:nvPicPr>
          <p:cNvPr id="9" name="Picture 8">
            <a:extLst>
              <a:ext uri="{FF2B5EF4-FFF2-40B4-BE49-F238E27FC236}">
                <a16:creationId xmlns:a16="http://schemas.microsoft.com/office/drawing/2014/main" id="{803F0B18-B7AE-4836-9D89-7B05D25BFF4B}"/>
              </a:ext>
            </a:extLst>
          </p:cNvPr>
          <p:cNvPicPr>
            <a:picLocks noChangeAspect="1"/>
          </p:cNvPicPr>
          <p:nvPr/>
        </p:nvPicPr>
        <p:blipFill>
          <a:blip r:embed="rId2"/>
          <a:stretch>
            <a:fillRect/>
          </a:stretch>
        </p:blipFill>
        <p:spPr>
          <a:xfrm>
            <a:off x="261774" y="1078502"/>
            <a:ext cx="5613870" cy="3464560"/>
          </a:xfrm>
          <a:prstGeom prst="rect">
            <a:avLst/>
          </a:prstGeom>
        </p:spPr>
      </p:pic>
      <p:pic>
        <p:nvPicPr>
          <p:cNvPr id="12" name="Picture 11">
            <a:extLst>
              <a:ext uri="{FF2B5EF4-FFF2-40B4-BE49-F238E27FC236}">
                <a16:creationId xmlns:a16="http://schemas.microsoft.com/office/drawing/2014/main" id="{81ED6050-74FD-456A-928C-CD8EA38AA915}"/>
              </a:ext>
            </a:extLst>
          </p:cNvPr>
          <p:cNvPicPr>
            <a:picLocks noChangeAspect="1"/>
          </p:cNvPicPr>
          <p:nvPr/>
        </p:nvPicPr>
        <p:blipFill>
          <a:blip r:embed="rId3"/>
          <a:stretch>
            <a:fillRect/>
          </a:stretch>
        </p:blipFill>
        <p:spPr>
          <a:xfrm>
            <a:off x="6310800" y="3322319"/>
            <a:ext cx="5268148" cy="3251201"/>
          </a:xfrm>
          <a:prstGeom prst="rect">
            <a:avLst/>
          </a:prstGeom>
        </p:spPr>
      </p:pic>
    </p:spTree>
    <p:extLst>
      <p:ext uri="{BB962C8B-B14F-4D97-AF65-F5344CB8AC3E}">
        <p14:creationId xmlns:p14="http://schemas.microsoft.com/office/powerpoint/2010/main" val="22276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E58ED1-97A0-45D4-8900-6C9027EA2274}"/>
              </a:ext>
            </a:extLst>
          </p:cNvPr>
          <p:cNvSpPr/>
          <p:nvPr/>
        </p:nvSpPr>
        <p:spPr>
          <a:xfrm>
            <a:off x="3059101" y="253837"/>
            <a:ext cx="5876930" cy="584775"/>
          </a:xfrm>
          <a:prstGeom prst="rect">
            <a:avLst/>
          </a:prstGeom>
        </p:spPr>
        <p:txBody>
          <a:bodyPr wrap="none">
            <a:spAutoFit/>
          </a:bodyPr>
          <a:lstStyle/>
          <a:p>
            <a:pPr algn="ctr"/>
            <a:r>
              <a:rPr lang="en-US" sz="3200" b="1" dirty="0">
                <a:latin typeface="Lato"/>
              </a:rPr>
              <a:t>Modeling. Hypothesis testing</a:t>
            </a:r>
          </a:p>
        </p:txBody>
      </p:sp>
      <p:pic>
        <p:nvPicPr>
          <p:cNvPr id="3" name="Picture 2">
            <a:extLst>
              <a:ext uri="{FF2B5EF4-FFF2-40B4-BE49-F238E27FC236}">
                <a16:creationId xmlns:a16="http://schemas.microsoft.com/office/drawing/2014/main" id="{439316E4-11FC-473B-8661-0D2CBA65350A}"/>
              </a:ext>
            </a:extLst>
          </p:cNvPr>
          <p:cNvPicPr>
            <a:picLocks noChangeAspect="1"/>
          </p:cNvPicPr>
          <p:nvPr/>
        </p:nvPicPr>
        <p:blipFill>
          <a:blip r:embed="rId2"/>
          <a:stretch>
            <a:fillRect/>
          </a:stretch>
        </p:blipFill>
        <p:spPr>
          <a:xfrm>
            <a:off x="252730" y="1078502"/>
            <a:ext cx="6667500" cy="4114800"/>
          </a:xfrm>
          <a:prstGeom prst="rect">
            <a:avLst/>
          </a:prstGeom>
        </p:spPr>
      </p:pic>
      <p:pic>
        <p:nvPicPr>
          <p:cNvPr id="5" name="Picture 4">
            <a:extLst>
              <a:ext uri="{FF2B5EF4-FFF2-40B4-BE49-F238E27FC236}">
                <a16:creationId xmlns:a16="http://schemas.microsoft.com/office/drawing/2014/main" id="{C33C324B-1682-4C61-9E2C-159930257009}"/>
              </a:ext>
            </a:extLst>
          </p:cNvPr>
          <p:cNvPicPr>
            <a:picLocks noChangeAspect="1"/>
          </p:cNvPicPr>
          <p:nvPr/>
        </p:nvPicPr>
        <p:blipFill>
          <a:blip r:embed="rId3"/>
          <a:stretch>
            <a:fillRect/>
          </a:stretch>
        </p:blipFill>
        <p:spPr>
          <a:xfrm>
            <a:off x="7012940" y="1317038"/>
            <a:ext cx="4543425" cy="857250"/>
          </a:xfrm>
          <a:prstGeom prst="rect">
            <a:avLst/>
          </a:prstGeom>
        </p:spPr>
      </p:pic>
      <p:sp>
        <p:nvSpPr>
          <p:cNvPr id="13" name="TextBox 12">
            <a:extLst>
              <a:ext uri="{FF2B5EF4-FFF2-40B4-BE49-F238E27FC236}">
                <a16:creationId xmlns:a16="http://schemas.microsoft.com/office/drawing/2014/main" id="{A1F7A491-636E-4BD9-B042-EBCBC5C7378E}"/>
              </a:ext>
            </a:extLst>
          </p:cNvPr>
          <p:cNvSpPr txBox="1"/>
          <p:nvPr/>
        </p:nvSpPr>
        <p:spPr>
          <a:xfrm>
            <a:off x="7012940" y="2414178"/>
            <a:ext cx="4926330" cy="1323439"/>
          </a:xfrm>
          <a:prstGeom prst="rect">
            <a:avLst/>
          </a:prstGeom>
          <a:noFill/>
        </p:spPr>
        <p:txBody>
          <a:bodyPr wrap="square">
            <a:spAutoFit/>
          </a:bodyPr>
          <a:lstStyle/>
          <a:p>
            <a:r>
              <a:rPr lang="en-US" sz="1600" b="1" dirty="0">
                <a:latin typeface="Lato"/>
              </a:rPr>
              <a:t>According to ANOVA results with a </a:t>
            </a:r>
            <a:r>
              <a:rPr lang="en-US" sz="1600" b="1" dirty="0" err="1">
                <a:latin typeface="Lato"/>
              </a:rPr>
              <a:t>pvalue</a:t>
            </a:r>
            <a:r>
              <a:rPr lang="en-US" sz="1600" b="1" dirty="0">
                <a:latin typeface="Lato"/>
              </a:rPr>
              <a:t> less than alpha (0.05) there is a significant difference among the models for the set of accuracy results obtained. Which is the model significantly different? ```{r}</a:t>
            </a:r>
          </a:p>
        </p:txBody>
      </p:sp>
      <p:pic>
        <p:nvPicPr>
          <p:cNvPr id="15" name="Picture 14">
            <a:extLst>
              <a:ext uri="{FF2B5EF4-FFF2-40B4-BE49-F238E27FC236}">
                <a16:creationId xmlns:a16="http://schemas.microsoft.com/office/drawing/2014/main" id="{096409E9-B3E6-4A06-B675-DB58326B76C4}"/>
              </a:ext>
            </a:extLst>
          </p:cNvPr>
          <p:cNvPicPr>
            <a:picLocks noChangeAspect="1"/>
          </p:cNvPicPr>
          <p:nvPr/>
        </p:nvPicPr>
        <p:blipFill>
          <a:blip r:embed="rId4"/>
          <a:stretch>
            <a:fillRect/>
          </a:stretch>
        </p:blipFill>
        <p:spPr>
          <a:xfrm>
            <a:off x="7012940" y="4396145"/>
            <a:ext cx="4438650" cy="1562100"/>
          </a:xfrm>
          <a:prstGeom prst="rect">
            <a:avLst/>
          </a:prstGeom>
        </p:spPr>
      </p:pic>
      <p:sp>
        <p:nvSpPr>
          <p:cNvPr id="17" name="TextBox 16">
            <a:extLst>
              <a:ext uri="{FF2B5EF4-FFF2-40B4-BE49-F238E27FC236}">
                <a16:creationId xmlns:a16="http://schemas.microsoft.com/office/drawing/2014/main" id="{7C4FF0DF-6E35-494F-8B5E-2B1ACA4486CA}"/>
              </a:ext>
            </a:extLst>
          </p:cNvPr>
          <p:cNvSpPr txBox="1"/>
          <p:nvPr/>
        </p:nvSpPr>
        <p:spPr>
          <a:xfrm>
            <a:off x="538480" y="5419636"/>
            <a:ext cx="6096000" cy="1077218"/>
          </a:xfrm>
          <a:prstGeom prst="rect">
            <a:avLst/>
          </a:prstGeom>
          <a:noFill/>
        </p:spPr>
        <p:txBody>
          <a:bodyPr wrap="square">
            <a:spAutoFit/>
          </a:bodyPr>
          <a:lstStyle/>
          <a:p>
            <a:r>
              <a:rPr lang="en-US" sz="1600" b="1" dirty="0">
                <a:latin typeface="Lato"/>
              </a:rPr>
              <a:t>According to Tukey test, the 3 pairs are significantly different among them. ANN has the highest avg accuracy so it will be chosen as the best model to predict the variable class determined by 4 pricing ranges.</a:t>
            </a:r>
          </a:p>
        </p:txBody>
      </p:sp>
    </p:spTree>
    <p:extLst>
      <p:ext uri="{BB962C8B-B14F-4D97-AF65-F5344CB8AC3E}">
        <p14:creationId xmlns:p14="http://schemas.microsoft.com/office/powerpoint/2010/main" val="319219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FF8C37A-8FFF-4CE6-8410-A6F7E81FF4D9}"/>
              </a:ext>
            </a:extLst>
          </p:cNvPr>
          <p:cNvSpPr txBox="1"/>
          <p:nvPr/>
        </p:nvSpPr>
        <p:spPr>
          <a:xfrm>
            <a:off x="69215" y="5210043"/>
            <a:ext cx="5712875" cy="1200329"/>
          </a:xfrm>
          <a:prstGeom prst="rect">
            <a:avLst/>
          </a:prstGeom>
          <a:noFill/>
        </p:spPr>
        <p:txBody>
          <a:bodyPr wrap="square">
            <a:spAutoFit/>
          </a:bodyPr>
          <a:lstStyle/>
          <a:p>
            <a:r>
              <a:rPr lang="en-US" dirty="0"/>
              <a:t>In both variables </a:t>
            </a:r>
            <a:r>
              <a:rPr lang="en-US" dirty="0" err="1"/>
              <a:t>pvalue</a:t>
            </a:r>
            <a:r>
              <a:rPr lang="en-US" dirty="0"/>
              <a:t> are less than </a:t>
            </a:r>
            <a:r>
              <a:rPr lang="el-GR" dirty="0"/>
              <a:t>α</a:t>
            </a:r>
            <a:r>
              <a:rPr lang="en-US" dirty="0"/>
              <a:t>. There is an effect from the row factors </a:t>
            </a:r>
            <a:r>
              <a:rPr lang="en-US" dirty="0" err="1"/>
              <a:t>room_type</a:t>
            </a:r>
            <a:r>
              <a:rPr lang="en-US" dirty="0"/>
              <a:t> and neighborhood, which means that at least one row mean is different from the other, in each group.</a:t>
            </a:r>
          </a:p>
        </p:txBody>
      </p:sp>
      <p:pic>
        <p:nvPicPr>
          <p:cNvPr id="5" name="Picture 4">
            <a:extLst>
              <a:ext uri="{FF2B5EF4-FFF2-40B4-BE49-F238E27FC236}">
                <a16:creationId xmlns:a16="http://schemas.microsoft.com/office/drawing/2014/main" id="{7D7A75F9-59B8-4636-B302-E30740FCD988}"/>
              </a:ext>
            </a:extLst>
          </p:cNvPr>
          <p:cNvPicPr>
            <a:picLocks noChangeAspect="1"/>
          </p:cNvPicPr>
          <p:nvPr/>
        </p:nvPicPr>
        <p:blipFill>
          <a:blip r:embed="rId2"/>
          <a:stretch>
            <a:fillRect/>
          </a:stretch>
        </p:blipFill>
        <p:spPr>
          <a:xfrm>
            <a:off x="69215" y="1113999"/>
            <a:ext cx="5844352" cy="3606800"/>
          </a:xfrm>
          <a:prstGeom prst="rect">
            <a:avLst/>
          </a:prstGeom>
        </p:spPr>
      </p:pic>
      <p:sp>
        <p:nvSpPr>
          <p:cNvPr id="9" name="Rectangle 8">
            <a:extLst>
              <a:ext uri="{FF2B5EF4-FFF2-40B4-BE49-F238E27FC236}">
                <a16:creationId xmlns:a16="http://schemas.microsoft.com/office/drawing/2014/main" id="{1C396885-F92E-4F40-BCF2-9F9CC52027AC}"/>
              </a:ext>
            </a:extLst>
          </p:cNvPr>
          <p:cNvSpPr/>
          <p:nvPr/>
        </p:nvSpPr>
        <p:spPr>
          <a:xfrm>
            <a:off x="2345690" y="167065"/>
            <a:ext cx="6066469" cy="584775"/>
          </a:xfrm>
          <a:prstGeom prst="rect">
            <a:avLst/>
          </a:prstGeom>
        </p:spPr>
        <p:txBody>
          <a:bodyPr wrap="none">
            <a:spAutoFit/>
          </a:bodyPr>
          <a:lstStyle/>
          <a:p>
            <a:pPr algn="ctr"/>
            <a:r>
              <a:rPr lang="en-US" sz="3200" b="1" dirty="0">
                <a:latin typeface="Lato"/>
              </a:rPr>
              <a:t>Variables impacting the model</a:t>
            </a:r>
          </a:p>
        </p:txBody>
      </p:sp>
      <p:sp>
        <p:nvSpPr>
          <p:cNvPr id="11" name="TextBox 10">
            <a:extLst>
              <a:ext uri="{FF2B5EF4-FFF2-40B4-BE49-F238E27FC236}">
                <a16:creationId xmlns:a16="http://schemas.microsoft.com/office/drawing/2014/main" id="{6C7EBC8D-92A0-4E64-8682-E53BC8ADB745}"/>
              </a:ext>
            </a:extLst>
          </p:cNvPr>
          <p:cNvSpPr txBox="1"/>
          <p:nvPr/>
        </p:nvSpPr>
        <p:spPr>
          <a:xfrm>
            <a:off x="307466" y="912813"/>
            <a:ext cx="5658038" cy="830997"/>
          </a:xfrm>
          <a:prstGeom prst="rect">
            <a:avLst/>
          </a:prstGeom>
          <a:noFill/>
        </p:spPr>
        <p:txBody>
          <a:bodyPr wrap="square">
            <a:spAutoFit/>
          </a:bodyPr>
          <a:lstStyle/>
          <a:p>
            <a:r>
              <a:rPr lang="en-US" sz="1600" b="1" dirty="0">
                <a:latin typeface="Lato"/>
              </a:rPr>
              <a:t>In the tree, it could be seen that the variables impacting the class prediction are, "neighborhood_group" and </a:t>
            </a:r>
            <a:r>
              <a:rPr lang="en-US" sz="1600" b="1" dirty="0" err="1">
                <a:latin typeface="Lato"/>
              </a:rPr>
              <a:t>room_type</a:t>
            </a:r>
            <a:endParaRPr lang="en-US" sz="1600" b="1" dirty="0">
              <a:latin typeface="Lato"/>
            </a:endParaRPr>
          </a:p>
        </p:txBody>
      </p:sp>
      <p:sp>
        <p:nvSpPr>
          <p:cNvPr id="13" name="TextBox 12">
            <a:extLst>
              <a:ext uri="{FF2B5EF4-FFF2-40B4-BE49-F238E27FC236}">
                <a16:creationId xmlns:a16="http://schemas.microsoft.com/office/drawing/2014/main" id="{686121BC-D3AA-4097-A58F-8905A2935230}"/>
              </a:ext>
            </a:extLst>
          </p:cNvPr>
          <p:cNvSpPr txBox="1"/>
          <p:nvPr/>
        </p:nvSpPr>
        <p:spPr>
          <a:xfrm>
            <a:off x="6096000" y="912813"/>
            <a:ext cx="5769798" cy="2031325"/>
          </a:xfrm>
          <a:prstGeom prst="rect">
            <a:avLst/>
          </a:prstGeom>
          <a:noFill/>
        </p:spPr>
        <p:txBody>
          <a:bodyPr wrap="square">
            <a:spAutoFit/>
          </a:bodyPr>
          <a:lstStyle/>
          <a:p>
            <a:r>
              <a:rPr lang="en-US" dirty="0"/>
              <a:t>Two different possible relationships between our variables, two models are compared:</a:t>
            </a:r>
          </a:p>
          <a:p>
            <a:r>
              <a:rPr lang="en-US" dirty="0"/>
              <a:t>1-A two-way ANOVA without any interaction (</a:t>
            </a:r>
            <a:r>
              <a:rPr lang="en-US" dirty="0" err="1"/>
              <a:t>two.way</a:t>
            </a:r>
            <a:r>
              <a:rPr lang="en-US" dirty="0"/>
              <a:t>. Assumes there is no interaction between the two independent variables</a:t>
            </a:r>
          </a:p>
          <a:p>
            <a:r>
              <a:rPr lang="en-US" dirty="0"/>
              <a:t>2-A two-way ANOVA with interaction. Assumes that there is an interaction between the two independent variables</a:t>
            </a:r>
          </a:p>
        </p:txBody>
      </p:sp>
      <p:sp>
        <p:nvSpPr>
          <p:cNvPr id="16" name="TextBox 15">
            <a:extLst>
              <a:ext uri="{FF2B5EF4-FFF2-40B4-BE49-F238E27FC236}">
                <a16:creationId xmlns:a16="http://schemas.microsoft.com/office/drawing/2014/main" id="{CF8B7F01-A186-4834-818A-6732CCEB2968}"/>
              </a:ext>
            </a:extLst>
          </p:cNvPr>
          <p:cNvSpPr txBox="1"/>
          <p:nvPr/>
        </p:nvSpPr>
        <p:spPr>
          <a:xfrm>
            <a:off x="5913567" y="4430395"/>
            <a:ext cx="6096000" cy="369332"/>
          </a:xfrm>
          <a:prstGeom prst="rect">
            <a:avLst/>
          </a:prstGeom>
          <a:noFill/>
        </p:spPr>
        <p:txBody>
          <a:bodyPr wrap="square">
            <a:spAutoFit/>
          </a:bodyPr>
          <a:lstStyle/>
          <a:p>
            <a:r>
              <a:rPr lang="en-US" dirty="0"/>
              <a:t>T</a:t>
            </a:r>
            <a:r>
              <a:rPr lang="en-US" sz="1800" dirty="0"/>
              <a:t>wo-way ANOVA without interaction is the best model. </a:t>
            </a:r>
            <a:endParaRPr lang="en-US" dirty="0"/>
          </a:p>
        </p:txBody>
      </p:sp>
      <p:pic>
        <p:nvPicPr>
          <p:cNvPr id="2" name="Picture 1">
            <a:extLst>
              <a:ext uri="{FF2B5EF4-FFF2-40B4-BE49-F238E27FC236}">
                <a16:creationId xmlns:a16="http://schemas.microsoft.com/office/drawing/2014/main" id="{F45F09AB-1004-4F2C-A25F-3EE41455688E}"/>
              </a:ext>
            </a:extLst>
          </p:cNvPr>
          <p:cNvPicPr>
            <a:picLocks noChangeAspect="1"/>
          </p:cNvPicPr>
          <p:nvPr/>
        </p:nvPicPr>
        <p:blipFill>
          <a:blip r:embed="rId3"/>
          <a:stretch>
            <a:fillRect/>
          </a:stretch>
        </p:blipFill>
        <p:spPr>
          <a:xfrm>
            <a:off x="6524273" y="2984581"/>
            <a:ext cx="4229100" cy="962025"/>
          </a:xfrm>
          <a:prstGeom prst="rect">
            <a:avLst/>
          </a:prstGeom>
        </p:spPr>
      </p:pic>
      <p:pic>
        <p:nvPicPr>
          <p:cNvPr id="3" name="Picture 2">
            <a:extLst>
              <a:ext uri="{FF2B5EF4-FFF2-40B4-BE49-F238E27FC236}">
                <a16:creationId xmlns:a16="http://schemas.microsoft.com/office/drawing/2014/main" id="{82A8141F-B083-4C09-B26A-3CBBB7071063}"/>
              </a:ext>
            </a:extLst>
          </p:cNvPr>
          <p:cNvPicPr>
            <a:picLocks noChangeAspect="1"/>
          </p:cNvPicPr>
          <p:nvPr/>
        </p:nvPicPr>
        <p:blipFill>
          <a:blip r:embed="rId4"/>
          <a:stretch>
            <a:fillRect/>
          </a:stretch>
        </p:blipFill>
        <p:spPr>
          <a:xfrm>
            <a:off x="6524273" y="5299446"/>
            <a:ext cx="4686300" cy="1057275"/>
          </a:xfrm>
          <a:prstGeom prst="rect">
            <a:avLst/>
          </a:prstGeom>
        </p:spPr>
      </p:pic>
      <p:sp>
        <p:nvSpPr>
          <p:cNvPr id="8" name="Arrow: Down 7">
            <a:extLst>
              <a:ext uri="{FF2B5EF4-FFF2-40B4-BE49-F238E27FC236}">
                <a16:creationId xmlns:a16="http://schemas.microsoft.com/office/drawing/2014/main" id="{C238CD94-6867-4EC7-AB5F-F7C5CC5A80FE}"/>
              </a:ext>
            </a:extLst>
          </p:cNvPr>
          <p:cNvSpPr/>
          <p:nvPr/>
        </p:nvSpPr>
        <p:spPr>
          <a:xfrm>
            <a:off x="8412159" y="3865754"/>
            <a:ext cx="243840" cy="442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EBC7EAEA-EDD0-472D-8963-A117E842B98C}"/>
              </a:ext>
            </a:extLst>
          </p:cNvPr>
          <p:cNvSpPr/>
          <p:nvPr/>
        </p:nvSpPr>
        <p:spPr>
          <a:xfrm>
            <a:off x="8412159" y="4792397"/>
            <a:ext cx="243840" cy="442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44E19B6D-AE3A-47AA-B5C4-F6C38561EFBD}"/>
              </a:ext>
            </a:extLst>
          </p:cNvPr>
          <p:cNvSpPr/>
          <p:nvPr/>
        </p:nvSpPr>
        <p:spPr>
          <a:xfrm>
            <a:off x="5782090" y="5618297"/>
            <a:ext cx="558769" cy="2712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08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DA30EA-7037-4520-A7E9-EF80F71AD256}"/>
              </a:ext>
            </a:extLst>
          </p:cNvPr>
          <p:cNvSpPr txBox="1"/>
          <p:nvPr/>
        </p:nvSpPr>
        <p:spPr>
          <a:xfrm>
            <a:off x="284480" y="257295"/>
            <a:ext cx="11328400" cy="461665"/>
          </a:xfrm>
          <a:prstGeom prst="rect">
            <a:avLst/>
          </a:prstGeom>
          <a:noFill/>
        </p:spPr>
        <p:txBody>
          <a:bodyPr wrap="square">
            <a:spAutoFit/>
          </a:bodyPr>
          <a:lstStyle/>
          <a:p>
            <a:pPr algn="ctr"/>
            <a:r>
              <a:rPr lang="en-US" sz="2400" b="1" dirty="0">
                <a:latin typeface="Lato"/>
              </a:rPr>
              <a:t>Which combinations are significantly different in terms of price NYC Airbnb</a:t>
            </a:r>
          </a:p>
        </p:txBody>
      </p:sp>
      <p:pic>
        <p:nvPicPr>
          <p:cNvPr id="6" name="Picture 5">
            <a:extLst>
              <a:ext uri="{FF2B5EF4-FFF2-40B4-BE49-F238E27FC236}">
                <a16:creationId xmlns:a16="http://schemas.microsoft.com/office/drawing/2014/main" id="{5E2E76EC-ACD6-4FA3-9A35-533B7F52F7FA}"/>
              </a:ext>
            </a:extLst>
          </p:cNvPr>
          <p:cNvPicPr>
            <a:picLocks noChangeAspect="1"/>
          </p:cNvPicPr>
          <p:nvPr/>
        </p:nvPicPr>
        <p:blipFill>
          <a:blip r:embed="rId2"/>
          <a:stretch>
            <a:fillRect/>
          </a:stretch>
        </p:blipFill>
        <p:spPr>
          <a:xfrm>
            <a:off x="1666875" y="718960"/>
            <a:ext cx="5197734" cy="3144203"/>
          </a:xfrm>
          <a:prstGeom prst="rect">
            <a:avLst/>
          </a:prstGeom>
        </p:spPr>
      </p:pic>
      <p:sp>
        <p:nvSpPr>
          <p:cNvPr id="8" name="TextBox 7">
            <a:extLst>
              <a:ext uri="{FF2B5EF4-FFF2-40B4-BE49-F238E27FC236}">
                <a16:creationId xmlns:a16="http://schemas.microsoft.com/office/drawing/2014/main" id="{DE1F9504-B35A-417B-852F-DD4032F947A9}"/>
              </a:ext>
            </a:extLst>
          </p:cNvPr>
          <p:cNvSpPr txBox="1"/>
          <p:nvPr/>
        </p:nvSpPr>
        <p:spPr>
          <a:xfrm>
            <a:off x="284480" y="1374477"/>
            <a:ext cx="1226694" cy="338554"/>
          </a:xfrm>
          <a:prstGeom prst="rect">
            <a:avLst/>
          </a:prstGeom>
          <a:noFill/>
        </p:spPr>
        <p:txBody>
          <a:bodyPr wrap="square">
            <a:spAutoFit/>
          </a:bodyPr>
          <a:lstStyle/>
          <a:p>
            <a:r>
              <a:rPr lang="en-US" sz="1600" b="1" dirty="0">
                <a:latin typeface="Lato"/>
              </a:rPr>
              <a:t>Tukey test</a:t>
            </a:r>
          </a:p>
        </p:txBody>
      </p:sp>
      <p:sp>
        <p:nvSpPr>
          <p:cNvPr id="14" name="TextBox 13">
            <a:extLst>
              <a:ext uri="{FF2B5EF4-FFF2-40B4-BE49-F238E27FC236}">
                <a16:creationId xmlns:a16="http://schemas.microsoft.com/office/drawing/2014/main" id="{BE3AC9F6-E9C4-48AA-AC94-B879E2B9972D}"/>
              </a:ext>
            </a:extLst>
          </p:cNvPr>
          <p:cNvSpPr txBox="1"/>
          <p:nvPr/>
        </p:nvSpPr>
        <p:spPr>
          <a:xfrm>
            <a:off x="8135244" y="877441"/>
            <a:ext cx="3660516" cy="338554"/>
          </a:xfrm>
          <a:prstGeom prst="rect">
            <a:avLst/>
          </a:prstGeom>
          <a:noFill/>
        </p:spPr>
        <p:txBody>
          <a:bodyPr wrap="square">
            <a:spAutoFit/>
          </a:bodyPr>
          <a:lstStyle/>
          <a:p>
            <a:r>
              <a:rPr lang="en-US" sz="1600" b="1" dirty="0">
                <a:latin typeface="Lato"/>
              </a:rPr>
              <a:t>Combinations not significantly diff</a:t>
            </a:r>
          </a:p>
        </p:txBody>
      </p:sp>
      <p:sp>
        <p:nvSpPr>
          <p:cNvPr id="18" name="TextBox 17">
            <a:extLst>
              <a:ext uri="{FF2B5EF4-FFF2-40B4-BE49-F238E27FC236}">
                <a16:creationId xmlns:a16="http://schemas.microsoft.com/office/drawing/2014/main" id="{AABD7C64-6925-482B-86E5-2BDFC9934A66}"/>
              </a:ext>
            </a:extLst>
          </p:cNvPr>
          <p:cNvSpPr txBox="1"/>
          <p:nvPr/>
        </p:nvSpPr>
        <p:spPr>
          <a:xfrm>
            <a:off x="8135244" y="3535044"/>
            <a:ext cx="3660516" cy="338554"/>
          </a:xfrm>
          <a:prstGeom prst="rect">
            <a:avLst/>
          </a:prstGeom>
          <a:noFill/>
        </p:spPr>
        <p:txBody>
          <a:bodyPr wrap="square">
            <a:spAutoFit/>
          </a:bodyPr>
          <a:lstStyle/>
          <a:p>
            <a:r>
              <a:rPr lang="en-US" sz="1600" b="1" dirty="0">
                <a:latin typeface="Lato"/>
              </a:rPr>
              <a:t>Combinations significantly different</a:t>
            </a:r>
          </a:p>
        </p:txBody>
      </p:sp>
      <p:pic>
        <p:nvPicPr>
          <p:cNvPr id="22" name="Picture 21">
            <a:extLst>
              <a:ext uri="{FF2B5EF4-FFF2-40B4-BE49-F238E27FC236}">
                <a16:creationId xmlns:a16="http://schemas.microsoft.com/office/drawing/2014/main" id="{4EDFA2BE-37E9-4716-A0DE-BDAB2766C61D}"/>
              </a:ext>
            </a:extLst>
          </p:cNvPr>
          <p:cNvPicPr>
            <a:picLocks noChangeAspect="1"/>
          </p:cNvPicPr>
          <p:nvPr/>
        </p:nvPicPr>
        <p:blipFill>
          <a:blip r:embed="rId3"/>
          <a:stretch>
            <a:fillRect/>
          </a:stretch>
        </p:blipFill>
        <p:spPr>
          <a:xfrm>
            <a:off x="8135244" y="3950633"/>
            <a:ext cx="3152446" cy="2378984"/>
          </a:xfrm>
          <a:prstGeom prst="rect">
            <a:avLst/>
          </a:prstGeom>
        </p:spPr>
      </p:pic>
      <p:pic>
        <p:nvPicPr>
          <p:cNvPr id="24" name="Picture 23">
            <a:extLst>
              <a:ext uri="{FF2B5EF4-FFF2-40B4-BE49-F238E27FC236}">
                <a16:creationId xmlns:a16="http://schemas.microsoft.com/office/drawing/2014/main" id="{57A8F0F7-05AB-463F-8E0F-8FFF78A62D9F}"/>
              </a:ext>
            </a:extLst>
          </p:cNvPr>
          <p:cNvPicPr>
            <a:picLocks noChangeAspect="1"/>
          </p:cNvPicPr>
          <p:nvPr/>
        </p:nvPicPr>
        <p:blipFill>
          <a:blip r:embed="rId4"/>
          <a:stretch>
            <a:fillRect/>
          </a:stretch>
        </p:blipFill>
        <p:spPr>
          <a:xfrm>
            <a:off x="8135244" y="1215994"/>
            <a:ext cx="3152446" cy="2086005"/>
          </a:xfrm>
          <a:prstGeom prst="rect">
            <a:avLst/>
          </a:prstGeom>
        </p:spPr>
      </p:pic>
      <p:pic>
        <p:nvPicPr>
          <p:cNvPr id="26" name="Picture 25">
            <a:extLst>
              <a:ext uri="{FF2B5EF4-FFF2-40B4-BE49-F238E27FC236}">
                <a16:creationId xmlns:a16="http://schemas.microsoft.com/office/drawing/2014/main" id="{9C0DF618-083F-44FA-B976-7BDAEF162796}"/>
              </a:ext>
            </a:extLst>
          </p:cNvPr>
          <p:cNvPicPr>
            <a:picLocks noChangeAspect="1"/>
          </p:cNvPicPr>
          <p:nvPr/>
        </p:nvPicPr>
        <p:blipFill>
          <a:blip r:embed="rId5"/>
          <a:stretch>
            <a:fillRect/>
          </a:stretch>
        </p:blipFill>
        <p:spPr>
          <a:xfrm>
            <a:off x="1353505" y="3950633"/>
            <a:ext cx="4556694" cy="2813578"/>
          </a:xfrm>
          <a:prstGeom prst="rect">
            <a:avLst/>
          </a:prstGeom>
        </p:spPr>
      </p:pic>
      <p:cxnSp>
        <p:nvCxnSpPr>
          <p:cNvPr id="32" name="Straight Arrow Connector 31">
            <a:extLst>
              <a:ext uri="{FF2B5EF4-FFF2-40B4-BE49-F238E27FC236}">
                <a16:creationId xmlns:a16="http://schemas.microsoft.com/office/drawing/2014/main" id="{CA42E4E0-593A-4092-8D25-284EE4666F6E}"/>
              </a:ext>
            </a:extLst>
          </p:cNvPr>
          <p:cNvCxnSpPr>
            <a:cxnSpLocks/>
          </p:cNvCxnSpPr>
          <p:nvPr/>
        </p:nvCxnSpPr>
        <p:spPr>
          <a:xfrm flipH="1">
            <a:off x="6210676" y="2794000"/>
            <a:ext cx="1764924" cy="200151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07717BF-1600-461B-9C11-8855A4EC1E54}"/>
              </a:ext>
            </a:extLst>
          </p:cNvPr>
          <p:cNvCxnSpPr>
            <a:cxnSpLocks/>
          </p:cNvCxnSpPr>
          <p:nvPr/>
        </p:nvCxnSpPr>
        <p:spPr>
          <a:xfrm flipH="1">
            <a:off x="6217920" y="4947920"/>
            <a:ext cx="1764924"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318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600</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Impact</vt:lpstr>
      <vt:lpstr>Lato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 Socorro</dc:creator>
  <cp:lastModifiedBy>Marcel Socorro</cp:lastModifiedBy>
  <cp:revision>29</cp:revision>
  <dcterms:created xsi:type="dcterms:W3CDTF">2019-09-16T01:34:36Z</dcterms:created>
  <dcterms:modified xsi:type="dcterms:W3CDTF">2020-09-09T04:18:33Z</dcterms:modified>
</cp:coreProperties>
</file>