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6"/>
  </p:notesMasterIdLst>
  <p:sldIdLst>
    <p:sldId id="384" r:id="rId3"/>
    <p:sldId id="302" r:id="rId4"/>
    <p:sldId id="301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60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39180-69ED-4CEF-8F5E-03AC1E8227F3}" type="datetimeFigureOut">
              <a:rPr lang="es-PE" smtClean="0"/>
              <a:t>29/04/2025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45946-A4B6-4CDB-89AB-6F8E66C3E7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755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B6E9-7246-4F47-8CED-2F6D7805382D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798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4E13-959C-4F92-962A-CD885D5B846E}" type="datetime1">
              <a:rPr lang="es-PE" smtClean="0"/>
              <a:t>29/04/2025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7BEB-47AF-44ED-B554-0B1B2779EC32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7201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0FB7-A1C8-4A8B-B6E8-CA79B2374D45}" type="datetime1">
              <a:rPr lang="es-PE" smtClean="0"/>
              <a:t>29/04/2025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7BEB-47AF-44ED-B554-0B1B2779E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14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B39A-4106-4328-83B7-5B6A35462136}" type="datetime1">
              <a:rPr lang="es-PE" smtClean="0"/>
              <a:t>29/04/2025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7BEB-47AF-44ED-B554-0B1B2779E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740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FF9AD559-A633-48DD-ACDE-0D66C4E5631E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151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8C02FD7E-4A3F-45A8-B566-DDF87EC22DD3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301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CE3CCD89-AC9B-4A81-95EB-26E774CAC999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4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B0FFFC7C-A9B3-4658-B095-05B7774E10EA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35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C98357E6-B3D4-4061-8B35-CAE56D66540A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6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A59504B0-6791-4FC7-ABF3-7E75AF957B30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41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2F83DE5F-83A6-46F0-AA28-CD4963D01588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549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A09CCEA5-2D46-4A08-8A29-F9CB16A38BE6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3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5727-E760-45B6-9F4E-2F2C4F62F3BB}" type="datetime1">
              <a:rPr lang="es-PE" smtClean="0"/>
              <a:t>29/04/2025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7BEB-47AF-44ED-B554-0B1B2779E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8126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4861341F-A270-44A2-A4D2-A03FA24430FD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14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0F231ADB-8132-4991-84B3-D37D40A3C3A1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35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057FB1DD-81B4-4AC1-BBF1-2FEC8FFB6BE6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64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305E-4538-4EF4-8A60-B26B92A54B1E}" type="datetime1">
              <a:rPr lang="es-PE" smtClean="0"/>
              <a:t>29/04/2025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7BEB-47AF-44ED-B554-0B1B2779E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020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0D03-F6BA-4A21-A06F-6339D28516A6}" type="datetime1">
              <a:rPr lang="es-PE" smtClean="0"/>
              <a:t>29/04/2025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7BEB-47AF-44ED-B554-0B1B2779E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23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EDF0-8D30-4849-A407-C5D7E9B17A2C}" type="datetime1">
              <a:rPr lang="es-PE" smtClean="0"/>
              <a:t>29/04/2025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7BEB-47AF-44ED-B554-0B1B2779E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689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BC62-67A9-46F9-AEFA-81CED7CEB82B}" type="datetime1">
              <a:rPr lang="es-PE" smtClean="0"/>
              <a:t>29/04/2025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7BEB-47AF-44ED-B554-0B1B2779E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279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5955-A839-45BA-BE11-BEEAB6F0DF39}" type="datetime1">
              <a:rPr lang="es-PE" smtClean="0"/>
              <a:t>29/04/2025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7BEB-47AF-44ED-B554-0B1B2779E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252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A779-49C3-4A80-962C-836EB22A4F27}" type="datetime1">
              <a:rPr lang="es-PE" smtClean="0"/>
              <a:t>29/04/2025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7BEB-47AF-44ED-B554-0B1B2779E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021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3D5A-FBDB-44E9-88A4-426546FABA3A}" type="datetime1">
              <a:rPr lang="es-PE" smtClean="0"/>
              <a:t>29/04/2025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7BEB-47AF-44ED-B554-0B1B2779E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78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328C8-5827-4102-B5A4-3B4509DEDE02}" type="datetime1">
              <a:rPr lang="es-PE" smtClean="0"/>
              <a:t>29/04/2025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7BEB-47AF-44ED-B554-0B1B2779E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976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2F237A21-F2F8-46AA-87C8-2A0780D65DA1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1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1CCF4D3A-7576-4B68-B174-77B1F556F77A}"/>
              </a:ext>
            </a:extLst>
          </p:cNvPr>
          <p:cNvGrpSpPr/>
          <p:nvPr/>
        </p:nvGrpSpPr>
        <p:grpSpPr>
          <a:xfrm>
            <a:off x="0" y="6457565"/>
            <a:ext cx="12192000" cy="431847"/>
            <a:chOff x="0" y="6309373"/>
            <a:chExt cx="12192000" cy="431847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016073D-BF98-4ED4-B5AC-4163EF84E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884"/>
            <a:stretch/>
          </p:blipFill>
          <p:spPr>
            <a:xfrm>
              <a:off x="0" y="6309887"/>
              <a:ext cx="10255348" cy="431333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89E5482-B04A-4681-A4D8-FCD4F0F80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15"/>
            <a:stretch/>
          </p:blipFill>
          <p:spPr>
            <a:xfrm>
              <a:off x="10255348" y="6309373"/>
              <a:ext cx="1936652" cy="431333"/>
            </a:xfrm>
            <a:prstGeom prst="rect">
              <a:avLst/>
            </a:prstGeom>
          </p:spPr>
        </p:pic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393292AB-8B53-4C8E-813C-2572932E51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0" r="5771"/>
          <a:stretch/>
        </p:blipFill>
        <p:spPr>
          <a:xfrm>
            <a:off x="0" y="1563691"/>
            <a:ext cx="12192000" cy="2588841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FE57E6CF-B661-4492-BC5F-CC999126F28D}"/>
              </a:ext>
            </a:extLst>
          </p:cNvPr>
          <p:cNvSpPr txBox="1">
            <a:spLocks/>
          </p:cNvSpPr>
          <p:nvPr/>
        </p:nvSpPr>
        <p:spPr>
          <a:xfrm>
            <a:off x="1073958" y="254379"/>
            <a:ext cx="10429739" cy="111259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FACULTAD DE INGENIERÍA Y CIENCIAS AGRARIAS</a:t>
            </a:r>
          </a:p>
          <a:p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ESCUELA PROFESIONAL DE INGENIERÍA AGRÓNOMA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5027311-7354-4740-A44A-5A121F09C7EA}"/>
              </a:ext>
            </a:extLst>
          </p:cNvPr>
          <p:cNvSpPr/>
          <p:nvPr/>
        </p:nvSpPr>
        <p:spPr>
          <a:xfrm>
            <a:off x="284921" y="2031590"/>
            <a:ext cx="11622157" cy="1680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TESIS I</a:t>
            </a:r>
          </a:p>
          <a:p>
            <a:pPr algn="ctr"/>
            <a:endParaRPr lang="es-MX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s-ES" sz="3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DIVERSIDAD DE HONGOS MICORRÍCICOS ARBUSCULARES EN ESPECIES DE CUCURBITÁCEAS EN LA REGIÓN AMAZONAS</a:t>
            </a:r>
            <a:r>
              <a:rPr lang="es-MX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s-PE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BA32B2F-4C83-4104-A85E-5BB3ECF8E3DB}"/>
              </a:ext>
            </a:extLst>
          </p:cNvPr>
          <p:cNvSpPr/>
          <p:nvPr/>
        </p:nvSpPr>
        <p:spPr>
          <a:xfrm>
            <a:off x="11263457" y="5751596"/>
            <a:ext cx="76837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P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6B7E47-6894-4BD5-B1B1-7970F7EE5506}"/>
              </a:ext>
            </a:extLst>
          </p:cNvPr>
          <p:cNvGrpSpPr/>
          <p:nvPr/>
        </p:nvGrpSpPr>
        <p:grpSpPr>
          <a:xfrm>
            <a:off x="-6031" y="68726"/>
            <a:ext cx="2929528" cy="859121"/>
            <a:chOff x="0" y="0"/>
            <a:chExt cx="4361354" cy="1282270"/>
          </a:xfrm>
        </p:grpSpPr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405DCE1F-C857-4A07-9FC1-642969AC143D}"/>
                </a:ext>
              </a:extLst>
            </p:cNvPr>
            <p:cNvSpPr/>
            <p:nvPr/>
          </p:nvSpPr>
          <p:spPr>
            <a:xfrm>
              <a:off x="0" y="0"/>
              <a:ext cx="4361307" cy="1282319"/>
            </a:xfrm>
            <a:custGeom>
              <a:avLst/>
              <a:gdLst/>
              <a:ahLst/>
              <a:cxnLst/>
              <a:rect l="l" t="t" r="r" b="b"/>
              <a:pathLst>
                <a:path w="4361307" h="1282319">
                  <a:moveTo>
                    <a:pt x="0" y="0"/>
                  </a:moveTo>
                  <a:lnTo>
                    <a:pt x="4361307" y="0"/>
                  </a:lnTo>
                  <a:lnTo>
                    <a:pt x="4361307" y="1282319"/>
                  </a:lnTo>
                  <a:lnTo>
                    <a:pt x="0" y="12823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205" r="-1" b="-202"/>
              </a:stretch>
            </a:blipFill>
          </p:spPr>
          <p:txBody>
            <a:bodyPr/>
            <a:lstStyle/>
            <a:p>
              <a:endParaRPr lang="es-PE"/>
            </a:p>
          </p:txBody>
        </p:sp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CE550DD8-EDF9-4B6F-922B-628CC14D6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4189" y="69844"/>
            <a:ext cx="1199017" cy="120312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93752D0-8350-48A2-A471-8B2253CBF1F1}"/>
              </a:ext>
            </a:extLst>
          </p:cNvPr>
          <p:cNvSpPr txBox="1"/>
          <p:nvPr/>
        </p:nvSpPr>
        <p:spPr>
          <a:xfrm>
            <a:off x="2160494" y="4620431"/>
            <a:ext cx="3697942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ESTUDIANTE: </a:t>
            </a:r>
          </a:p>
          <a:p>
            <a:pPr>
              <a:lnSpc>
                <a:spcPct val="150000"/>
              </a:lnSpc>
            </a:pP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Vilchez Bustamante Erik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910000-0101-4CB6-8D2C-77130D596891}"/>
              </a:ext>
            </a:extLst>
          </p:cNvPr>
          <p:cNvSpPr txBox="1"/>
          <p:nvPr/>
        </p:nvSpPr>
        <p:spPr>
          <a:xfrm>
            <a:off x="6666482" y="4508134"/>
            <a:ext cx="3254188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DOCENTE: 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Lozano Isla, Flavio 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A1F826A5-CDCC-46DB-9BCD-A3DBA4A0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42630"/>
            <a:ext cx="2743200" cy="365125"/>
          </a:xfrm>
        </p:spPr>
        <p:txBody>
          <a:bodyPr/>
          <a:lstStyle/>
          <a:p>
            <a:pPr algn="ctr"/>
            <a:fld id="{05127BEB-47AF-44ED-B554-0B1B2779EC32}" type="slidenum">
              <a:rPr lang="es-PE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</a:t>
            </a:fld>
            <a:endParaRPr lang="es-PE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2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6349791"/>
            <a:ext cx="12192000" cy="557485"/>
            <a:chOff x="0" y="0"/>
            <a:chExt cx="24384000" cy="11149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114933"/>
            </a:xfrm>
            <a:custGeom>
              <a:avLst/>
              <a:gdLst/>
              <a:ahLst/>
              <a:cxnLst/>
              <a:rect l="l" t="t" r="r" b="b"/>
              <a:pathLst>
                <a:path w="24384000" h="1114933">
                  <a:moveTo>
                    <a:pt x="0" y="0"/>
                  </a:moveTo>
                  <a:lnTo>
                    <a:pt x="24384000" y="0"/>
                  </a:lnTo>
                  <a:lnTo>
                    <a:pt x="24384000" y="1114933"/>
                  </a:lnTo>
                  <a:lnTo>
                    <a:pt x="0" y="11149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0644" t="-3"/>
              </a:stretch>
            </a:blipFill>
          </p:spPr>
          <p:txBody>
            <a:bodyPr/>
            <a:lstStyle/>
            <a:p>
              <a:endParaRPr lang="es-PE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294226" y="294227"/>
            <a:ext cx="2180677" cy="641135"/>
            <a:chOff x="0" y="0"/>
            <a:chExt cx="4361354" cy="12822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361307" cy="1282319"/>
            </a:xfrm>
            <a:custGeom>
              <a:avLst/>
              <a:gdLst/>
              <a:ahLst/>
              <a:cxnLst/>
              <a:rect l="l" t="t" r="r" b="b"/>
              <a:pathLst>
                <a:path w="4361307" h="1282319">
                  <a:moveTo>
                    <a:pt x="0" y="0"/>
                  </a:moveTo>
                  <a:lnTo>
                    <a:pt x="4361307" y="0"/>
                  </a:lnTo>
                  <a:lnTo>
                    <a:pt x="4361307" y="1282319"/>
                  </a:lnTo>
                  <a:lnTo>
                    <a:pt x="0" y="12823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05" r="-1" b="-202"/>
              </a:stretch>
            </a:blip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0" y="957660"/>
            <a:ext cx="3251140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3173"/>
              </a:lnSpc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TITULO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76AA9F5-0116-4311-AD35-E7EF3DE703C8}"/>
              </a:ext>
            </a:extLst>
          </p:cNvPr>
          <p:cNvSpPr txBox="1"/>
          <p:nvPr/>
        </p:nvSpPr>
        <p:spPr>
          <a:xfrm>
            <a:off x="308687" y="1224382"/>
            <a:ext cx="11454429" cy="507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Diversidad de hongos micorrícicos arbusculares en especies de cucurbitáceas en la región Amazonas</a:t>
            </a:r>
            <a:endParaRPr lang="es-P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CC03D2A-21F7-4546-97B2-8E76AE2C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32295D3-63FE-468C-B7DC-46D5587BF77A}"/>
              </a:ext>
            </a:extLst>
          </p:cNvPr>
          <p:cNvSpPr txBox="1"/>
          <p:nvPr/>
        </p:nvSpPr>
        <p:spPr>
          <a:xfrm>
            <a:off x="5463988" y="6457890"/>
            <a:ext cx="1264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6CA20D-3C26-A994-C553-4A65B1F20830}"/>
              </a:ext>
            </a:extLst>
          </p:cNvPr>
          <p:cNvSpPr txBox="1"/>
          <p:nvPr/>
        </p:nvSpPr>
        <p:spPr>
          <a:xfrm>
            <a:off x="631143" y="4791278"/>
            <a:ext cx="6092190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s-ES" sz="28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PREGUNTA DEL </a:t>
            </a:r>
            <a:r>
              <a:rPr lang="es-ES" sz="28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11C8B63-1862-9AFD-08DC-47EBAD658B48}"/>
              </a:ext>
            </a:extLst>
          </p:cNvPr>
          <p:cNvSpPr txBox="1"/>
          <p:nvPr/>
        </p:nvSpPr>
        <p:spPr>
          <a:xfrm>
            <a:off x="170226" y="5326886"/>
            <a:ext cx="11851545" cy="96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¿Cuáles son las especies de hongos micorrícicos arbusculares presentes en la rizosfera de las cucurbitáceas </a:t>
            </a:r>
            <a:r>
              <a:rPr lang="es-ES" sz="2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ucurbita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fiscifolia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Cucurbita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moschata</a:t>
            </a:r>
            <a:r>
              <a:rPr lang="es-ES" sz="20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la región Amazonas?</a:t>
            </a:r>
            <a:endParaRPr lang="es-P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E73FF2-F259-39A4-AFD6-CDEFCF497E1E}"/>
              </a:ext>
            </a:extLst>
          </p:cNvPr>
          <p:cNvSpPr txBox="1"/>
          <p:nvPr/>
        </p:nvSpPr>
        <p:spPr>
          <a:xfrm>
            <a:off x="635821" y="1773274"/>
            <a:ext cx="8106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FORMULACIÓN DEL PROBLEMA</a:t>
            </a:r>
            <a:endParaRPr lang="es-PE" sz="28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80D50A1-B1D9-A51C-5748-934EC9ADEF74}"/>
              </a:ext>
            </a:extLst>
          </p:cNvPr>
          <p:cNvSpPr txBox="1"/>
          <p:nvPr/>
        </p:nvSpPr>
        <p:spPr>
          <a:xfrm>
            <a:off x="649675" y="2109890"/>
            <a:ext cx="11173537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 la región Amazonas, los cultivos de </a:t>
            </a:r>
            <a:r>
              <a:rPr lang="es-MX" sz="2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Cucurbita</a:t>
            </a:r>
            <a:r>
              <a:rPr lang="es-MX" sz="2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s-MX" sz="2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ficifolia</a:t>
            </a:r>
            <a:r>
              <a:rPr lang="es-MX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s-MX" sz="2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Cucurbita</a:t>
            </a:r>
            <a:r>
              <a:rPr lang="es-MX" sz="2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s-MX" sz="2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moschata</a:t>
            </a:r>
            <a:r>
              <a:rPr lang="es-MX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enfrentan condiciones adversas como suelos pobres y sequía, lo que afecta su productividad. Los hongos micorrícicos arbusculares (HMA) podrían mejorar la absorción de nutrientes y la resistencia al estrés en estos cultivos. Aunque se han evidenciado beneficios en especies como el maíz y otras cucurbitáceas, aún se conoce poco sobre la diversidad morfológica y genética de los HMA asociados a </a:t>
            </a:r>
            <a:r>
              <a:rPr lang="es-MX" sz="2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C. </a:t>
            </a:r>
            <a:r>
              <a:rPr lang="es-MX" sz="2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ficifolia</a:t>
            </a:r>
            <a:r>
              <a:rPr lang="es-MX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s-MX" sz="2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C. </a:t>
            </a:r>
            <a:r>
              <a:rPr lang="es-MX" sz="2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moschata</a:t>
            </a:r>
            <a:r>
              <a:rPr lang="es-MX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Por ello, se hace necesario estudiar estas asociaciones simbióticas en la región Amazonas.</a:t>
            </a:r>
          </a:p>
        </p:txBody>
      </p:sp>
    </p:spTree>
    <p:extLst>
      <p:ext uri="{BB962C8B-B14F-4D97-AF65-F5344CB8AC3E}">
        <p14:creationId xmlns:p14="http://schemas.microsoft.com/office/powerpoint/2010/main" val="157188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6340856"/>
            <a:ext cx="12192000" cy="557485"/>
            <a:chOff x="0" y="0"/>
            <a:chExt cx="24384000" cy="11149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000" cy="1114933"/>
            </a:xfrm>
            <a:custGeom>
              <a:avLst/>
              <a:gdLst/>
              <a:ahLst/>
              <a:cxnLst/>
              <a:rect l="l" t="t" r="r" b="b"/>
              <a:pathLst>
                <a:path w="24384000" h="1114933">
                  <a:moveTo>
                    <a:pt x="0" y="0"/>
                  </a:moveTo>
                  <a:lnTo>
                    <a:pt x="24384000" y="0"/>
                  </a:lnTo>
                  <a:lnTo>
                    <a:pt x="24384000" y="1114933"/>
                  </a:lnTo>
                  <a:lnTo>
                    <a:pt x="0" y="11149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0644" t="-3"/>
              </a:stretch>
            </a:blip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94226" y="294227"/>
            <a:ext cx="2180677" cy="641135"/>
            <a:chOff x="0" y="0"/>
            <a:chExt cx="4361354" cy="128227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361307" cy="1282319"/>
            </a:xfrm>
            <a:custGeom>
              <a:avLst/>
              <a:gdLst/>
              <a:ahLst/>
              <a:cxnLst/>
              <a:rect l="l" t="t" r="r" b="b"/>
              <a:pathLst>
                <a:path w="4361307" h="1282319">
                  <a:moveTo>
                    <a:pt x="0" y="0"/>
                  </a:moveTo>
                  <a:lnTo>
                    <a:pt x="4361307" y="0"/>
                  </a:lnTo>
                  <a:lnTo>
                    <a:pt x="4361307" y="1282319"/>
                  </a:lnTo>
                  <a:lnTo>
                    <a:pt x="0" y="12823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05" r="-1" b="-202"/>
              </a:stretch>
            </a:blip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796C0C4-2737-4FCB-B4D9-FE120EF439A0}"/>
              </a:ext>
            </a:extLst>
          </p:cNvPr>
          <p:cNvSpPr txBox="1"/>
          <p:nvPr/>
        </p:nvSpPr>
        <p:spPr>
          <a:xfrm>
            <a:off x="-1492647" y="935387"/>
            <a:ext cx="6098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OBJETIVOS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026934-774E-4C01-973A-57211C208A4A}"/>
              </a:ext>
            </a:extLst>
          </p:cNvPr>
          <p:cNvSpPr txBox="1"/>
          <p:nvPr/>
        </p:nvSpPr>
        <p:spPr>
          <a:xfrm>
            <a:off x="147194" y="1742172"/>
            <a:ext cx="10633587" cy="96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just">
              <a:lnSpc>
                <a:spcPct val="150000"/>
              </a:lnSpc>
              <a:spcAft>
                <a:spcPts val="800"/>
              </a:spcAft>
            </a:pP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Evaluar la diversidad de especies de micorrizas arbusculares en especies de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cucurbita</a:t>
            </a:r>
            <a:r>
              <a:rPr lang="es-ES" sz="20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fiscifolia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(Chiclayo) y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Cucurbita</a:t>
            </a:r>
            <a:r>
              <a:rPr lang="es-ES" sz="20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moschata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ES" sz="2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Cushes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en la región Amazonas</a:t>
            </a:r>
            <a:endParaRPr lang="es-P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403DD00-AE1A-419C-9C80-16C8B06FA8B5}"/>
              </a:ext>
            </a:extLst>
          </p:cNvPr>
          <p:cNvSpPr txBox="1"/>
          <p:nvPr/>
        </p:nvSpPr>
        <p:spPr>
          <a:xfrm>
            <a:off x="686421" y="1420610"/>
            <a:ext cx="3576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Objetivo general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B2EBCA9-F980-4C2A-8B0E-927355BEC8D2}"/>
              </a:ext>
            </a:extLst>
          </p:cNvPr>
          <p:cNvSpPr txBox="1"/>
          <p:nvPr/>
        </p:nvSpPr>
        <p:spPr>
          <a:xfrm>
            <a:off x="686421" y="2720418"/>
            <a:ext cx="3576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Objetivos específicos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888C567-3D68-4D70-9D56-AF0A60081177}"/>
              </a:ext>
            </a:extLst>
          </p:cNvPr>
          <p:cNvSpPr txBox="1"/>
          <p:nvPr/>
        </p:nvSpPr>
        <p:spPr>
          <a:xfrm>
            <a:off x="5463988" y="6457890"/>
            <a:ext cx="1264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4C1C49-7B1B-9D68-09A7-E6741C0253E1}"/>
              </a:ext>
            </a:extLst>
          </p:cNvPr>
          <p:cNvSpPr txBox="1"/>
          <p:nvPr/>
        </p:nvSpPr>
        <p:spPr>
          <a:xfrm>
            <a:off x="-233925" y="3145642"/>
            <a:ext cx="1139582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indent="-342900" algn="just">
              <a:buFont typeface="Wingdings" panose="05000000000000000000" pitchFamily="2" charset="2"/>
              <a:buChar char="ü"/>
            </a:pP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Determinar la morfología y colonización de hongos micorrícicos en las especies de </a:t>
            </a:r>
            <a:r>
              <a:rPr lang="es-ES" sz="20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cucúrbita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fiscifolia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(Chiclayo) y </a:t>
            </a:r>
            <a:r>
              <a:rPr lang="es-ES" sz="20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Cucúrbita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moschata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ES" sz="2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Cushés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en la región Amazonas.</a:t>
            </a:r>
          </a:p>
          <a:p>
            <a:pPr marL="914400" algn="just"/>
            <a:endParaRPr lang="es-PE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57300" indent="-342900" algn="just">
              <a:buFont typeface="Wingdings" panose="05000000000000000000" pitchFamily="2" charset="2"/>
              <a:buChar char="ü"/>
            </a:pP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Analizar el ADN genómico de micorrizas arbusculares asociadas a la colonización micorrícica en las especies de </a:t>
            </a:r>
            <a:r>
              <a:rPr lang="es-ES" sz="20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cucúrbita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fiscifolia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(Chiclayo) y </a:t>
            </a:r>
            <a:r>
              <a:rPr lang="es-ES" sz="20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Cucúrbita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moschata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ES" sz="2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Cushes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en la región Amazonas.</a:t>
            </a:r>
          </a:p>
          <a:p>
            <a:pPr marL="914400" algn="just"/>
            <a:endParaRPr lang="es-PE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57300" indent="-342900" algn="just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Determinar la diversidad genética de micorrizas arbusculares asociadas a la colonización micorrícica en las especies de </a:t>
            </a:r>
            <a:r>
              <a:rPr lang="es-ES" sz="20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cucúrbita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fiscifolia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(Chiclayo) y </a:t>
            </a:r>
            <a:r>
              <a:rPr lang="es-ES" sz="20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Cucúrbita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moschata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ES" sz="2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Cushes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en la región Amazonas.</a:t>
            </a:r>
            <a:endParaRPr lang="es-PE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18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8854</TotalTime>
  <Words>328</Words>
  <Application>Microsoft Office PowerPoint</Application>
  <PresentationFormat>Panorámica</PresentationFormat>
  <Paragraphs>30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Times New Roman</vt:lpstr>
      <vt:lpstr>Wingdings</vt:lpstr>
      <vt:lpstr>Tema de Office</vt:lpstr>
      <vt:lpstr>1_Office Theme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erik vilchez</cp:lastModifiedBy>
  <cp:revision>216</cp:revision>
  <dcterms:created xsi:type="dcterms:W3CDTF">2024-11-03T00:16:39Z</dcterms:created>
  <dcterms:modified xsi:type="dcterms:W3CDTF">2025-04-29T15:38:10Z</dcterms:modified>
</cp:coreProperties>
</file>