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2.bin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9"/>
  </p:notesMasterIdLst>
  <p:handoutMasterIdLst>
    <p:handoutMasterId r:id="rId240"/>
  </p:handoutMasterIdLst>
  <p:sldIdLst>
    <p:sldId id="475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7" r:id="rId39"/>
    <p:sldId id="292" r:id="rId40"/>
    <p:sldId id="293" r:id="rId41"/>
    <p:sldId id="294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42" r:id="rId85"/>
    <p:sldId id="343" r:id="rId86"/>
    <p:sldId id="344" r:id="rId87"/>
    <p:sldId id="345" r:id="rId88"/>
    <p:sldId id="339" r:id="rId89"/>
    <p:sldId id="340" r:id="rId90"/>
    <p:sldId id="341" r:id="rId91"/>
    <p:sldId id="346" r:id="rId92"/>
    <p:sldId id="347" r:id="rId93"/>
    <p:sldId id="349" r:id="rId94"/>
    <p:sldId id="350" r:id="rId95"/>
    <p:sldId id="348" r:id="rId96"/>
    <p:sldId id="351" r:id="rId97"/>
    <p:sldId id="352" r:id="rId98"/>
    <p:sldId id="353" r:id="rId99"/>
    <p:sldId id="354" r:id="rId100"/>
    <p:sldId id="357" r:id="rId101"/>
    <p:sldId id="358" r:id="rId102"/>
    <p:sldId id="355" r:id="rId103"/>
    <p:sldId id="356" r:id="rId104"/>
    <p:sldId id="359" r:id="rId105"/>
    <p:sldId id="360" r:id="rId106"/>
    <p:sldId id="361" r:id="rId107"/>
    <p:sldId id="363" r:id="rId108"/>
    <p:sldId id="362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4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33" r:id="rId175"/>
    <p:sldId id="429" r:id="rId176"/>
    <p:sldId id="430" r:id="rId177"/>
    <p:sldId id="431" r:id="rId178"/>
    <p:sldId id="432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2" r:id="rId187"/>
    <p:sldId id="441" r:id="rId188"/>
    <p:sldId id="443" r:id="rId189"/>
    <p:sldId id="444" r:id="rId190"/>
    <p:sldId id="445" r:id="rId191"/>
    <p:sldId id="446" r:id="rId192"/>
    <p:sldId id="447" r:id="rId193"/>
    <p:sldId id="448" r:id="rId194"/>
    <p:sldId id="450" r:id="rId195"/>
    <p:sldId id="451" r:id="rId196"/>
    <p:sldId id="452" r:id="rId197"/>
    <p:sldId id="453" r:id="rId198"/>
    <p:sldId id="454" r:id="rId199"/>
    <p:sldId id="455" r:id="rId200"/>
    <p:sldId id="449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6" r:id="rId211"/>
    <p:sldId id="465" r:id="rId212"/>
    <p:sldId id="467" r:id="rId213"/>
    <p:sldId id="468" r:id="rId214"/>
    <p:sldId id="469" r:id="rId215"/>
    <p:sldId id="470" r:id="rId216"/>
    <p:sldId id="471" r:id="rId217"/>
    <p:sldId id="472" r:id="rId218"/>
    <p:sldId id="474" r:id="rId219"/>
    <p:sldId id="473" r:id="rId220"/>
    <p:sldId id="476" r:id="rId221"/>
    <p:sldId id="477" r:id="rId222"/>
    <p:sldId id="478" r:id="rId223"/>
    <p:sldId id="479" r:id="rId224"/>
    <p:sldId id="481" r:id="rId225"/>
    <p:sldId id="480" r:id="rId226"/>
    <p:sldId id="483" r:id="rId227"/>
    <p:sldId id="484" r:id="rId228"/>
    <p:sldId id="482" r:id="rId229"/>
    <p:sldId id="485" r:id="rId230"/>
    <p:sldId id="487" r:id="rId231"/>
    <p:sldId id="488" r:id="rId232"/>
    <p:sldId id="486" r:id="rId233"/>
    <p:sldId id="489" r:id="rId234"/>
    <p:sldId id="490" r:id="rId235"/>
    <p:sldId id="491" r:id="rId236"/>
    <p:sldId id="492" r:id="rId237"/>
    <p:sldId id="493" r:id="rId238"/>
  </p:sldIdLst>
  <p:sldSz cx="9144000" cy="6858000" type="screen4x3"/>
  <p:notesSz cx="6858000" cy="9144000"/>
  <p:defaultTextStyle>
    <a:defPPr>
      <a:defRPr lang="pt-PT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7" autoAdjust="0"/>
    <p:restoredTop sz="93366" autoAdjust="0"/>
  </p:normalViewPr>
  <p:slideViewPr>
    <p:cSldViewPr snapToObjects="1">
      <p:cViewPr varScale="1">
        <p:scale>
          <a:sx n="69" d="100"/>
          <a:sy n="69" d="100"/>
        </p:scale>
        <p:origin x="-11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30.xml"/><Relationship Id="rId3" Type="http://schemas.openxmlformats.org/officeDocument/2006/relationships/slide" Target="slides/slide102.xml"/><Relationship Id="rId7" Type="http://schemas.openxmlformats.org/officeDocument/2006/relationships/slide" Target="slides/slide187.xml"/><Relationship Id="rId2" Type="http://schemas.openxmlformats.org/officeDocument/2006/relationships/slide" Target="slides/slide101.xml"/><Relationship Id="rId1" Type="http://schemas.openxmlformats.org/officeDocument/2006/relationships/slide" Target="slides/slide100.xml"/><Relationship Id="rId6" Type="http://schemas.openxmlformats.org/officeDocument/2006/relationships/slide" Target="slides/slide186.xml"/><Relationship Id="rId5" Type="http://schemas.openxmlformats.org/officeDocument/2006/relationships/slide" Target="slides/slide161.xml"/><Relationship Id="rId4" Type="http://schemas.openxmlformats.org/officeDocument/2006/relationships/slide" Target="slides/slide10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endParaRPr lang="pt-PT" altLang="pt-B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endParaRPr lang="pt-PT" altLang="pt-BR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endParaRPr lang="pt-PT" altLang="pt-BR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3F8CDA62-FA0F-46A0-A9EB-F61D6D7CF860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2226312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endParaRPr lang="pt-PT" alt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endParaRPr lang="pt-PT" altLang="pt-BR"/>
          </a:p>
        </p:txBody>
      </p:sp>
      <p:sp>
        <p:nvSpPr>
          <p:cNvPr id="430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0412" cy="3427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Clique para editar os estilos do texto mestre</a:t>
            </a:r>
          </a:p>
          <a:p>
            <a:pPr lvl="1"/>
            <a:r>
              <a:rPr lang="pt-PT" altLang="pt-BR" smtClean="0"/>
              <a:t>Segundo nível</a:t>
            </a:r>
          </a:p>
          <a:p>
            <a:pPr lvl="2"/>
            <a:r>
              <a:rPr lang="pt-PT" altLang="pt-BR" smtClean="0"/>
              <a:t>Terceiro nível</a:t>
            </a:r>
          </a:p>
          <a:p>
            <a:pPr lvl="3"/>
            <a:r>
              <a:rPr lang="pt-PT" altLang="pt-BR" smtClean="0"/>
              <a:t>Quarto nível</a:t>
            </a:r>
          </a:p>
          <a:p>
            <a:pPr lvl="4"/>
            <a:r>
              <a:rPr lang="pt-PT" altLang="pt-BR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endParaRPr lang="pt-PT" alt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38" tIns="46919" rIns="93838" bIns="4691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331B4656-28D3-4D83-880F-50FCF4CF8A9D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539082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B0D62-D852-4177-8DC1-D28F5065B364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284090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AEA17-D6AE-4CFD-9933-E79AFCD076A8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135638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DDD48-8E6F-4C39-91C0-3A650E03DEA8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243556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97D955-A9B7-4492-87D1-9E51E9C2897F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53767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clip-art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lip-art 2"/>
          <p:cNvSpPr>
            <a:spLocks noGrp="1"/>
          </p:cNvSpPr>
          <p:nvPr>
            <p:ph type="clipArt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ABAC93D-CD4E-4B72-AE62-332D55EEDEEC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1343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2B715-3B4B-4EB9-A50D-4FEDB11422FD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19022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4497E-0D58-442F-A43C-971CDD53556B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225518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221B8-F75B-42D3-BF7F-A3ECF57368C2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225405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614EA-401E-4BCE-AF34-A1F526E1A75D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128604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1B23F-D05D-4171-9CE3-4E11310F2C19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165500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853A0-F50E-46FF-93B8-A2ED4F9DE4B5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25033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F5133-3CED-4925-8368-9BF14747DEED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96268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PT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29B64-7BCB-445D-9BFF-C284D74D4DB4}" type="slidenum">
              <a:rPr lang="pt-PT" altLang="pt-BR"/>
              <a:pPr/>
              <a:t>‹nº›</a:t>
            </a:fld>
            <a:endParaRPr lang="pt-PT" altLang="pt-BR"/>
          </a:p>
        </p:txBody>
      </p:sp>
    </p:spTree>
    <p:extLst>
      <p:ext uri="{BB962C8B-B14F-4D97-AF65-F5344CB8AC3E}">
        <p14:creationId xmlns:p14="http://schemas.microsoft.com/office/powerpoint/2010/main" val="86983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BR" smtClean="0"/>
              <a:t>Clique para editar os estilos do texto mestre</a:t>
            </a:r>
          </a:p>
          <a:p>
            <a:pPr lvl="1"/>
            <a:r>
              <a:rPr lang="pt-PT" altLang="pt-BR" smtClean="0"/>
              <a:t>Segundo nível</a:t>
            </a:r>
          </a:p>
          <a:p>
            <a:pPr lvl="2"/>
            <a:r>
              <a:rPr lang="pt-PT" altLang="pt-BR" smtClean="0"/>
              <a:t>Terceiro nível</a:t>
            </a:r>
          </a:p>
          <a:p>
            <a:pPr lvl="3"/>
            <a:r>
              <a:rPr lang="pt-PT" altLang="pt-BR" smtClean="0"/>
              <a:t>Quarto nível</a:t>
            </a:r>
          </a:p>
          <a:p>
            <a:pPr lvl="4"/>
            <a:r>
              <a:rPr lang="pt-PT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pt-PT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PT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A9B416-0D69-4A68-9CC0-59348E8339A7}" type="slidenum">
              <a:rPr lang="pt-PT" altLang="pt-BR"/>
              <a:pPr/>
              <a:t>‹nº›</a:t>
            </a:fld>
            <a:endParaRPr lang="pt-PT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·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·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·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·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·"/>
        <a:defRPr sz="24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7.w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1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file:///C:\My%20Documents\Dr%20Dobbs%20-%20Algorithms%20and%20Data%20Structures\books\book7\323_a.gif" TargetMode="External"/><Relationship Id="rId2" Type="http://schemas.openxmlformats.org/officeDocument/2006/relationships/image" Target="../media/image42.bin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file:///C:\My%20Documents\Dr%20Dobbs%20-%20Algorithms%20and%20Data%20Structures\books\book7\324_a.gif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file:///C:\My%20Documents\Dr%20Dobbs%20-%20Algorithms%20and%20Data%20Structures\books\book7\325_a.gif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5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6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7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8.png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9.png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0.wmf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1.wmf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3.wmf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4.wmf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8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0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2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1C0A-880E-4F4F-88DD-ABBA98D4524C}" type="slidenum">
              <a:rPr lang="pt-PT" altLang="pt-BR"/>
              <a:pPr/>
              <a:t>1</a:t>
            </a:fld>
            <a:endParaRPr lang="pt-PT" altLang="pt-BR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pt-BR"/>
              <a:t>Estruturas de Dados e Algoritmos</a:t>
            </a:r>
            <a:endParaRPr lang="pt-BR" altLang="pt-BR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533400"/>
          </a:xfrm>
        </p:spPr>
        <p:txBody>
          <a:bodyPr/>
          <a:lstStyle/>
          <a:p>
            <a:r>
              <a:rPr lang="en-US" altLang="pt-BR">
                <a:sym typeface="Symbol" pitchFamily="18" charset="2"/>
              </a:rPr>
              <a:t> 2001, </a:t>
            </a:r>
            <a:r>
              <a:rPr lang="en-US" altLang="pt-BR"/>
              <a:t>Claudio Esperança</a:t>
            </a:r>
            <a:endParaRPr lang="pt-BR" alt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FDA9-B7FB-44EA-B5D2-596059B6D3A7}" type="slidenum">
              <a:rPr lang="pt-PT" altLang="pt-BR"/>
              <a:pPr/>
              <a:t>10</a:t>
            </a:fld>
            <a:endParaRPr lang="pt-PT" altLang="pt-BR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Limite Superior e Limite Inferior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953000"/>
          </a:xfrm>
        </p:spPr>
        <p:txBody>
          <a:bodyPr/>
          <a:lstStyle/>
          <a:p>
            <a:r>
              <a:rPr lang="pt-BR" altLang="pt-BR"/>
              <a:t>Notação </a:t>
            </a:r>
            <a:r>
              <a:rPr lang="pt-BR" altLang="pt-BR" i="1"/>
              <a:t>O </a:t>
            </a:r>
            <a:r>
              <a:rPr lang="pt-BR" altLang="pt-BR"/>
              <a:t>é usada para estabelecer limites superiores de complexidade</a:t>
            </a:r>
          </a:p>
          <a:p>
            <a:r>
              <a:rPr lang="pt-BR" altLang="pt-BR"/>
              <a:t>Para estabelecer limites inferiores de complexidade usa-se a notação </a:t>
            </a:r>
            <a:r>
              <a:rPr lang="pt-BR" altLang="pt-BR">
                <a:sym typeface="Symbol" pitchFamily="18" charset="2"/>
              </a:rPr>
              <a:t></a:t>
            </a:r>
          </a:p>
          <a:p>
            <a:r>
              <a:rPr lang="pt-BR" altLang="pt-BR"/>
              <a:t>Definição</a:t>
            </a:r>
          </a:p>
          <a:p>
            <a:pPr lvl="1">
              <a:buFontTx/>
              <a:buNone/>
            </a:pPr>
            <a:r>
              <a:rPr lang="pt-BR" altLang="pt-BR" i="1"/>
              <a:t>	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 (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 se existem constantes </a:t>
            </a:r>
            <a:r>
              <a:rPr lang="pt-BR" altLang="pt-BR" i="1">
                <a:sym typeface="Symbol" pitchFamily="18" charset="2"/>
              </a:rPr>
              <a:t>c</a:t>
            </a:r>
            <a:r>
              <a:rPr lang="pt-BR" altLang="pt-BR">
                <a:sym typeface="Symbol" pitchFamily="18" charset="2"/>
              </a:rPr>
              <a:t> e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-25000">
                <a:sym typeface="Symbol" pitchFamily="18" charset="2"/>
              </a:rPr>
              <a:t>0</a:t>
            </a:r>
            <a:r>
              <a:rPr lang="pt-BR" altLang="pt-BR">
                <a:sym typeface="Symbol" pitchFamily="18" charset="2"/>
              </a:rPr>
              <a:t> tais que </a:t>
            </a:r>
            <a:br>
              <a:rPr lang="pt-BR" altLang="pt-BR">
                <a:sym typeface="Symbol" pitchFamily="18" charset="2"/>
              </a:rPr>
            </a:br>
            <a:r>
              <a:rPr lang="pt-BR" altLang="pt-BR">
                <a:sym typeface="Symbol" pitchFamily="18" charset="2"/>
              </a:rPr>
              <a:t> </a:t>
            </a:r>
            <a:r>
              <a:rPr lang="pt-BR" altLang="pt-BR" i="1">
                <a:sym typeface="Symbol" pitchFamily="18" charset="2"/>
              </a:rPr>
              <a:t>c</a:t>
            </a:r>
            <a:r>
              <a:rPr lang="pt-BR" altLang="pt-BR">
                <a:sym typeface="Symbol" pitchFamily="18" charset="2"/>
              </a:rPr>
              <a:t>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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para todo 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</a:t>
            </a:r>
            <a:r>
              <a:rPr lang="pt-BR" altLang="pt-BR" i="1">
                <a:sym typeface="Symbol" pitchFamily="18" charset="2"/>
              </a:rPr>
              <a:t> n</a:t>
            </a:r>
            <a:r>
              <a:rPr lang="pt-BR" altLang="pt-BR" baseline="-25000">
                <a:sym typeface="Symbol" pitchFamily="18" charset="2"/>
              </a:rPr>
              <a:t>0</a:t>
            </a:r>
          </a:p>
          <a:p>
            <a:r>
              <a:rPr lang="pt-BR" altLang="pt-BR">
                <a:sym typeface="Symbol" pitchFamily="18" charset="2"/>
              </a:rPr>
              <a:t>Alternativamente, </a:t>
            </a:r>
          </a:p>
          <a:p>
            <a:pPr lvl="1">
              <a:buFontTx/>
              <a:buNone/>
            </a:pPr>
            <a:r>
              <a:rPr lang="pt-BR" altLang="pt-BR" i="1"/>
              <a:t>	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 (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 se lim </a:t>
            </a:r>
            <a:r>
              <a:rPr lang="pt-BR" altLang="pt-BR" baseline="-25000">
                <a:sym typeface="Symbol" pitchFamily="18" charset="2"/>
              </a:rPr>
              <a:t>n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/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&gt; 0 para todo 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</a:t>
            </a:r>
            <a:r>
              <a:rPr lang="pt-BR" altLang="pt-BR" i="1">
                <a:sym typeface="Symbol" pitchFamily="18" charset="2"/>
              </a:rPr>
              <a:t> n</a:t>
            </a:r>
            <a:r>
              <a:rPr lang="pt-BR" altLang="pt-BR" baseline="-25000">
                <a:sym typeface="Symbol" pitchFamily="18" charset="2"/>
              </a:rPr>
              <a:t>0</a:t>
            </a:r>
            <a:br>
              <a:rPr lang="pt-BR" altLang="pt-BR" baseline="-25000">
                <a:sym typeface="Symbol" pitchFamily="18" charset="2"/>
              </a:rPr>
            </a:br>
            <a:r>
              <a:rPr lang="pt-BR" altLang="pt-BR">
                <a:sym typeface="Symbol" pitchFamily="18" charset="2"/>
              </a:rPr>
              <a:t>(pode ser, inclusive, infinito)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B298-A76A-463E-9A4A-E6F2D5B805E6}" type="slidenum">
              <a:rPr lang="pt-PT" altLang="pt-BR"/>
              <a:pPr/>
              <a:t>100</a:t>
            </a:fld>
            <a:endParaRPr lang="pt-PT" altLang="pt-BR"/>
          </a:p>
        </p:txBody>
      </p:sp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Inserção e Remoção</a:t>
            </a: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Todos os procedimentos de inserção e remoção de elementos de uma lista encadeada podem ser escritos com o auxílio das rotinas </a:t>
            </a:r>
            <a:r>
              <a:rPr lang="pt-BR" altLang="pt-BR" i="1"/>
              <a:t>CriaNoLista</a:t>
            </a:r>
            <a:r>
              <a:rPr lang="pt-BR" altLang="pt-BR"/>
              <a:t> e </a:t>
            </a:r>
            <a:r>
              <a:rPr lang="pt-BR" altLang="pt-BR" i="1"/>
              <a:t>DestroiNoLista</a:t>
            </a:r>
          </a:p>
          <a:p>
            <a:pPr>
              <a:lnSpc>
                <a:spcPct val="90000"/>
              </a:lnSpc>
            </a:pPr>
            <a:r>
              <a:rPr lang="pt-BR" altLang="pt-BR"/>
              <a:t>Rotina para inserir um elemento </a:t>
            </a:r>
            <a:r>
              <a:rPr lang="pt-BR" altLang="pt-BR" i="1"/>
              <a:t>v </a:t>
            </a:r>
            <a:r>
              <a:rPr lang="pt-BR" altLang="pt-BR"/>
              <a:t>numa lista ordenada </a:t>
            </a:r>
            <a:r>
              <a:rPr lang="pt-BR" altLang="pt-BR" i="1"/>
              <a:t>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 b="1">
                <a:latin typeface="Arial" charset="0"/>
              </a:rPr>
              <a:t>proc</a:t>
            </a:r>
            <a:r>
              <a:rPr lang="pt-PT" altLang="pt-BR" i="1"/>
              <a:t> InsereListaOrdenada</a:t>
            </a:r>
            <a:r>
              <a:rPr lang="pt-PT" altLang="pt-BR"/>
              <a:t> (</a:t>
            </a:r>
            <a:r>
              <a:rPr lang="pt-PT" altLang="pt-BR" i="1"/>
              <a:t>Valor</a:t>
            </a:r>
            <a:r>
              <a:rPr lang="pt-PT" altLang="pt-BR"/>
              <a:t> </a:t>
            </a:r>
            <a:r>
              <a:rPr lang="pt-PT" altLang="pt-BR" i="1"/>
              <a:t>v</a:t>
            </a:r>
            <a:r>
              <a:rPr lang="pt-PT" altLang="pt-BR"/>
              <a:t>, var </a:t>
            </a:r>
            <a:r>
              <a:rPr lang="pt-PT" altLang="pt-BR" i="1"/>
              <a:t>Lista</a:t>
            </a:r>
            <a:r>
              <a:rPr lang="pt-PT" altLang="pt-BR"/>
              <a:t> </a:t>
            </a:r>
            <a:r>
              <a:rPr lang="pt-PT" altLang="pt-BR" i="1"/>
              <a:t>L</a:t>
            </a:r>
            <a:r>
              <a:rPr lang="pt-PT" altLang="pt-BR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>
                <a:latin typeface="Courier New" pitchFamily="49" charset="0"/>
              </a:rPr>
              <a:t>  </a:t>
            </a:r>
            <a:r>
              <a:rPr lang="pt-PT" altLang="pt-BR" b="1">
                <a:latin typeface="Arial" charset="0"/>
              </a:rPr>
              <a:t>se</a:t>
            </a:r>
            <a:r>
              <a:rPr lang="pt-PT" altLang="pt-BR"/>
              <a:t> </a:t>
            </a:r>
            <a:r>
              <a:rPr lang="pt-PT" altLang="pt-BR" i="1"/>
              <a:t>L</a:t>
            </a:r>
            <a:r>
              <a:rPr lang="pt-PT" altLang="pt-BR"/>
              <a:t> = </a:t>
            </a:r>
            <a:r>
              <a:rPr lang="pt-PT" altLang="pt-BR" i="1"/>
              <a:t>Nulo</a:t>
            </a:r>
            <a:r>
              <a:rPr lang="pt-PT" altLang="pt-BR"/>
              <a:t> </a:t>
            </a:r>
            <a:r>
              <a:rPr lang="pt-PT" altLang="pt-BR" b="1">
                <a:latin typeface="Arial" charset="0"/>
              </a:rPr>
              <a:t>então</a:t>
            </a:r>
            <a:r>
              <a:rPr lang="pt-PT" altLang="pt-BR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>
                <a:latin typeface="Courier New" pitchFamily="49" charset="0"/>
              </a:rPr>
              <a:t>    </a:t>
            </a:r>
            <a:r>
              <a:rPr lang="pt-PT" altLang="pt-BR" i="1"/>
              <a:t>L</a:t>
            </a:r>
            <a:r>
              <a:rPr lang="pt-PT" altLang="pt-BR"/>
              <a:t> </a:t>
            </a:r>
            <a:r>
              <a:rPr lang="pt-PT" altLang="pt-BR">
                <a:latin typeface="Symbol" pitchFamily="18" charset="2"/>
              </a:rPr>
              <a:t>¬</a:t>
            </a:r>
            <a:r>
              <a:rPr lang="pt-PT" altLang="pt-BR"/>
              <a:t> </a:t>
            </a:r>
            <a:r>
              <a:rPr lang="pt-PT" altLang="pt-BR" i="1"/>
              <a:t>CriaListaUnária</a:t>
            </a:r>
            <a:r>
              <a:rPr lang="pt-PT" altLang="pt-BR"/>
              <a:t> (</a:t>
            </a:r>
            <a:r>
              <a:rPr lang="pt-PT" altLang="pt-BR" i="1"/>
              <a:t>v</a:t>
            </a:r>
            <a:r>
              <a:rPr lang="pt-PT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>
                <a:latin typeface="Courier New" pitchFamily="49" charset="0"/>
              </a:rPr>
              <a:t>  </a:t>
            </a:r>
            <a:r>
              <a:rPr lang="pt-PT" altLang="pt-BR" b="1">
                <a:latin typeface="Arial" charset="0"/>
              </a:rPr>
              <a:t>senão</a:t>
            </a:r>
            <a:r>
              <a:rPr lang="pt-PT" altLang="pt-BR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>
                <a:latin typeface="Courier New" pitchFamily="49" charset="0"/>
              </a:rPr>
              <a:t>    </a:t>
            </a:r>
            <a:r>
              <a:rPr lang="pt-PT" altLang="pt-BR" b="1">
                <a:latin typeface="Arial" charset="0"/>
              </a:rPr>
              <a:t>se</a:t>
            </a:r>
            <a:r>
              <a:rPr lang="pt-PT" altLang="pt-BR"/>
              <a:t> </a:t>
            </a:r>
            <a:r>
              <a:rPr lang="pt-PT" altLang="pt-BR" i="1"/>
              <a:t>L</a:t>
            </a:r>
            <a:r>
              <a:rPr lang="pt-PT" altLang="pt-BR"/>
              <a:t>^.</a:t>
            </a:r>
            <a:r>
              <a:rPr lang="pt-PT" altLang="pt-BR" i="1"/>
              <a:t>Elemento</a:t>
            </a:r>
            <a:r>
              <a:rPr lang="pt-PT" altLang="pt-BR"/>
              <a:t> &gt; </a:t>
            </a:r>
            <a:r>
              <a:rPr lang="pt-PT" altLang="pt-BR" i="1"/>
              <a:t>v</a:t>
            </a:r>
            <a:r>
              <a:rPr lang="pt-PT" altLang="pt-BR"/>
              <a:t> </a:t>
            </a:r>
            <a:r>
              <a:rPr lang="pt-PT" altLang="pt-BR" b="1">
                <a:latin typeface="Arial" charset="0"/>
              </a:rPr>
              <a:t>então</a:t>
            </a:r>
            <a:r>
              <a:rPr lang="pt-PT" altLang="pt-BR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>
                <a:latin typeface="Courier New" pitchFamily="49" charset="0"/>
              </a:rPr>
              <a:t>      </a:t>
            </a:r>
            <a:r>
              <a:rPr lang="pt-PT" altLang="pt-BR" i="1"/>
              <a:t>L</a:t>
            </a:r>
            <a:r>
              <a:rPr lang="pt-PT" altLang="pt-BR"/>
              <a:t> </a:t>
            </a:r>
            <a:r>
              <a:rPr lang="pt-PT" altLang="pt-BR">
                <a:latin typeface="Symbol" pitchFamily="18" charset="2"/>
              </a:rPr>
              <a:t>¬</a:t>
            </a:r>
            <a:r>
              <a:rPr lang="pt-PT" altLang="pt-BR"/>
              <a:t> </a:t>
            </a:r>
            <a:r>
              <a:rPr lang="pt-PT" altLang="pt-BR" i="1"/>
              <a:t>CriaNoLista</a:t>
            </a:r>
            <a:r>
              <a:rPr lang="pt-PT" altLang="pt-BR"/>
              <a:t> (</a:t>
            </a:r>
            <a:r>
              <a:rPr lang="pt-PT" altLang="pt-BR" i="1"/>
              <a:t>v</a:t>
            </a:r>
            <a:r>
              <a:rPr lang="pt-PT" altLang="pt-BR"/>
              <a:t>, </a:t>
            </a:r>
            <a:r>
              <a:rPr lang="pt-PT" altLang="pt-BR" i="1"/>
              <a:t>L</a:t>
            </a:r>
            <a:r>
              <a:rPr lang="pt-PT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>
                <a:latin typeface="Courier New" pitchFamily="49" charset="0"/>
              </a:rPr>
              <a:t>    </a:t>
            </a:r>
            <a:r>
              <a:rPr lang="pt-PT" altLang="pt-BR" b="1">
                <a:latin typeface="Arial" charset="0"/>
              </a:rPr>
              <a:t>senão</a:t>
            </a:r>
            <a:endParaRPr lang="pt-PT" altLang="pt-BR"/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>
                <a:latin typeface="Courier New" pitchFamily="49" charset="0"/>
              </a:rPr>
              <a:t>      </a:t>
            </a:r>
            <a:r>
              <a:rPr lang="pt-PT" altLang="pt-BR" i="1"/>
              <a:t>InsereListaOrdenada</a:t>
            </a:r>
            <a:r>
              <a:rPr lang="pt-PT" altLang="pt-BR"/>
              <a:t> (</a:t>
            </a:r>
            <a:r>
              <a:rPr lang="pt-PT" altLang="pt-BR" i="1"/>
              <a:t>v</a:t>
            </a:r>
            <a:r>
              <a:rPr lang="pt-PT" altLang="pt-BR"/>
              <a:t>, </a:t>
            </a:r>
            <a:r>
              <a:rPr lang="pt-PT" altLang="pt-BR" i="1"/>
              <a:t>L</a:t>
            </a:r>
            <a:r>
              <a:rPr lang="pt-PT" altLang="pt-BR"/>
              <a:t>^.</a:t>
            </a:r>
            <a:r>
              <a:rPr lang="pt-PT" altLang="pt-BR" i="1"/>
              <a:t>Elo</a:t>
            </a:r>
            <a:r>
              <a:rPr lang="pt-PT" altLang="pt-BR"/>
              <a:t>)</a:t>
            </a:r>
            <a:r>
              <a:rPr lang="pt-PT" altLang="pt-BR">
                <a:latin typeface="Courier New" pitchFamily="49" charset="0"/>
              </a:rPr>
              <a:t>    </a:t>
            </a:r>
            <a:endParaRPr lang="pt-PT" altLang="pt-BR"/>
          </a:p>
          <a:p>
            <a:pPr lvl="1">
              <a:lnSpc>
                <a:spcPct val="90000"/>
              </a:lnSpc>
              <a:buFontTx/>
              <a:buNone/>
            </a:pPr>
            <a:r>
              <a:rPr lang="pt-PT" altLang="pt-BR"/>
              <a:t>}</a:t>
            </a:r>
            <a:endParaRPr lang="pt-PT" altLang="pt-BR" i="1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2E5E-F180-492A-AE43-3E6AF557FA90}" type="slidenum">
              <a:rPr lang="pt-PT" altLang="pt-BR"/>
              <a:pPr/>
              <a:t>101</a:t>
            </a:fld>
            <a:endParaRPr lang="pt-PT" altLang="pt-B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Inserção e Remoção</a:t>
            </a:r>
            <a:endParaRPr lang="pt-PT" altLang="pt-B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Rotina para remover um elemento igual a </a:t>
            </a:r>
            <a:r>
              <a:rPr lang="pt-BR" altLang="pt-BR" i="1"/>
              <a:t>v</a:t>
            </a:r>
            <a:r>
              <a:rPr lang="pt-BR" altLang="pt-BR"/>
              <a:t> de uma lista ordenada </a:t>
            </a:r>
            <a:r>
              <a:rPr lang="pt-BR" altLang="pt-BR" i="1"/>
              <a:t>L</a:t>
            </a:r>
          </a:p>
          <a:p>
            <a:pPr lvl="1">
              <a:buFontTx/>
              <a:buNone/>
            </a:pPr>
            <a:r>
              <a:rPr lang="pt-PT" altLang="pt-BR" b="1">
                <a:latin typeface="Arial" charset="0"/>
              </a:rPr>
              <a:t>proc</a:t>
            </a:r>
            <a:r>
              <a:rPr lang="pt-PT" altLang="pt-BR"/>
              <a:t> </a:t>
            </a:r>
            <a:r>
              <a:rPr lang="pt-PT" altLang="pt-BR" i="1"/>
              <a:t>RemoveListaOrdenada</a:t>
            </a:r>
            <a:r>
              <a:rPr lang="pt-PT" altLang="pt-BR"/>
              <a:t> (</a:t>
            </a:r>
            <a:r>
              <a:rPr lang="pt-PT" altLang="pt-BR" i="1"/>
              <a:t>Valor</a:t>
            </a:r>
            <a:r>
              <a:rPr lang="pt-PT" altLang="pt-BR"/>
              <a:t> </a:t>
            </a:r>
            <a:r>
              <a:rPr lang="pt-PT" altLang="pt-BR" i="1"/>
              <a:t>v</a:t>
            </a:r>
            <a:r>
              <a:rPr lang="pt-PT" altLang="pt-BR"/>
              <a:t>, var </a:t>
            </a:r>
            <a:r>
              <a:rPr lang="pt-PT" altLang="pt-BR" i="1"/>
              <a:t>Lista</a:t>
            </a:r>
            <a:r>
              <a:rPr lang="pt-PT" altLang="pt-BR"/>
              <a:t> </a:t>
            </a:r>
            <a:r>
              <a:rPr lang="pt-PT" altLang="pt-BR" i="1"/>
              <a:t>L</a:t>
            </a:r>
            <a:r>
              <a:rPr lang="pt-PT" altLang="pt-BR"/>
              <a:t>) {</a:t>
            </a:r>
          </a:p>
          <a:p>
            <a:pPr lvl="1">
              <a:buFontTx/>
              <a:buNone/>
            </a:pPr>
            <a:r>
              <a:rPr lang="pt-PT" altLang="pt-BR">
                <a:latin typeface="Courier New" pitchFamily="49" charset="0"/>
              </a:rPr>
              <a:t>  </a:t>
            </a:r>
            <a:r>
              <a:rPr lang="pt-PT" altLang="pt-BR" b="1">
                <a:latin typeface="Arial" charset="0"/>
              </a:rPr>
              <a:t>se</a:t>
            </a:r>
            <a:r>
              <a:rPr lang="pt-PT" altLang="pt-BR"/>
              <a:t> </a:t>
            </a:r>
            <a:r>
              <a:rPr lang="pt-PT" altLang="pt-BR" i="1"/>
              <a:t>L</a:t>
            </a:r>
            <a:r>
              <a:rPr lang="pt-PT" altLang="pt-BR"/>
              <a:t> </a:t>
            </a:r>
            <a:r>
              <a:rPr lang="pt-PT" altLang="pt-BR">
                <a:latin typeface="Symbol" pitchFamily="18" charset="2"/>
              </a:rPr>
              <a:t>¹</a:t>
            </a:r>
            <a:r>
              <a:rPr lang="pt-PT" altLang="pt-BR"/>
              <a:t> </a:t>
            </a:r>
            <a:r>
              <a:rPr lang="pt-PT" altLang="pt-BR" i="1"/>
              <a:t>Nulo</a:t>
            </a:r>
            <a:r>
              <a:rPr lang="pt-PT" altLang="pt-BR"/>
              <a:t> </a:t>
            </a:r>
            <a:r>
              <a:rPr lang="pt-PT" altLang="pt-BR" b="1">
                <a:latin typeface="Arial" charset="0"/>
              </a:rPr>
              <a:t>então</a:t>
            </a:r>
            <a:r>
              <a:rPr lang="pt-PT" altLang="pt-BR"/>
              <a:t> </a:t>
            </a:r>
          </a:p>
          <a:p>
            <a:pPr lvl="1">
              <a:buFontTx/>
              <a:buNone/>
            </a:pPr>
            <a:r>
              <a:rPr lang="pt-PT" altLang="pt-BR">
                <a:latin typeface="Courier New" pitchFamily="49" charset="0"/>
              </a:rPr>
              <a:t>    </a:t>
            </a:r>
            <a:r>
              <a:rPr lang="pt-PT" altLang="pt-BR" b="1">
                <a:latin typeface="Arial" charset="0"/>
              </a:rPr>
              <a:t>se</a:t>
            </a:r>
            <a:r>
              <a:rPr lang="pt-PT" altLang="pt-BR"/>
              <a:t> </a:t>
            </a:r>
            <a:r>
              <a:rPr lang="pt-PT" altLang="pt-BR" i="1"/>
              <a:t>L</a:t>
            </a:r>
            <a:r>
              <a:rPr lang="pt-PT" altLang="pt-BR"/>
              <a:t>^.</a:t>
            </a:r>
            <a:r>
              <a:rPr lang="pt-PT" altLang="pt-BR" i="1"/>
              <a:t>Elemento</a:t>
            </a:r>
            <a:r>
              <a:rPr lang="pt-PT" altLang="pt-BR"/>
              <a:t> = </a:t>
            </a:r>
            <a:r>
              <a:rPr lang="pt-PT" altLang="pt-BR" i="1"/>
              <a:t>v</a:t>
            </a:r>
            <a:r>
              <a:rPr lang="pt-PT" altLang="pt-BR"/>
              <a:t> </a:t>
            </a:r>
            <a:r>
              <a:rPr lang="pt-PT" altLang="pt-BR" b="1">
                <a:latin typeface="Arial" charset="0"/>
              </a:rPr>
              <a:t>então</a:t>
            </a:r>
            <a:r>
              <a:rPr lang="pt-PT" altLang="pt-BR"/>
              <a:t> </a:t>
            </a:r>
          </a:p>
          <a:p>
            <a:pPr lvl="1">
              <a:buFontTx/>
              <a:buNone/>
            </a:pPr>
            <a:r>
              <a:rPr lang="pt-PT" altLang="pt-BR">
                <a:latin typeface="Courier New" pitchFamily="49" charset="0"/>
              </a:rPr>
              <a:t>      </a:t>
            </a:r>
            <a:r>
              <a:rPr lang="pt-PT" altLang="pt-BR" i="1"/>
              <a:t>DestroiNoLista</a:t>
            </a:r>
            <a:r>
              <a:rPr lang="pt-PT" altLang="pt-BR"/>
              <a:t> (</a:t>
            </a:r>
            <a:r>
              <a:rPr lang="pt-PT" altLang="pt-BR" i="1"/>
              <a:t>L</a:t>
            </a:r>
            <a:r>
              <a:rPr lang="pt-PT" altLang="pt-BR"/>
              <a:t>)</a:t>
            </a:r>
          </a:p>
          <a:p>
            <a:pPr lvl="1">
              <a:buFontTx/>
              <a:buNone/>
            </a:pPr>
            <a:r>
              <a:rPr lang="pt-PT" altLang="pt-BR">
                <a:latin typeface="Courier New" pitchFamily="49" charset="0"/>
              </a:rPr>
              <a:t>    </a:t>
            </a:r>
            <a:r>
              <a:rPr lang="pt-PT" altLang="pt-BR" b="1">
                <a:latin typeface="Arial" charset="0"/>
              </a:rPr>
              <a:t>senão</a:t>
            </a:r>
            <a:endParaRPr lang="pt-PT" altLang="pt-BR"/>
          </a:p>
          <a:p>
            <a:pPr lvl="1">
              <a:buFontTx/>
              <a:buNone/>
            </a:pPr>
            <a:r>
              <a:rPr lang="pt-PT" altLang="pt-BR">
                <a:latin typeface="Courier New" pitchFamily="49" charset="0"/>
              </a:rPr>
              <a:t>      </a:t>
            </a:r>
            <a:r>
              <a:rPr lang="pt-PT" altLang="pt-BR" i="1"/>
              <a:t>RemoveListaOrdenada</a:t>
            </a:r>
            <a:r>
              <a:rPr lang="pt-PT" altLang="pt-BR"/>
              <a:t> (</a:t>
            </a:r>
            <a:r>
              <a:rPr lang="pt-PT" altLang="pt-BR" i="1"/>
              <a:t>v</a:t>
            </a:r>
            <a:r>
              <a:rPr lang="pt-PT" altLang="pt-BR"/>
              <a:t>, </a:t>
            </a:r>
            <a:r>
              <a:rPr lang="pt-PT" altLang="pt-BR" i="1"/>
              <a:t>L</a:t>
            </a:r>
            <a:r>
              <a:rPr lang="pt-PT" altLang="pt-BR"/>
              <a:t>^.</a:t>
            </a:r>
            <a:r>
              <a:rPr lang="pt-PT" altLang="pt-BR" i="1"/>
              <a:t>Elo</a:t>
            </a:r>
            <a:r>
              <a:rPr lang="pt-PT" altLang="pt-BR"/>
              <a:t>)</a:t>
            </a:r>
            <a:r>
              <a:rPr lang="pt-PT" altLang="pt-BR">
                <a:latin typeface="Courier New" pitchFamily="49" charset="0"/>
              </a:rPr>
              <a:t>    </a:t>
            </a:r>
            <a:endParaRPr lang="pt-PT" altLang="pt-BR"/>
          </a:p>
          <a:p>
            <a:pPr lvl="1">
              <a:buFontTx/>
              <a:buNone/>
            </a:pPr>
            <a:r>
              <a:rPr lang="pt-PT" altLang="pt-BR"/>
              <a:t>}</a:t>
            </a:r>
          </a:p>
          <a:p>
            <a:pPr>
              <a:buFont typeface="Wingdings" pitchFamily="2" charset="2"/>
              <a:buNone/>
            </a:pPr>
            <a:endParaRPr lang="pt-PT" altLang="pt-BR"/>
          </a:p>
          <a:p>
            <a:pPr>
              <a:buFont typeface="Wingdings" pitchFamily="2" charset="2"/>
              <a:buNone/>
            </a:pPr>
            <a:endParaRPr lang="pt-PT" altLang="pt-BR" i="1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F370F-0FEF-460E-B5B6-E6301F83F06F}" type="slidenum">
              <a:rPr lang="pt-PT" altLang="pt-BR"/>
              <a:pPr/>
              <a:t>102</a:t>
            </a:fld>
            <a:endParaRPr lang="pt-PT" altLang="pt-BR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Trabalhando com Ponteiros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pt-BR" altLang="pt-BR"/>
              <a:t>A utilização de ponteiros para designar elos de uma estrutura encadeada pode levar a uma série de ambigüidades</a:t>
            </a:r>
          </a:p>
          <a:p>
            <a:pPr marL="457200" indent="-457200"/>
            <a:r>
              <a:rPr lang="pt-BR" altLang="pt-BR"/>
              <a:t>Por exemplo, sejam </a:t>
            </a:r>
            <a:r>
              <a:rPr lang="pt-BR" altLang="pt-BR" i="1"/>
              <a:t>L</a:t>
            </a:r>
            <a:r>
              <a:rPr lang="pt-BR" altLang="pt-BR" baseline="-25000"/>
              <a:t>1</a:t>
            </a:r>
            <a:r>
              <a:rPr lang="pt-BR" altLang="pt-BR"/>
              <a:t> e </a:t>
            </a:r>
            <a:r>
              <a:rPr lang="pt-BR" altLang="pt-BR" i="1"/>
              <a:t>L</a:t>
            </a:r>
            <a:r>
              <a:rPr lang="pt-BR" altLang="pt-BR" baseline="-25000"/>
              <a:t>2</a:t>
            </a:r>
            <a:r>
              <a:rPr lang="pt-BR" altLang="pt-BR"/>
              <a:t> duas listas conforme definidas anteriormente. O que significa a instrução “</a:t>
            </a:r>
            <a:r>
              <a:rPr lang="pt-BR" altLang="pt-BR" i="1"/>
              <a:t>L</a:t>
            </a:r>
            <a:r>
              <a:rPr lang="pt-BR" altLang="pt-BR" baseline="-25000"/>
              <a:t>2</a:t>
            </a:r>
            <a:r>
              <a:rPr lang="pt-BR" altLang="pt-BR"/>
              <a:t> </a:t>
            </a:r>
            <a:r>
              <a:rPr lang="pt-BR" altLang="pt-BR">
                <a:sym typeface="Symbol" pitchFamily="18" charset="2"/>
              </a:rPr>
              <a:t> </a:t>
            </a:r>
            <a:r>
              <a:rPr lang="pt-BR" altLang="pt-BR" i="1"/>
              <a:t>L</a:t>
            </a:r>
            <a:r>
              <a:rPr lang="pt-BR" altLang="pt-BR" baseline="-25000"/>
              <a:t>1</a:t>
            </a:r>
            <a:r>
              <a:rPr lang="pt-BR" altLang="pt-BR"/>
              <a:t>” ?</a:t>
            </a:r>
          </a:p>
          <a:p>
            <a:pPr marL="914400" lvl="1" indent="-457200"/>
            <a:r>
              <a:rPr lang="pt-BR" altLang="pt-BR"/>
              <a:t>Duas interpretações são razoáveis:</a:t>
            </a:r>
          </a:p>
          <a:p>
            <a:pPr marL="1371600" lvl="2" indent="-457200">
              <a:buFontTx/>
              <a:buAutoNum type="arabicPeriod"/>
            </a:pPr>
            <a:r>
              <a:rPr lang="pt-BR" altLang="pt-BR"/>
              <a:t>A lista</a:t>
            </a:r>
            <a:r>
              <a:rPr lang="pt-BR" altLang="pt-BR" i="1"/>
              <a:t> L</a:t>
            </a:r>
            <a:r>
              <a:rPr lang="pt-BR" altLang="pt-BR" baseline="-25000"/>
              <a:t>2</a:t>
            </a:r>
            <a:r>
              <a:rPr lang="pt-BR" altLang="pt-BR"/>
              <a:t> recebe uma cópia da lista </a:t>
            </a:r>
            <a:r>
              <a:rPr lang="pt-BR" altLang="pt-BR" i="1"/>
              <a:t>L</a:t>
            </a:r>
            <a:r>
              <a:rPr lang="pt-BR" altLang="pt-BR" baseline="-25000"/>
              <a:t>1</a:t>
            </a:r>
          </a:p>
          <a:p>
            <a:pPr marL="1371600" lvl="2" indent="-457200">
              <a:buFontTx/>
              <a:buAutoNum type="arabicPeriod"/>
            </a:pPr>
            <a:r>
              <a:rPr lang="pt-BR" altLang="pt-BR"/>
              <a:t> </a:t>
            </a:r>
            <a:r>
              <a:rPr lang="pt-BR" altLang="pt-BR" i="1"/>
              <a:t>L</a:t>
            </a:r>
            <a:r>
              <a:rPr lang="pt-BR" altLang="pt-BR" baseline="-25000"/>
              <a:t>1</a:t>
            </a:r>
            <a:r>
              <a:rPr lang="pt-BR" altLang="pt-BR"/>
              <a:t> e </a:t>
            </a:r>
            <a:r>
              <a:rPr lang="pt-BR" altLang="pt-BR" i="1"/>
              <a:t>L</a:t>
            </a:r>
            <a:r>
              <a:rPr lang="pt-BR" altLang="pt-BR" baseline="-25000"/>
              <a:t>2</a:t>
            </a:r>
            <a:r>
              <a:rPr lang="pt-BR" altLang="pt-BR"/>
              <a:t> passam a designar a mesma lista </a:t>
            </a:r>
          </a:p>
          <a:p>
            <a:pPr marL="914400" lvl="1" indent="-457200"/>
            <a:r>
              <a:rPr lang="pt-BR" altLang="pt-BR"/>
              <a:t>No entanto, nenhuma das duas é verdadeira na maioria das linguagens de programação!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E782E-DBC4-4B4E-BB32-EDD1405211EF}" type="slidenum">
              <a:rPr lang="pt-PT" altLang="pt-BR"/>
              <a:pPr/>
              <a:t>103</a:t>
            </a:fld>
            <a:endParaRPr lang="pt-PT" altLang="pt-BR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Trabalhando com Ponteiros</a:t>
            </a:r>
          </a:p>
        </p:txBody>
      </p:sp>
      <p:grpSp>
        <p:nvGrpSpPr>
          <p:cNvPr id="134291" name="Group 147"/>
          <p:cNvGrpSpPr>
            <a:grpSpLocks/>
          </p:cNvGrpSpPr>
          <p:nvPr/>
        </p:nvGrpSpPr>
        <p:grpSpPr bwMode="auto">
          <a:xfrm>
            <a:off x="533400" y="1981200"/>
            <a:ext cx="6375400" cy="2971800"/>
            <a:chOff x="864" y="1248"/>
            <a:chExt cx="4016" cy="1872"/>
          </a:xfrm>
        </p:grpSpPr>
        <p:grpSp>
          <p:nvGrpSpPr>
            <p:cNvPr id="134212" name="Group 68"/>
            <p:cNvGrpSpPr>
              <a:grpSpLocks/>
            </p:cNvGrpSpPr>
            <p:nvPr/>
          </p:nvGrpSpPr>
          <p:grpSpPr bwMode="auto">
            <a:xfrm>
              <a:off x="864" y="1248"/>
              <a:ext cx="3200" cy="1872"/>
              <a:chOff x="768" y="1920"/>
              <a:chExt cx="3200" cy="1872"/>
            </a:xfrm>
          </p:grpSpPr>
          <p:grpSp>
            <p:nvGrpSpPr>
              <p:cNvPr id="134210" name="Group 66"/>
              <p:cNvGrpSpPr>
                <a:grpSpLocks/>
              </p:cNvGrpSpPr>
              <p:nvPr/>
            </p:nvGrpSpPr>
            <p:grpSpPr bwMode="auto">
              <a:xfrm>
                <a:off x="768" y="1920"/>
                <a:ext cx="3200" cy="1872"/>
                <a:chOff x="768" y="1920"/>
                <a:chExt cx="3200" cy="1872"/>
              </a:xfrm>
            </p:grpSpPr>
            <p:sp>
              <p:nvSpPr>
                <p:cNvPr id="134188" name="Rectangle 44"/>
                <p:cNvSpPr>
                  <a:spLocks noChangeArrowheads="1"/>
                </p:cNvSpPr>
                <p:nvPr/>
              </p:nvSpPr>
              <p:spPr bwMode="auto">
                <a:xfrm>
                  <a:off x="2288" y="2188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  <p:sp>
              <p:nvSpPr>
                <p:cNvPr id="134189" name="Rectangle 45"/>
                <p:cNvSpPr>
                  <a:spLocks noChangeArrowheads="1"/>
                </p:cNvSpPr>
                <p:nvPr/>
              </p:nvSpPr>
              <p:spPr bwMode="auto">
                <a:xfrm>
                  <a:off x="2624" y="2188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190" name="Freeform 46"/>
                <p:cNvSpPr>
                  <a:spLocks/>
                </p:cNvSpPr>
                <p:nvPr/>
              </p:nvSpPr>
              <p:spPr bwMode="auto">
                <a:xfrm>
                  <a:off x="2720" y="1968"/>
                  <a:ext cx="467" cy="329"/>
                </a:xfrm>
                <a:custGeom>
                  <a:avLst/>
                  <a:gdLst>
                    <a:gd name="T0" fmla="*/ 0 w 467"/>
                    <a:gd name="T1" fmla="*/ 329 h 329"/>
                    <a:gd name="T2" fmla="*/ 191 w 467"/>
                    <a:gd name="T3" fmla="*/ 49 h 329"/>
                    <a:gd name="T4" fmla="*/ 364 w 467"/>
                    <a:gd name="T5" fmla="*/ 33 h 329"/>
                    <a:gd name="T6" fmla="*/ 467 w 467"/>
                    <a:gd name="T7" fmla="*/ 199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7" h="329">
                      <a:moveTo>
                        <a:pt x="0" y="329"/>
                      </a:moveTo>
                      <a:cubicBezTo>
                        <a:pt x="32" y="282"/>
                        <a:pt x="130" y="98"/>
                        <a:pt x="191" y="49"/>
                      </a:cubicBezTo>
                      <a:cubicBezTo>
                        <a:pt x="252" y="0"/>
                        <a:pt x="318" y="8"/>
                        <a:pt x="364" y="33"/>
                      </a:cubicBezTo>
                      <a:cubicBezTo>
                        <a:pt x="410" y="58"/>
                        <a:pt x="446" y="165"/>
                        <a:pt x="467" y="19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191" name="Rectangle 47"/>
                <p:cNvSpPr>
                  <a:spLocks noChangeArrowheads="1"/>
                </p:cNvSpPr>
                <p:nvPr/>
              </p:nvSpPr>
              <p:spPr bwMode="auto">
                <a:xfrm>
                  <a:off x="3069" y="2188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  <p:sp>
              <p:nvSpPr>
                <p:cNvPr id="134192" name="Rectangle 48"/>
                <p:cNvSpPr>
                  <a:spLocks noChangeArrowheads="1"/>
                </p:cNvSpPr>
                <p:nvPr/>
              </p:nvSpPr>
              <p:spPr bwMode="auto">
                <a:xfrm>
                  <a:off x="957" y="2188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193" name="Freeform 49"/>
                <p:cNvSpPr>
                  <a:spLocks/>
                </p:cNvSpPr>
                <p:nvPr/>
              </p:nvSpPr>
              <p:spPr bwMode="auto">
                <a:xfrm>
                  <a:off x="1053" y="1968"/>
                  <a:ext cx="467" cy="329"/>
                </a:xfrm>
                <a:custGeom>
                  <a:avLst/>
                  <a:gdLst>
                    <a:gd name="T0" fmla="*/ 0 w 467"/>
                    <a:gd name="T1" fmla="*/ 329 h 329"/>
                    <a:gd name="T2" fmla="*/ 191 w 467"/>
                    <a:gd name="T3" fmla="*/ 49 h 329"/>
                    <a:gd name="T4" fmla="*/ 364 w 467"/>
                    <a:gd name="T5" fmla="*/ 33 h 329"/>
                    <a:gd name="T6" fmla="*/ 467 w 467"/>
                    <a:gd name="T7" fmla="*/ 199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7" h="329">
                      <a:moveTo>
                        <a:pt x="0" y="329"/>
                      </a:moveTo>
                      <a:cubicBezTo>
                        <a:pt x="32" y="282"/>
                        <a:pt x="130" y="98"/>
                        <a:pt x="191" y="49"/>
                      </a:cubicBezTo>
                      <a:cubicBezTo>
                        <a:pt x="252" y="0"/>
                        <a:pt x="318" y="8"/>
                        <a:pt x="364" y="33"/>
                      </a:cubicBezTo>
                      <a:cubicBezTo>
                        <a:pt x="410" y="58"/>
                        <a:pt x="446" y="165"/>
                        <a:pt x="467" y="19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19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768" y="1920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pt-BR" i="1"/>
                    <a:t>L</a:t>
                  </a:r>
                  <a:r>
                    <a:rPr lang="en-US" altLang="pt-BR" baseline="-25000"/>
                    <a:t>1</a:t>
                  </a:r>
                  <a:endParaRPr lang="pt-BR" altLang="pt-BR" baseline="-25000"/>
                </a:p>
              </p:txBody>
            </p:sp>
            <p:sp>
              <p:nvSpPr>
                <p:cNvPr id="134195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5" y="2188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196" name="Freeform 52"/>
                <p:cNvSpPr>
                  <a:spLocks/>
                </p:cNvSpPr>
                <p:nvPr/>
              </p:nvSpPr>
              <p:spPr bwMode="auto">
                <a:xfrm>
                  <a:off x="3501" y="1968"/>
                  <a:ext cx="467" cy="329"/>
                </a:xfrm>
                <a:custGeom>
                  <a:avLst/>
                  <a:gdLst>
                    <a:gd name="T0" fmla="*/ 0 w 467"/>
                    <a:gd name="T1" fmla="*/ 329 h 329"/>
                    <a:gd name="T2" fmla="*/ 191 w 467"/>
                    <a:gd name="T3" fmla="*/ 49 h 329"/>
                    <a:gd name="T4" fmla="*/ 364 w 467"/>
                    <a:gd name="T5" fmla="*/ 33 h 329"/>
                    <a:gd name="T6" fmla="*/ 467 w 467"/>
                    <a:gd name="T7" fmla="*/ 199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7" h="329">
                      <a:moveTo>
                        <a:pt x="0" y="329"/>
                      </a:moveTo>
                      <a:cubicBezTo>
                        <a:pt x="32" y="282"/>
                        <a:pt x="130" y="98"/>
                        <a:pt x="191" y="49"/>
                      </a:cubicBezTo>
                      <a:cubicBezTo>
                        <a:pt x="252" y="0"/>
                        <a:pt x="318" y="8"/>
                        <a:pt x="364" y="33"/>
                      </a:cubicBezTo>
                      <a:cubicBezTo>
                        <a:pt x="410" y="58"/>
                        <a:pt x="446" y="165"/>
                        <a:pt x="467" y="19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197" name="Rectangle 53"/>
                <p:cNvSpPr>
                  <a:spLocks noChangeArrowheads="1"/>
                </p:cNvSpPr>
                <p:nvPr/>
              </p:nvSpPr>
              <p:spPr bwMode="auto">
                <a:xfrm>
                  <a:off x="2288" y="3004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  <p:sp>
              <p:nvSpPr>
                <p:cNvPr id="134198" name="Rectangle 54"/>
                <p:cNvSpPr>
                  <a:spLocks noChangeArrowheads="1"/>
                </p:cNvSpPr>
                <p:nvPr/>
              </p:nvSpPr>
              <p:spPr bwMode="auto">
                <a:xfrm>
                  <a:off x="2624" y="3004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199" name="Freeform 55"/>
                <p:cNvSpPr>
                  <a:spLocks/>
                </p:cNvSpPr>
                <p:nvPr/>
              </p:nvSpPr>
              <p:spPr bwMode="auto">
                <a:xfrm>
                  <a:off x="2720" y="2784"/>
                  <a:ext cx="467" cy="329"/>
                </a:xfrm>
                <a:custGeom>
                  <a:avLst/>
                  <a:gdLst>
                    <a:gd name="T0" fmla="*/ 0 w 467"/>
                    <a:gd name="T1" fmla="*/ 329 h 329"/>
                    <a:gd name="T2" fmla="*/ 191 w 467"/>
                    <a:gd name="T3" fmla="*/ 49 h 329"/>
                    <a:gd name="T4" fmla="*/ 364 w 467"/>
                    <a:gd name="T5" fmla="*/ 33 h 329"/>
                    <a:gd name="T6" fmla="*/ 467 w 467"/>
                    <a:gd name="T7" fmla="*/ 199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7" h="329">
                      <a:moveTo>
                        <a:pt x="0" y="329"/>
                      </a:moveTo>
                      <a:cubicBezTo>
                        <a:pt x="32" y="282"/>
                        <a:pt x="130" y="98"/>
                        <a:pt x="191" y="49"/>
                      </a:cubicBezTo>
                      <a:cubicBezTo>
                        <a:pt x="252" y="0"/>
                        <a:pt x="318" y="8"/>
                        <a:pt x="364" y="33"/>
                      </a:cubicBezTo>
                      <a:cubicBezTo>
                        <a:pt x="410" y="58"/>
                        <a:pt x="446" y="165"/>
                        <a:pt x="467" y="19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200" name="Rectangle 56"/>
                <p:cNvSpPr>
                  <a:spLocks noChangeArrowheads="1"/>
                </p:cNvSpPr>
                <p:nvPr/>
              </p:nvSpPr>
              <p:spPr bwMode="auto">
                <a:xfrm>
                  <a:off x="3069" y="3004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  <p:sp>
              <p:nvSpPr>
                <p:cNvPr id="134201" name="Rectangle 57"/>
                <p:cNvSpPr>
                  <a:spLocks noChangeArrowheads="1"/>
                </p:cNvSpPr>
                <p:nvPr/>
              </p:nvSpPr>
              <p:spPr bwMode="auto">
                <a:xfrm>
                  <a:off x="1773" y="3004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202" name="Freeform 58"/>
                <p:cNvSpPr>
                  <a:spLocks/>
                </p:cNvSpPr>
                <p:nvPr/>
              </p:nvSpPr>
              <p:spPr bwMode="auto">
                <a:xfrm>
                  <a:off x="1869" y="2479"/>
                  <a:ext cx="476" cy="634"/>
                </a:xfrm>
                <a:custGeom>
                  <a:avLst/>
                  <a:gdLst>
                    <a:gd name="T0" fmla="*/ 0 w 476"/>
                    <a:gd name="T1" fmla="*/ 634 h 634"/>
                    <a:gd name="T2" fmla="*/ 113 w 476"/>
                    <a:gd name="T3" fmla="*/ 292 h 634"/>
                    <a:gd name="T4" fmla="*/ 334 w 476"/>
                    <a:gd name="T5" fmla="*/ 205 h 634"/>
                    <a:gd name="T6" fmla="*/ 476 w 476"/>
                    <a:gd name="T7" fmla="*/ 0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6" h="634">
                      <a:moveTo>
                        <a:pt x="0" y="634"/>
                      </a:moveTo>
                      <a:cubicBezTo>
                        <a:pt x="19" y="577"/>
                        <a:pt x="57" y="364"/>
                        <a:pt x="113" y="292"/>
                      </a:cubicBezTo>
                      <a:cubicBezTo>
                        <a:pt x="169" y="220"/>
                        <a:pt x="274" y="254"/>
                        <a:pt x="334" y="205"/>
                      </a:cubicBezTo>
                      <a:cubicBezTo>
                        <a:pt x="394" y="156"/>
                        <a:pt x="447" y="43"/>
                        <a:pt x="47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2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584" y="2736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pt-BR" i="1"/>
                    <a:t>L</a:t>
                  </a:r>
                  <a:r>
                    <a:rPr lang="en-US" altLang="pt-BR" baseline="-25000"/>
                    <a:t>2</a:t>
                  </a:r>
                  <a:endParaRPr lang="pt-BR" altLang="pt-BR" baseline="-25000"/>
                </a:p>
              </p:txBody>
            </p:sp>
            <p:sp>
              <p:nvSpPr>
                <p:cNvPr id="134204" name="Rectangle 60"/>
                <p:cNvSpPr>
                  <a:spLocks noChangeArrowheads="1"/>
                </p:cNvSpPr>
                <p:nvPr/>
              </p:nvSpPr>
              <p:spPr bwMode="auto">
                <a:xfrm>
                  <a:off x="3405" y="3004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205" name="Freeform 61"/>
                <p:cNvSpPr>
                  <a:spLocks/>
                </p:cNvSpPr>
                <p:nvPr/>
              </p:nvSpPr>
              <p:spPr bwMode="auto">
                <a:xfrm>
                  <a:off x="3501" y="2784"/>
                  <a:ext cx="467" cy="329"/>
                </a:xfrm>
                <a:custGeom>
                  <a:avLst/>
                  <a:gdLst>
                    <a:gd name="T0" fmla="*/ 0 w 467"/>
                    <a:gd name="T1" fmla="*/ 329 h 329"/>
                    <a:gd name="T2" fmla="*/ 191 w 467"/>
                    <a:gd name="T3" fmla="*/ 49 h 329"/>
                    <a:gd name="T4" fmla="*/ 364 w 467"/>
                    <a:gd name="T5" fmla="*/ 33 h 329"/>
                    <a:gd name="T6" fmla="*/ 467 w 467"/>
                    <a:gd name="T7" fmla="*/ 199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7" h="329">
                      <a:moveTo>
                        <a:pt x="0" y="329"/>
                      </a:moveTo>
                      <a:cubicBezTo>
                        <a:pt x="32" y="282"/>
                        <a:pt x="130" y="98"/>
                        <a:pt x="191" y="49"/>
                      </a:cubicBezTo>
                      <a:cubicBezTo>
                        <a:pt x="252" y="0"/>
                        <a:pt x="318" y="8"/>
                        <a:pt x="364" y="33"/>
                      </a:cubicBezTo>
                      <a:cubicBezTo>
                        <a:pt x="410" y="58"/>
                        <a:pt x="446" y="165"/>
                        <a:pt x="467" y="19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2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602" y="3504"/>
                  <a:ext cx="20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pt-BR" i="1"/>
                    <a:t>L</a:t>
                  </a:r>
                  <a:r>
                    <a:rPr lang="en-US" altLang="pt-BR" baseline="-25000"/>
                    <a:t>1</a:t>
                  </a:r>
                  <a:r>
                    <a:rPr lang="en-US" altLang="pt-BR"/>
                    <a:t> </a:t>
                  </a:r>
                  <a:r>
                    <a:rPr lang="en-US" altLang="pt-BR">
                      <a:sym typeface="Symbol" pitchFamily="18" charset="2"/>
                    </a:rPr>
                    <a:t> </a:t>
                  </a:r>
                  <a:r>
                    <a:rPr lang="en-US" altLang="pt-BR" i="1">
                      <a:sym typeface="Symbol" pitchFamily="18" charset="2"/>
                    </a:rPr>
                    <a:t>CriaNoLista</a:t>
                  </a:r>
                  <a:r>
                    <a:rPr lang="en-US" altLang="pt-BR">
                      <a:sym typeface="Symbol" pitchFamily="18" charset="2"/>
                    </a:rPr>
                    <a:t> (</a:t>
                  </a:r>
                  <a:r>
                    <a:rPr lang="en-US" altLang="pt-BR" i="1">
                      <a:sym typeface="Symbol" pitchFamily="18" charset="2"/>
                    </a:rPr>
                    <a:t>v</a:t>
                  </a:r>
                  <a:r>
                    <a:rPr lang="en-US" altLang="pt-BR">
                      <a:sym typeface="Symbol" pitchFamily="18" charset="2"/>
                    </a:rPr>
                    <a:t>, </a:t>
                  </a:r>
                  <a:r>
                    <a:rPr lang="en-US" altLang="pt-BR" i="1"/>
                    <a:t>L</a:t>
                  </a:r>
                  <a:r>
                    <a:rPr lang="en-US" altLang="pt-BR" baseline="-25000"/>
                    <a:t>1</a:t>
                  </a:r>
                  <a:r>
                    <a:rPr lang="en-US" altLang="pt-BR"/>
                    <a:t>)</a:t>
                  </a:r>
                  <a:endParaRPr lang="pt-BR" altLang="pt-BR"/>
                </a:p>
              </p:txBody>
            </p:sp>
            <p:sp>
              <p:nvSpPr>
                <p:cNvPr id="134207" name="Rectangle 63"/>
                <p:cNvSpPr>
                  <a:spLocks noChangeArrowheads="1"/>
                </p:cNvSpPr>
                <p:nvPr/>
              </p:nvSpPr>
              <p:spPr bwMode="auto">
                <a:xfrm>
                  <a:off x="1472" y="2188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  <p:sp>
              <p:nvSpPr>
                <p:cNvPr id="134208" name="Rectangle 64"/>
                <p:cNvSpPr>
                  <a:spLocks noChangeArrowheads="1"/>
                </p:cNvSpPr>
                <p:nvPr/>
              </p:nvSpPr>
              <p:spPr bwMode="auto">
                <a:xfrm>
                  <a:off x="1808" y="2188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34209" name="Freeform 65"/>
                <p:cNvSpPr>
                  <a:spLocks/>
                </p:cNvSpPr>
                <p:nvPr/>
              </p:nvSpPr>
              <p:spPr bwMode="auto">
                <a:xfrm>
                  <a:off x="1904" y="1968"/>
                  <a:ext cx="467" cy="329"/>
                </a:xfrm>
                <a:custGeom>
                  <a:avLst/>
                  <a:gdLst>
                    <a:gd name="T0" fmla="*/ 0 w 467"/>
                    <a:gd name="T1" fmla="*/ 329 h 329"/>
                    <a:gd name="T2" fmla="*/ 191 w 467"/>
                    <a:gd name="T3" fmla="*/ 49 h 329"/>
                    <a:gd name="T4" fmla="*/ 364 w 467"/>
                    <a:gd name="T5" fmla="*/ 33 h 329"/>
                    <a:gd name="T6" fmla="*/ 467 w 467"/>
                    <a:gd name="T7" fmla="*/ 199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7" h="329">
                      <a:moveTo>
                        <a:pt x="0" y="329"/>
                      </a:moveTo>
                      <a:cubicBezTo>
                        <a:pt x="32" y="282"/>
                        <a:pt x="130" y="98"/>
                        <a:pt x="191" y="49"/>
                      </a:cubicBezTo>
                      <a:cubicBezTo>
                        <a:pt x="252" y="0"/>
                        <a:pt x="318" y="8"/>
                        <a:pt x="364" y="33"/>
                      </a:cubicBezTo>
                      <a:cubicBezTo>
                        <a:pt x="410" y="58"/>
                        <a:pt x="446" y="165"/>
                        <a:pt x="467" y="19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34211" name="Text Box 67"/>
              <p:cNvSpPr txBox="1">
                <a:spLocks noChangeArrowheads="1"/>
              </p:cNvSpPr>
              <p:nvPr/>
            </p:nvSpPr>
            <p:spPr bwMode="auto">
              <a:xfrm>
                <a:off x="1531" y="213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v</a:t>
                </a:r>
                <a:endParaRPr lang="pt-BR" altLang="pt-BR" i="1"/>
              </a:p>
            </p:txBody>
          </p:sp>
        </p:grpSp>
        <p:grpSp>
          <p:nvGrpSpPr>
            <p:cNvPr id="134255" name="Group 111"/>
            <p:cNvGrpSpPr>
              <a:grpSpLocks/>
            </p:cNvGrpSpPr>
            <p:nvPr/>
          </p:nvGrpSpPr>
          <p:grpSpPr bwMode="auto">
            <a:xfrm>
              <a:off x="3968" y="1512"/>
              <a:ext cx="912" cy="1160"/>
              <a:chOff x="3968" y="1512"/>
              <a:chExt cx="912" cy="1160"/>
            </a:xfrm>
          </p:grpSpPr>
          <p:grpSp>
            <p:nvGrpSpPr>
              <p:cNvPr id="134246" name="Group 102"/>
              <p:cNvGrpSpPr>
                <a:grpSpLocks/>
              </p:cNvGrpSpPr>
              <p:nvPr/>
            </p:nvGrpSpPr>
            <p:grpSpPr bwMode="auto">
              <a:xfrm>
                <a:off x="3968" y="1512"/>
                <a:ext cx="912" cy="336"/>
                <a:chOff x="3936" y="3456"/>
                <a:chExt cx="912" cy="336"/>
              </a:xfrm>
            </p:grpSpPr>
            <p:grpSp>
              <p:nvGrpSpPr>
                <p:cNvPr id="134238" name="Group 94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34239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40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41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42" name="Freeform 98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4244" name="Rectangle 100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342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4247" name="Group 103"/>
              <p:cNvGrpSpPr>
                <a:grpSpLocks/>
              </p:cNvGrpSpPr>
              <p:nvPr/>
            </p:nvGrpSpPr>
            <p:grpSpPr bwMode="auto">
              <a:xfrm>
                <a:off x="3968" y="2336"/>
                <a:ext cx="912" cy="336"/>
                <a:chOff x="3936" y="3456"/>
                <a:chExt cx="912" cy="336"/>
              </a:xfrm>
            </p:grpSpPr>
            <p:grpSp>
              <p:nvGrpSpPr>
                <p:cNvPr id="134248" name="Group 104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34249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50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5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52" name="Freeform 108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4253" name="Rectangle 109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34254" name="Rectangle 110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34273" name="Group 129"/>
          <p:cNvGrpSpPr>
            <a:grpSpLocks/>
          </p:cNvGrpSpPr>
          <p:nvPr/>
        </p:nvGrpSpPr>
        <p:grpSpPr bwMode="auto">
          <a:xfrm>
            <a:off x="1828800" y="1981200"/>
            <a:ext cx="5054600" cy="2971800"/>
            <a:chOff x="528" y="624"/>
            <a:chExt cx="3184" cy="1872"/>
          </a:xfrm>
        </p:grpSpPr>
        <p:grpSp>
          <p:nvGrpSpPr>
            <p:cNvPr id="134186" name="Group 42"/>
            <p:cNvGrpSpPr>
              <a:grpSpLocks/>
            </p:cNvGrpSpPr>
            <p:nvPr/>
          </p:nvGrpSpPr>
          <p:grpSpPr bwMode="auto">
            <a:xfrm>
              <a:off x="528" y="624"/>
              <a:ext cx="2384" cy="1872"/>
              <a:chOff x="1488" y="1824"/>
              <a:chExt cx="2384" cy="1872"/>
            </a:xfrm>
          </p:grpSpPr>
          <p:sp>
            <p:nvSpPr>
              <p:cNvPr id="134167" name="Rectangle 23"/>
              <p:cNvSpPr>
                <a:spLocks noChangeArrowheads="1"/>
              </p:cNvSpPr>
              <p:nvPr/>
            </p:nvSpPr>
            <p:spPr bwMode="auto">
              <a:xfrm>
                <a:off x="2192" y="209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68" name="Rectangle 24"/>
              <p:cNvSpPr>
                <a:spLocks noChangeArrowheads="1"/>
              </p:cNvSpPr>
              <p:nvPr/>
            </p:nvSpPr>
            <p:spPr bwMode="auto">
              <a:xfrm>
                <a:off x="2528" y="2092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69" name="Freeform 25"/>
              <p:cNvSpPr>
                <a:spLocks/>
              </p:cNvSpPr>
              <p:nvPr/>
            </p:nvSpPr>
            <p:spPr bwMode="auto">
              <a:xfrm>
                <a:off x="2624" y="1872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0" name="Rectangle 26"/>
              <p:cNvSpPr>
                <a:spLocks noChangeArrowheads="1"/>
              </p:cNvSpPr>
              <p:nvPr/>
            </p:nvSpPr>
            <p:spPr bwMode="auto">
              <a:xfrm>
                <a:off x="2973" y="209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71" name="Rectangle 27"/>
              <p:cNvSpPr>
                <a:spLocks noChangeArrowheads="1"/>
              </p:cNvSpPr>
              <p:nvPr/>
            </p:nvSpPr>
            <p:spPr bwMode="auto">
              <a:xfrm>
                <a:off x="1677" y="2092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2" name="Freeform 28"/>
              <p:cNvSpPr>
                <a:spLocks/>
              </p:cNvSpPr>
              <p:nvPr/>
            </p:nvSpPr>
            <p:spPr bwMode="auto">
              <a:xfrm>
                <a:off x="1773" y="1872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3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r>
                  <a:rPr lang="en-US" altLang="pt-BR" baseline="-25000"/>
                  <a:t>1</a:t>
                </a:r>
                <a:endParaRPr lang="pt-BR" altLang="pt-BR" baseline="-25000"/>
              </a:p>
            </p:txBody>
          </p:sp>
          <p:sp>
            <p:nvSpPr>
              <p:cNvPr id="134174" name="Rectangle 30"/>
              <p:cNvSpPr>
                <a:spLocks noChangeArrowheads="1"/>
              </p:cNvSpPr>
              <p:nvPr/>
            </p:nvSpPr>
            <p:spPr bwMode="auto">
              <a:xfrm>
                <a:off x="3309" y="2092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5" name="Freeform 31"/>
              <p:cNvSpPr>
                <a:spLocks/>
              </p:cNvSpPr>
              <p:nvPr/>
            </p:nvSpPr>
            <p:spPr bwMode="auto">
              <a:xfrm>
                <a:off x="3405" y="1872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6" name="Rectangle 32"/>
              <p:cNvSpPr>
                <a:spLocks noChangeArrowheads="1"/>
              </p:cNvSpPr>
              <p:nvPr/>
            </p:nvSpPr>
            <p:spPr bwMode="auto">
              <a:xfrm>
                <a:off x="2192" y="290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77" name="Rectangle 33"/>
              <p:cNvSpPr>
                <a:spLocks noChangeArrowheads="1"/>
              </p:cNvSpPr>
              <p:nvPr/>
            </p:nvSpPr>
            <p:spPr bwMode="auto">
              <a:xfrm>
                <a:off x="2528" y="290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8" name="Freeform 34"/>
              <p:cNvSpPr>
                <a:spLocks/>
              </p:cNvSpPr>
              <p:nvPr/>
            </p:nvSpPr>
            <p:spPr bwMode="auto">
              <a:xfrm>
                <a:off x="2624" y="268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79" name="Rectangle 35"/>
              <p:cNvSpPr>
                <a:spLocks noChangeArrowheads="1"/>
              </p:cNvSpPr>
              <p:nvPr/>
            </p:nvSpPr>
            <p:spPr bwMode="auto">
              <a:xfrm>
                <a:off x="2973" y="290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80" name="Rectangle 36"/>
              <p:cNvSpPr>
                <a:spLocks noChangeArrowheads="1"/>
              </p:cNvSpPr>
              <p:nvPr/>
            </p:nvSpPr>
            <p:spPr bwMode="auto">
              <a:xfrm>
                <a:off x="1677" y="290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81" name="Freeform 37"/>
              <p:cNvSpPr>
                <a:spLocks/>
              </p:cNvSpPr>
              <p:nvPr/>
            </p:nvSpPr>
            <p:spPr bwMode="auto">
              <a:xfrm>
                <a:off x="1773" y="2383"/>
                <a:ext cx="476" cy="634"/>
              </a:xfrm>
              <a:custGeom>
                <a:avLst/>
                <a:gdLst>
                  <a:gd name="T0" fmla="*/ 0 w 476"/>
                  <a:gd name="T1" fmla="*/ 634 h 634"/>
                  <a:gd name="T2" fmla="*/ 113 w 476"/>
                  <a:gd name="T3" fmla="*/ 292 h 634"/>
                  <a:gd name="T4" fmla="*/ 334 w 476"/>
                  <a:gd name="T5" fmla="*/ 205 h 634"/>
                  <a:gd name="T6" fmla="*/ 476 w 476"/>
                  <a:gd name="T7" fmla="*/ 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34">
                    <a:moveTo>
                      <a:pt x="0" y="634"/>
                    </a:moveTo>
                    <a:cubicBezTo>
                      <a:pt x="19" y="577"/>
                      <a:pt x="57" y="364"/>
                      <a:pt x="113" y="292"/>
                    </a:cubicBezTo>
                    <a:cubicBezTo>
                      <a:pt x="169" y="220"/>
                      <a:pt x="274" y="254"/>
                      <a:pt x="334" y="205"/>
                    </a:cubicBezTo>
                    <a:cubicBezTo>
                      <a:pt x="394" y="156"/>
                      <a:pt x="447" y="43"/>
                      <a:pt x="476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82" name="Text Box 38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r>
                  <a:rPr lang="en-US" altLang="pt-BR" baseline="-25000"/>
                  <a:t>2</a:t>
                </a:r>
                <a:endParaRPr lang="pt-BR" altLang="pt-BR" baseline="-25000"/>
              </a:p>
            </p:txBody>
          </p:sp>
          <p:sp>
            <p:nvSpPr>
              <p:cNvPr id="134183" name="Rectangle 39"/>
              <p:cNvSpPr>
                <a:spLocks noChangeArrowheads="1"/>
              </p:cNvSpPr>
              <p:nvPr/>
            </p:nvSpPr>
            <p:spPr bwMode="auto">
              <a:xfrm>
                <a:off x="3309" y="290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84" name="Freeform 40"/>
              <p:cNvSpPr>
                <a:spLocks/>
              </p:cNvSpPr>
              <p:nvPr/>
            </p:nvSpPr>
            <p:spPr bwMode="auto">
              <a:xfrm>
                <a:off x="3405" y="268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85" name="Text Box 41"/>
              <p:cNvSpPr txBox="1">
                <a:spLocks noChangeArrowheads="1"/>
              </p:cNvSpPr>
              <p:nvPr/>
            </p:nvSpPr>
            <p:spPr bwMode="auto">
              <a:xfrm>
                <a:off x="2160" y="3408"/>
                <a:ext cx="7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r>
                  <a:rPr lang="en-US" altLang="pt-BR" baseline="-25000"/>
                  <a:t>2</a:t>
                </a:r>
                <a:r>
                  <a:rPr lang="en-US" altLang="pt-BR"/>
                  <a:t> </a:t>
                </a:r>
                <a:r>
                  <a:rPr lang="en-US" altLang="pt-BR">
                    <a:sym typeface="Symbol" pitchFamily="18" charset="2"/>
                  </a:rPr>
                  <a:t> </a:t>
                </a:r>
                <a:r>
                  <a:rPr lang="en-US" altLang="pt-BR" i="1"/>
                  <a:t>L</a:t>
                </a:r>
                <a:r>
                  <a:rPr lang="en-US" altLang="pt-BR" baseline="-25000"/>
                  <a:t>1</a:t>
                </a:r>
                <a:endParaRPr lang="pt-BR" altLang="pt-BR"/>
              </a:p>
            </p:txBody>
          </p:sp>
        </p:grpSp>
        <p:grpSp>
          <p:nvGrpSpPr>
            <p:cNvPr id="134256" name="Group 112"/>
            <p:cNvGrpSpPr>
              <a:grpSpLocks/>
            </p:cNvGrpSpPr>
            <p:nvPr/>
          </p:nvGrpSpPr>
          <p:grpSpPr bwMode="auto">
            <a:xfrm>
              <a:off x="2800" y="888"/>
              <a:ext cx="912" cy="1160"/>
              <a:chOff x="3968" y="1512"/>
              <a:chExt cx="912" cy="1160"/>
            </a:xfrm>
          </p:grpSpPr>
          <p:grpSp>
            <p:nvGrpSpPr>
              <p:cNvPr id="134257" name="Group 113"/>
              <p:cNvGrpSpPr>
                <a:grpSpLocks/>
              </p:cNvGrpSpPr>
              <p:nvPr/>
            </p:nvGrpSpPr>
            <p:grpSpPr bwMode="auto">
              <a:xfrm>
                <a:off x="3968" y="1512"/>
                <a:ext cx="912" cy="336"/>
                <a:chOff x="3936" y="3456"/>
                <a:chExt cx="912" cy="336"/>
              </a:xfrm>
            </p:grpSpPr>
            <p:grpSp>
              <p:nvGrpSpPr>
                <p:cNvPr id="134258" name="Group 114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34259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60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61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62" name="Freeform 118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4263" name="Rectangle 119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34264" name="Rectangle 120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4265" name="Group 121"/>
              <p:cNvGrpSpPr>
                <a:grpSpLocks/>
              </p:cNvGrpSpPr>
              <p:nvPr/>
            </p:nvGrpSpPr>
            <p:grpSpPr bwMode="auto">
              <a:xfrm>
                <a:off x="3968" y="2336"/>
                <a:ext cx="912" cy="336"/>
                <a:chOff x="3936" y="3456"/>
                <a:chExt cx="912" cy="336"/>
              </a:xfrm>
            </p:grpSpPr>
            <p:grpSp>
              <p:nvGrpSpPr>
                <p:cNvPr id="134266" name="Group 122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34267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68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69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70" name="Freeform 126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4271" name="Rectangle 127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34272" name="Rectangle 128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34309" name="Group 165"/>
          <p:cNvGrpSpPr>
            <a:grpSpLocks/>
          </p:cNvGrpSpPr>
          <p:nvPr/>
        </p:nvGrpSpPr>
        <p:grpSpPr bwMode="auto">
          <a:xfrm>
            <a:off x="1828800" y="1981200"/>
            <a:ext cx="5067300" cy="2273300"/>
            <a:chOff x="1536" y="1968"/>
            <a:chExt cx="3192" cy="1432"/>
          </a:xfrm>
        </p:grpSpPr>
        <p:grpSp>
          <p:nvGrpSpPr>
            <p:cNvPr id="134165" name="Group 21"/>
            <p:cNvGrpSpPr>
              <a:grpSpLocks/>
            </p:cNvGrpSpPr>
            <p:nvPr/>
          </p:nvGrpSpPr>
          <p:grpSpPr bwMode="auto">
            <a:xfrm>
              <a:off x="1536" y="1968"/>
              <a:ext cx="2384" cy="1324"/>
              <a:chOff x="1504" y="1220"/>
              <a:chExt cx="2384" cy="1324"/>
            </a:xfrm>
          </p:grpSpPr>
          <p:sp>
            <p:nvSpPr>
              <p:cNvPr id="134147" name="Rectangle 3"/>
              <p:cNvSpPr>
                <a:spLocks noChangeArrowheads="1"/>
              </p:cNvSpPr>
              <p:nvPr/>
            </p:nvSpPr>
            <p:spPr bwMode="auto">
              <a:xfrm>
                <a:off x="2208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48" name="Rectangle 4"/>
              <p:cNvSpPr>
                <a:spLocks noChangeArrowheads="1"/>
              </p:cNvSpPr>
              <p:nvPr/>
            </p:nvSpPr>
            <p:spPr bwMode="auto">
              <a:xfrm>
                <a:off x="2544" y="148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49" name="Freeform 5"/>
              <p:cNvSpPr>
                <a:spLocks/>
              </p:cNvSpPr>
              <p:nvPr/>
            </p:nvSpPr>
            <p:spPr bwMode="auto">
              <a:xfrm>
                <a:off x="2640" y="126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0" name="Rectangle 6"/>
              <p:cNvSpPr>
                <a:spLocks noChangeArrowheads="1"/>
              </p:cNvSpPr>
              <p:nvPr/>
            </p:nvSpPr>
            <p:spPr bwMode="auto">
              <a:xfrm>
                <a:off x="2989" y="14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51" name="Rectangle 7"/>
              <p:cNvSpPr>
                <a:spLocks noChangeArrowheads="1"/>
              </p:cNvSpPr>
              <p:nvPr/>
            </p:nvSpPr>
            <p:spPr bwMode="auto">
              <a:xfrm>
                <a:off x="1693" y="148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2" name="Freeform 8"/>
              <p:cNvSpPr>
                <a:spLocks/>
              </p:cNvSpPr>
              <p:nvPr/>
            </p:nvSpPr>
            <p:spPr bwMode="auto">
              <a:xfrm>
                <a:off x="1789" y="126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3" name="Text Box 9"/>
              <p:cNvSpPr txBox="1">
                <a:spLocks noChangeArrowheads="1"/>
              </p:cNvSpPr>
              <p:nvPr/>
            </p:nvSpPr>
            <p:spPr bwMode="auto">
              <a:xfrm>
                <a:off x="1504" y="122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r>
                  <a:rPr lang="en-US" altLang="pt-BR" baseline="-25000"/>
                  <a:t>1</a:t>
                </a:r>
                <a:endParaRPr lang="pt-BR" altLang="pt-BR" baseline="-25000"/>
              </a:p>
            </p:txBody>
          </p:sp>
          <p:sp>
            <p:nvSpPr>
              <p:cNvPr id="134154" name="Rectangle 10"/>
              <p:cNvSpPr>
                <a:spLocks noChangeArrowheads="1"/>
              </p:cNvSpPr>
              <p:nvPr/>
            </p:nvSpPr>
            <p:spPr bwMode="auto">
              <a:xfrm>
                <a:off x="3325" y="148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5" name="Freeform 11"/>
              <p:cNvSpPr>
                <a:spLocks/>
              </p:cNvSpPr>
              <p:nvPr/>
            </p:nvSpPr>
            <p:spPr bwMode="auto">
              <a:xfrm>
                <a:off x="3421" y="126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6" name="Rectangle 12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57" name="Rectangle 13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8" name="Freeform 14"/>
              <p:cNvSpPr>
                <a:spLocks/>
              </p:cNvSpPr>
              <p:nvPr/>
            </p:nvSpPr>
            <p:spPr bwMode="auto">
              <a:xfrm>
                <a:off x="2640" y="2084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59" name="Rectangle 15"/>
              <p:cNvSpPr>
                <a:spLocks noChangeArrowheads="1"/>
              </p:cNvSpPr>
              <p:nvPr/>
            </p:nvSpPr>
            <p:spPr bwMode="auto">
              <a:xfrm>
                <a:off x="2989" y="2304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4160" name="Rectangle 16"/>
              <p:cNvSpPr>
                <a:spLocks noChangeArrowheads="1"/>
              </p:cNvSpPr>
              <p:nvPr/>
            </p:nvSpPr>
            <p:spPr bwMode="auto">
              <a:xfrm>
                <a:off x="1693" y="230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61" name="Freeform 17"/>
              <p:cNvSpPr>
                <a:spLocks/>
              </p:cNvSpPr>
              <p:nvPr/>
            </p:nvSpPr>
            <p:spPr bwMode="auto">
              <a:xfrm>
                <a:off x="1789" y="2084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62" name="Text Box 18"/>
              <p:cNvSpPr txBox="1">
                <a:spLocks noChangeArrowheads="1"/>
              </p:cNvSpPr>
              <p:nvPr/>
            </p:nvSpPr>
            <p:spPr bwMode="auto">
              <a:xfrm>
                <a:off x="1504" y="203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r>
                  <a:rPr lang="en-US" altLang="pt-BR" baseline="-25000"/>
                  <a:t>2</a:t>
                </a:r>
                <a:endParaRPr lang="pt-BR" altLang="pt-BR" baseline="-25000"/>
              </a:p>
            </p:txBody>
          </p:sp>
          <p:sp>
            <p:nvSpPr>
              <p:cNvPr id="134163" name="Rectangle 19"/>
              <p:cNvSpPr>
                <a:spLocks noChangeArrowheads="1"/>
              </p:cNvSpPr>
              <p:nvPr/>
            </p:nvSpPr>
            <p:spPr bwMode="auto">
              <a:xfrm>
                <a:off x="3325" y="230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164" name="Freeform 20"/>
              <p:cNvSpPr>
                <a:spLocks/>
              </p:cNvSpPr>
              <p:nvPr/>
            </p:nvSpPr>
            <p:spPr bwMode="auto">
              <a:xfrm>
                <a:off x="3421" y="2084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4274" name="Group 130"/>
            <p:cNvGrpSpPr>
              <a:grpSpLocks/>
            </p:cNvGrpSpPr>
            <p:nvPr/>
          </p:nvGrpSpPr>
          <p:grpSpPr bwMode="auto">
            <a:xfrm>
              <a:off x="3816" y="2240"/>
              <a:ext cx="912" cy="1160"/>
              <a:chOff x="3968" y="1512"/>
              <a:chExt cx="912" cy="1160"/>
            </a:xfrm>
          </p:grpSpPr>
          <p:grpSp>
            <p:nvGrpSpPr>
              <p:cNvPr id="134275" name="Group 131"/>
              <p:cNvGrpSpPr>
                <a:grpSpLocks/>
              </p:cNvGrpSpPr>
              <p:nvPr/>
            </p:nvGrpSpPr>
            <p:grpSpPr bwMode="auto">
              <a:xfrm>
                <a:off x="3968" y="1512"/>
                <a:ext cx="912" cy="336"/>
                <a:chOff x="3936" y="3456"/>
                <a:chExt cx="912" cy="336"/>
              </a:xfrm>
            </p:grpSpPr>
            <p:grpSp>
              <p:nvGrpSpPr>
                <p:cNvPr id="134276" name="Group 132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34277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78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79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80" name="Freeform 136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428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34282" name="Rectangle 138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4283" name="Group 139"/>
              <p:cNvGrpSpPr>
                <a:grpSpLocks/>
              </p:cNvGrpSpPr>
              <p:nvPr/>
            </p:nvGrpSpPr>
            <p:grpSpPr bwMode="auto">
              <a:xfrm>
                <a:off x="3968" y="2336"/>
                <a:ext cx="912" cy="336"/>
                <a:chOff x="3936" y="3456"/>
                <a:chExt cx="912" cy="336"/>
              </a:xfrm>
            </p:grpSpPr>
            <p:grpSp>
              <p:nvGrpSpPr>
                <p:cNvPr id="134284" name="Group 140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34285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86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87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34288" name="Freeform 144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4289" name="Rectangle 145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34290" name="Rectangle 146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34310" name="Group 166"/>
          <p:cNvGrpSpPr>
            <a:grpSpLocks/>
          </p:cNvGrpSpPr>
          <p:nvPr/>
        </p:nvGrpSpPr>
        <p:grpSpPr bwMode="auto">
          <a:xfrm>
            <a:off x="533400" y="1981200"/>
            <a:ext cx="6324600" cy="2978150"/>
            <a:chOff x="960" y="1344"/>
            <a:chExt cx="3984" cy="1876"/>
          </a:xfrm>
        </p:grpSpPr>
        <p:sp>
          <p:nvSpPr>
            <p:cNvPr id="134311" name="Rectangle 167"/>
            <p:cNvSpPr>
              <a:spLocks noChangeArrowheads="1"/>
            </p:cNvSpPr>
            <p:nvPr/>
          </p:nvSpPr>
          <p:spPr bwMode="auto">
            <a:xfrm>
              <a:off x="1149" y="161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312" name="Text Box 168"/>
            <p:cNvSpPr txBox="1">
              <a:spLocks noChangeArrowheads="1"/>
            </p:cNvSpPr>
            <p:nvPr/>
          </p:nvSpPr>
          <p:spPr bwMode="auto">
            <a:xfrm>
              <a:off x="960" y="134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34313" name="Rectangle 169"/>
            <p:cNvSpPr>
              <a:spLocks noChangeArrowheads="1"/>
            </p:cNvSpPr>
            <p:nvPr/>
          </p:nvSpPr>
          <p:spPr bwMode="auto">
            <a:xfrm>
              <a:off x="2480" y="24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34314" name="Rectangle 170"/>
            <p:cNvSpPr>
              <a:spLocks noChangeArrowheads="1"/>
            </p:cNvSpPr>
            <p:nvPr/>
          </p:nvSpPr>
          <p:spPr bwMode="auto">
            <a:xfrm>
              <a:off x="2816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315" name="Freeform 171"/>
            <p:cNvSpPr>
              <a:spLocks/>
            </p:cNvSpPr>
            <p:nvPr/>
          </p:nvSpPr>
          <p:spPr bwMode="auto">
            <a:xfrm>
              <a:off x="2912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316" name="Rectangle 172"/>
            <p:cNvSpPr>
              <a:spLocks noChangeArrowheads="1"/>
            </p:cNvSpPr>
            <p:nvPr/>
          </p:nvSpPr>
          <p:spPr bwMode="auto">
            <a:xfrm>
              <a:off x="3261" y="24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34317" name="Rectangle 173"/>
            <p:cNvSpPr>
              <a:spLocks noChangeArrowheads="1"/>
            </p:cNvSpPr>
            <p:nvPr/>
          </p:nvSpPr>
          <p:spPr bwMode="auto">
            <a:xfrm>
              <a:off x="1965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318" name="Freeform 174"/>
            <p:cNvSpPr>
              <a:spLocks/>
            </p:cNvSpPr>
            <p:nvPr/>
          </p:nvSpPr>
          <p:spPr bwMode="auto">
            <a:xfrm>
              <a:off x="2061" y="1903"/>
              <a:ext cx="476" cy="634"/>
            </a:xfrm>
            <a:custGeom>
              <a:avLst/>
              <a:gdLst>
                <a:gd name="T0" fmla="*/ 0 w 476"/>
                <a:gd name="T1" fmla="*/ 634 h 634"/>
                <a:gd name="T2" fmla="*/ 113 w 476"/>
                <a:gd name="T3" fmla="*/ 292 h 634"/>
                <a:gd name="T4" fmla="*/ 334 w 476"/>
                <a:gd name="T5" fmla="*/ 205 h 634"/>
                <a:gd name="T6" fmla="*/ 476 w 476"/>
                <a:gd name="T7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634">
                  <a:moveTo>
                    <a:pt x="0" y="634"/>
                  </a:moveTo>
                  <a:cubicBezTo>
                    <a:pt x="19" y="577"/>
                    <a:pt x="57" y="364"/>
                    <a:pt x="113" y="292"/>
                  </a:cubicBezTo>
                  <a:cubicBezTo>
                    <a:pt x="169" y="220"/>
                    <a:pt x="274" y="254"/>
                    <a:pt x="334" y="205"/>
                  </a:cubicBezTo>
                  <a:cubicBezTo>
                    <a:pt x="394" y="156"/>
                    <a:pt x="447" y="43"/>
                    <a:pt x="476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319" name="Text Box 175"/>
            <p:cNvSpPr txBox="1">
              <a:spLocks noChangeArrowheads="1"/>
            </p:cNvSpPr>
            <p:nvPr/>
          </p:nvSpPr>
          <p:spPr bwMode="auto">
            <a:xfrm>
              <a:off x="1776" y="216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134320" name="Rectangle 176"/>
            <p:cNvSpPr>
              <a:spLocks noChangeArrowheads="1"/>
            </p:cNvSpPr>
            <p:nvPr/>
          </p:nvSpPr>
          <p:spPr bwMode="auto">
            <a:xfrm>
              <a:off x="3597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321" name="Freeform 177"/>
            <p:cNvSpPr>
              <a:spLocks/>
            </p:cNvSpPr>
            <p:nvPr/>
          </p:nvSpPr>
          <p:spPr bwMode="auto">
            <a:xfrm>
              <a:off x="3693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322" name="Text Box 178"/>
            <p:cNvSpPr txBox="1">
              <a:spLocks noChangeArrowheads="1"/>
            </p:cNvSpPr>
            <p:nvPr/>
          </p:nvSpPr>
          <p:spPr bwMode="auto">
            <a:xfrm>
              <a:off x="2116" y="2932"/>
              <a:ext cx="1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DestroiLista</a:t>
              </a:r>
              <a:r>
                <a:rPr lang="en-US" altLang="pt-BR">
                  <a:sym typeface="Symbol" pitchFamily="18" charset="2"/>
                </a:rPr>
                <a:t> (</a:t>
              </a:r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r>
                <a:rPr lang="en-US" altLang="pt-BR"/>
                <a:t>)</a:t>
              </a:r>
              <a:endParaRPr lang="pt-BR" altLang="pt-BR"/>
            </a:p>
          </p:txBody>
        </p:sp>
        <p:grpSp>
          <p:nvGrpSpPr>
            <p:cNvPr id="134323" name="Group 179"/>
            <p:cNvGrpSpPr>
              <a:grpSpLocks/>
            </p:cNvGrpSpPr>
            <p:nvPr/>
          </p:nvGrpSpPr>
          <p:grpSpPr bwMode="auto">
            <a:xfrm>
              <a:off x="1248" y="1718"/>
              <a:ext cx="480" cy="202"/>
              <a:chOff x="4368" y="3590"/>
              <a:chExt cx="480" cy="202"/>
            </a:xfrm>
          </p:grpSpPr>
          <p:sp>
            <p:nvSpPr>
              <p:cNvPr id="134324" name="Line 180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25" name="Line 181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26" name="Line 182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27" name="Freeform 183"/>
              <p:cNvSpPr>
                <a:spLocks/>
              </p:cNvSpPr>
              <p:nvPr/>
            </p:nvSpPr>
            <p:spPr bwMode="auto">
              <a:xfrm>
                <a:off x="4368" y="3590"/>
                <a:ext cx="359" cy="97"/>
              </a:xfrm>
              <a:custGeom>
                <a:avLst/>
                <a:gdLst>
                  <a:gd name="T0" fmla="*/ 0 w 359"/>
                  <a:gd name="T1" fmla="*/ 3 h 97"/>
                  <a:gd name="T2" fmla="*/ 209 w 359"/>
                  <a:gd name="T3" fmla="*/ 3 h 97"/>
                  <a:gd name="T4" fmla="*/ 327 w 359"/>
                  <a:gd name="T5" fmla="*/ 19 h 97"/>
                  <a:gd name="T6" fmla="*/ 359 w 359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7">
                    <a:moveTo>
                      <a:pt x="0" y="3"/>
                    </a:moveTo>
                    <a:cubicBezTo>
                      <a:pt x="35" y="3"/>
                      <a:pt x="155" y="0"/>
                      <a:pt x="209" y="3"/>
                    </a:cubicBezTo>
                    <a:cubicBezTo>
                      <a:pt x="263" y="6"/>
                      <a:pt x="302" y="3"/>
                      <a:pt x="327" y="19"/>
                    </a:cubicBezTo>
                    <a:cubicBezTo>
                      <a:pt x="352" y="35"/>
                      <a:pt x="352" y="81"/>
                      <a:pt x="359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4328" name="Group 184"/>
            <p:cNvGrpSpPr>
              <a:grpSpLocks/>
            </p:cNvGrpSpPr>
            <p:nvPr/>
          </p:nvGrpSpPr>
          <p:grpSpPr bwMode="auto">
            <a:xfrm>
              <a:off x="4464" y="2542"/>
              <a:ext cx="480" cy="202"/>
              <a:chOff x="4368" y="3590"/>
              <a:chExt cx="480" cy="202"/>
            </a:xfrm>
          </p:grpSpPr>
          <p:sp>
            <p:nvSpPr>
              <p:cNvPr id="134329" name="Line 185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30" name="Line 186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31" name="Line 187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4332" name="Freeform 188"/>
              <p:cNvSpPr>
                <a:spLocks/>
              </p:cNvSpPr>
              <p:nvPr/>
            </p:nvSpPr>
            <p:spPr bwMode="auto">
              <a:xfrm>
                <a:off x="4368" y="3590"/>
                <a:ext cx="359" cy="97"/>
              </a:xfrm>
              <a:custGeom>
                <a:avLst/>
                <a:gdLst>
                  <a:gd name="T0" fmla="*/ 0 w 359"/>
                  <a:gd name="T1" fmla="*/ 3 h 97"/>
                  <a:gd name="T2" fmla="*/ 209 w 359"/>
                  <a:gd name="T3" fmla="*/ 3 h 97"/>
                  <a:gd name="T4" fmla="*/ 327 w 359"/>
                  <a:gd name="T5" fmla="*/ 19 h 97"/>
                  <a:gd name="T6" fmla="*/ 359 w 359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7">
                    <a:moveTo>
                      <a:pt x="0" y="3"/>
                    </a:moveTo>
                    <a:cubicBezTo>
                      <a:pt x="35" y="3"/>
                      <a:pt x="155" y="0"/>
                      <a:pt x="209" y="3"/>
                    </a:cubicBezTo>
                    <a:cubicBezTo>
                      <a:pt x="263" y="6"/>
                      <a:pt x="302" y="3"/>
                      <a:pt x="327" y="19"/>
                    </a:cubicBezTo>
                    <a:cubicBezTo>
                      <a:pt x="352" y="35"/>
                      <a:pt x="352" y="81"/>
                      <a:pt x="359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34333" name="Rectangle 189"/>
            <p:cNvSpPr>
              <a:spLocks noChangeArrowheads="1"/>
            </p:cNvSpPr>
            <p:nvPr/>
          </p:nvSpPr>
          <p:spPr bwMode="auto">
            <a:xfrm>
              <a:off x="4032" y="240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pt-BR" altLang="pt-BR"/>
            </a:p>
          </p:txBody>
        </p:sp>
        <p:sp>
          <p:nvSpPr>
            <p:cNvPr id="134334" name="Rectangle 190"/>
            <p:cNvSpPr>
              <a:spLocks noChangeArrowheads="1"/>
            </p:cNvSpPr>
            <p:nvPr/>
          </p:nvSpPr>
          <p:spPr bwMode="auto">
            <a:xfrm>
              <a:off x="4368" y="240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545A-3C74-4BB3-9232-D36B1AE33D66}" type="slidenum">
              <a:rPr lang="pt-PT" altLang="pt-BR"/>
              <a:pPr/>
              <a:t>104</a:t>
            </a:fld>
            <a:endParaRPr lang="pt-PT" altLang="pt-BR"/>
          </a:p>
        </p:txBody>
      </p:sp>
      <p:sp>
        <p:nvSpPr>
          <p:cNvPr id="138287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Problemas Comuns com Ponteiros</a:t>
            </a:r>
            <a:endParaRPr lang="pt-PT" altLang="pt-BR"/>
          </a:p>
        </p:txBody>
      </p:sp>
      <p:sp>
        <p:nvSpPr>
          <p:cNvPr id="138288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Ponteiro no vazio (</a:t>
            </a:r>
            <a:r>
              <a:rPr lang="pt-BR" altLang="pt-BR" i="1"/>
              <a:t>dangling pointer</a:t>
            </a:r>
            <a:r>
              <a:rPr lang="pt-BR" altLang="pt-BR"/>
              <a:t>)</a:t>
            </a:r>
          </a:p>
          <a:p>
            <a:pPr lvl="1"/>
            <a:r>
              <a:rPr lang="pt-BR" altLang="pt-BR"/>
              <a:t>Um ponteiro acaba apontando para uma área de memória não mais sob controle do programa, ou</a:t>
            </a:r>
          </a:p>
          <a:p>
            <a:pPr lvl="1"/>
            <a:r>
              <a:rPr lang="pt-BR" altLang="pt-BR"/>
              <a:t>Um ponteiro acaba apontando para uma área qualquer de memória do programa sem que o programador se dê conta</a:t>
            </a:r>
          </a:p>
          <a:p>
            <a:r>
              <a:rPr lang="pt-BR" altLang="pt-BR"/>
              <a:t>Vazamento de memória (</a:t>
            </a:r>
            <a:r>
              <a:rPr lang="pt-BR" altLang="pt-BR" i="1"/>
              <a:t>memory leak</a:t>
            </a:r>
            <a:r>
              <a:rPr lang="pt-BR" altLang="pt-BR"/>
              <a:t>)</a:t>
            </a:r>
          </a:p>
          <a:p>
            <a:pPr lvl="1"/>
            <a:r>
              <a:rPr lang="pt-BR" altLang="pt-BR"/>
              <a:t>Uma área de memória alocada para o programa é “esquecida” por um programa </a:t>
            </a:r>
          </a:p>
          <a:p>
            <a:pPr lvl="1"/>
            <a:r>
              <a:rPr lang="pt-BR" altLang="pt-BR"/>
              <a:t>Em alguns casos, se o procedimento é repetido muitas vezes, o programa acaba falhando por falta de memória</a:t>
            </a:r>
            <a:endParaRPr lang="pt-PT" altLang="pt-BR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15E5-08A1-4D8F-A264-400AA2988DD4}" type="slidenum">
              <a:rPr lang="pt-PT" altLang="pt-BR"/>
              <a:pPr/>
              <a:t>105</a:t>
            </a:fld>
            <a:endParaRPr lang="pt-PT" altLang="pt-BR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Coleta de Lixo</a:t>
            </a:r>
            <a:endParaRPr lang="pt-PT" altLang="pt-BR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Muitas linguagens de programação (e.g., Java, LISP, Modula-3) aliviam esses problemas adotando o princípio da “Coleta de Lixo” (</a:t>
            </a:r>
            <a:r>
              <a:rPr lang="pt-BR" altLang="pt-BR" i="1"/>
              <a:t>Garbage Collection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O programador aloca memória explicitamente mas não a libera explicitamente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Variáveis que não são mais necessárias (ex. saem de escopo),  são entregues a um procedimento automático (coletor de lixo) que se encarrega de devolvê-las ao banco de memória livre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O coletor de lixo só devolve a variável ao banco de memória livre se ela não pode mais ser acessada, isto é, se nenhum ponteiro do programa aponta para ela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O esquema mais usado para se implementar coletores de lixo é o do contador de referências </a:t>
            </a:r>
            <a:endParaRPr lang="pt-PT" altLang="pt-BR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A660-5125-4B8F-9A2F-B9B463892A57}" type="slidenum">
              <a:rPr lang="pt-PT" altLang="pt-BR"/>
              <a:pPr/>
              <a:t>106</a:t>
            </a:fld>
            <a:endParaRPr lang="pt-PT" altLang="pt-BR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Contador de Referências</a:t>
            </a:r>
            <a:endParaRPr lang="pt-PT" altLang="pt-BR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 cada variável alocada dinamicamente é associado um contador de referências, isto é, um inteiro que indica o número de ponteiros que apontam para a variável</a:t>
            </a:r>
          </a:p>
          <a:p>
            <a:r>
              <a:rPr lang="pt-BR" altLang="pt-BR"/>
              <a:t>Quando o contador de referências chega a 0, a variável dinâmica é retornada para o banco de memória livre</a:t>
            </a:r>
            <a:endParaRPr lang="pt-PT" altLang="pt-BR"/>
          </a:p>
        </p:txBody>
      </p:sp>
      <p:grpSp>
        <p:nvGrpSpPr>
          <p:cNvPr id="141358" name="Group 46"/>
          <p:cNvGrpSpPr>
            <a:grpSpLocks/>
          </p:cNvGrpSpPr>
          <p:nvPr/>
        </p:nvGrpSpPr>
        <p:grpSpPr bwMode="auto">
          <a:xfrm>
            <a:off x="990600" y="3276600"/>
            <a:ext cx="6400800" cy="3048000"/>
            <a:chOff x="624" y="2064"/>
            <a:chExt cx="4032" cy="1920"/>
          </a:xfrm>
        </p:grpSpPr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624" y="2064"/>
              <a:ext cx="403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1856" y="24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2192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19" name="Freeform 7"/>
            <p:cNvSpPr>
              <a:spLocks/>
            </p:cNvSpPr>
            <p:nvPr/>
          </p:nvSpPr>
          <p:spPr bwMode="auto">
            <a:xfrm>
              <a:off x="2288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20" name="Rectangle 8"/>
            <p:cNvSpPr>
              <a:spLocks noChangeArrowheads="1"/>
            </p:cNvSpPr>
            <p:nvPr/>
          </p:nvSpPr>
          <p:spPr bwMode="auto">
            <a:xfrm>
              <a:off x="2637" y="24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321" name="Rectangle 9"/>
            <p:cNvSpPr>
              <a:spLocks noChangeArrowheads="1"/>
            </p:cNvSpPr>
            <p:nvPr/>
          </p:nvSpPr>
          <p:spPr bwMode="auto">
            <a:xfrm>
              <a:off x="1341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22" name="Freeform 10"/>
            <p:cNvSpPr>
              <a:spLocks/>
            </p:cNvSpPr>
            <p:nvPr/>
          </p:nvSpPr>
          <p:spPr bwMode="auto">
            <a:xfrm>
              <a:off x="1437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23" name="Text Box 11"/>
            <p:cNvSpPr txBox="1">
              <a:spLocks noChangeArrowheads="1"/>
            </p:cNvSpPr>
            <p:nvPr/>
          </p:nvSpPr>
          <p:spPr bwMode="auto">
            <a:xfrm>
              <a:off x="1152" y="216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324" name="Rectangle 12"/>
            <p:cNvSpPr>
              <a:spLocks noChangeArrowheads="1"/>
            </p:cNvSpPr>
            <p:nvPr/>
          </p:nvSpPr>
          <p:spPr bwMode="auto">
            <a:xfrm>
              <a:off x="2973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25" name="Freeform 13"/>
            <p:cNvSpPr>
              <a:spLocks/>
            </p:cNvSpPr>
            <p:nvPr/>
          </p:nvSpPr>
          <p:spPr bwMode="auto">
            <a:xfrm>
              <a:off x="3069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26" name="Rectangle 14"/>
            <p:cNvSpPr>
              <a:spLocks noChangeArrowheads="1"/>
            </p:cNvSpPr>
            <p:nvPr/>
          </p:nvSpPr>
          <p:spPr bwMode="auto">
            <a:xfrm>
              <a:off x="1856" y="324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327" name="Rectangle 15"/>
            <p:cNvSpPr>
              <a:spLocks noChangeArrowheads="1"/>
            </p:cNvSpPr>
            <p:nvPr/>
          </p:nvSpPr>
          <p:spPr bwMode="auto">
            <a:xfrm>
              <a:off x="2192" y="32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28" name="Freeform 16"/>
            <p:cNvSpPr>
              <a:spLocks/>
            </p:cNvSpPr>
            <p:nvPr/>
          </p:nvSpPr>
          <p:spPr bwMode="auto">
            <a:xfrm>
              <a:off x="2288" y="302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29" name="Rectangle 17"/>
            <p:cNvSpPr>
              <a:spLocks noChangeArrowheads="1"/>
            </p:cNvSpPr>
            <p:nvPr/>
          </p:nvSpPr>
          <p:spPr bwMode="auto">
            <a:xfrm>
              <a:off x="2637" y="324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330" name="Rectangle 18"/>
            <p:cNvSpPr>
              <a:spLocks noChangeArrowheads="1"/>
            </p:cNvSpPr>
            <p:nvPr/>
          </p:nvSpPr>
          <p:spPr bwMode="auto">
            <a:xfrm>
              <a:off x="1341" y="32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31" name="Freeform 19"/>
            <p:cNvSpPr>
              <a:spLocks/>
            </p:cNvSpPr>
            <p:nvPr/>
          </p:nvSpPr>
          <p:spPr bwMode="auto">
            <a:xfrm>
              <a:off x="1437" y="302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32" name="Text Box 20"/>
            <p:cNvSpPr txBox="1">
              <a:spLocks noChangeArrowheads="1"/>
            </p:cNvSpPr>
            <p:nvPr/>
          </p:nvSpPr>
          <p:spPr bwMode="auto">
            <a:xfrm>
              <a:off x="1152" y="29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141333" name="Rectangle 21"/>
            <p:cNvSpPr>
              <a:spLocks noChangeArrowheads="1"/>
            </p:cNvSpPr>
            <p:nvPr/>
          </p:nvSpPr>
          <p:spPr bwMode="auto">
            <a:xfrm>
              <a:off x="2973" y="32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334" name="Freeform 22"/>
            <p:cNvSpPr>
              <a:spLocks/>
            </p:cNvSpPr>
            <p:nvPr/>
          </p:nvSpPr>
          <p:spPr bwMode="auto">
            <a:xfrm>
              <a:off x="3069" y="302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1335" name="Group 23"/>
            <p:cNvGrpSpPr>
              <a:grpSpLocks/>
            </p:cNvGrpSpPr>
            <p:nvPr/>
          </p:nvGrpSpPr>
          <p:grpSpPr bwMode="auto">
            <a:xfrm>
              <a:off x="3432" y="2432"/>
              <a:ext cx="912" cy="1160"/>
              <a:chOff x="3968" y="1512"/>
              <a:chExt cx="912" cy="1160"/>
            </a:xfrm>
          </p:grpSpPr>
          <p:grpSp>
            <p:nvGrpSpPr>
              <p:cNvPr id="141336" name="Group 24"/>
              <p:cNvGrpSpPr>
                <a:grpSpLocks/>
              </p:cNvGrpSpPr>
              <p:nvPr/>
            </p:nvGrpSpPr>
            <p:grpSpPr bwMode="auto">
              <a:xfrm>
                <a:off x="3968" y="1512"/>
                <a:ext cx="912" cy="336"/>
                <a:chOff x="3936" y="3456"/>
                <a:chExt cx="912" cy="336"/>
              </a:xfrm>
            </p:grpSpPr>
            <p:grpSp>
              <p:nvGrpSpPr>
                <p:cNvPr id="141337" name="Group 25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33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33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34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341" name="Freeform 29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342" name="Rectangle 30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343" name="Rectangle 31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1344" name="Group 32"/>
              <p:cNvGrpSpPr>
                <a:grpSpLocks/>
              </p:cNvGrpSpPr>
              <p:nvPr/>
            </p:nvGrpSpPr>
            <p:grpSpPr bwMode="auto">
              <a:xfrm>
                <a:off x="3968" y="2336"/>
                <a:ext cx="912" cy="336"/>
                <a:chOff x="3936" y="3456"/>
                <a:chExt cx="912" cy="336"/>
              </a:xfrm>
            </p:grpSpPr>
            <p:grpSp>
              <p:nvGrpSpPr>
                <p:cNvPr id="141345" name="Group 33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34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3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34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349" name="Freeform 37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350" name="Rectangle 38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351" name="Rectangle 39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41352" name="Text Box 40"/>
            <p:cNvSpPr txBox="1">
              <a:spLocks noChangeArrowheads="1"/>
            </p:cNvSpPr>
            <p:nvPr/>
          </p:nvSpPr>
          <p:spPr bwMode="auto">
            <a:xfrm>
              <a:off x="1942" y="213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353" name="Text Box 41"/>
            <p:cNvSpPr txBox="1">
              <a:spLocks noChangeArrowheads="1"/>
            </p:cNvSpPr>
            <p:nvPr/>
          </p:nvSpPr>
          <p:spPr bwMode="auto">
            <a:xfrm>
              <a:off x="2780" y="211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354" name="Text Box 42"/>
            <p:cNvSpPr txBox="1">
              <a:spLocks noChangeArrowheads="1"/>
            </p:cNvSpPr>
            <p:nvPr/>
          </p:nvSpPr>
          <p:spPr bwMode="auto">
            <a:xfrm>
              <a:off x="3548" y="211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355" name="Text Box 43"/>
            <p:cNvSpPr txBox="1">
              <a:spLocks noChangeArrowheads="1"/>
            </p:cNvSpPr>
            <p:nvPr/>
          </p:nvSpPr>
          <p:spPr bwMode="auto">
            <a:xfrm>
              <a:off x="1920" y="292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356" name="Text Box 44"/>
            <p:cNvSpPr txBox="1">
              <a:spLocks noChangeArrowheads="1"/>
            </p:cNvSpPr>
            <p:nvPr/>
          </p:nvSpPr>
          <p:spPr bwMode="auto">
            <a:xfrm>
              <a:off x="2784" y="292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357" name="Text Box 45"/>
            <p:cNvSpPr txBox="1">
              <a:spLocks noChangeArrowheads="1"/>
            </p:cNvSpPr>
            <p:nvPr/>
          </p:nvSpPr>
          <p:spPr bwMode="auto">
            <a:xfrm>
              <a:off x="3552" y="29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</p:grpSp>
      <p:grpSp>
        <p:nvGrpSpPr>
          <p:cNvPr id="141445" name="Group 133"/>
          <p:cNvGrpSpPr>
            <a:grpSpLocks/>
          </p:cNvGrpSpPr>
          <p:nvPr/>
        </p:nvGrpSpPr>
        <p:grpSpPr bwMode="auto">
          <a:xfrm>
            <a:off x="990600" y="3276600"/>
            <a:ext cx="6400800" cy="3048000"/>
            <a:chOff x="624" y="2064"/>
            <a:chExt cx="4032" cy="1920"/>
          </a:xfrm>
        </p:grpSpPr>
        <p:sp>
          <p:nvSpPr>
            <p:cNvPr id="141402" name="Rectangle 90"/>
            <p:cNvSpPr>
              <a:spLocks noChangeArrowheads="1"/>
            </p:cNvSpPr>
            <p:nvPr/>
          </p:nvSpPr>
          <p:spPr bwMode="auto">
            <a:xfrm>
              <a:off x="624" y="2064"/>
              <a:ext cx="403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03" name="Rectangle 91"/>
            <p:cNvSpPr>
              <a:spLocks noChangeArrowheads="1"/>
            </p:cNvSpPr>
            <p:nvPr/>
          </p:nvSpPr>
          <p:spPr bwMode="auto">
            <a:xfrm>
              <a:off x="1856" y="24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04" name="Rectangle 92"/>
            <p:cNvSpPr>
              <a:spLocks noChangeArrowheads="1"/>
            </p:cNvSpPr>
            <p:nvPr/>
          </p:nvSpPr>
          <p:spPr bwMode="auto">
            <a:xfrm>
              <a:off x="2192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05" name="Freeform 93"/>
            <p:cNvSpPr>
              <a:spLocks/>
            </p:cNvSpPr>
            <p:nvPr/>
          </p:nvSpPr>
          <p:spPr bwMode="auto">
            <a:xfrm>
              <a:off x="2288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06" name="Rectangle 94"/>
            <p:cNvSpPr>
              <a:spLocks noChangeArrowheads="1"/>
            </p:cNvSpPr>
            <p:nvPr/>
          </p:nvSpPr>
          <p:spPr bwMode="auto">
            <a:xfrm>
              <a:off x="2637" y="24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07" name="Rectangle 95"/>
            <p:cNvSpPr>
              <a:spLocks noChangeArrowheads="1"/>
            </p:cNvSpPr>
            <p:nvPr/>
          </p:nvSpPr>
          <p:spPr bwMode="auto">
            <a:xfrm>
              <a:off x="1341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08" name="Freeform 96"/>
            <p:cNvSpPr>
              <a:spLocks/>
            </p:cNvSpPr>
            <p:nvPr/>
          </p:nvSpPr>
          <p:spPr bwMode="auto">
            <a:xfrm>
              <a:off x="1437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09" name="Text Box 97"/>
            <p:cNvSpPr txBox="1">
              <a:spLocks noChangeArrowheads="1"/>
            </p:cNvSpPr>
            <p:nvPr/>
          </p:nvSpPr>
          <p:spPr bwMode="auto">
            <a:xfrm>
              <a:off x="1152" y="216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410" name="Rectangle 98"/>
            <p:cNvSpPr>
              <a:spLocks noChangeArrowheads="1"/>
            </p:cNvSpPr>
            <p:nvPr/>
          </p:nvSpPr>
          <p:spPr bwMode="auto">
            <a:xfrm>
              <a:off x="2973" y="24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11" name="Freeform 99"/>
            <p:cNvSpPr>
              <a:spLocks/>
            </p:cNvSpPr>
            <p:nvPr/>
          </p:nvSpPr>
          <p:spPr bwMode="auto">
            <a:xfrm>
              <a:off x="3069" y="22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12" name="Rectangle 100"/>
            <p:cNvSpPr>
              <a:spLocks noChangeArrowheads="1"/>
            </p:cNvSpPr>
            <p:nvPr/>
          </p:nvSpPr>
          <p:spPr bwMode="auto">
            <a:xfrm>
              <a:off x="1856" y="324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13" name="Rectangle 101"/>
            <p:cNvSpPr>
              <a:spLocks noChangeArrowheads="1"/>
            </p:cNvSpPr>
            <p:nvPr/>
          </p:nvSpPr>
          <p:spPr bwMode="auto">
            <a:xfrm>
              <a:off x="2192" y="32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14" name="Freeform 102"/>
            <p:cNvSpPr>
              <a:spLocks/>
            </p:cNvSpPr>
            <p:nvPr/>
          </p:nvSpPr>
          <p:spPr bwMode="auto">
            <a:xfrm>
              <a:off x="2288" y="302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15" name="Rectangle 103"/>
            <p:cNvSpPr>
              <a:spLocks noChangeArrowheads="1"/>
            </p:cNvSpPr>
            <p:nvPr/>
          </p:nvSpPr>
          <p:spPr bwMode="auto">
            <a:xfrm>
              <a:off x="2637" y="324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16" name="Rectangle 104"/>
            <p:cNvSpPr>
              <a:spLocks noChangeArrowheads="1"/>
            </p:cNvSpPr>
            <p:nvPr/>
          </p:nvSpPr>
          <p:spPr bwMode="auto">
            <a:xfrm>
              <a:off x="1341" y="32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17" name="Freeform 105"/>
            <p:cNvSpPr>
              <a:spLocks/>
            </p:cNvSpPr>
            <p:nvPr/>
          </p:nvSpPr>
          <p:spPr bwMode="auto">
            <a:xfrm>
              <a:off x="1437" y="2703"/>
              <a:ext cx="472" cy="650"/>
            </a:xfrm>
            <a:custGeom>
              <a:avLst/>
              <a:gdLst>
                <a:gd name="T0" fmla="*/ 0 w 472"/>
                <a:gd name="T1" fmla="*/ 650 h 650"/>
                <a:gd name="T2" fmla="*/ 191 w 472"/>
                <a:gd name="T3" fmla="*/ 370 h 650"/>
                <a:gd name="T4" fmla="*/ 338 w 472"/>
                <a:gd name="T5" fmla="*/ 292 h 650"/>
                <a:gd name="T6" fmla="*/ 472 w 472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50">
                  <a:moveTo>
                    <a:pt x="0" y="650"/>
                  </a:moveTo>
                  <a:cubicBezTo>
                    <a:pt x="32" y="603"/>
                    <a:pt x="135" y="430"/>
                    <a:pt x="191" y="370"/>
                  </a:cubicBezTo>
                  <a:cubicBezTo>
                    <a:pt x="247" y="310"/>
                    <a:pt x="291" y="354"/>
                    <a:pt x="338" y="292"/>
                  </a:cubicBezTo>
                  <a:cubicBezTo>
                    <a:pt x="385" y="230"/>
                    <a:pt x="444" y="61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18" name="Text Box 106"/>
            <p:cNvSpPr txBox="1">
              <a:spLocks noChangeArrowheads="1"/>
            </p:cNvSpPr>
            <p:nvPr/>
          </p:nvSpPr>
          <p:spPr bwMode="auto">
            <a:xfrm>
              <a:off x="1152" y="29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141419" name="Rectangle 107"/>
            <p:cNvSpPr>
              <a:spLocks noChangeArrowheads="1"/>
            </p:cNvSpPr>
            <p:nvPr/>
          </p:nvSpPr>
          <p:spPr bwMode="auto">
            <a:xfrm>
              <a:off x="2973" y="32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20" name="Freeform 108"/>
            <p:cNvSpPr>
              <a:spLocks/>
            </p:cNvSpPr>
            <p:nvPr/>
          </p:nvSpPr>
          <p:spPr bwMode="auto">
            <a:xfrm>
              <a:off x="3069" y="302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1421" name="Group 109"/>
            <p:cNvGrpSpPr>
              <a:grpSpLocks/>
            </p:cNvGrpSpPr>
            <p:nvPr/>
          </p:nvGrpSpPr>
          <p:grpSpPr bwMode="auto">
            <a:xfrm>
              <a:off x="3432" y="2432"/>
              <a:ext cx="912" cy="1160"/>
              <a:chOff x="3968" y="1512"/>
              <a:chExt cx="912" cy="1160"/>
            </a:xfrm>
          </p:grpSpPr>
          <p:grpSp>
            <p:nvGrpSpPr>
              <p:cNvPr id="141422" name="Group 110"/>
              <p:cNvGrpSpPr>
                <a:grpSpLocks/>
              </p:cNvGrpSpPr>
              <p:nvPr/>
            </p:nvGrpSpPr>
            <p:grpSpPr bwMode="auto">
              <a:xfrm>
                <a:off x="3968" y="1512"/>
                <a:ext cx="912" cy="336"/>
                <a:chOff x="3936" y="3456"/>
                <a:chExt cx="912" cy="336"/>
              </a:xfrm>
            </p:grpSpPr>
            <p:grpSp>
              <p:nvGrpSpPr>
                <p:cNvPr id="141423" name="Group 111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424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25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26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27" name="Freeform 115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428" name="Rectangle 116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42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1430" name="Group 118"/>
              <p:cNvGrpSpPr>
                <a:grpSpLocks/>
              </p:cNvGrpSpPr>
              <p:nvPr/>
            </p:nvGrpSpPr>
            <p:grpSpPr bwMode="auto">
              <a:xfrm>
                <a:off x="3968" y="2336"/>
                <a:ext cx="912" cy="336"/>
                <a:chOff x="3936" y="3456"/>
                <a:chExt cx="912" cy="336"/>
              </a:xfrm>
            </p:grpSpPr>
            <p:grpSp>
              <p:nvGrpSpPr>
                <p:cNvPr id="141431" name="Group 119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43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33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3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35" name="Freeform 123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4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437" name="Rectangle 125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41438" name="Text Box 126"/>
            <p:cNvSpPr txBox="1">
              <a:spLocks noChangeArrowheads="1"/>
            </p:cNvSpPr>
            <p:nvPr/>
          </p:nvSpPr>
          <p:spPr bwMode="auto">
            <a:xfrm>
              <a:off x="1942" y="213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(2)</a:t>
              </a:r>
              <a:endParaRPr lang="pt-PT" altLang="pt-BR" i="1"/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auto">
            <a:xfrm>
              <a:off x="2780" y="211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440" name="Text Box 128"/>
            <p:cNvSpPr txBox="1">
              <a:spLocks noChangeArrowheads="1"/>
            </p:cNvSpPr>
            <p:nvPr/>
          </p:nvSpPr>
          <p:spPr bwMode="auto">
            <a:xfrm>
              <a:off x="3548" y="211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441" name="Text Box 129"/>
            <p:cNvSpPr txBox="1">
              <a:spLocks noChangeArrowheads="1"/>
            </p:cNvSpPr>
            <p:nvPr/>
          </p:nvSpPr>
          <p:spPr bwMode="auto">
            <a:xfrm>
              <a:off x="1920" y="292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(0)</a:t>
              </a:r>
              <a:endParaRPr lang="pt-PT" altLang="pt-BR" i="1"/>
            </a:p>
          </p:txBody>
        </p:sp>
        <p:sp>
          <p:nvSpPr>
            <p:cNvPr id="141442" name="Text Box 130"/>
            <p:cNvSpPr txBox="1">
              <a:spLocks noChangeArrowheads="1"/>
            </p:cNvSpPr>
            <p:nvPr/>
          </p:nvSpPr>
          <p:spPr bwMode="auto">
            <a:xfrm>
              <a:off x="2784" y="292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443" name="Text Box 131"/>
            <p:cNvSpPr txBox="1">
              <a:spLocks noChangeArrowheads="1"/>
            </p:cNvSpPr>
            <p:nvPr/>
          </p:nvSpPr>
          <p:spPr bwMode="auto">
            <a:xfrm>
              <a:off x="3552" y="293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444" name="Text Box 132"/>
            <p:cNvSpPr txBox="1">
              <a:spLocks noChangeArrowheads="1"/>
            </p:cNvSpPr>
            <p:nvPr/>
          </p:nvSpPr>
          <p:spPr bwMode="auto">
            <a:xfrm>
              <a:off x="2182" y="3622"/>
              <a:ext cx="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L</a:t>
              </a:r>
              <a:r>
                <a:rPr lang="pt-BR" altLang="pt-BR" baseline="-25000"/>
                <a:t>2 </a:t>
              </a:r>
              <a:r>
                <a:rPr lang="pt-BR" altLang="pt-BR">
                  <a:sym typeface="Symbol" pitchFamily="18" charset="2"/>
                </a:rPr>
                <a:t> </a:t>
              </a:r>
              <a:r>
                <a:rPr lang="pt-BR" altLang="pt-BR" i="1">
                  <a:sym typeface="Symbol" pitchFamily="18" charset="2"/>
                </a:rPr>
                <a:t>L</a:t>
              </a:r>
              <a:r>
                <a:rPr lang="pt-BR" altLang="pt-BR" baseline="-25000">
                  <a:sym typeface="Symbol" pitchFamily="18" charset="2"/>
                </a:rPr>
                <a:t>1</a:t>
              </a:r>
              <a:endParaRPr lang="pt-PT" altLang="pt-BR"/>
            </a:p>
          </p:txBody>
        </p:sp>
      </p:grpSp>
      <p:grpSp>
        <p:nvGrpSpPr>
          <p:cNvPr id="141486" name="Group 174"/>
          <p:cNvGrpSpPr>
            <a:grpSpLocks/>
          </p:cNvGrpSpPr>
          <p:nvPr/>
        </p:nvGrpSpPr>
        <p:grpSpPr bwMode="auto">
          <a:xfrm>
            <a:off x="990600" y="3276600"/>
            <a:ext cx="6400800" cy="3048000"/>
            <a:chOff x="624" y="1152"/>
            <a:chExt cx="4032" cy="1920"/>
          </a:xfrm>
        </p:grpSpPr>
        <p:sp>
          <p:nvSpPr>
            <p:cNvPr id="141446" name="Rectangle 134"/>
            <p:cNvSpPr>
              <a:spLocks noChangeArrowheads="1"/>
            </p:cNvSpPr>
            <p:nvPr/>
          </p:nvSpPr>
          <p:spPr bwMode="auto">
            <a:xfrm>
              <a:off x="624" y="1152"/>
              <a:ext cx="403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47" name="Rectangle 135"/>
            <p:cNvSpPr>
              <a:spLocks noChangeArrowheads="1"/>
            </p:cNvSpPr>
            <p:nvPr/>
          </p:nvSpPr>
          <p:spPr bwMode="auto">
            <a:xfrm>
              <a:off x="1856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48" name="Rectangle 136"/>
            <p:cNvSpPr>
              <a:spLocks noChangeArrowheads="1"/>
            </p:cNvSpPr>
            <p:nvPr/>
          </p:nvSpPr>
          <p:spPr bwMode="auto">
            <a:xfrm>
              <a:off x="2192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49" name="Freeform 137"/>
            <p:cNvSpPr>
              <a:spLocks/>
            </p:cNvSpPr>
            <p:nvPr/>
          </p:nvSpPr>
          <p:spPr bwMode="auto">
            <a:xfrm>
              <a:off x="2288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50" name="Rectangle 138"/>
            <p:cNvSpPr>
              <a:spLocks noChangeArrowheads="1"/>
            </p:cNvSpPr>
            <p:nvPr/>
          </p:nvSpPr>
          <p:spPr bwMode="auto">
            <a:xfrm>
              <a:off x="2637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51" name="Rectangle 139"/>
            <p:cNvSpPr>
              <a:spLocks noChangeArrowheads="1"/>
            </p:cNvSpPr>
            <p:nvPr/>
          </p:nvSpPr>
          <p:spPr bwMode="auto">
            <a:xfrm>
              <a:off x="1341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52" name="Freeform 140"/>
            <p:cNvSpPr>
              <a:spLocks/>
            </p:cNvSpPr>
            <p:nvPr/>
          </p:nvSpPr>
          <p:spPr bwMode="auto">
            <a:xfrm>
              <a:off x="1437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53" name="Text Box 141"/>
            <p:cNvSpPr txBox="1">
              <a:spLocks noChangeArrowheads="1"/>
            </p:cNvSpPr>
            <p:nvPr/>
          </p:nvSpPr>
          <p:spPr bwMode="auto">
            <a:xfrm>
              <a:off x="1152" y="12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454" name="Rectangle 142"/>
            <p:cNvSpPr>
              <a:spLocks noChangeArrowheads="1"/>
            </p:cNvSpPr>
            <p:nvPr/>
          </p:nvSpPr>
          <p:spPr bwMode="auto">
            <a:xfrm>
              <a:off x="2973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55" name="Freeform 143"/>
            <p:cNvSpPr>
              <a:spLocks/>
            </p:cNvSpPr>
            <p:nvPr/>
          </p:nvSpPr>
          <p:spPr bwMode="auto">
            <a:xfrm>
              <a:off x="3069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56" name="Rectangle 144"/>
            <p:cNvSpPr>
              <a:spLocks noChangeArrowheads="1"/>
            </p:cNvSpPr>
            <p:nvPr/>
          </p:nvSpPr>
          <p:spPr bwMode="auto">
            <a:xfrm>
              <a:off x="2637" y="233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57" name="Rectangle 145"/>
            <p:cNvSpPr>
              <a:spLocks noChangeArrowheads="1"/>
            </p:cNvSpPr>
            <p:nvPr/>
          </p:nvSpPr>
          <p:spPr bwMode="auto">
            <a:xfrm>
              <a:off x="1341" y="233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58" name="Freeform 146"/>
            <p:cNvSpPr>
              <a:spLocks/>
            </p:cNvSpPr>
            <p:nvPr/>
          </p:nvSpPr>
          <p:spPr bwMode="auto">
            <a:xfrm>
              <a:off x="1437" y="1791"/>
              <a:ext cx="472" cy="650"/>
            </a:xfrm>
            <a:custGeom>
              <a:avLst/>
              <a:gdLst>
                <a:gd name="T0" fmla="*/ 0 w 472"/>
                <a:gd name="T1" fmla="*/ 650 h 650"/>
                <a:gd name="T2" fmla="*/ 191 w 472"/>
                <a:gd name="T3" fmla="*/ 370 h 650"/>
                <a:gd name="T4" fmla="*/ 338 w 472"/>
                <a:gd name="T5" fmla="*/ 292 h 650"/>
                <a:gd name="T6" fmla="*/ 472 w 472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50">
                  <a:moveTo>
                    <a:pt x="0" y="650"/>
                  </a:moveTo>
                  <a:cubicBezTo>
                    <a:pt x="32" y="603"/>
                    <a:pt x="135" y="430"/>
                    <a:pt x="191" y="370"/>
                  </a:cubicBezTo>
                  <a:cubicBezTo>
                    <a:pt x="247" y="310"/>
                    <a:pt x="291" y="354"/>
                    <a:pt x="338" y="292"/>
                  </a:cubicBezTo>
                  <a:cubicBezTo>
                    <a:pt x="385" y="230"/>
                    <a:pt x="444" y="61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59" name="Text Box 147"/>
            <p:cNvSpPr txBox="1">
              <a:spLocks noChangeArrowheads="1"/>
            </p:cNvSpPr>
            <p:nvPr/>
          </p:nvSpPr>
          <p:spPr bwMode="auto">
            <a:xfrm>
              <a:off x="1152" y="206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141460" name="Rectangle 148"/>
            <p:cNvSpPr>
              <a:spLocks noChangeArrowheads="1"/>
            </p:cNvSpPr>
            <p:nvPr/>
          </p:nvSpPr>
          <p:spPr bwMode="auto">
            <a:xfrm>
              <a:off x="2973" y="233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61" name="Freeform 149"/>
            <p:cNvSpPr>
              <a:spLocks/>
            </p:cNvSpPr>
            <p:nvPr/>
          </p:nvSpPr>
          <p:spPr bwMode="auto">
            <a:xfrm>
              <a:off x="3069" y="2112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1462" name="Group 150"/>
            <p:cNvGrpSpPr>
              <a:grpSpLocks/>
            </p:cNvGrpSpPr>
            <p:nvPr/>
          </p:nvGrpSpPr>
          <p:grpSpPr bwMode="auto">
            <a:xfrm>
              <a:off x="3432" y="1520"/>
              <a:ext cx="912" cy="1160"/>
              <a:chOff x="3968" y="1512"/>
              <a:chExt cx="912" cy="1160"/>
            </a:xfrm>
          </p:grpSpPr>
          <p:grpSp>
            <p:nvGrpSpPr>
              <p:cNvPr id="141463" name="Group 151"/>
              <p:cNvGrpSpPr>
                <a:grpSpLocks/>
              </p:cNvGrpSpPr>
              <p:nvPr/>
            </p:nvGrpSpPr>
            <p:grpSpPr bwMode="auto">
              <a:xfrm>
                <a:off x="3968" y="1512"/>
                <a:ext cx="912" cy="336"/>
                <a:chOff x="3936" y="3456"/>
                <a:chExt cx="912" cy="336"/>
              </a:xfrm>
            </p:grpSpPr>
            <p:grpSp>
              <p:nvGrpSpPr>
                <p:cNvPr id="141464" name="Group 152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465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66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6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68" name="Freeform 156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469" name="Rectangle 157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470" name="Rectangle 158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1471" name="Group 159"/>
              <p:cNvGrpSpPr>
                <a:grpSpLocks/>
              </p:cNvGrpSpPr>
              <p:nvPr/>
            </p:nvGrpSpPr>
            <p:grpSpPr bwMode="auto">
              <a:xfrm>
                <a:off x="3968" y="2336"/>
                <a:ext cx="912" cy="336"/>
                <a:chOff x="3936" y="3456"/>
                <a:chExt cx="912" cy="336"/>
              </a:xfrm>
            </p:grpSpPr>
            <p:grpSp>
              <p:nvGrpSpPr>
                <p:cNvPr id="141472" name="Group 160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473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74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75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476" name="Freeform 164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477" name="Rectangle 165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478" name="Rectangle 166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41479" name="Text Box 167"/>
            <p:cNvSpPr txBox="1">
              <a:spLocks noChangeArrowheads="1"/>
            </p:cNvSpPr>
            <p:nvPr/>
          </p:nvSpPr>
          <p:spPr bwMode="auto">
            <a:xfrm>
              <a:off x="1942" y="122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(2)</a:t>
              </a:r>
              <a:endParaRPr lang="pt-PT" altLang="pt-BR" i="1"/>
            </a:p>
          </p:txBody>
        </p:sp>
        <p:sp>
          <p:nvSpPr>
            <p:cNvPr id="141480" name="Text Box 168"/>
            <p:cNvSpPr txBox="1">
              <a:spLocks noChangeArrowheads="1"/>
            </p:cNvSpPr>
            <p:nvPr/>
          </p:nvSpPr>
          <p:spPr bwMode="auto">
            <a:xfrm>
              <a:off x="2780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481" name="Text Box 169"/>
            <p:cNvSpPr txBox="1">
              <a:spLocks noChangeArrowheads="1"/>
            </p:cNvSpPr>
            <p:nvPr/>
          </p:nvSpPr>
          <p:spPr bwMode="auto">
            <a:xfrm>
              <a:off x="3548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482" name="Text Box 170"/>
            <p:cNvSpPr txBox="1">
              <a:spLocks noChangeArrowheads="1"/>
            </p:cNvSpPr>
            <p:nvPr/>
          </p:nvSpPr>
          <p:spPr bwMode="auto">
            <a:xfrm>
              <a:off x="2784" y="201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(0)</a:t>
              </a:r>
              <a:endParaRPr lang="pt-PT" altLang="pt-BR" i="1"/>
            </a:p>
          </p:txBody>
        </p:sp>
        <p:sp>
          <p:nvSpPr>
            <p:cNvPr id="141483" name="Text Box 171"/>
            <p:cNvSpPr txBox="1">
              <a:spLocks noChangeArrowheads="1"/>
            </p:cNvSpPr>
            <p:nvPr/>
          </p:nvSpPr>
          <p:spPr bwMode="auto">
            <a:xfrm>
              <a:off x="3552" y="202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484" name="Text Box 172"/>
            <p:cNvSpPr txBox="1">
              <a:spLocks noChangeArrowheads="1"/>
            </p:cNvSpPr>
            <p:nvPr/>
          </p:nvSpPr>
          <p:spPr bwMode="auto">
            <a:xfrm>
              <a:off x="2463" y="271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 </a:t>
              </a:r>
              <a:endParaRPr lang="pt-PT" altLang="pt-BR"/>
            </a:p>
          </p:txBody>
        </p:sp>
      </p:grpSp>
      <p:grpSp>
        <p:nvGrpSpPr>
          <p:cNvPr id="141522" name="Group 210"/>
          <p:cNvGrpSpPr>
            <a:grpSpLocks/>
          </p:cNvGrpSpPr>
          <p:nvPr/>
        </p:nvGrpSpPr>
        <p:grpSpPr bwMode="auto">
          <a:xfrm>
            <a:off x="990600" y="3276600"/>
            <a:ext cx="6400800" cy="3048000"/>
            <a:chOff x="624" y="1152"/>
            <a:chExt cx="4032" cy="1920"/>
          </a:xfrm>
        </p:grpSpPr>
        <p:sp>
          <p:nvSpPr>
            <p:cNvPr id="141487" name="Rectangle 175"/>
            <p:cNvSpPr>
              <a:spLocks noChangeArrowheads="1"/>
            </p:cNvSpPr>
            <p:nvPr/>
          </p:nvSpPr>
          <p:spPr bwMode="auto">
            <a:xfrm>
              <a:off x="624" y="1152"/>
              <a:ext cx="403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88" name="Rectangle 176"/>
            <p:cNvSpPr>
              <a:spLocks noChangeArrowheads="1"/>
            </p:cNvSpPr>
            <p:nvPr/>
          </p:nvSpPr>
          <p:spPr bwMode="auto">
            <a:xfrm>
              <a:off x="1856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89" name="Rectangle 177"/>
            <p:cNvSpPr>
              <a:spLocks noChangeArrowheads="1"/>
            </p:cNvSpPr>
            <p:nvPr/>
          </p:nvSpPr>
          <p:spPr bwMode="auto">
            <a:xfrm>
              <a:off x="2192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0" name="Freeform 178"/>
            <p:cNvSpPr>
              <a:spLocks/>
            </p:cNvSpPr>
            <p:nvPr/>
          </p:nvSpPr>
          <p:spPr bwMode="auto">
            <a:xfrm>
              <a:off x="2288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1" name="Rectangle 179"/>
            <p:cNvSpPr>
              <a:spLocks noChangeArrowheads="1"/>
            </p:cNvSpPr>
            <p:nvPr/>
          </p:nvSpPr>
          <p:spPr bwMode="auto">
            <a:xfrm>
              <a:off x="2637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492" name="Rectangle 180"/>
            <p:cNvSpPr>
              <a:spLocks noChangeArrowheads="1"/>
            </p:cNvSpPr>
            <p:nvPr/>
          </p:nvSpPr>
          <p:spPr bwMode="auto">
            <a:xfrm>
              <a:off x="1341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3" name="Freeform 181"/>
            <p:cNvSpPr>
              <a:spLocks/>
            </p:cNvSpPr>
            <p:nvPr/>
          </p:nvSpPr>
          <p:spPr bwMode="auto">
            <a:xfrm>
              <a:off x="1437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4" name="Text Box 182"/>
            <p:cNvSpPr txBox="1">
              <a:spLocks noChangeArrowheads="1"/>
            </p:cNvSpPr>
            <p:nvPr/>
          </p:nvSpPr>
          <p:spPr bwMode="auto">
            <a:xfrm>
              <a:off x="1152" y="12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495" name="Rectangle 183"/>
            <p:cNvSpPr>
              <a:spLocks noChangeArrowheads="1"/>
            </p:cNvSpPr>
            <p:nvPr/>
          </p:nvSpPr>
          <p:spPr bwMode="auto">
            <a:xfrm>
              <a:off x="2973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6" name="Freeform 184"/>
            <p:cNvSpPr>
              <a:spLocks/>
            </p:cNvSpPr>
            <p:nvPr/>
          </p:nvSpPr>
          <p:spPr bwMode="auto">
            <a:xfrm>
              <a:off x="3069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7" name="Rectangle 185"/>
            <p:cNvSpPr>
              <a:spLocks noChangeArrowheads="1"/>
            </p:cNvSpPr>
            <p:nvPr/>
          </p:nvSpPr>
          <p:spPr bwMode="auto">
            <a:xfrm>
              <a:off x="1341" y="233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8" name="Freeform 186"/>
            <p:cNvSpPr>
              <a:spLocks/>
            </p:cNvSpPr>
            <p:nvPr/>
          </p:nvSpPr>
          <p:spPr bwMode="auto">
            <a:xfrm>
              <a:off x="1437" y="1791"/>
              <a:ext cx="472" cy="650"/>
            </a:xfrm>
            <a:custGeom>
              <a:avLst/>
              <a:gdLst>
                <a:gd name="T0" fmla="*/ 0 w 472"/>
                <a:gd name="T1" fmla="*/ 650 h 650"/>
                <a:gd name="T2" fmla="*/ 191 w 472"/>
                <a:gd name="T3" fmla="*/ 370 h 650"/>
                <a:gd name="T4" fmla="*/ 338 w 472"/>
                <a:gd name="T5" fmla="*/ 292 h 650"/>
                <a:gd name="T6" fmla="*/ 472 w 472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50">
                  <a:moveTo>
                    <a:pt x="0" y="650"/>
                  </a:moveTo>
                  <a:cubicBezTo>
                    <a:pt x="32" y="603"/>
                    <a:pt x="135" y="430"/>
                    <a:pt x="191" y="370"/>
                  </a:cubicBezTo>
                  <a:cubicBezTo>
                    <a:pt x="247" y="310"/>
                    <a:pt x="291" y="354"/>
                    <a:pt x="338" y="292"/>
                  </a:cubicBezTo>
                  <a:cubicBezTo>
                    <a:pt x="385" y="230"/>
                    <a:pt x="444" y="61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499" name="Text Box 187"/>
            <p:cNvSpPr txBox="1">
              <a:spLocks noChangeArrowheads="1"/>
            </p:cNvSpPr>
            <p:nvPr/>
          </p:nvSpPr>
          <p:spPr bwMode="auto">
            <a:xfrm>
              <a:off x="1152" y="206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grpSp>
          <p:nvGrpSpPr>
            <p:cNvPr id="141500" name="Group 188"/>
            <p:cNvGrpSpPr>
              <a:grpSpLocks/>
            </p:cNvGrpSpPr>
            <p:nvPr/>
          </p:nvGrpSpPr>
          <p:grpSpPr bwMode="auto">
            <a:xfrm>
              <a:off x="3432" y="1520"/>
              <a:ext cx="912" cy="1160"/>
              <a:chOff x="3968" y="1512"/>
              <a:chExt cx="912" cy="1160"/>
            </a:xfrm>
          </p:grpSpPr>
          <p:grpSp>
            <p:nvGrpSpPr>
              <p:cNvPr id="141501" name="Group 189"/>
              <p:cNvGrpSpPr>
                <a:grpSpLocks/>
              </p:cNvGrpSpPr>
              <p:nvPr/>
            </p:nvGrpSpPr>
            <p:grpSpPr bwMode="auto">
              <a:xfrm>
                <a:off x="3968" y="1512"/>
                <a:ext cx="912" cy="336"/>
                <a:chOff x="3936" y="3456"/>
                <a:chExt cx="912" cy="336"/>
              </a:xfrm>
            </p:grpSpPr>
            <p:grpSp>
              <p:nvGrpSpPr>
                <p:cNvPr id="141502" name="Group 190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503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504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505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506" name="Freeform 194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507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508" name="Rectangle 196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1509" name="Group 197"/>
              <p:cNvGrpSpPr>
                <a:grpSpLocks/>
              </p:cNvGrpSpPr>
              <p:nvPr/>
            </p:nvGrpSpPr>
            <p:grpSpPr bwMode="auto">
              <a:xfrm>
                <a:off x="3968" y="2336"/>
                <a:ext cx="912" cy="336"/>
                <a:chOff x="3936" y="3456"/>
                <a:chExt cx="912" cy="336"/>
              </a:xfrm>
            </p:grpSpPr>
            <p:grpSp>
              <p:nvGrpSpPr>
                <p:cNvPr id="141510" name="Group 198"/>
                <p:cNvGrpSpPr>
                  <a:grpSpLocks/>
                </p:cNvGrpSpPr>
                <p:nvPr/>
              </p:nvGrpSpPr>
              <p:grpSpPr bwMode="auto">
                <a:xfrm>
                  <a:off x="4368" y="3590"/>
                  <a:ext cx="480" cy="202"/>
                  <a:chOff x="4368" y="3590"/>
                  <a:chExt cx="480" cy="202"/>
                </a:xfrm>
              </p:grpSpPr>
              <p:sp>
                <p:nvSpPr>
                  <p:cNvPr id="141511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696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512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3744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513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3792"/>
                    <a:ext cx="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141514" name="Freeform 202"/>
                  <p:cNvSpPr>
                    <a:spLocks/>
                  </p:cNvSpPr>
                  <p:nvPr/>
                </p:nvSpPr>
                <p:spPr bwMode="auto">
                  <a:xfrm>
                    <a:off x="4368" y="3590"/>
                    <a:ext cx="359" cy="97"/>
                  </a:xfrm>
                  <a:custGeom>
                    <a:avLst/>
                    <a:gdLst>
                      <a:gd name="T0" fmla="*/ 0 w 359"/>
                      <a:gd name="T1" fmla="*/ 3 h 97"/>
                      <a:gd name="T2" fmla="*/ 209 w 359"/>
                      <a:gd name="T3" fmla="*/ 3 h 97"/>
                      <a:gd name="T4" fmla="*/ 327 w 359"/>
                      <a:gd name="T5" fmla="*/ 19 h 97"/>
                      <a:gd name="T6" fmla="*/ 359 w 359"/>
                      <a:gd name="T7" fmla="*/ 97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59" h="97">
                        <a:moveTo>
                          <a:pt x="0" y="3"/>
                        </a:moveTo>
                        <a:cubicBezTo>
                          <a:pt x="35" y="3"/>
                          <a:pt x="155" y="0"/>
                          <a:pt x="209" y="3"/>
                        </a:cubicBezTo>
                        <a:cubicBezTo>
                          <a:pt x="263" y="6"/>
                          <a:pt x="302" y="3"/>
                          <a:pt x="327" y="19"/>
                        </a:cubicBezTo>
                        <a:cubicBezTo>
                          <a:pt x="352" y="35"/>
                          <a:pt x="352" y="81"/>
                          <a:pt x="359" y="9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41515" name="Rectangle 203"/>
                <p:cNvSpPr>
                  <a:spLocks noChangeArrowheads="1"/>
                </p:cNvSpPr>
                <p:nvPr/>
              </p:nvSpPr>
              <p:spPr bwMode="auto">
                <a:xfrm>
                  <a:off x="3936" y="3456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/>
                  <a:endParaRPr lang="pt-BR" altLang="pt-BR"/>
                </a:p>
              </p:txBody>
            </p:sp>
            <p:sp>
              <p:nvSpPr>
                <p:cNvPr id="141516" name="Rectangle 204"/>
                <p:cNvSpPr>
                  <a:spLocks noChangeArrowheads="1"/>
                </p:cNvSpPr>
                <p:nvPr/>
              </p:nvSpPr>
              <p:spPr bwMode="auto">
                <a:xfrm>
                  <a:off x="4272" y="3456"/>
                  <a:ext cx="19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41517" name="Text Box 205"/>
            <p:cNvSpPr txBox="1">
              <a:spLocks noChangeArrowheads="1"/>
            </p:cNvSpPr>
            <p:nvPr/>
          </p:nvSpPr>
          <p:spPr bwMode="auto">
            <a:xfrm>
              <a:off x="1942" y="122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(2)</a:t>
              </a:r>
              <a:endParaRPr lang="pt-PT" altLang="pt-BR" i="1"/>
            </a:p>
          </p:txBody>
        </p:sp>
        <p:sp>
          <p:nvSpPr>
            <p:cNvPr id="141518" name="Text Box 206"/>
            <p:cNvSpPr txBox="1">
              <a:spLocks noChangeArrowheads="1"/>
            </p:cNvSpPr>
            <p:nvPr/>
          </p:nvSpPr>
          <p:spPr bwMode="auto">
            <a:xfrm>
              <a:off x="2780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519" name="Text Box 207"/>
            <p:cNvSpPr txBox="1">
              <a:spLocks noChangeArrowheads="1"/>
            </p:cNvSpPr>
            <p:nvPr/>
          </p:nvSpPr>
          <p:spPr bwMode="auto">
            <a:xfrm>
              <a:off x="3548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520" name="Text Box 208"/>
            <p:cNvSpPr txBox="1">
              <a:spLocks noChangeArrowheads="1"/>
            </p:cNvSpPr>
            <p:nvPr/>
          </p:nvSpPr>
          <p:spPr bwMode="auto">
            <a:xfrm>
              <a:off x="3552" y="202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(0)</a:t>
              </a:r>
              <a:endParaRPr lang="pt-PT" altLang="pt-BR" i="1"/>
            </a:p>
          </p:txBody>
        </p:sp>
        <p:sp>
          <p:nvSpPr>
            <p:cNvPr id="141521" name="Text Box 209"/>
            <p:cNvSpPr txBox="1">
              <a:spLocks noChangeArrowheads="1"/>
            </p:cNvSpPr>
            <p:nvPr/>
          </p:nvSpPr>
          <p:spPr bwMode="auto">
            <a:xfrm>
              <a:off x="2463" y="271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 </a:t>
              </a:r>
              <a:endParaRPr lang="pt-PT" altLang="pt-BR"/>
            </a:p>
          </p:txBody>
        </p:sp>
      </p:grpSp>
      <p:grpSp>
        <p:nvGrpSpPr>
          <p:cNvPr id="141548" name="Group 236"/>
          <p:cNvGrpSpPr>
            <a:grpSpLocks/>
          </p:cNvGrpSpPr>
          <p:nvPr/>
        </p:nvGrpSpPr>
        <p:grpSpPr bwMode="auto">
          <a:xfrm>
            <a:off x="990600" y="3276600"/>
            <a:ext cx="6400800" cy="3048000"/>
            <a:chOff x="1104" y="336"/>
            <a:chExt cx="4032" cy="1920"/>
          </a:xfrm>
        </p:grpSpPr>
        <p:sp>
          <p:nvSpPr>
            <p:cNvPr id="141523" name="Rectangle 211"/>
            <p:cNvSpPr>
              <a:spLocks noChangeArrowheads="1"/>
            </p:cNvSpPr>
            <p:nvPr/>
          </p:nvSpPr>
          <p:spPr bwMode="auto">
            <a:xfrm>
              <a:off x="1104" y="336"/>
              <a:ext cx="403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24" name="Rectangle 212"/>
            <p:cNvSpPr>
              <a:spLocks noChangeArrowheads="1"/>
            </p:cNvSpPr>
            <p:nvPr/>
          </p:nvSpPr>
          <p:spPr bwMode="auto">
            <a:xfrm>
              <a:off x="2336" y="700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25" name="Rectangle 213"/>
            <p:cNvSpPr>
              <a:spLocks noChangeArrowheads="1"/>
            </p:cNvSpPr>
            <p:nvPr/>
          </p:nvSpPr>
          <p:spPr bwMode="auto">
            <a:xfrm>
              <a:off x="2672" y="70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26" name="Freeform 214"/>
            <p:cNvSpPr>
              <a:spLocks/>
            </p:cNvSpPr>
            <p:nvPr/>
          </p:nvSpPr>
          <p:spPr bwMode="auto">
            <a:xfrm>
              <a:off x="2768" y="480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27" name="Rectangle 215"/>
            <p:cNvSpPr>
              <a:spLocks noChangeArrowheads="1"/>
            </p:cNvSpPr>
            <p:nvPr/>
          </p:nvSpPr>
          <p:spPr bwMode="auto">
            <a:xfrm>
              <a:off x="3117" y="700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28" name="Rectangle 216"/>
            <p:cNvSpPr>
              <a:spLocks noChangeArrowheads="1"/>
            </p:cNvSpPr>
            <p:nvPr/>
          </p:nvSpPr>
          <p:spPr bwMode="auto">
            <a:xfrm>
              <a:off x="1821" y="70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29" name="Freeform 217"/>
            <p:cNvSpPr>
              <a:spLocks/>
            </p:cNvSpPr>
            <p:nvPr/>
          </p:nvSpPr>
          <p:spPr bwMode="auto">
            <a:xfrm>
              <a:off x="1917" y="480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30" name="Text Box 218"/>
            <p:cNvSpPr txBox="1">
              <a:spLocks noChangeArrowheads="1"/>
            </p:cNvSpPr>
            <p:nvPr/>
          </p:nvSpPr>
          <p:spPr bwMode="auto">
            <a:xfrm>
              <a:off x="1632" y="4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531" name="Rectangle 219"/>
            <p:cNvSpPr>
              <a:spLocks noChangeArrowheads="1"/>
            </p:cNvSpPr>
            <p:nvPr/>
          </p:nvSpPr>
          <p:spPr bwMode="auto">
            <a:xfrm>
              <a:off x="3453" y="70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32" name="Freeform 220"/>
            <p:cNvSpPr>
              <a:spLocks/>
            </p:cNvSpPr>
            <p:nvPr/>
          </p:nvSpPr>
          <p:spPr bwMode="auto">
            <a:xfrm>
              <a:off x="3549" y="480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33" name="Rectangle 221"/>
            <p:cNvSpPr>
              <a:spLocks noChangeArrowheads="1"/>
            </p:cNvSpPr>
            <p:nvPr/>
          </p:nvSpPr>
          <p:spPr bwMode="auto">
            <a:xfrm>
              <a:off x="1821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34" name="Freeform 222"/>
            <p:cNvSpPr>
              <a:spLocks/>
            </p:cNvSpPr>
            <p:nvPr/>
          </p:nvSpPr>
          <p:spPr bwMode="auto">
            <a:xfrm>
              <a:off x="1917" y="975"/>
              <a:ext cx="472" cy="650"/>
            </a:xfrm>
            <a:custGeom>
              <a:avLst/>
              <a:gdLst>
                <a:gd name="T0" fmla="*/ 0 w 472"/>
                <a:gd name="T1" fmla="*/ 650 h 650"/>
                <a:gd name="T2" fmla="*/ 191 w 472"/>
                <a:gd name="T3" fmla="*/ 370 h 650"/>
                <a:gd name="T4" fmla="*/ 338 w 472"/>
                <a:gd name="T5" fmla="*/ 292 h 650"/>
                <a:gd name="T6" fmla="*/ 472 w 472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50">
                  <a:moveTo>
                    <a:pt x="0" y="650"/>
                  </a:moveTo>
                  <a:cubicBezTo>
                    <a:pt x="32" y="603"/>
                    <a:pt x="135" y="430"/>
                    <a:pt x="191" y="370"/>
                  </a:cubicBezTo>
                  <a:cubicBezTo>
                    <a:pt x="247" y="310"/>
                    <a:pt x="291" y="354"/>
                    <a:pt x="338" y="292"/>
                  </a:cubicBezTo>
                  <a:cubicBezTo>
                    <a:pt x="385" y="230"/>
                    <a:pt x="444" y="61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35" name="Text Box 223"/>
            <p:cNvSpPr txBox="1">
              <a:spLocks noChangeArrowheads="1"/>
            </p:cNvSpPr>
            <p:nvPr/>
          </p:nvSpPr>
          <p:spPr bwMode="auto">
            <a:xfrm>
              <a:off x="1632" y="12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grpSp>
          <p:nvGrpSpPr>
            <p:cNvPr id="141536" name="Group 224"/>
            <p:cNvGrpSpPr>
              <a:grpSpLocks/>
            </p:cNvGrpSpPr>
            <p:nvPr/>
          </p:nvGrpSpPr>
          <p:grpSpPr bwMode="auto">
            <a:xfrm>
              <a:off x="3912" y="704"/>
              <a:ext cx="912" cy="336"/>
              <a:chOff x="3936" y="3456"/>
              <a:chExt cx="912" cy="336"/>
            </a:xfrm>
          </p:grpSpPr>
          <p:grpSp>
            <p:nvGrpSpPr>
              <p:cNvPr id="141537" name="Group 225"/>
              <p:cNvGrpSpPr>
                <a:grpSpLocks/>
              </p:cNvGrpSpPr>
              <p:nvPr/>
            </p:nvGrpSpPr>
            <p:grpSpPr bwMode="auto">
              <a:xfrm>
                <a:off x="4368" y="3590"/>
                <a:ext cx="480" cy="202"/>
                <a:chOff x="4368" y="3590"/>
                <a:chExt cx="480" cy="202"/>
              </a:xfrm>
            </p:grpSpPr>
            <p:sp>
              <p:nvSpPr>
                <p:cNvPr id="141538" name="Line 226"/>
                <p:cNvSpPr>
                  <a:spLocks noChangeShapeType="1"/>
                </p:cNvSpPr>
                <p:nvPr/>
              </p:nvSpPr>
              <p:spPr bwMode="auto">
                <a:xfrm>
                  <a:off x="4608" y="369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539" name="Line 227"/>
                <p:cNvSpPr>
                  <a:spLocks noChangeShapeType="1"/>
                </p:cNvSpPr>
                <p:nvPr/>
              </p:nvSpPr>
              <p:spPr bwMode="auto">
                <a:xfrm>
                  <a:off x="4656" y="374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540" name="Line 228"/>
                <p:cNvSpPr>
                  <a:spLocks noChangeShapeType="1"/>
                </p:cNvSpPr>
                <p:nvPr/>
              </p:nvSpPr>
              <p:spPr bwMode="auto">
                <a:xfrm>
                  <a:off x="4704" y="3792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541" name="Freeform 229"/>
                <p:cNvSpPr>
                  <a:spLocks/>
                </p:cNvSpPr>
                <p:nvPr/>
              </p:nvSpPr>
              <p:spPr bwMode="auto">
                <a:xfrm>
                  <a:off x="4368" y="3590"/>
                  <a:ext cx="359" cy="97"/>
                </a:xfrm>
                <a:custGeom>
                  <a:avLst/>
                  <a:gdLst>
                    <a:gd name="T0" fmla="*/ 0 w 359"/>
                    <a:gd name="T1" fmla="*/ 3 h 97"/>
                    <a:gd name="T2" fmla="*/ 209 w 359"/>
                    <a:gd name="T3" fmla="*/ 3 h 97"/>
                    <a:gd name="T4" fmla="*/ 327 w 359"/>
                    <a:gd name="T5" fmla="*/ 19 h 97"/>
                    <a:gd name="T6" fmla="*/ 359 w 359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9" h="97">
                      <a:moveTo>
                        <a:pt x="0" y="3"/>
                      </a:moveTo>
                      <a:cubicBezTo>
                        <a:pt x="35" y="3"/>
                        <a:pt x="155" y="0"/>
                        <a:pt x="209" y="3"/>
                      </a:cubicBezTo>
                      <a:cubicBezTo>
                        <a:pt x="263" y="6"/>
                        <a:pt x="302" y="3"/>
                        <a:pt x="327" y="19"/>
                      </a:cubicBezTo>
                      <a:cubicBezTo>
                        <a:pt x="352" y="35"/>
                        <a:pt x="352" y="81"/>
                        <a:pt x="359" y="9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41542" name="Rectangle 230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pt-BR" altLang="pt-BR"/>
              </a:p>
            </p:txBody>
          </p:sp>
          <p:sp>
            <p:nvSpPr>
              <p:cNvPr id="141543" name="Rectangle 231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1544" name="Text Box 232"/>
            <p:cNvSpPr txBox="1">
              <a:spLocks noChangeArrowheads="1"/>
            </p:cNvSpPr>
            <p:nvPr/>
          </p:nvSpPr>
          <p:spPr bwMode="auto">
            <a:xfrm>
              <a:off x="2422" y="41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(2)</a:t>
              </a:r>
              <a:endParaRPr lang="pt-PT" altLang="pt-BR" i="1"/>
            </a:p>
          </p:txBody>
        </p:sp>
        <p:sp>
          <p:nvSpPr>
            <p:cNvPr id="141545" name="Text Box 233"/>
            <p:cNvSpPr txBox="1">
              <a:spLocks noChangeArrowheads="1"/>
            </p:cNvSpPr>
            <p:nvPr/>
          </p:nvSpPr>
          <p:spPr bwMode="auto">
            <a:xfrm>
              <a:off x="3260" y="38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546" name="Text Box 234"/>
            <p:cNvSpPr txBox="1">
              <a:spLocks noChangeArrowheads="1"/>
            </p:cNvSpPr>
            <p:nvPr/>
          </p:nvSpPr>
          <p:spPr bwMode="auto">
            <a:xfrm>
              <a:off x="4028" y="38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547" name="Text Box 235"/>
            <p:cNvSpPr txBox="1">
              <a:spLocks noChangeArrowheads="1"/>
            </p:cNvSpPr>
            <p:nvPr/>
          </p:nvSpPr>
          <p:spPr bwMode="auto">
            <a:xfrm>
              <a:off x="2943" y="1898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 </a:t>
              </a:r>
              <a:endParaRPr lang="pt-PT" altLang="pt-BR"/>
            </a:p>
          </p:txBody>
        </p:sp>
      </p:grpSp>
      <p:grpSp>
        <p:nvGrpSpPr>
          <p:cNvPr id="141578" name="Group 266"/>
          <p:cNvGrpSpPr>
            <a:grpSpLocks/>
          </p:cNvGrpSpPr>
          <p:nvPr/>
        </p:nvGrpSpPr>
        <p:grpSpPr bwMode="auto">
          <a:xfrm>
            <a:off x="533400" y="3276600"/>
            <a:ext cx="6858000" cy="3048000"/>
            <a:chOff x="336" y="1152"/>
            <a:chExt cx="4320" cy="1920"/>
          </a:xfrm>
        </p:grpSpPr>
        <p:sp>
          <p:nvSpPr>
            <p:cNvPr id="141549" name="Rectangle 237"/>
            <p:cNvSpPr>
              <a:spLocks noChangeArrowheads="1"/>
            </p:cNvSpPr>
            <p:nvPr/>
          </p:nvSpPr>
          <p:spPr bwMode="auto">
            <a:xfrm>
              <a:off x="384" y="1152"/>
              <a:ext cx="427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50" name="Rectangle 238"/>
            <p:cNvSpPr>
              <a:spLocks noChangeArrowheads="1"/>
            </p:cNvSpPr>
            <p:nvPr/>
          </p:nvSpPr>
          <p:spPr bwMode="auto">
            <a:xfrm>
              <a:off x="1856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51" name="Rectangle 239"/>
            <p:cNvSpPr>
              <a:spLocks noChangeArrowheads="1"/>
            </p:cNvSpPr>
            <p:nvPr/>
          </p:nvSpPr>
          <p:spPr bwMode="auto">
            <a:xfrm>
              <a:off x="2192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52" name="Freeform 240"/>
            <p:cNvSpPr>
              <a:spLocks/>
            </p:cNvSpPr>
            <p:nvPr/>
          </p:nvSpPr>
          <p:spPr bwMode="auto">
            <a:xfrm>
              <a:off x="2288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53" name="Rectangle 241"/>
            <p:cNvSpPr>
              <a:spLocks noChangeArrowheads="1"/>
            </p:cNvSpPr>
            <p:nvPr/>
          </p:nvSpPr>
          <p:spPr bwMode="auto">
            <a:xfrm>
              <a:off x="2637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54" name="Rectangle 242"/>
            <p:cNvSpPr>
              <a:spLocks noChangeArrowheads="1"/>
            </p:cNvSpPr>
            <p:nvPr/>
          </p:nvSpPr>
          <p:spPr bwMode="auto">
            <a:xfrm>
              <a:off x="525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55" name="Freeform 243"/>
            <p:cNvSpPr>
              <a:spLocks/>
            </p:cNvSpPr>
            <p:nvPr/>
          </p:nvSpPr>
          <p:spPr bwMode="auto">
            <a:xfrm>
              <a:off x="621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56" name="Text Box 244"/>
            <p:cNvSpPr txBox="1">
              <a:spLocks noChangeArrowheads="1"/>
            </p:cNvSpPr>
            <p:nvPr/>
          </p:nvSpPr>
          <p:spPr bwMode="auto">
            <a:xfrm>
              <a:off x="336" y="12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557" name="Rectangle 245"/>
            <p:cNvSpPr>
              <a:spLocks noChangeArrowheads="1"/>
            </p:cNvSpPr>
            <p:nvPr/>
          </p:nvSpPr>
          <p:spPr bwMode="auto">
            <a:xfrm>
              <a:off x="2973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58" name="Freeform 246"/>
            <p:cNvSpPr>
              <a:spLocks/>
            </p:cNvSpPr>
            <p:nvPr/>
          </p:nvSpPr>
          <p:spPr bwMode="auto">
            <a:xfrm>
              <a:off x="3069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59" name="Rectangle 247"/>
            <p:cNvSpPr>
              <a:spLocks noChangeArrowheads="1"/>
            </p:cNvSpPr>
            <p:nvPr/>
          </p:nvSpPr>
          <p:spPr bwMode="auto">
            <a:xfrm>
              <a:off x="1341" y="233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60" name="Freeform 248"/>
            <p:cNvSpPr>
              <a:spLocks/>
            </p:cNvSpPr>
            <p:nvPr/>
          </p:nvSpPr>
          <p:spPr bwMode="auto">
            <a:xfrm>
              <a:off x="1437" y="1791"/>
              <a:ext cx="472" cy="650"/>
            </a:xfrm>
            <a:custGeom>
              <a:avLst/>
              <a:gdLst>
                <a:gd name="T0" fmla="*/ 0 w 472"/>
                <a:gd name="T1" fmla="*/ 650 h 650"/>
                <a:gd name="T2" fmla="*/ 191 w 472"/>
                <a:gd name="T3" fmla="*/ 370 h 650"/>
                <a:gd name="T4" fmla="*/ 338 w 472"/>
                <a:gd name="T5" fmla="*/ 292 h 650"/>
                <a:gd name="T6" fmla="*/ 472 w 472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50">
                  <a:moveTo>
                    <a:pt x="0" y="650"/>
                  </a:moveTo>
                  <a:cubicBezTo>
                    <a:pt x="32" y="603"/>
                    <a:pt x="135" y="430"/>
                    <a:pt x="191" y="370"/>
                  </a:cubicBezTo>
                  <a:cubicBezTo>
                    <a:pt x="247" y="310"/>
                    <a:pt x="291" y="354"/>
                    <a:pt x="338" y="292"/>
                  </a:cubicBezTo>
                  <a:cubicBezTo>
                    <a:pt x="385" y="230"/>
                    <a:pt x="444" y="61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61" name="Text Box 249"/>
            <p:cNvSpPr txBox="1">
              <a:spLocks noChangeArrowheads="1"/>
            </p:cNvSpPr>
            <p:nvPr/>
          </p:nvSpPr>
          <p:spPr bwMode="auto">
            <a:xfrm>
              <a:off x="1152" y="206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grpSp>
          <p:nvGrpSpPr>
            <p:cNvPr id="141562" name="Group 250"/>
            <p:cNvGrpSpPr>
              <a:grpSpLocks/>
            </p:cNvGrpSpPr>
            <p:nvPr/>
          </p:nvGrpSpPr>
          <p:grpSpPr bwMode="auto">
            <a:xfrm>
              <a:off x="3432" y="1520"/>
              <a:ext cx="912" cy="336"/>
              <a:chOff x="3936" y="3456"/>
              <a:chExt cx="912" cy="336"/>
            </a:xfrm>
          </p:grpSpPr>
          <p:grpSp>
            <p:nvGrpSpPr>
              <p:cNvPr id="141563" name="Group 251"/>
              <p:cNvGrpSpPr>
                <a:grpSpLocks/>
              </p:cNvGrpSpPr>
              <p:nvPr/>
            </p:nvGrpSpPr>
            <p:grpSpPr bwMode="auto">
              <a:xfrm>
                <a:off x="4368" y="3590"/>
                <a:ext cx="480" cy="202"/>
                <a:chOff x="4368" y="3590"/>
                <a:chExt cx="480" cy="202"/>
              </a:xfrm>
            </p:grpSpPr>
            <p:sp>
              <p:nvSpPr>
                <p:cNvPr id="141564" name="Line 252"/>
                <p:cNvSpPr>
                  <a:spLocks noChangeShapeType="1"/>
                </p:cNvSpPr>
                <p:nvPr/>
              </p:nvSpPr>
              <p:spPr bwMode="auto">
                <a:xfrm>
                  <a:off x="4608" y="369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565" name="Line 253"/>
                <p:cNvSpPr>
                  <a:spLocks noChangeShapeType="1"/>
                </p:cNvSpPr>
                <p:nvPr/>
              </p:nvSpPr>
              <p:spPr bwMode="auto">
                <a:xfrm>
                  <a:off x="4656" y="374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566" name="Line 254"/>
                <p:cNvSpPr>
                  <a:spLocks noChangeShapeType="1"/>
                </p:cNvSpPr>
                <p:nvPr/>
              </p:nvSpPr>
              <p:spPr bwMode="auto">
                <a:xfrm>
                  <a:off x="4704" y="3792"/>
                  <a:ext cx="4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41567" name="Freeform 255"/>
                <p:cNvSpPr>
                  <a:spLocks/>
                </p:cNvSpPr>
                <p:nvPr/>
              </p:nvSpPr>
              <p:spPr bwMode="auto">
                <a:xfrm>
                  <a:off x="4368" y="3590"/>
                  <a:ext cx="359" cy="97"/>
                </a:xfrm>
                <a:custGeom>
                  <a:avLst/>
                  <a:gdLst>
                    <a:gd name="T0" fmla="*/ 0 w 359"/>
                    <a:gd name="T1" fmla="*/ 3 h 97"/>
                    <a:gd name="T2" fmla="*/ 209 w 359"/>
                    <a:gd name="T3" fmla="*/ 3 h 97"/>
                    <a:gd name="T4" fmla="*/ 327 w 359"/>
                    <a:gd name="T5" fmla="*/ 19 h 97"/>
                    <a:gd name="T6" fmla="*/ 359 w 359"/>
                    <a:gd name="T7" fmla="*/ 97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9" h="97">
                      <a:moveTo>
                        <a:pt x="0" y="3"/>
                      </a:moveTo>
                      <a:cubicBezTo>
                        <a:pt x="35" y="3"/>
                        <a:pt x="155" y="0"/>
                        <a:pt x="209" y="3"/>
                      </a:cubicBezTo>
                      <a:cubicBezTo>
                        <a:pt x="263" y="6"/>
                        <a:pt x="302" y="3"/>
                        <a:pt x="327" y="19"/>
                      </a:cubicBezTo>
                      <a:cubicBezTo>
                        <a:pt x="352" y="35"/>
                        <a:pt x="352" y="81"/>
                        <a:pt x="359" y="9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oval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41568" name="Rectangle 256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/>
                <a:endParaRPr lang="pt-BR" altLang="pt-BR"/>
              </a:p>
            </p:txBody>
          </p:sp>
          <p:sp>
            <p:nvSpPr>
              <p:cNvPr id="141569" name="Rectangle 257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1570" name="Text Box 258"/>
            <p:cNvSpPr txBox="1">
              <a:spLocks noChangeArrowheads="1"/>
            </p:cNvSpPr>
            <p:nvPr/>
          </p:nvSpPr>
          <p:spPr bwMode="auto">
            <a:xfrm>
              <a:off x="1942" y="122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(2)</a:t>
              </a:r>
              <a:endParaRPr lang="pt-PT" altLang="pt-BR" i="1"/>
            </a:p>
          </p:txBody>
        </p:sp>
        <p:sp>
          <p:nvSpPr>
            <p:cNvPr id="141571" name="Text Box 259"/>
            <p:cNvSpPr txBox="1">
              <a:spLocks noChangeArrowheads="1"/>
            </p:cNvSpPr>
            <p:nvPr/>
          </p:nvSpPr>
          <p:spPr bwMode="auto">
            <a:xfrm>
              <a:off x="2780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572" name="Text Box 260"/>
            <p:cNvSpPr txBox="1">
              <a:spLocks noChangeArrowheads="1"/>
            </p:cNvSpPr>
            <p:nvPr/>
          </p:nvSpPr>
          <p:spPr bwMode="auto">
            <a:xfrm>
              <a:off x="3548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573" name="Text Box 261"/>
            <p:cNvSpPr txBox="1">
              <a:spLocks noChangeArrowheads="1"/>
            </p:cNvSpPr>
            <p:nvPr/>
          </p:nvSpPr>
          <p:spPr bwMode="auto">
            <a:xfrm>
              <a:off x="1492" y="2710"/>
              <a:ext cx="2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PT" altLang="pt-BR" i="1"/>
                <a:t>L</a:t>
              </a:r>
              <a:r>
                <a:rPr lang="pt-BR" altLang="pt-BR" baseline="-25000"/>
                <a:t>1</a:t>
              </a:r>
              <a:r>
                <a:rPr lang="pt-PT" altLang="pt-BR"/>
                <a:t> </a:t>
              </a:r>
              <a:r>
                <a:rPr lang="pt-PT" altLang="pt-BR">
                  <a:latin typeface="Symbol" pitchFamily="18" charset="2"/>
                </a:rPr>
                <a:t>¬</a:t>
              </a:r>
              <a:r>
                <a:rPr lang="pt-PT" altLang="pt-BR"/>
                <a:t> </a:t>
              </a:r>
              <a:r>
                <a:rPr lang="pt-PT" altLang="pt-BR" i="1"/>
                <a:t>CriaNoLista</a:t>
              </a:r>
              <a:r>
                <a:rPr lang="pt-PT" altLang="pt-BR"/>
                <a:t> (</a:t>
              </a:r>
              <a:r>
                <a:rPr lang="pt-PT" altLang="pt-BR" i="1"/>
                <a:t>v</a:t>
              </a:r>
              <a:r>
                <a:rPr lang="pt-PT" altLang="pt-BR"/>
                <a:t>, </a:t>
              </a:r>
              <a:r>
                <a:rPr lang="pt-PT" altLang="pt-BR" i="1"/>
                <a:t>L</a:t>
              </a:r>
              <a:r>
                <a:rPr lang="pt-BR" altLang="pt-BR" baseline="-25000"/>
                <a:t>1</a:t>
              </a:r>
              <a:r>
                <a:rPr lang="pt-PT" altLang="pt-BR"/>
                <a:t>)</a:t>
              </a:r>
              <a:r>
                <a:rPr lang="pt-BR" altLang="pt-BR" i="1"/>
                <a:t> </a:t>
              </a:r>
              <a:endParaRPr lang="pt-PT" altLang="pt-BR" i="1"/>
            </a:p>
          </p:txBody>
        </p:sp>
        <p:sp>
          <p:nvSpPr>
            <p:cNvPr id="141574" name="Rectangle 262"/>
            <p:cNvSpPr>
              <a:spLocks noChangeArrowheads="1"/>
            </p:cNvSpPr>
            <p:nvPr/>
          </p:nvSpPr>
          <p:spPr bwMode="auto">
            <a:xfrm>
              <a:off x="1040" y="1520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i="1"/>
                <a:t>v</a:t>
              </a:r>
            </a:p>
          </p:txBody>
        </p:sp>
        <p:sp>
          <p:nvSpPr>
            <p:cNvPr id="141575" name="Rectangle 263"/>
            <p:cNvSpPr>
              <a:spLocks noChangeArrowheads="1"/>
            </p:cNvSpPr>
            <p:nvPr/>
          </p:nvSpPr>
          <p:spPr bwMode="auto">
            <a:xfrm>
              <a:off x="1376" y="152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76" name="Freeform 264"/>
            <p:cNvSpPr>
              <a:spLocks/>
            </p:cNvSpPr>
            <p:nvPr/>
          </p:nvSpPr>
          <p:spPr bwMode="auto">
            <a:xfrm>
              <a:off x="1472" y="1300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77" name="Text Box 265"/>
            <p:cNvSpPr txBox="1">
              <a:spLocks noChangeArrowheads="1"/>
            </p:cNvSpPr>
            <p:nvPr/>
          </p:nvSpPr>
          <p:spPr bwMode="auto">
            <a:xfrm>
              <a:off x="1126" y="123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</p:grpSp>
      <p:grpSp>
        <p:nvGrpSpPr>
          <p:cNvPr id="141610" name="Group 298"/>
          <p:cNvGrpSpPr>
            <a:grpSpLocks/>
          </p:cNvGrpSpPr>
          <p:nvPr/>
        </p:nvGrpSpPr>
        <p:grpSpPr bwMode="auto">
          <a:xfrm>
            <a:off x="533400" y="3276600"/>
            <a:ext cx="6858000" cy="3048000"/>
            <a:chOff x="816" y="384"/>
            <a:chExt cx="4320" cy="1920"/>
          </a:xfrm>
        </p:grpSpPr>
        <p:sp>
          <p:nvSpPr>
            <p:cNvPr id="141579" name="Rectangle 267"/>
            <p:cNvSpPr>
              <a:spLocks noChangeArrowheads="1"/>
            </p:cNvSpPr>
            <p:nvPr/>
          </p:nvSpPr>
          <p:spPr bwMode="auto">
            <a:xfrm>
              <a:off x="864" y="384"/>
              <a:ext cx="427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80" name="Rectangle 268"/>
            <p:cNvSpPr>
              <a:spLocks noChangeArrowheads="1"/>
            </p:cNvSpPr>
            <p:nvPr/>
          </p:nvSpPr>
          <p:spPr bwMode="auto">
            <a:xfrm>
              <a:off x="2336" y="74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81" name="Rectangle 269"/>
            <p:cNvSpPr>
              <a:spLocks noChangeArrowheads="1"/>
            </p:cNvSpPr>
            <p:nvPr/>
          </p:nvSpPr>
          <p:spPr bwMode="auto">
            <a:xfrm>
              <a:off x="2672" y="74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82" name="Freeform 270"/>
            <p:cNvSpPr>
              <a:spLocks/>
            </p:cNvSpPr>
            <p:nvPr/>
          </p:nvSpPr>
          <p:spPr bwMode="auto">
            <a:xfrm>
              <a:off x="2768" y="52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83" name="Rectangle 271"/>
            <p:cNvSpPr>
              <a:spLocks noChangeArrowheads="1"/>
            </p:cNvSpPr>
            <p:nvPr/>
          </p:nvSpPr>
          <p:spPr bwMode="auto">
            <a:xfrm>
              <a:off x="3117" y="74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584" name="Rectangle 272"/>
            <p:cNvSpPr>
              <a:spLocks noChangeArrowheads="1"/>
            </p:cNvSpPr>
            <p:nvPr/>
          </p:nvSpPr>
          <p:spPr bwMode="auto">
            <a:xfrm>
              <a:off x="1005" y="74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85" name="Text Box 273"/>
            <p:cNvSpPr txBox="1">
              <a:spLocks noChangeArrowheads="1"/>
            </p:cNvSpPr>
            <p:nvPr/>
          </p:nvSpPr>
          <p:spPr bwMode="auto">
            <a:xfrm>
              <a:off x="816" y="48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586" name="Rectangle 274"/>
            <p:cNvSpPr>
              <a:spLocks noChangeArrowheads="1"/>
            </p:cNvSpPr>
            <p:nvPr/>
          </p:nvSpPr>
          <p:spPr bwMode="auto">
            <a:xfrm>
              <a:off x="3453" y="74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87" name="Freeform 275"/>
            <p:cNvSpPr>
              <a:spLocks/>
            </p:cNvSpPr>
            <p:nvPr/>
          </p:nvSpPr>
          <p:spPr bwMode="auto">
            <a:xfrm>
              <a:off x="3549" y="52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88" name="Rectangle 276"/>
            <p:cNvSpPr>
              <a:spLocks noChangeArrowheads="1"/>
            </p:cNvSpPr>
            <p:nvPr/>
          </p:nvSpPr>
          <p:spPr bwMode="auto">
            <a:xfrm>
              <a:off x="1821" y="156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89" name="Freeform 277"/>
            <p:cNvSpPr>
              <a:spLocks/>
            </p:cNvSpPr>
            <p:nvPr/>
          </p:nvSpPr>
          <p:spPr bwMode="auto">
            <a:xfrm>
              <a:off x="1917" y="1023"/>
              <a:ext cx="472" cy="650"/>
            </a:xfrm>
            <a:custGeom>
              <a:avLst/>
              <a:gdLst>
                <a:gd name="T0" fmla="*/ 0 w 472"/>
                <a:gd name="T1" fmla="*/ 650 h 650"/>
                <a:gd name="T2" fmla="*/ 191 w 472"/>
                <a:gd name="T3" fmla="*/ 370 h 650"/>
                <a:gd name="T4" fmla="*/ 338 w 472"/>
                <a:gd name="T5" fmla="*/ 292 h 650"/>
                <a:gd name="T6" fmla="*/ 472 w 472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50">
                  <a:moveTo>
                    <a:pt x="0" y="650"/>
                  </a:moveTo>
                  <a:cubicBezTo>
                    <a:pt x="32" y="603"/>
                    <a:pt x="135" y="430"/>
                    <a:pt x="191" y="370"/>
                  </a:cubicBezTo>
                  <a:cubicBezTo>
                    <a:pt x="247" y="310"/>
                    <a:pt x="291" y="354"/>
                    <a:pt x="338" y="292"/>
                  </a:cubicBezTo>
                  <a:cubicBezTo>
                    <a:pt x="385" y="230"/>
                    <a:pt x="444" y="61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90" name="Text Box 278"/>
            <p:cNvSpPr txBox="1">
              <a:spLocks noChangeArrowheads="1"/>
            </p:cNvSpPr>
            <p:nvPr/>
          </p:nvSpPr>
          <p:spPr bwMode="auto">
            <a:xfrm>
              <a:off x="1632" y="129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grpSp>
          <p:nvGrpSpPr>
            <p:cNvPr id="141591" name="Group 279"/>
            <p:cNvGrpSpPr>
              <a:grpSpLocks/>
            </p:cNvGrpSpPr>
            <p:nvPr/>
          </p:nvGrpSpPr>
          <p:grpSpPr bwMode="auto">
            <a:xfrm>
              <a:off x="4344" y="886"/>
              <a:ext cx="480" cy="202"/>
              <a:chOff x="4368" y="3590"/>
              <a:chExt cx="480" cy="202"/>
            </a:xfrm>
          </p:grpSpPr>
          <p:sp>
            <p:nvSpPr>
              <p:cNvPr id="141592" name="Line 280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1593" name="Line 281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1594" name="Line 282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1595" name="Freeform 283"/>
              <p:cNvSpPr>
                <a:spLocks/>
              </p:cNvSpPr>
              <p:nvPr/>
            </p:nvSpPr>
            <p:spPr bwMode="auto">
              <a:xfrm>
                <a:off x="4368" y="3590"/>
                <a:ext cx="359" cy="97"/>
              </a:xfrm>
              <a:custGeom>
                <a:avLst/>
                <a:gdLst>
                  <a:gd name="T0" fmla="*/ 0 w 359"/>
                  <a:gd name="T1" fmla="*/ 3 h 97"/>
                  <a:gd name="T2" fmla="*/ 209 w 359"/>
                  <a:gd name="T3" fmla="*/ 3 h 97"/>
                  <a:gd name="T4" fmla="*/ 327 w 359"/>
                  <a:gd name="T5" fmla="*/ 19 h 97"/>
                  <a:gd name="T6" fmla="*/ 359 w 359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7">
                    <a:moveTo>
                      <a:pt x="0" y="3"/>
                    </a:moveTo>
                    <a:cubicBezTo>
                      <a:pt x="35" y="3"/>
                      <a:pt x="155" y="0"/>
                      <a:pt x="209" y="3"/>
                    </a:cubicBezTo>
                    <a:cubicBezTo>
                      <a:pt x="263" y="6"/>
                      <a:pt x="302" y="3"/>
                      <a:pt x="327" y="19"/>
                    </a:cubicBezTo>
                    <a:cubicBezTo>
                      <a:pt x="352" y="35"/>
                      <a:pt x="352" y="81"/>
                      <a:pt x="359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1596" name="Rectangle 284"/>
            <p:cNvSpPr>
              <a:spLocks noChangeArrowheads="1"/>
            </p:cNvSpPr>
            <p:nvPr/>
          </p:nvSpPr>
          <p:spPr bwMode="auto">
            <a:xfrm>
              <a:off x="3912" y="75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pt-BR" altLang="pt-BR"/>
            </a:p>
          </p:txBody>
        </p:sp>
        <p:sp>
          <p:nvSpPr>
            <p:cNvPr id="141597" name="Rectangle 285"/>
            <p:cNvSpPr>
              <a:spLocks noChangeArrowheads="1"/>
            </p:cNvSpPr>
            <p:nvPr/>
          </p:nvSpPr>
          <p:spPr bwMode="auto">
            <a:xfrm>
              <a:off x="4248" y="75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598" name="Text Box 286"/>
            <p:cNvSpPr txBox="1">
              <a:spLocks noChangeArrowheads="1"/>
            </p:cNvSpPr>
            <p:nvPr/>
          </p:nvSpPr>
          <p:spPr bwMode="auto">
            <a:xfrm>
              <a:off x="2422" y="45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(2)</a:t>
              </a:r>
              <a:endParaRPr lang="pt-PT" altLang="pt-BR" i="1"/>
            </a:p>
          </p:txBody>
        </p:sp>
        <p:sp>
          <p:nvSpPr>
            <p:cNvPr id="141599" name="Text Box 287"/>
            <p:cNvSpPr txBox="1">
              <a:spLocks noChangeArrowheads="1"/>
            </p:cNvSpPr>
            <p:nvPr/>
          </p:nvSpPr>
          <p:spPr bwMode="auto">
            <a:xfrm>
              <a:off x="3260" y="43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600" name="Text Box 288"/>
            <p:cNvSpPr txBox="1">
              <a:spLocks noChangeArrowheads="1"/>
            </p:cNvSpPr>
            <p:nvPr/>
          </p:nvSpPr>
          <p:spPr bwMode="auto">
            <a:xfrm>
              <a:off x="4028" y="43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601" name="Text Box 289"/>
            <p:cNvSpPr txBox="1">
              <a:spLocks noChangeArrowheads="1"/>
            </p:cNvSpPr>
            <p:nvPr/>
          </p:nvSpPr>
          <p:spPr bwMode="auto">
            <a:xfrm>
              <a:off x="2530" y="1942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PT" altLang="pt-BR" i="1"/>
                <a:t>L</a:t>
              </a:r>
              <a:r>
                <a:rPr lang="pt-BR" altLang="pt-BR" baseline="-25000"/>
                <a:t>1</a:t>
              </a:r>
              <a:r>
                <a:rPr lang="pt-PT" altLang="pt-BR"/>
                <a:t> </a:t>
              </a:r>
              <a:r>
                <a:rPr lang="pt-PT" altLang="pt-BR">
                  <a:latin typeface="Symbol" pitchFamily="18" charset="2"/>
                </a:rPr>
                <a:t>¬</a:t>
              </a:r>
              <a:r>
                <a:rPr lang="pt-PT" altLang="pt-BR"/>
                <a:t> </a:t>
              </a:r>
              <a:r>
                <a:rPr lang="pt-BR" altLang="pt-BR" i="1"/>
                <a:t>Nulo </a:t>
              </a:r>
              <a:endParaRPr lang="pt-PT" altLang="pt-BR" i="1"/>
            </a:p>
          </p:txBody>
        </p:sp>
        <p:sp>
          <p:nvSpPr>
            <p:cNvPr id="141602" name="Rectangle 290"/>
            <p:cNvSpPr>
              <a:spLocks noChangeArrowheads="1"/>
            </p:cNvSpPr>
            <p:nvPr/>
          </p:nvSpPr>
          <p:spPr bwMode="auto">
            <a:xfrm>
              <a:off x="1520" y="75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 i="1"/>
                <a:t>v</a:t>
              </a:r>
            </a:p>
          </p:txBody>
        </p:sp>
        <p:sp>
          <p:nvSpPr>
            <p:cNvPr id="141603" name="Rectangle 291"/>
            <p:cNvSpPr>
              <a:spLocks noChangeArrowheads="1"/>
            </p:cNvSpPr>
            <p:nvPr/>
          </p:nvSpPr>
          <p:spPr bwMode="auto">
            <a:xfrm>
              <a:off x="1856" y="75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04" name="Freeform 292"/>
            <p:cNvSpPr>
              <a:spLocks/>
            </p:cNvSpPr>
            <p:nvPr/>
          </p:nvSpPr>
          <p:spPr bwMode="auto">
            <a:xfrm>
              <a:off x="1952" y="532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05" name="Text Box 293"/>
            <p:cNvSpPr txBox="1">
              <a:spLocks noChangeArrowheads="1"/>
            </p:cNvSpPr>
            <p:nvPr/>
          </p:nvSpPr>
          <p:spPr bwMode="auto">
            <a:xfrm>
              <a:off x="1606" y="46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(0)</a:t>
              </a:r>
              <a:endParaRPr lang="pt-PT" altLang="pt-BR" i="1"/>
            </a:p>
          </p:txBody>
        </p:sp>
        <p:sp>
          <p:nvSpPr>
            <p:cNvPr id="141606" name="Line 294"/>
            <p:cNvSpPr>
              <a:spLocks noChangeShapeType="1"/>
            </p:cNvSpPr>
            <p:nvPr/>
          </p:nvSpPr>
          <p:spPr bwMode="auto">
            <a:xfrm>
              <a:off x="1248" y="97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07" name="Line 295"/>
            <p:cNvSpPr>
              <a:spLocks noChangeShapeType="1"/>
            </p:cNvSpPr>
            <p:nvPr/>
          </p:nvSpPr>
          <p:spPr bwMode="auto">
            <a:xfrm>
              <a:off x="1296" y="101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08" name="Line 296"/>
            <p:cNvSpPr>
              <a:spLocks noChangeShapeType="1"/>
            </p:cNvSpPr>
            <p:nvPr/>
          </p:nvSpPr>
          <p:spPr bwMode="auto">
            <a:xfrm>
              <a:off x="1344" y="106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09" name="Freeform 297"/>
            <p:cNvSpPr>
              <a:spLocks/>
            </p:cNvSpPr>
            <p:nvPr/>
          </p:nvSpPr>
          <p:spPr bwMode="auto">
            <a:xfrm>
              <a:off x="1119" y="864"/>
              <a:ext cx="248" cy="97"/>
            </a:xfrm>
            <a:custGeom>
              <a:avLst/>
              <a:gdLst>
                <a:gd name="T0" fmla="*/ 0 w 248"/>
                <a:gd name="T1" fmla="*/ 1 h 97"/>
                <a:gd name="T2" fmla="*/ 98 w 248"/>
                <a:gd name="T3" fmla="*/ 3 h 97"/>
                <a:gd name="T4" fmla="*/ 216 w 248"/>
                <a:gd name="T5" fmla="*/ 19 h 97"/>
                <a:gd name="T6" fmla="*/ 248 w 248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97">
                  <a:moveTo>
                    <a:pt x="0" y="1"/>
                  </a:moveTo>
                  <a:cubicBezTo>
                    <a:pt x="18" y="1"/>
                    <a:pt x="62" y="0"/>
                    <a:pt x="98" y="3"/>
                  </a:cubicBezTo>
                  <a:cubicBezTo>
                    <a:pt x="134" y="6"/>
                    <a:pt x="191" y="3"/>
                    <a:pt x="216" y="19"/>
                  </a:cubicBezTo>
                  <a:cubicBezTo>
                    <a:pt x="241" y="35"/>
                    <a:pt x="241" y="81"/>
                    <a:pt x="248" y="9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1611" name="Group 299"/>
          <p:cNvGrpSpPr>
            <a:grpSpLocks/>
          </p:cNvGrpSpPr>
          <p:nvPr/>
        </p:nvGrpSpPr>
        <p:grpSpPr bwMode="auto">
          <a:xfrm>
            <a:off x="533400" y="3276600"/>
            <a:ext cx="6858000" cy="3048000"/>
            <a:chOff x="336" y="1152"/>
            <a:chExt cx="4320" cy="1920"/>
          </a:xfrm>
        </p:grpSpPr>
        <p:sp>
          <p:nvSpPr>
            <p:cNvPr id="141612" name="Rectangle 300"/>
            <p:cNvSpPr>
              <a:spLocks noChangeArrowheads="1"/>
            </p:cNvSpPr>
            <p:nvPr/>
          </p:nvSpPr>
          <p:spPr bwMode="auto">
            <a:xfrm>
              <a:off x="384" y="1152"/>
              <a:ext cx="4272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613" name="Rectangle 301"/>
            <p:cNvSpPr>
              <a:spLocks noChangeArrowheads="1"/>
            </p:cNvSpPr>
            <p:nvPr/>
          </p:nvSpPr>
          <p:spPr bwMode="auto">
            <a:xfrm>
              <a:off x="1856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614" name="Rectangle 302"/>
            <p:cNvSpPr>
              <a:spLocks noChangeArrowheads="1"/>
            </p:cNvSpPr>
            <p:nvPr/>
          </p:nvSpPr>
          <p:spPr bwMode="auto">
            <a:xfrm>
              <a:off x="2192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15" name="Freeform 303"/>
            <p:cNvSpPr>
              <a:spLocks/>
            </p:cNvSpPr>
            <p:nvPr/>
          </p:nvSpPr>
          <p:spPr bwMode="auto">
            <a:xfrm>
              <a:off x="2288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16" name="Rectangle 304"/>
            <p:cNvSpPr>
              <a:spLocks noChangeArrowheads="1"/>
            </p:cNvSpPr>
            <p:nvPr/>
          </p:nvSpPr>
          <p:spPr bwMode="auto">
            <a:xfrm>
              <a:off x="2637" y="1516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1617" name="Rectangle 305"/>
            <p:cNvSpPr>
              <a:spLocks noChangeArrowheads="1"/>
            </p:cNvSpPr>
            <p:nvPr/>
          </p:nvSpPr>
          <p:spPr bwMode="auto">
            <a:xfrm>
              <a:off x="525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18" name="Text Box 306"/>
            <p:cNvSpPr txBox="1">
              <a:spLocks noChangeArrowheads="1"/>
            </p:cNvSpPr>
            <p:nvPr/>
          </p:nvSpPr>
          <p:spPr bwMode="auto">
            <a:xfrm>
              <a:off x="336" y="124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141619" name="Rectangle 307"/>
            <p:cNvSpPr>
              <a:spLocks noChangeArrowheads="1"/>
            </p:cNvSpPr>
            <p:nvPr/>
          </p:nvSpPr>
          <p:spPr bwMode="auto">
            <a:xfrm>
              <a:off x="2973" y="15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20" name="Freeform 308"/>
            <p:cNvSpPr>
              <a:spLocks/>
            </p:cNvSpPr>
            <p:nvPr/>
          </p:nvSpPr>
          <p:spPr bwMode="auto">
            <a:xfrm>
              <a:off x="3069" y="1296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21" name="Rectangle 309"/>
            <p:cNvSpPr>
              <a:spLocks noChangeArrowheads="1"/>
            </p:cNvSpPr>
            <p:nvPr/>
          </p:nvSpPr>
          <p:spPr bwMode="auto">
            <a:xfrm>
              <a:off x="1341" y="233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22" name="Freeform 310"/>
            <p:cNvSpPr>
              <a:spLocks/>
            </p:cNvSpPr>
            <p:nvPr/>
          </p:nvSpPr>
          <p:spPr bwMode="auto">
            <a:xfrm>
              <a:off x="1437" y="1791"/>
              <a:ext cx="472" cy="650"/>
            </a:xfrm>
            <a:custGeom>
              <a:avLst/>
              <a:gdLst>
                <a:gd name="T0" fmla="*/ 0 w 472"/>
                <a:gd name="T1" fmla="*/ 650 h 650"/>
                <a:gd name="T2" fmla="*/ 191 w 472"/>
                <a:gd name="T3" fmla="*/ 370 h 650"/>
                <a:gd name="T4" fmla="*/ 338 w 472"/>
                <a:gd name="T5" fmla="*/ 292 h 650"/>
                <a:gd name="T6" fmla="*/ 472 w 472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50">
                  <a:moveTo>
                    <a:pt x="0" y="650"/>
                  </a:moveTo>
                  <a:cubicBezTo>
                    <a:pt x="32" y="603"/>
                    <a:pt x="135" y="430"/>
                    <a:pt x="191" y="370"/>
                  </a:cubicBezTo>
                  <a:cubicBezTo>
                    <a:pt x="247" y="310"/>
                    <a:pt x="291" y="354"/>
                    <a:pt x="338" y="292"/>
                  </a:cubicBezTo>
                  <a:cubicBezTo>
                    <a:pt x="385" y="230"/>
                    <a:pt x="444" y="61"/>
                    <a:pt x="4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23" name="Text Box 311"/>
            <p:cNvSpPr txBox="1">
              <a:spLocks noChangeArrowheads="1"/>
            </p:cNvSpPr>
            <p:nvPr/>
          </p:nvSpPr>
          <p:spPr bwMode="auto">
            <a:xfrm>
              <a:off x="1152" y="206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L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grpSp>
          <p:nvGrpSpPr>
            <p:cNvPr id="141624" name="Group 312"/>
            <p:cNvGrpSpPr>
              <a:grpSpLocks/>
            </p:cNvGrpSpPr>
            <p:nvPr/>
          </p:nvGrpSpPr>
          <p:grpSpPr bwMode="auto">
            <a:xfrm>
              <a:off x="3864" y="1654"/>
              <a:ext cx="480" cy="202"/>
              <a:chOff x="4368" y="3590"/>
              <a:chExt cx="480" cy="202"/>
            </a:xfrm>
          </p:grpSpPr>
          <p:sp>
            <p:nvSpPr>
              <p:cNvPr id="141625" name="Line 313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1626" name="Line 314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1627" name="Line 315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1628" name="Freeform 316"/>
              <p:cNvSpPr>
                <a:spLocks/>
              </p:cNvSpPr>
              <p:nvPr/>
            </p:nvSpPr>
            <p:spPr bwMode="auto">
              <a:xfrm>
                <a:off x="4368" y="3590"/>
                <a:ext cx="359" cy="97"/>
              </a:xfrm>
              <a:custGeom>
                <a:avLst/>
                <a:gdLst>
                  <a:gd name="T0" fmla="*/ 0 w 359"/>
                  <a:gd name="T1" fmla="*/ 3 h 97"/>
                  <a:gd name="T2" fmla="*/ 209 w 359"/>
                  <a:gd name="T3" fmla="*/ 3 h 97"/>
                  <a:gd name="T4" fmla="*/ 327 w 359"/>
                  <a:gd name="T5" fmla="*/ 19 h 97"/>
                  <a:gd name="T6" fmla="*/ 359 w 359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7">
                    <a:moveTo>
                      <a:pt x="0" y="3"/>
                    </a:moveTo>
                    <a:cubicBezTo>
                      <a:pt x="35" y="3"/>
                      <a:pt x="155" y="0"/>
                      <a:pt x="209" y="3"/>
                    </a:cubicBezTo>
                    <a:cubicBezTo>
                      <a:pt x="263" y="6"/>
                      <a:pt x="302" y="3"/>
                      <a:pt x="327" y="19"/>
                    </a:cubicBezTo>
                    <a:cubicBezTo>
                      <a:pt x="352" y="35"/>
                      <a:pt x="352" y="81"/>
                      <a:pt x="359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1629" name="Rectangle 317"/>
            <p:cNvSpPr>
              <a:spLocks noChangeArrowheads="1"/>
            </p:cNvSpPr>
            <p:nvPr/>
          </p:nvSpPr>
          <p:spPr bwMode="auto">
            <a:xfrm>
              <a:off x="3432" y="1520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pt-BR" altLang="pt-BR"/>
            </a:p>
          </p:txBody>
        </p:sp>
        <p:sp>
          <p:nvSpPr>
            <p:cNvPr id="141630" name="Rectangle 318"/>
            <p:cNvSpPr>
              <a:spLocks noChangeArrowheads="1"/>
            </p:cNvSpPr>
            <p:nvPr/>
          </p:nvSpPr>
          <p:spPr bwMode="auto">
            <a:xfrm>
              <a:off x="3768" y="152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31" name="Text Box 319"/>
            <p:cNvSpPr txBox="1">
              <a:spLocks noChangeArrowheads="1"/>
            </p:cNvSpPr>
            <p:nvPr/>
          </p:nvSpPr>
          <p:spPr bwMode="auto">
            <a:xfrm>
              <a:off x="1942" y="122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632" name="Text Box 320"/>
            <p:cNvSpPr txBox="1">
              <a:spLocks noChangeArrowheads="1"/>
            </p:cNvSpPr>
            <p:nvPr/>
          </p:nvSpPr>
          <p:spPr bwMode="auto">
            <a:xfrm>
              <a:off x="2780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633" name="Text Box 321"/>
            <p:cNvSpPr txBox="1">
              <a:spLocks noChangeArrowheads="1"/>
            </p:cNvSpPr>
            <p:nvPr/>
          </p:nvSpPr>
          <p:spPr bwMode="auto">
            <a:xfrm>
              <a:off x="3548" y="120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(1)</a:t>
              </a:r>
              <a:endParaRPr lang="pt-PT" altLang="pt-BR" i="1"/>
            </a:p>
          </p:txBody>
        </p:sp>
        <p:sp>
          <p:nvSpPr>
            <p:cNvPr id="141634" name="Line 322"/>
            <p:cNvSpPr>
              <a:spLocks noChangeShapeType="1"/>
            </p:cNvSpPr>
            <p:nvPr/>
          </p:nvSpPr>
          <p:spPr bwMode="auto">
            <a:xfrm>
              <a:off x="768" y="173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35" name="Line 323"/>
            <p:cNvSpPr>
              <a:spLocks noChangeShapeType="1"/>
            </p:cNvSpPr>
            <p:nvPr/>
          </p:nvSpPr>
          <p:spPr bwMode="auto">
            <a:xfrm>
              <a:off x="816" y="178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36" name="Line 324"/>
            <p:cNvSpPr>
              <a:spLocks noChangeShapeType="1"/>
            </p:cNvSpPr>
            <p:nvPr/>
          </p:nvSpPr>
          <p:spPr bwMode="auto">
            <a:xfrm>
              <a:off x="864" y="183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1637" name="Freeform 325"/>
            <p:cNvSpPr>
              <a:spLocks/>
            </p:cNvSpPr>
            <p:nvPr/>
          </p:nvSpPr>
          <p:spPr bwMode="auto">
            <a:xfrm>
              <a:off x="639" y="1632"/>
              <a:ext cx="248" cy="97"/>
            </a:xfrm>
            <a:custGeom>
              <a:avLst/>
              <a:gdLst>
                <a:gd name="T0" fmla="*/ 0 w 248"/>
                <a:gd name="T1" fmla="*/ 1 h 97"/>
                <a:gd name="T2" fmla="*/ 98 w 248"/>
                <a:gd name="T3" fmla="*/ 3 h 97"/>
                <a:gd name="T4" fmla="*/ 216 w 248"/>
                <a:gd name="T5" fmla="*/ 19 h 97"/>
                <a:gd name="T6" fmla="*/ 248 w 248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" h="97">
                  <a:moveTo>
                    <a:pt x="0" y="1"/>
                  </a:moveTo>
                  <a:cubicBezTo>
                    <a:pt x="18" y="1"/>
                    <a:pt x="62" y="0"/>
                    <a:pt x="98" y="3"/>
                  </a:cubicBezTo>
                  <a:cubicBezTo>
                    <a:pt x="134" y="6"/>
                    <a:pt x="191" y="3"/>
                    <a:pt x="216" y="19"/>
                  </a:cubicBezTo>
                  <a:cubicBezTo>
                    <a:pt x="241" y="35"/>
                    <a:pt x="241" y="81"/>
                    <a:pt x="248" y="9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6A0B-7FB4-441D-BA5A-E8DB8EA70FB3}" type="slidenum">
              <a:rPr lang="pt-PT" altLang="pt-BR"/>
              <a:pPr/>
              <a:t>107</a:t>
            </a:fld>
            <a:endParaRPr lang="pt-PT" altLang="pt-BR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Iteradores de Listas</a:t>
            </a:r>
            <a:endParaRPr lang="pt-PT" altLang="pt-BR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Quando coleta de lixo não está disponível ou se torna excessivamente custosa, estruturas com ponteiros podem ser manipuladas com menos chance de erro distinguindo-se os seguintes conceitos:</a:t>
            </a:r>
          </a:p>
          <a:p>
            <a:pPr lvl="1"/>
            <a:r>
              <a:rPr lang="pt-BR" altLang="pt-BR"/>
              <a:t>variável do tipo lista (ou seja, listas propriamente ditas) </a:t>
            </a:r>
          </a:p>
          <a:p>
            <a:pPr lvl="1"/>
            <a:r>
              <a:rPr lang="pt-BR" altLang="pt-BR"/>
              <a:t>ponteiros para nós de lista (ou seja, iteradores de listas) </a:t>
            </a:r>
          </a:p>
          <a:p>
            <a:r>
              <a:rPr lang="pt-BR" altLang="pt-BR"/>
              <a:t>(Pense num array!)</a:t>
            </a:r>
            <a:endParaRPr lang="pt-PT" altLang="pt-BR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981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2362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743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3124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3505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3886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4267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4648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5029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5410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5791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5" name="Rectangle 15"/>
          <p:cNvSpPr>
            <a:spLocks noChangeArrowheads="1"/>
          </p:cNvSpPr>
          <p:nvPr/>
        </p:nvSpPr>
        <p:spPr bwMode="auto">
          <a:xfrm>
            <a:off x="6172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6" name="Rectangle 16"/>
          <p:cNvSpPr>
            <a:spLocks noChangeArrowheads="1"/>
          </p:cNvSpPr>
          <p:nvPr/>
        </p:nvSpPr>
        <p:spPr bwMode="auto">
          <a:xfrm>
            <a:off x="6553200" y="4419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7" name="Text Box 17"/>
          <p:cNvSpPr txBox="1">
            <a:spLocks noChangeArrowheads="1"/>
          </p:cNvSpPr>
          <p:nvPr/>
        </p:nvSpPr>
        <p:spPr bwMode="auto">
          <a:xfrm>
            <a:off x="1447800" y="4343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L</a:t>
            </a:r>
            <a:endParaRPr lang="pt-PT" altLang="pt-BR" i="1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 flipV="1">
            <a:off x="40894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3929063" y="51054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i</a:t>
            </a:r>
            <a:endParaRPr lang="pt-PT" altLang="pt-BR" i="1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B6C19-0F4B-4694-90F3-D677D0E76C60}" type="slidenum">
              <a:rPr lang="pt-PT" altLang="pt-BR"/>
              <a:pPr/>
              <a:t>108</a:t>
            </a:fld>
            <a:endParaRPr lang="pt-PT" altLang="pt-BR"/>
          </a:p>
        </p:txBody>
      </p:sp>
      <p:sp>
        <p:nvSpPr>
          <p:cNvPr id="142396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Pilhas, Filas e Deques</a:t>
            </a:r>
            <a:endParaRPr lang="pt-PT" altLang="pt-BR"/>
          </a:p>
        </p:txBody>
      </p:sp>
      <p:sp>
        <p:nvSpPr>
          <p:cNvPr id="142397" name="Rectangle 6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Uma lista encadeada é ideal para ser usada na implentação de pilhas já que inserção e remoção podem ser feitas com naturalidade em </a:t>
            </a:r>
            <a:r>
              <a:rPr lang="pt-BR" altLang="pt-BR" i="1"/>
              <a:t>O</a:t>
            </a:r>
            <a:r>
              <a:rPr lang="pt-BR" altLang="pt-BR"/>
              <a:t>(1) no início da lista</a:t>
            </a:r>
          </a:p>
          <a:p>
            <a:r>
              <a:rPr lang="pt-BR" altLang="pt-BR"/>
              <a:t>Para implementar uma fila é necessário manter dois ponteiros: um para o início e outro para o fim da fila </a:t>
            </a:r>
            <a:endParaRPr lang="pt-PT" altLang="pt-BR"/>
          </a:p>
        </p:txBody>
      </p:sp>
      <p:grpSp>
        <p:nvGrpSpPr>
          <p:cNvPr id="142418" name="Group 82"/>
          <p:cNvGrpSpPr>
            <a:grpSpLocks/>
          </p:cNvGrpSpPr>
          <p:nvPr/>
        </p:nvGrpSpPr>
        <p:grpSpPr bwMode="auto">
          <a:xfrm>
            <a:off x="838200" y="3581400"/>
            <a:ext cx="7924800" cy="2667000"/>
            <a:chOff x="480" y="2016"/>
            <a:chExt cx="4992" cy="1680"/>
          </a:xfrm>
        </p:grpSpPr>
        <p:sp>
          <p:nvSpPr>
            <p:cNvPr id="142398" name="Rectangle 62"/>
            <p:cNvSpPr>
              <a:spLocks noChangeArrowheads="1"/>
            </p:cNvSpPr>
            <p:nvPr/>
          </p:nvSpPr>
          <p:spPr bwMode="auto">
            <a:xfrm>
              <a:off x="480" y="2016"/>
              <a:ext cx="4992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399" name="Rectangle 63"/>
            <p:cNvSpPr>
              <a:spLocks noChangeArrowheads="1"/>
            </p:cNvSpPr>
            <p:nvPr/>
          </p:nvSpPr>
          <p:spPr bwMode="auto">
            <a:xfrm>
              <a:off x="1856" y="2620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00" name="Rectangle 64"/>
            <p:cNvSpPr>
              <a:spLocks noChangeArrowheads="1"/>
            </p:cNvSpPr>
            <p:nvPr/>
          </p:nvSpPr>
          <p:spPr bwMode="auto">
            <a:xfrm>
              <a:off x="2192" y="262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01" name="Freeform 65"/>
            <p:cNvSpPr>
              <a:spLocks/>
            </p:cNvSpPr>
            <p:nvPr/>
          </p:nvSpPr>
          <p:spPr bwMode="auto">
            <a:xfrm>
              <a:off x="2288" y="2400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02" name="Rectangle 66"/>
            <p:cNvSpPr>
              <a:spLocks noChangeArrowheads="1"/>
            </p:cNvSpPr>
            <p:nvPr/>
          </p:nvSpPr>
          <p:spPr bwMode="auto">
            <a:xfrm>
              <a:off x="2637" y="2620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1968" y="32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973" y="262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05" name="Freeform 69"/>
            <p:cNvSpPr>
              <a:spLocks/>
            </p:cNvSpPr>
            <p:nvPr/>
          </p:nvSpPr>
          <p:spPr bwMode="auto">
            <a:xfrm>
              <a:off x="3069" y="2400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2406" name="Group 70"/>
            <p:cNvGrpSpPr>
              <a:grpSpLocks/>
            </p:cNvGrpSpPr>
            <p:nvPr/>
          </p:nvGrpSpPr>
          <p:grpSpPr bwMode="auto">
            <a:xfrm>
              <a:off x="3864" y="2758"/>
              <a:ext cx="480" cy="202"/>
              <a:chOff x="4368" y="3590"/>
              <a:chExt cx="480" cy="202"/>
            </a:xfrm>
          </p:grpSpPr>
          <p:sp>
            <p:nvSpPr>
              <p:cNvPr id="142407" name="Line 71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08" name="Line 72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09" name="Line 73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10" name="Freeform 74"/>
              <p:cNvSpPr>
                <a:spLocks/>
              </p:cNvSpPr>
              <p:nvPr/>
            </p:nvSpPr>
            <p:spPr bwMode="auto">
              <a:xfrm>
                <a:off x="4368" y="3590"/>
                <a:ext cx="359" cy="97"/>
              </a:xfrm>
              <a:custGeom>
                <a:avLst/>
                <a:gdLst>
                  <a:gd name="T0" fmla="*/ 0 w 359"/>
                  <a:gd name="T1" fmla="*/ 3 h 97"/>
                  <a:gd name="T2" fmla="*/ 209 w 359"/>
                  <a:gd name="T3" fmla="*/ 3 h 97"/>
                  <a:gd name="T4" fmla="*/ 327 w 359"/>
                  <a:gd name="T5" fmla="*/ 19 h 97"/>
                  <a:gd name="T6" fmla="*/ 359 w 359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7">
                    <a:moveTo>
                      <a:pt x="0" y="3"/>
                    </a:moveTo>
                    <a:cubicBezTo>
                      <a:pt x="35" y="3"/>
                      <a:pt x="155" y="0"/>
                      <a:pt x="209" y="3"/>
                    </a:cubicBezTo>
                    <a:cubicBezTo>
                      <a:pt x="263" y="6"/>
                      <a:pt x="302" y="3"/>
                      <a:pt x="327" y="19"/>
                    </a:cubicBezTo>
                    <a:cubicBezTo>
                      <a:pt x="352" y="35"/>
                      <a:pt x="352" y="81"/>
                      <a:pt x="359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2411" name="Rectangle 75"/>
            <p:cNvSpPr>
              <a:spLocks noChangeArrowheads="1"/>
            </p:cNvSpPr>
            <p:nvPr/>
          </p:nvSpPr>
          <p:spPr bwMode="auto">
            <a:xfrm>
              <a:off x="3432" y="262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pt-BR" altLang="pt-BR"/>
            </a:p>
          </p:txBody>
        </p:sp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3768" y="26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13" name="Freeform 77"/>
            <p:cNvSpPr>
              <a:spLocks/>
            </p:cNvSpPr>
            <p:nvPr/>
          </p:nvSpPr>
          <p:spPr bwMode="auto">
            <a:xfrm>
              <a:off x="2064" y="2875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14" name="Text Box 78"/>
            <p:cNvSpPr txBox="1">
              <a:spLocks noChangeArrowheads="1"/>
            </p:cNvSpPr>
            <p:nvPr/>
          </p:nvSpPr>
          <p:spPr bwMode="auto">
            <a:xfrm>
              <a:off x="1394" y="3168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Início</a:t>
              </a:r>
              <a:endParaRPr lang="pt-PT" altLang="pt-BR" i="1"/>
            </a:p>
          </p:txBody>
        </p:sp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3552" y="3221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16" name="Freeform 80"/>
            <p:cNvSpPr>
              <a:spLocks/>
            </p:cNvSpPr>
            <p:nvPr/>
          </p:nvSpPr>
          <p:spPr bwMode="auto">
            <a:xfrm>
              <a:off x="3648" y="2880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17" name="Text Box 81"/>
            <p:cNvSpPr txBox="1">
              <a:spLocks noChangeArrowheads="1"/>
            </p:cNvSpPr>
            <p:nvPr/>
          </p:nvSpPr>
          <p:spPr bwMode="auto">
            <a:xfrm>
              <a:off x="3046" y="3173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Fim</a:t>
              </a:r>
              <a:endParaRPr lang="pt-PT" altLang="pt-BR" i="1"/>
            </a:p>
          </p:txBody>
        </p:sp>
      </p:grpSp>
      <p:grpSp>
        <p:nvGrpSpPr>
          <p:cNvPr id="142466" name="Group 130"/>
          <p:cNvGrpSpPr>
            <a:grpSpLocks/>
          </p:cNvGrpSpPr>
          <p:nvPr/>
        </p:nvGrpSpPr>
        <p:grpSpPr bwMode="auto">
          <a:xfrm>
            <a:off x="457200" y="3581400"/>
            <a:ext cx="7924800" cy="2667000"/>
            <a:chOff x="480" y="624"/>
            <a:chExt cx="4992" cy="1680"/>
          </a:xfrm>
        </p:grpSpPr>
        <p:sp>
          <p:nvSpPr>
            <p:cNvPr id="142442" name="Rectangle 106"/>
            <p:cNvSpPr>
              <a:spLocks noChangeArrowheads="1"/>
            </p:cNvSpPr>
            <p:nvPr/>
          </p:nvSpPr>
          <p:spPr bwMode="auto">
            <a:xfrm>
              <a:off x="480" y="624"/>
              <a:ext cx="4992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43" name="Rectangle 107"/>
            <p:cNvSpPr>
              <a:spLocks noChangeArrowheads="1"/>
            </p:cNvSpPr>
            <p:nvPr/>
          </p:nvSpPr>
          <p:spPr bwMode="auto">
            <a:xfrm>
              <a:off x="1856" y="12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44" name="Rectangle 108"/>
            <p:cNvSpPr>
              <a:spLocks noChangeArrowheads="1"/>
            </p:cNvSpPr>
            <p:nvPr/>
          </p:nvSpPr>
          <p:spPr bwMode="auto">
            <a:xfrm>
              <a:off x="2192" y="12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45" name="Freeform 109"/>
            <p:cNvSpPr>
              <a:spLocks/>
            </p:cNvSpPr>
            <p:nvPr/>
          </p:nvSpPr>
          <p:spPr bwMode="auto">
            <a:xfrm>
              <a:off x="2288" y="10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46" name="Rectangle 110"/>
            <p:cNvSpPr>
              <a:spLocks noChangeArrowheads="1"/>
            </p:cNvSpPr>
            <p:nvPr/>
          </p:nvSpPr>
          <p:spPr bwMode="auto">
            <a:xfrm>
              <a:off x="2637" y="12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47" name="Rectangle 111"/>
            <p:cNvSpPr>
              <a:spLocks noChangeArrowheads="1"/>
            </p:cNvSpPr>
            <p:nvPr/>
          </p:nvSpPr>
          <p:spPr bwMode="auto">
            <a:xfrm>
              <a:off x="2973" y="12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48" name="Freeform 112"/>
            <p:cNvSpPr>
              <a:spLocks/>
            </p:cNvSpPr>
            <p:nvPr/>
          </p:nvSpPr>
          <p:spPr bwMode="auto">
            <a:xfrm>
              <a:off x="3069" y="10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2449" name="Group 113"/>
            <p:cNvGrpSpPr>
              <a:grpSpLocks/>
            </p:cNvGrpSpPr>
            <p:nvPr/>
          </p:nvGrpSpPr>
          <p:grpSpPr bwMode="auto">
            <a:xfrm>
              <a:off x="3864" y="1366"/>
              <a:ext cx="480" cy="202"/>
              <a:chOff x="4368" y="3590"/>
              <a:chExt cx="480" cy="202"/>
            </a:xfrm>
          </p:grpSpPr>
          <p:sp>
            <p:nvSpPr>
              <p:cNvPr id="142450" name="Line 114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51" name="Line 115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52" name="Line 116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53" name="Freeform 117"/>
              <p:cNvSpPr>
                <a:spLocks/>
              </p:cNvSpPr>
              <p:nvPr/>
            </p:nvSpPr>
            <p:spPr bwMode="auto">
              <a:xfrm>
                <a:off x="4368" y="3590"/>
                <a:ext cx="359" cy="97"/>
              </a:xfrm>
              <a:custGeom>
                <a:avLst/>
                <a:gdLst>
                  <a:gd name="T0" fmla="*/ 0 w 359"/>
                  <a:gd name="T1" fmla="*/ 3 h 97"/>
                  <a:gd name="T2" fmla="*/ 209 w 359"/>
                  <a:gd name="T3" fmla="*/ 3 h 97"/>
                  <a:gd name="T4" fmla="*/ 327 w 359"/>
                  <a:gd name="T5" fmla="*/ 19 h 97"/>
                  <a:gd name="T6" fmla="*/ 359 w 359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7">
                    <a:moveTo>
                      <a:pt x="0" y="3"/>
                    </a:moveTo>
                    <a:cubicBezTo>
                      <a:pt x="35" y="3"/>
                      <a:pt x="155" y="0"/>
                      <a:pt x="209" y="3"/>
                    </a:cubicBezTo>
                    <a:cubicBezTo>
                      <a:pt x="263" y="6"/>
                      <a:pt x="302" y="3"/>
                      <a:pt x="327" y="19"/>
                    </a:cubicBezTo>
                    <a:cubicBezTo>
                      <a:pt x="352" y="35"/>
                      <a:pt x="352" y="81"/>
                      <a:pt x="359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2454" name="Rectangle 118"/>
            <p:cNvSpPr>
              <a:spLocks noChangeArrowheads="1"/>
            </p:cNvSpPr>
            <p:nvPr/>
          </p:nvSpPr>
          <p:spPr bwMode="auto">
            <a:xfrm>
              <a:off x="3432" y="123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endParaRPr lang="pt-BR" altLang="pt-BR"/>
            </a:p>
          </p:txBody>
        </p:sp>
        <p:sp>
          <p:nvSpPr>
            <p:cNvPr id="142455" name="Rectangle 119"/>
            <p:cNvSpPr>
              <a:spLocks noChangeArrowheads="1"/>
            </p:cNvSpPr>
            <p:nvPr/>
          </p:nvSpPr>
          <p:spPr bwMode="auto">
            <a:xfrm>
              <a:off x="3768" y="123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56" name="Rectangle 120"/>
            <p:cNvSpPr>
              <a:spLocks noChangeArrowheads="1"/>
            </p:cNvSpPr>
            <p:nvPr/>
          </p:nvSpPr>
          <p:spPr bwMode="auto">
            <a:xfrm>
              <a:off x="3552" y="1829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57" name="Freeform 121"/>
            <p:cNvSpPr>
              <a:spLocks/>
            </p:cNvSpPr>
            <p:nvPr/>
          </p:nvSpPr>
          <p:spPr bwMode="auto">
            <a:xfrm>
              <a:off x="3648" y="1488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58" name="Text Box 122"/>
            <p:cNvSpPr txBox="1">
              <a:spLocks noChangeArrowheads="1"/>
            </p:cNvSpPr>
            <p:nvPr/>
          </p:nvSpPr>
          <p:spPr bwMode="auto">
            <a:xfrm>
              <a:off x="3046" y="1781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Fim</a:t>
              </a:r>
              <a:endParaRPr lang="pt-PT" altLang="pt-BR" i="1"/>
            </a:p>
          </p:txBody>
        </p:sp>
        <p:sp>
          <p:nvSpPr>
            <p:cNvPr id="142459" name="Text Box 123"/>
            <p:cNvSpPr txBox="1">
              <a:spLocks noChangeArrowheads="1"/>
            </p:cNvSpPr>
            <p:nvPr/>
          </p:nvSpPr>
          <p:spPr bwMode="auto">
            <a:xfrm>
              <a:off x="2496" y="720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Enfileira</a:t>
              </a:r>
              <a:endParaRPr lang="pt-PT" altLang="pt-BR" i="1"/>
            </a:p>
          </p:txBody>
        </p:sp>
        <p:sp>
          <p:nvSpPr>
            <p:cNvPr id="142460" name="Rectangle 124"/>
            <p:cNvSpPr>
              <a:spLocks noChangeArrowheads="1"/>
            </p:cNvSpPr>
            <p:nvPr/>
          </p:nvSpPr>
          <p:spPr bwMode="auto">
            <a:xfrm>
              <a:off x="1066" y="12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61" name="Rectangle 125"/>
            <p:cNvSpPr>
              <a:spLocks noChangeArrowheads="1"/>
            </p:cNvSpPr>
            <p:nvPr/>
          </p:nvSpPr>
          <p:spPr bwMode="auto">
            <a:xfrm>
              <a:off x="1402" y="12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62" name="Freeform 126"/>
            <p:cNvSpPr>
              <a:spLocks/>
            </p:cNvSpPr>
            <p:nvPr/>
          </p:nvSpPr>
          <p:spPr bwMode="auto">
            <a:xfrm>
              <a:off x="1498" y="10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63" name="Rectangle 127"/>
            <p:cNvSpPr>
              <a:spLocks noChangeArrowheads="1"/>
            </p:cNvSpPr>
            <p:nvPr/>
          </p:nvSpPr>
          <p:spPr bwMode="auto">
            <a:xfrm>
              <a:off x="1178" y="18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64" name="Freeform 128"/>
            <p:cNvSpPr>
              <a:spLocks/>
            </p:cNvSpPr>
            <p:nvPr/>
          </p:nvSpPr>
          <p:spPr bwMode="auto">
            <a:xfrm>
              <a:off x="1274" y="1483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65" name="Text Box 129"/>
            <p:cNvSpPr txBox="1">
              <a:spLocks noChangeArrowheads="1"/>
            </p:cNvSpPr>
            <p:nvPr/>
          </p:nvSpPr>
          <p:spPr bwMode="auto">
            <a:xfrm>
              <a:off x="604" y="1776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Início</a:t>
              </a:r>
              <a:endParaRPr lang="pt-PT" altLang="pt-BR" i="1"/>
            </a:p>
          </p:txBody>
        </p:sp>
      </p:grpSp>
      <p:grpSp>
        <p:nvGrpSpPr>
          <p:cNvPr id="142490" name="Group 154"/>
          <p:cNvGrpSpPr>
            <a:grpSpLocks/>
          </p:cNvGrpSpPr>
          <p:nvPr/>
        </p:nvGrpSpPr>
        <p:grpSpPr bwMode="auto">
          <a:xfrm>
            <a:off x="609600" y="3581400"/>
            <a:ext cx="7924800" cy="2667000"/>
            <a:chOff x="516" y="720"/>
            <a:chExt cx="4992" cy="1680"/>
          </a:xfrm>
        </p:grpSpPr>
        <p:sp>
          <p:nvSpPr>
            <p:cNvPr id="142467" name="Rectangle 131"/>
            <p:cNvSpPr>
              <a:spLocks noChangeArrowheads="1"/>
            </p:cNvSpPr>
            <p:nvPr/>
          </p:nvSpPr>
          <p:spPr bwMode="auto">
            <a:xfrm>
              <a:off x="516" y="720"/>
              <a:ext cx="4992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68" name="Rectangle 132"/>
            <p:cNvSpPr>
              <a:spLocks noChangeArrowheads="1"/>
            </p:cNvSpPr>
            <p:nvPr/>
          </p:nvSpPr>
          <p:spPr bwMode="auto">
            <a:xfrm>
              <a:off x="2612" y="132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69" name="Rectangle 133"/>
            <p:cNvSpPr>
              <a:spLocks noChangeArrowheads="1"/>
            </p:cNvSpPr>
            <p:nvPr/>
          </p:nvSpPr>
          <p:spPr bwMode="auto">
            <a:xfrm>
              <a:off x="2948" y="13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70" name="Freeform 134"/>
            <p:cNvSpPr>
              <a:spLocks/>
            </p:cNvSpPr>
            <p:nvPr/>
          </p:nvSpPr>
          <p:spPr bwMode="auto">
            <a:xfrm>
              <a:off x="3044" y="110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71" name="Rectangle 135"/>
            <p:cNvSpPr>
              <a:spLocks noChangeArrowheads="1"/>
            </p:cNvSpPr>
            <p:nvPr/>
          </p:nvSpPr>
          <p:spPr bwMode="auto">
            <a:xfrm>
              <a:off x="3393" y="132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72" name="Rectangle 136"/>
            <p:cNvSpPr>
              <a:spLocks noChangeArrowheads="1"/>
            </p:cNvSpPr>
            <p:nvPr/>
          </p:nvSpPr>
          <p:spPr bwMode="auto">
            <a:xfrm>
              <a:off x="3729" y="13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2473" name="Group 137"/>
            <p:cNvGrpSpPr>
              <a:grpSpLocks/>
            </p:cNvGrpSpPr>
            <p:nvPr/>
          </p:nvGrpSpPr>
          <p:grpSpPr bwMode="auto">
            <a:xfrm>
              <a:off x="3828" y="1462"/>
              <a:ext cx="480" cy="202"/>
              <a:chOff x="4368" y="3590"/>
              <a:chExt cx="480" cy="202"/>
            </a:xfrm>
          </p:grpSpPr>
          <p:sp>
            <p:nvSpPr>
              <p:cNvPr id="142474" name="Line 138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75" name="Line 139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76" name="Line 140"/>
              <p:cNvSpPr>
                <a:spLocks noChangeShapeType="1"/>
              </p:cNvSpPr>
              <p:nvPr/>
            </p:nvSpPr>
            <p:spPr bwMode="auto">
              <a:xfrm>
                <a:off x="4704" y="379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2477" name="Freeform 141"/>
              <p:cNvSpPr>
                <a:spLocks/>
              </p:cNvSpPr>
              <p:nvPr/>
            </p:nvSpPr>
            <p:spPr bwMode="auto">
              <a:xfrm>
                <a:off x="4368" y="3590"/>
                <a:ext cx="359" cy="97"/>
              </a:xfrm>
              <a:custGeom>
                <a:avLst/>
                <a:gdLst>
                  <a:gd name="T0" fmla="*/ 0 w 359"/>
                  <a:gd name="T1" fmla="*/ 3 h 97"/>
                  <a:gd name="T2" fmla="*/ 209 w 359"/>
                  <a:gd name="T3" fmla="*/ 3 h 97"/>
                  <a:gd name="T4" fmla="*/ 327 w 359"/>
                  <a:gd name="T5" fmla="*/ 19 h 97"/>
                  <a:gd name="T6" fmla="*/ 359 w 359"/>
                  <a:gd name="T7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9" h="97">
                    <a:moveTo>
                      <a:pt x="0" y="3"/>
                    </a:moveTo>
                    <a:cubicBezTo>
                      <a:pt x="35" y="3"/>
                      <a:pt x="155" y="0"/>
                      <a:pt x="209" y="3"/>
                    </a:cubicBezTo>
                    <a:cubicBezTo>
                      <a:pt x="263" y="6"/>
                      <a:pt x="302" y="3"/>
                      <a:pt x="327" y="19"/>
                    </a:cubicBezTo>
                    <a:cubicBezTo>
                      <a:pt x="352" y="35"/>
                      <a:pt x="352" y="81"/>
                      <a:pt x="359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42478" name="Rectangle 142"/>
            <p:cNvSpPr>
              <a:spLocks noChangeArrowheads="1"/>
            </p:cNvSpPr>
            <p:nvPr/>
          </p:nvSpPr>
          <p:spPr bwMode="auto">
            <a:xfrm>
              <a:off x="3492" y="1925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79" name="Freeform 143"/>
            <p:cNvSpPr>
              <a:spLocks/>
            </p:cNvSpPr>
            <p:nvPr/>
          </p:nvSpPr>
          <p:spPr bwMode="auto">
            <a:xfrm>
              <a:off x="3588" y="1584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80" name="Text Box 144"/>
            <p:cNvSpPr txBox="1">
              <a:spLocks noChangeArrowheads="1"/>
            </p:cNvSpPr>
            <p:nvPr/>
          </p:nvSpPr>
          <p:spPr bwMode="auto">
            <a:xfrm>
              <a:off x="2986" y="1877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Fim</a:t>
              </a:r>
              <a:endParaRPr lang="pt-PT" altLang="pt-BR" i="1"/>
            </a:p>
          </p:txBody>
        </p:sp>
        <p:sp>
          <p:nvSpPr>
            <p:cNvPr id="142481" name="Text Box 145"/>
            <p:cNvSpPr txBox="1">
              <a:spLocks noChangeArrowheads="1"/>
            </p:cNvSpPr>
            <p:nvPr/>
          </p:nvSpPr>
          <p:spPr bwMode="auto">
            <a:xfrm>
              <a:off x="2448" y="816"/>
              <a:ext cx="1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Desenfileira</a:t>
              </a:r>
              <a:endParaRPr lang="pt-PT" altLang="pt-BR" i="1"/>
            </a:p>
          </p:txBody>
        </p:sp>
        <p:sp>
          <p:nvSpPr>
            <p:cNvPr id="142482" name="Rectangle 146"/>
            <p:cNvSpPr>
              <a:spLocks noChangeArrowheads="1"/>
            </p:cNvSpPr>
            <p:nvPr/>
          </p:nvSpPr>
          <p:spPr bwMode="auto">
            <a:xfrm>
              <a:off x="1822" y="132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2483" name="Rectangle 147"/>
            <p:cNvSpPr>
              <a:spLocks noChangeArrowheads="1"/>
            </p:cNvSpPr>
            <p:nvPr/>
          </p:nvSpPr>
          <p:spPr bwMode="auto">
            <a:xfrm>
              <a:off x="2158" y="13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84" name="Freeform 148"/>
            <p:cNvSpPr>
              <a:spLocks/>
            </p:cNvSpPr>
            <p:nvPr/>
          </p:nvSpPr>
          <p:spPr bwMode="auto">
            <a:xfrm>
              <a:off x="2254" y="110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85" name="Rectangle 149"/>
            <p:cNvSpPr>
              <a:spLocks noChangeArrowheads="1"/>
            </p:cNvSpPr>
            <p:nvPr/>
          </p:nvSpPr>
          <p:spPr bwMode="auto">
            <a:xfrm>
              <a:off x="1934" y="192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86" name="Freeform 150"/>
            <p:cNvSpPr>
              <a:spLocks/>
            </p:cNvSpPr>
            <p:nvPr/>
          </p:nvSpPr>
          <p:spPr bwMode="auto">
            <a:xfrm>
              <a:off x="2030" y="1579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2487" name="Text Box 151"/>
            <p:cNvSpPr txBox="1">
              <a:spLocks noChangeArrowheads="1"/>
            </p:cNvSpPr>
            <p:nvPr/>
          </p:nvSpPr>
          <p:spPr bwMode="auto">
            <a:xfrm>
              <a:off x="1360" y="1872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Início</a:t>
              </a:r>
              <a:endParaRPr lang="pt-PT" altLang="pt-BR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8EE1E-44D7-4D69-BFC2-E6F1EAC650B9}" type="slidenum">
              <a:rPr lang="pt-PT" altLang="pt-BR"/>
              <a:pPr/>
              <a:t>109</a:t>
            </a:fld>
            <a:endParaRPr lang="pt-PT" altLang="pt-BR"/>
          </a:p>
        </p:txBody>
      </p:sp>
      <p:sp>
        <p:nvSpPr>
          <p:cNvPr id="144429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Listas Circulares</a:t>
            </a:r>
            <a:endParaRPr lang="pt-PT" altLang="pt-BR"/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 uso de dois ponteiros tem que ser cuidadoso para contemplar os casos especiais onde a lista tem 0 ou 1 elemento</a:t>
            </a:r>
          </a:p>
          <a:p>
            <a:r>
              <a:rPr lang="pt-BR" altLang="pt-BR"/>
              <a:t>Uma solução mais elegante é usar listas circulares</a:t>
            </a:r>
          </a:p>
          <a:p>
            <a:r>
              <a:rPr lang="pt-BR" altLang="pt-BR"/>
              <a:t>Neste caso, utiliza-se apenas um ponteiro para o fim da fila e fica implícito que o início da fila é o nó seguinte</a:t>
            </a:r>
            <a:endParaRPr lang="pt-PT" altLang="pt-BR"/>
          </a:p>
        </p:txBody>
      </p:sp>
      <p:grpSp>
        <p:nvGrpSpPr>
          <p:cNvPr id="144502" name="Group 118"/>
          <p:cNvGrpSpPr>
            <a:grpSpLocks/>
          </p:cNvGrpSpPr>
          <p:nvPr/>
        </p:nvGrpSpPr>
        <p:grpSpPr bwMode="auto">
          <a:xfrm>
            <a:off x="838200" y="3657600"/>
            <a:ext cx="7010400" cy="3200400"/>
            <a:chOff x="528" y="2304"/>
            <a:chExt cx="4416" cy="2016"/>
          </a:xfrm>
        </p:grpSpPr>
        <p:sp>
          <p:nvSpPr>
            <p:cNvPr id="144449" name="Rectangle 65"/>
            <p:cNvSpPr>
              <a:spLocks noChangeArrowheads="1"/>
            </p:cNvSpPr>
            <p:nvPr/>
          </p:nvSpPr>
          <p:spPr bwMode="auto">
            <a:xfrm>
              <a:off x="528" y="2304"/>
              <a:ext cx="4416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4450" name="Rectangle 66"/>
            <p:cNvSpPr>
              <a:spLocks noChangeArrowheads="1"/>
            </p:cNvSpPr>
            <p:nvPr/>
          </p:nvSpPr>
          <p:spPr bwMode="auto">
            <a:xfrm>
              <a:off x="2867" y="29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a</a:t>
              </a:r>
            </a:p>
          </p:txBody>
        </p:sp>
        <p:sp>
          <p:nvSpPr>
            <p:cNvPr id="144451" name="Rectangle 67"/>
            <p:cNvSpPr>
              <a:spLocks noChangeArrowheads="1"/>
            </p:cNvSpPr>
            <p:nvPr/>
          </p:nvSpPr>
          <p:spPr bwMode="auto">
            <a:xfrm>
              <a:off x="3203" y="29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52" name="Freeform 68"/>
            <p:cNvSpPr>
              <a:spLocks/>
            </p:cNvSpPr>
            <p:nvPr/>
          </p:nvSpPr>
          <p:spPr bwMode="auto">
            <a:xfrm>
              <a:off x="3299" y="27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53" name="Rectangle 69"/>
            <p:cNvSpPr>
              <a:spLocks noChangeArrowheads="1"/>
            </p:cNvSpPr>
            <p:nvPr/>
          </p:nvSpPr>
          <p:spPr bwMode="auto">
            <a:xfrm>
              <a:off x="3648" y="29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b</a:t>
              </a:r>
            </a:p>
          </p:txBody>
        </p:sp>
        <p:sp>
          <p:nvSpPr>
            <p:cNvPr id="144454" name="Rectangle 70"/>
            <p:cNvSpPr>
              <a:spLocks noChangeArrowheads="1"/>
            </p:cNvSpPr>
            <p:nvPr/>
          </p:nvSpPr>
          <p:spPr bwMode="auto">
            <a:xfrm>
              <a:off x="3984" y="29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55" name="Rectangle 71"/>
            <p:cNvSpPr>
              <a:spLocks noChangeArrowheads="1"/>
            </p:cNvSpPr>
            <p:nvPr/>
          </p:nvSpPr>
          <p:spPr bwMode="auto">
            <a:xfrm>
              <a:off x="2979" y="3524"/>
              <a:ext cx="19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56" name="Freeform 72"/>
            <p:cNvSpPr>
              <a:spLocks/>
            </p:cNvSpPr>
            <p:nvPr/>
          </p:nvSpPr>
          <p:spPr bwMode="auto">
            <a:xfrm>
              <a:off x="3075" y="3183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bg2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57" name="Text Box 73"/>
            <p:cNvSpPr txBox="1">
              <a:spLocks noChangeArrowheads="1"/>
            </p:cNvSpPr>
            <p:nvPr/>
          </p:nvSpPr>
          <p:spPr bwMode="auto">
            <a:xfrm>
              <a:off x="2403" y="3476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>
                  <a:solidFill>
                    <a:schemeClr val="bg2"/>
                  </a:solidFill>
                </a:rPr>
                <a:t>Início</a:t>
              </a:r>
              <a:endParaRPr lang="pt-PT" altLang="pt-BR" i="1">
                <a:solidFill>
                  <a:schemeClr val="bg2"/>
                </a:solidFill>
              </a:endParaRPr>
            </a:p>
          </p:txBody>
        </p:sp>
        <p:sp>
          <p:nvSpPr>
            <p:cNvPr id="144458" name="Rectangle 74"/>
            <p:cNvSpPr>
              <a:spLocks noChangeArrowheads="1"/>
            </p:cNvSpPr>
            <p:nvPr/>
          </p:nvSpPr>
          <p:spPr bwMode="auto">
            <a:xfrm>
              <a:off x="2077" y="29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d</a:t>
              </a:r>
            </a:p>
          </p:txBody>
        </p:sp>
        <p:sp>
          <p:nvSpPr>
            <p:cNvPr id="144459" name="Rectangle 75"/>
            <p:cNvSpPr>
              <a:spLocks noChangeArrowheads="1"/>
            </p:cNvSpPr>
            <p:nvPr/>
          </p:nvSpPr>
          <p:spPr bwMode="auto">
            <a:xfrm>
              <a:off x="2413" y="29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60" name="Freeform 76"/>
            <p:cNvSpPr>
              <a:spLocks/>
            </p:cNvSpPr>
            <p:nvPr/>
          </p:nvSpPr>
          <p:spPr bwMode="auto">
            <a:xfrm>
              <a:off x="2509" y="27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61" name="Rectangle 77"/>
            <p:cNvSpPr>
              <a:spLocks noChangeArrowheads="1"/>
            </p:cNvSpPr>
            <p:nvPr/>
          </p:nvSpPr>
          <p:spPr bwMode="auto">
            <a:xfrm>
              <a:off x="2189" y="35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62" name="Freeform 78"/>
            <p:cNvSpPr>
              <a:spLocks/>
            </p:cNvSpPr>
            <p:nvPr/>
          </p:nvSpPr>
          <p:spPr bwMode="auto">
            <a:xfrm>
              <a:off x="2285" y="3183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63" name="Text Box 79"/>
            <p:cNvSpPr txBox="1">
              <a:spLocks noChangeArrowheads="1"/>
            </p:cNvSpPr>
            <p:nvPr/>
          </p:nvSpPr>
          <p:spPr bwMode="auto">
            <a:xfrm>
              <a:off x="1683" y="3476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Fim</a:t>
              </a:r>
              <a:endParaRPr lang="pt-PT" altLang="pt-BR" i="1"/>
            </a:p>
          </p:txBody>
        </p:sp>
        <p:sp>
          <p:nvSpPr>
            <p:cNvPr id="144464" name="Freeform 80"/>
            <p:cNvSpPr>
              <a:spLocks/>
            </p:cNvSpPr>
            <p:nvPr/>
          </p:nvSpPr>
          <p:spPr bwMode="auto">
            <a:xfrm>
              <a:off x="885" y="2982"/>
              <a:ext cx="3660" cy="1098"/>
            </a:xfrm>
            <a:custGeom>
              <a:avLst/>
              <a:gdLst>
                <a:gd name="T0" fmla="*/ 3199 w 3660"/>
                <a:gd name="T1" fmla="*/ 62 h 1351"/>
                <a:gd name="T2" fmla="*/ 3571 w 3660"/>
                <a:gd name="T3" fmla="*/ 178 h 1351"/>
                <a:gd name="T4" fmla="*/ 3491 w 3660"/>
                <a:gd name="T5" fmla="*/ 1130 h 1351"/>
                <a:gd name="T6" fmla="*/ 2555 w 3660"/>
                <a:gd name="T7" fmla="*/ 1282 h 1351"/>
                <a:gd name="T8" fmla="*/ 435 w 3660"/>
                <a:gd name="T9" fmla="*/ 1242 h 1351"/>
                <a:gd name="T10" fmla="*/ 43 w 3660"/>
                <a:gd name="T11" fmla="*/ 626 h 1351"/>
                <a:gd name="T12" fmla="*/ 179 w 3660"/>
                <a:gd name="T13" fmla="*/ 106 h 1351"/>
                <a:gd name="T14" fmla="*/ 387 w 3660"/>
                <a:gd name="T15" fmla="*/ 5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0" h="1351">
                  <a:moveTo>
                    <a:pt x="3199" y="62"/>
                  </a:moveTo>
                  <a:cubicBezTo>
                    <a:pt x="3261" y="81"/>
                    <a:pt x="3522" y="0"/>
                    <a:pt x="3571" y="178"/>
                  </a:cubicBezTo>
                  <a:cubicBezTo>
                    <a:pt x="3620" y="356"/>
                    <a:pt x="3660" y="946"/>
                    <a:pt x="3491" y="1130"/>
                  </a:cubicBezTo>
                  <a:cubicBezTo>
                    <a:pt x="3322" y="1314"/>
                    <a:pt x="3064" y="1263"/>
                    <a:pt x="2555" y="1282"/>
                  </a:cubicBezTo>
                  <a:cubicBezTo>
                    <a:pt x="2046" y="1301"/>
                    <a:pt x="854" y="1351"/>
                    <a:pt x="435" y="1242"/>
                  </a:cubicBezTo>
                  <a:cubicBezTo>
                    <a:pt x="16" y="1133"/>
                    <a:pt x="86" y="815"/>
                    <a:pt x="43" y="626"/>
                  </a:cubicBezTo>
                  <a:cubicBezTo>
                    <a:pt x="0" y="437"/>
                    <a:pt x="122" y="202"/>
                    <a:pt x="179" y="106"/>
                  </a:cubicBezTo>
                  <a:cubicBezTo>
                    <a:pt x="236" y="10"/>
                    <a:pt x="344" y="62"/>
                    <a:pt x="387" y="5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65" name="Rectangle 81"/>
            <p:cNvSpPr>
              <a:spLocks noChangeArrowheads="1"/>
            </p:cNvSpPr>
            <p:nvPr/>
          </p:nvSpPr>
          <p:spPr bwMode="auto">
            <a:xfrm>
              <a:off x="1296" y="2928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c</a:t>
              </a:r>
            </a:p>
          </p:txBody>
        </p:sp>
        <p:sp>
          <p:nvSpPr>
            <p:cNvPr id="144466" name="Rectangle 82"/>
            <p:cNvSpPr>
              <a:spLocks noChangeArrowheads="1"/>
            </p:cNvSpPr>
            <p:nvPr/>
          </p:nvSpPr>
          <p:spPr bwMode="auto">
            <a:xfrm>
              <a:off x="1632" y="292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467" name="Freeform 83"/>
            <p:cNvSpPr>
              <a:spLocks/>
            </p:cNvSpPr>
            <p:nvPr/>
          </p:nvSpPr>
          <p:spPr bwMode="auto">
            <a:xfrm>
              <a:off x="1728" y="2708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4503" name="Group 119"/>
          <p:cNvGrpSpPr>
            <a:grpSpLocks/>
          </p:cNvGrpSpPr>
          <p:nvPr/>
        </p:nvGrpSpPr>
        <p:grpSpPr bwMode="auto">
          <a:xfrm>
            <a:off x="838200" y="3657600"/>
            <a:ext cx="7010400" cy="3200400"/>
            <a:chOff x="528" y="2300"/>
            <a:chExt cx="4416" cy="2016"/>
          </a:xfrm>
        </p:grpSpPr>
        <p:sp>
          <p:nvSpPr>
            <p:cNvPr id="144504" name="Rectangle 120"/>
            <p:cNvSpPr>
              <a:spLocks noChangeArrowheads="1"/>
            </p:cNvSpPr>
            <p:nvPr/>
          </p:nvSpPr>
          <p:spPr bwMode="auto">
            <a:xfrm>
              <a:off x="528" y="2300"/>
              <a:ext cx="4416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sp>
          <p:nvSpPr>
            <p:cNvPr id="144505" name="Rectangle 121"/>
            <p:cNvSpPr>
              <a:spLocks noChangeArrowheads="1"/>
            </p:cNvSpPr>
            <p:nvPr/>
          </p:nvSpPr>
          <p:spPr bwMode="auto">
            <a:xfrm>
              <a:off x="3648" y="292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b</a:t>
              </a:r>
            </a:p>
          </p:txBody>
        </p:sp>
        <p:sp>
          <p:nvSpPr>
            <p:cNvPr id="144506" name="Rectangle 122"/>
            <p:cNvSpPr>
              <a:spLocks noChangeArrowheads="1"/>
            </p:cNvSpPr>
            <p:nvPr/>
          </p:nvSpPr>
          <p:spPr bwMode="auto">
            <a:xfrm>
              <a:off x="3984" y="29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507" name="Text Box 123"/>
            <p:cNvSpPr txBox="1">
              <a:spLocks noChangeArrowheads="1"/>
            </p:cNvSpPr>
            <p:nvPr/>
          </p:nvSpPr>
          <p:spPr bwMode="auto">
            <a:xfrm>
              <a:off x="2304" y="2396"/>
              <a:ext cx="1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pt-BR" altLang="pt-BR" i="1"/>
                <a:t>Desenfileira</a:t>
              </a:r>
              <a:endParaRPr lang="pt-PT" altLang="pt-BR" i="1"/>
            </a:p>
          </p:txBody>
        </p:sp>
        <p:sp>
          <p:nvSpPr>
            <p:cNvPr id="144508" name="Rectangle 124"/>
            <p:cNvSpPr>
              <a:spLocks noChangeArrowheads="1"/>
            </p:cNvSpPr>
            <p:nvPr/>
          </p:nvSpPr>
          <p:spPr bwMode="auto">
            <a:xfrm>
              <a:off x="2077" y="292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d</a:t>
              </a:r>
            </a:p>
          </p:txBody>
        </p:sp>
        <p:sp>
          <p:nvSpPr>
            <p:cNvPr id="144509" name="Rectangle 125"/>
            <p:cNvSpPr>
              <a:spLocks noChangeArrowheads="1"/>
            </p:cNvSpPr>
            <p:nvPr/>
          </p:nvSpPr>
          <p:spPr bwMode="auto">
            <a:xfrm>
              <a:off x="2413" y="29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510" name="Freeform 126"/>
            <p:cNvSpPr>
              <a:spLocks/>
            </p:cNvSpPr>
            <p:nvPr/>
          </p:nvSpPr>
          <p:spPr bwMode="auto">
            <a:xfrm>
              <a:off x="2509" y="2704"/>
              <a:ext cx="118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511" name="Rectangle 127"/>
            <p:cNvSpPr>
              <a:spLocks noChangeArrowheads="1"/>
            </p:cNvSpPr>
            <p:nvPr/>
          </p:nvSpPr>
          <p:spPr bwMode="auto">
            <a:xfrm>
              <a:off x="2189" y="3520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512" name="Freeform 128"/>
            <p:cNvSpPr>
              <a:spLocks/>
            </p:cNvSpPr>
            <p:nvPr/>
          </p:nvSpPr>
          <p:spPr bwMode="auto">
            <a:xfrm>
              <a:off x="2285" y="3179"/>
              <a:ext cx="3" cy="485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513" name="Text Box 129"/>
            <p:cNvSpPr txBox="1">
              <a:spLocks noChangeArrowheads="1"/>
            </p:cNvSpPr>
            <p:nvPr/>
          </p:nvSpPr>
          <p:spPr bwMode="auto">
            <a:xfrm>
              <a:off x="1683" y="34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i="1"/>
                <a:t>Fim</a:t>
              </a:r>
              <a:endParaRPr lang="pt-PT" altLang="pt-BR" i="1"/>
            </a:p>
          </p:txBody>
        </p:sp>
        <p:sp>
          <p:nvSpPr>
            <p:cNvPr id="144514" name="Freeform 130"/>
            <p:cNvSpPr>
              <a:spLocks/>
            </p:cNvSpPr>
            <p:nvPr/>
          </p:nvSpPr>
          <p:spPr bwMode="auto">
            <a:xfrm>
              <a:off x="885" y="2978"/>
              <a:ext cx="3660" cy="1098"/>
            </a:xfrm>
            <a:custGeom>
              <a:avLst/>
              <a:gdLst>
                <a:gd name="T0" fmla="*/ 3199 w 3660"/>
                <a:gd name="T1" fmla="*/ 62 h 1351"/>
                <a:gd name="T2" fmla="*/ 3571 w 3660"/>
                <a:gd name="T3" fmla="*/ 178 h 1351"/>
                <a:gd name="T4" fmla="*/ 3491 w 3660"/>
                <a:gd name="T5" fmla="*/ 1130 h 1351"/>
                <a:gd name="T6" fmla="*/ 2555 w 3660"/>
                <a:gd name="T7" fmla="*/ 1282 h 1351"/>
                <a:gd name="T8" fmla="*/ 435 w 3660"/>
                <a:gd name="T9" fmla="*/ 1242 h 1351"/>
                <a:gd name="T10" fmla="*/ 43 w 3660"/>
                <a:gd name="T11" fmla="*/ 626 h 1351"/>
                <a:gd name="T12" fmla="*/ 179 w 3660"/>
                <a:gd name="T13" fmla="*/ 106 h 1351"/>
                <a:gd name="T14" fmla="*/ 387 w 3660"/>
                <a:gd name="T15" fmla="*/ 5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0" h="1351">
                  <a:moveTo>
                    <a:pt x="3199" y="62"/>
                  </a:moveTo>
                  <a:cubicBezTo>
                    <a:pt x="3261" y="81"/>
                    <a:pt x="3522" y="0"/>
                    <a:pt x="3571" y="178"/>
                  </a:cubicBezTo>
                  <a:cubicBezTo>
                    <a:pt x="3620" y="356"/>
                    <a:pt x="3660" y="946"/>
                    <a:pt x="3491" y="1130"/>
                  </a:cubicBezTo>
                  <a:cubicBezTo>
                    <a:pt x="3322" y="1314"/>
                    <a:pt x="3064" y="1263"/>
                    <a:pt x="2555" y="1282"/>
                  </a:cubicBezTo>
                  <a:cubicBezTo>
                    <a:pt x="2046" y="1301"/>
                    <a:pt x="854" y="1351"/>
                    <a:pt x="435" y="1242"/>
                  </a:cubicBezTo>
                  <a:cubicBezTo>
                    <a:pt x="16" y="1133"/>
                    <a:pt x="86" y="815"/>
                    <a:pt x="43" y="626"/>
                  </a:cubicBezTo>
                  <a:cubicBezTo>
                    <a:pt x="0" y="437"/>
                    <a:pt x="122" y="202"/>
                    <a:pt x="179" y="106"/>
                  </a:cubicBezTo>
                  <a:cubicBezTo>
                    <a:pt x="236" y="10"/>
                    <a:pt x="344" y="62"/>
                    <a:pt x="387" y="5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515" name="Rectangle 131"/>
            <p:cNvSpPr>
              <a:spLocks noChangeArrowheads="1"/>
            </p:cNvSpPr>
            <p:nvPr/>
          </p:nvSpPr>
          <p:spPr bwMode="auto">
            <a:xfrm>
              <a:off x="1296" y="2924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c</a:t>
              </a:r>
            </a:p>
          </p:txBody>
        </p:sp>
        <p:sp>
          <p:nvSpPr>
            <p:cNvPr id="144516" name="Rectangle 132"/>
            <p:cNvSpPr>
              <a:spLocks noChangeArrowheads="1"/>
            </p:cNvSpPr>
            <p:nvPr/>
          </p:nvSpPr>
          <p:spPr bwMode="auto">
            <a:xfrm>
              <a:off x="1632" y="29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517" name="Freeform 133"/>
            <p:cNvSpPr>
              <a:spLocks/>
            </p:cNvSpPr>
            <p:nvPr/>
          </p:nvSpPr>
          <p:spPr bwMode="auto">
            <a:xfrm>
              <a:off x="1728" y="2704"/>
              <a:ext cx="467" cy="329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4518" name="Group 134"/>
          <p:cNvGrpSpPr>
            <a:grpSpLocks/>
          </p:cNvGrpSpPr>
          <p:nvPr/>
        </p:nvGrpSpPr>
        <p:grpSpPr bwMode="auto">
          <a:xfrm>
            <a:off x="838200" y="3657600"/>
            <a:ext cx="7010400" cy="3200400"/>
            <a:chOff x="528" y="2300"/>
            <a:chExt cx="4416" cy="2016"/>
          </a:xfrm>
        </p:grpSpPr>
        <p:sp>
          <p:nvSpPr>
            <p:cNvPr id="144519" name="Rectangle 135"/>
            <p:cNvSpPr>
              <a:spLocks noChangeArrowheads="1"/>
            </p:cNvSpPr>
            <p:nvPr/>
          </p:nvSpPr>
          <p:spPr bwMode="auto">
            <a:xfrm>
              <a:off x="528" y="2300"/>
              <a:ext cx="4416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  <p:grpSp>
          <p:nvGrpSpPr>
            <p:cNvPr id="144520" name="Group 136"/>
            <p:cNvGrpSpPr>
              <a:grpSpLocks/>
            </p:cNvGrpSpPr>
            <p:nvPr/>
          </p:nvGrpSpPr>
          <p:grpSpPr bwMode="auto">
            <a:xfrm>
              <a:off x="885" y="2396"/>
              <a:ext cx="3660" cy="1680"/>
              <a:chOff x="885" y="2396"/>
              <a:chExt cx="3660" cy="1680"/>
            </a:xfrm>
          </p:grpSpPr>
          <p:sp>
            <p:nvSpPr>
              <p:cNvPr id="144521" name="Rectangle 137"/>
              <p:cNvSpPr>
                <a:spLocks noChangeArrowheads="1"/>
              </p:cNvSpPr>
              <p:nvPr/>
            </p:nvSpPr>
            <p:spPr bwMode="auto">
              <a:xfrm>
                <a:off x="2867" y="2924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/>
                  <a:t>e</a:t>
                </a:r>
              </a:p>
            </p:txBody>
          </p:sp>
          <p:sp>
            <p:nvSpPr>
              <p:cNvPr id="144522" name="Rectangle 138"/>
              <p:cNvSpPr>
                <a:spLocks noChangeArrowheads="1"/>
              </p:cNvSpPr>
              <p:nvPr/>
            </p:nvSpPr>
            <p:spPr bwMode="auto">
              <a:xfrm>
                <a:off x="3203" y="292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23" name="Freeform 139"/>
              <p:cNvSpPr>
                <a:spLocks/>
              </p:cNvSpPr>
              <p:nvPr/>
            </p:nvSpPr>
            <p:spPr bwMode="auto">
              <a:xfrm>
                <a:off x="3299" y="2704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24" name="Rectangle 140"/>
              <p:cNvSpPr>
                <a:spLocks noChangeArrowheads="1"/>
              </p:cNvSpPr>
              <p:nvPr/>
            </p:nvSpPr>
            <p:spPr bwMode="auto">
              <a:xfrm>
                <a:off x="3648" y="2924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/>
                  <a:t>b</a:t>
                </a:r>
              </a:p>
            </p:txBody>
          </p:sp>
          <p:sp>
            <p:nvSpPr>
              <p:cNvPr id="144525" name="Rectangle 141"/>
              <p:cNvSpPr>
                <a:spLocks noChangeArrowheads="1"/>
              </p:cNvSpPr>
              <p:nvPr/>
            </p:nvSpPr>
            <p:spPr bwMode="auto">
              <a:xfrm>
                <a:off x="3984" y="292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26" name="Rectangle 142"/>
              <p:cNvSpPr>
                <a:spLocks noChangeArrowheads="1"/>
              </p:cNvSpPr>
              <p:nvPr/>
            </p:nvSpPr>
            <p:spPr bwMode="auto">
              <a:xfrm>
                <a:off x="2077" y="2924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/>
                  <a:t>d</a:t>
                </a:r>
              </a:p>
            </p:txBody>
          </p:sp>
          <p:sp>
            <p:nvSpPr>
              <p:cNvPr id="144527" name="Rectangle 143"/>
              <p:cNvSpPr>
                <a:spLocks noChangeArrowheads="1"/>
              </p:cNvSpPr>
              <p:nvPr/>
            </p:nvSpPr>
            <p:spPr bwMode="auto">
              <a:xfrm>
                <a:off x="2413" y="292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28" name="Freeform 144"/>
              <p:cNvSpPr>
                <a:spLocks/>
              </p:cNvSpPr>
              <p:nvPr/>
            </p:nvSpPr>
            <p:spPr bwMode="auto">
              <a:xfrm>
                <a:off x="2509" y="2704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29" name="Rectangle 145"/>
              <p:cNvSpPr>
                <a:spLocks noChangeArrowheads="1"/>
              </p:cNvSpPr>
              <p:nvPr/>
            </p:nvSpPr>
            <p:spPr bwMode="auto">
              <a:xfrm>
                <a:off x="2954" y="352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30" name="Freeform 146"/>
              <p:cNvSpPr>
                <a:spLocks/>
              </p:cNvSpPr>
              <p:nvPr/>
            </p:nvSpPr>
            <p:spPr bwMode="auto">
              <a:xfrm>
                <a:off x="3050" y="3179"/>
                <a:ext cx="3" cy="485"/>
              </a:xfrm>
              <a:custGeom>
                <a:avLst/>
                <a:gdLst>
                  <a:gd name="T0" fmla="*/ 0 w 3"/>
                  <a:gd name="T1" fmla="*/ 485 h 485"/>
                  <a:gd name="T2" fmla="*/ 3 w 3"/>
                  <a:gd name="T3" fmla="*/ 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5">
                    <a:moveTo>
                      <a:pt x="0" y="485"/>
                    </a:moveTo>
                    <a:cubicBezTo>
                      <a:pt x="0" y="404"/>
                      <a:pt x="3" y="101"/>
                      <a:pt x="3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31" name="Text Box 147"/>
              <p:cNvSpPr txBox="1">
                <a:spLocks noChangeArrowheads="1"/>
              </p:cNvSpPr>
              <p:nvPr/>
            </p:nvSpPr>
            <p:spPr bwMode="auto">
              <a:xfrm>
                <a:off x="2448" y="3472"/>
                <a:ext cx="4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altLang="pt-BR" i="1"/>
                  <a:t>Fim</a:t>
                </a:r>
                <a:endParaRPr lang="pt-PT" altLang="pt-BR" i="1"/>
              </a:p>
            </p:txBody>
          </p:sp>
          <p:sp>
            <p:nvSpPr>
              <p:cNvPr id="144532" name="Freeform 148"/>
              <p:cNvSpPr>
                <a:spLocks/>
              </p:cNvSpPr>
              <p:nvPr/>
            </p:nvSpPr>
            <p:spPr bwMode="auto">
              <a:xfrm>
                <a:off x="885" y="2978"/>
                <a:ext cx="3660" cy="1098"/>
              </a:xfrm>
              <a:custGeom>
                <a:avLst/>
                <a:gdLst>
                  <a:gd name="T0" fmla="*/ 3199 w 3660"/>
                  <a:gd name="T1" fmla="*/ 62 h 1351"/>
                  <a:gd name="T2" fmla="*/ 3571 w 3660"/>
                  <a:gd name="T3" fmla="*/ 178 h 1351"/>
                  <a:gd name="T4" fmla="*/ 3491 w 3660"/>
                  <a:gd name="T5" fmla="*/ 1130 h 1351"/>
                  <a:gd name="T6" fmla="*/ 2555 w 3660"/>
                  <a:gd name="T7" fmla="*/ 1282 h 1351"/>
                  <a:gd name="T8" fmla="*/ 435 w 3660"/>
                  <a:gd name="T9" fmla="*/ 1242 h 1351"/>
                  <a:gd name="T10" fmla="*/ 43 w 3660"/>
                  <a:gd name="T11" fmla="*/ 626 h 1351"/>
                  <a:gd name="T12" fmla="*/ 179 w 3660"/>
                  <a:gd name="T13" fmla="*/ 106 h 1351"/>
                  <a:gd name="T14" fmla="*/ 387 w 3660"/>
                  <a:gd name="T15" fmla="*/ 50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60" h="1351">
                    <a:moveTo>
                      <a:pt x="3199" y="62"/>
                    </a:moveTo>
                    <a:cubicBezTo>
                      <a:pt x="3261" y="81"/>
                      <a:pt x="3522" y="0"/>
                      <a:pt x="3571" y="178"/>
                    </a:cubicBezTo>
                    <a:cubicBezTo>
                      <a:pt x="3620" y="356"/>
                      <a:pt x="3660" y="946"/>
                      <a:pt x="3491" y="1130"/>
                    </a:cubicBezTo>
                    <a:cubicBezTo>
                      <a:pt x="3322" y="1314"/>
                      <a:pt x="3064" y="1263"/>
                      <a:pt x="2555" y="1282"/>
                    </a:cubicBezTo>
                    <a:cubicBezTo>
                      <a:pt x="2046" y="1301"/>
                      <a:pt x="854" y="1351"/>
                      <a:pt x="435" y="1242"/>
                    </a:cubicBezTo>
                    <a:cubicBezTo>
                      <a:pt x="16" y="1133"/>
                      <a:pt x="86" y="815"/>
                      <a:pt x="43" y="626"/>
                    </a:cubicBezTo>
                    <a:cubicBezTo>
                      <a:pt x="0" y="437"/>
                      <a:pt x="122" y="202"/>
                      <a:pt x="179" y="106"/>
                    </a:cubicBezTo>
                    <a:cubicBezTo>
                      <a:pt x="236" y="10"/>
                      <a:pt x="344" y="62"/>
                      <a:pt x="387" y="5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33" name="Rectangle 149"/>
              <p:cNvSpPr>
                <a:spLocks noChangeArrowheads="1"/>
              </p:cNvSpPr>
              <p:nvPr/>
            </p:nvSpPr>
            <p:spPr bwMode="auto">
              <a:xfrm>
                <a:off x="1296" y="2924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pt-BR" altLang="pt-BR"/>
                  <a:t>c</a:t>
                </a:r>
              </a:p>
            </p:txBody>
          </p:sp>
          <p:sp>
            <p:nvSpPr>
              <p:cNvPr id="144534" name="Rectangle 150"/>
              <p:cNvSpPr>
                <a:spLocks noChangeArrowheads="1"/>
              </p:cNvSpPr>
              <p:nvPr/>
            </p:nvSpPr>
            <p:spPr bwMode="auto">
              <a:xfrm>
                <a:off x="1632" y="292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35" name="Freeform 151"/>
              <p:cNvSpPr>
                <a:spLocks/>
              </p:cNvSpPr>
              <p:nvPr/>
            </p:nvSpPr>
            <p:spPr bwMode="auto">
              <a:xfrm>
                <a:off x="1728" y="2704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536" name="Text Box 152"/>
              <p:cNvSpPr txBox="1">
                <a:spLocks noChangeArrowheads="1"/>
              </p:cNvSpPr>
              <p:nvPr/>
            </p:nvSpPr>
            <p:spPr bwMode="auto">
              <a:xfrm>
                <a:off x="2352" y="2396"/>
                <a:ext cx="7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pt-BR" altLang="pt-BR" i="1"/>
                  <a:t>Enfileira</a:t>
                </a:r>
                <a:endParaRPr lang="pt-PT" altLang="pt-BR" i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7A13-FF9E-4DA9-9E89-F62218CFC083}" type="slidenum">
              <a:rPr lang="pt-PT" altLang="pt-BR"/>
              <a:pPr/>
              <a:t>11</a:t>
            </a:fld>
            <a:endParaRPr lang="pt-PT" altLang="pt-B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Limites Justos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953000"/>
          </a:xfrm>
        </p:spPr>
        <p:txBody>
          <a:bodyPr/>
          <a:lstStyle/>
          <a:p>
            <a:r>
              <a:rPr lang="pt-BR" altLang="pt-BR"/>
              <a:t>Observe que se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3</a:t>
            </a:r>
            <a:r>
              <a:rPr lang="pt-BR" altLang="pt-BR">
                <a:sym typeface="Symbol" pitchFamily="18" charset="2"/>
              </a:rPr>
              <a:t>) então,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4</a:t>
            </a:r>
            <a:r>
              <a:rPr lang="pt-BR" altLang="pt-BR">
                <a:sym typeface="Symbol" pitchFamily="18" charset="2"/>
              </a:rPr>
              <a:t>),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5</a:t>
            </a:r>
            <a:r>
              <a:rPr lang="pt-BR" altLang="pt-BR">
                <a:sym typeface="Symbol" pitchFamily="18" charset="2"/>
              </a:rPr>
              <a:t>), etc </a:t>
            </a:r>
          </a:p>
          <a:p>
            <a:r>
              <a:rPr lang="pt-BR" altLang="pt-BR"/>
              <a:t>Analogamente, se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</a:t>
            </a:r>
            <a:r>
              <a:rPr lang="pt-BR" altLang="pt-BR" i="1">
                <a:sym typeface="Symbol" pitchFamily="18" charset="2"/>
              </a:rPr>
              <a:t>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3</a:t>
            </a:r>
            <a:r>
              <a:rPr lang="pt-BR" altLang="pt-BR">
                <a:sym typeface="Symbol" pitchFamily="18" charset="2"/>
              </a:rPr>
              <a:t>) então, </a:t>
            </a:r>
            <a:br>
              <a:rPr lang="pt-BR" altLang="pt-BR">
                <a:sym typeface="Symbol" pitchFamily="18" charset="2"/>
              </a:rPr>
            </a:b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 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2</a:t>
            </a:r>
            <a:r>
              <a:rPr lang="pt-BR" altLang="pt-BR">
                <a:sym typeface="Symbol" pitchFamily="18" charset="2"/>
              </a:rPr>
              <a:t>),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</a:t>
            </a:r>
            <a:r>
              <a:rPr lang="pt-BR" altLang="pt-BR" i="1">
                <a:sym typeface="Symbol" pitchFamily="18" charset="2"/>
              </a:rPr>
              <a:t>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), etc</a:t>
            </a:r>
          </a:p>
          <a:p>
            <a:r>
              <a:rPr lang="pt-BR" altLang="pt-BR">
                <a:sym typeface="Symbol" pitchFamily="18" charset="2"/>
              </a:rPr>
              <a:t>Se uma função </a:t>
            </a:r>
            <a:r>
              <a:rPr lang="pt-BR" altLang="pt-BR" i="1">
                <a:sym typeface="Symbol" pitchFamily="18" charset="2"/>
              </a:rPr>
              <a:t>T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tem como limites superior e inferior a mesma função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), então diz-se que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é um limite justo de </a:t>
            </a:r>
            <a:r>
              <a:rPr lang="pt-BR" altLang="pt-BR" i="1">
                <a:sym typeface="Symbol" pitchFamily="18" charset="2"/>
              </a:rPr>
              <a:t>T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), ou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(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</a:t>
            </a:r>
          </a:p>
          <a:p>
            <a:r>
              <a:rPr lang="pt-BR" altLang="pt-BR">
                <a:sym typeface="Symbol" pitchFamily="18" charset="2"/>
              </a:rPr>
              <a:t>Definição</a:t>
            </a:r>
          </a:p>
          <a:p>
            <a:pPr lvl="1"/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(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 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 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</a:t>
            </a:r>
            <a:r>
              <a:rPr lang="pt-BR" altLang="pt-BR" i="1">
                <a:sym typeface="Symbol" pitchFamily="18" charset="2"/>
              </a:rPr>
              <a:t>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FC07-DB5A-4E97-AFCD-4F61179BAA0D}" type="slidenum">
              <a:rPr lang="pt-PT" altLang="pt-BR"/>
              <a:pPr/>
              <a:t>110</a:t>
            </a:fld>
            <a:endParaRPr lang="pt-PT" altLang="pt-BR"/>
          </a:p>
        </p:txBody>
      </p:sp>
      <p:sp>
        <p:nvSpPr>
          <p:cNvPr id="145537" name="Rectangle 1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Listas Duplamente Encadeadas</a:t>
            </a:r>
            <a:endParaRPr lang="pt-PT" altLang="pt-BR"/>
          </a:p>
        </p:txBody>
      </p:sp>
      <p:sp>
        <p:nvSpPr>
          <p:cNvPr id="145538" name="Rectangle 1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Para implementar deques, precisamos ser capazes de seguir a seqüência de nós em ambos os sentidos</a:t>
            </a:r>
          </a:p>
          <a:p>
            <a:r>
              <a:rPr lang="pt-BR" altLang="pt-BR"/>
              <a:t>Para tanto, utiliza-se listas duplamente encadeadas</a:t>
            </a:r>
          </a:p>
          <a:p>
            <a:r>
              <a:rPr lang="pt-BR" altLang="pt-BR"/>
              <a:t>Cada nó possui dois elos, um apontando para o nó seguinte e outro para o nó anterior</a:t>
            </a:r>
          </a:p>
          <a:p>
            <a:r>
              <a:rPr lang="pt-BR" altLang="pt-BR"/>
              <a:t>Também neste caso podemos denotar o início e o fim da cadeia explicitamente ou utilizando listas circulares </a:t>
            </a:r>
            <a:endParaRPr lang="pt-PT" altLang="pt-BR"/>
          </a:p>
        </p:txBody>
      </p:sp>
      <p:sp>
        <p:nvSpPr>
          <p:cNvPr id="145550" name="Rectangle 142"/>
          <p:cNvSpPr>
            <a:spLocks noChangeArrowheads="1"/>
          </p:cNvSpPr>
          <p:nvPr/>
        </p:nvSpPr>
        <p:spPr bwMode="auto">
          <a:xfrm>
            <a:off x="6172200" y="559435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51" name="Freeform 143"/>
          <p:cNvSpPr>
            <a:spLocks/>
          </p:cNvSpPr>
          <p:nvPr/>
        </p:nvSpPr>
        <p:spPr bwMode="auto">
          <a:xfrm>
            <a:off x="6324600" y="5053013"/>
            <a:ext cx="4763" cy="769937"/>
          </a:xfrm>
          <a:custGeom>
            <a:avLst/>
            <a:gdLst>
              <a:gd name="T0" fmla="*/ 0 w 3"/>
              <a:gd name="T1" fmla="*/ 485 h 485"/>
              <a:gd name="T2" fmla="*/ 3 w 3"/>
              <a:gd name="T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5">
                <a:moveTo>
                  <a:pt x="0" y="485"/>
                </a:moveTo>
                <a:cubicBezTo>
                  <a:pt x="0" y="404"/>
                  <a:pt x="3" y="101"/>
                  <a:pt x="3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52" name="Text Box 144"/>
          <p:cNvSpPr txBox="1">
            <a:spLocks noChangeArrowheads="1"/>
          </p:cNvSpPr>
          <p:nvPr/>
        </p:nvSpPr>
        <p:spPr bwMode="auto">
          <a:xfrm>
            <a:off x="5368925" y="551815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Fim</a:t>
            </a:r>
            <a:endParaRPr lang="pt-PT" altLang="pt-BR" i="1"/>
          </a:p>
        </p:txBody>
      </p:sp>
      <p:sp>
        <p:nvSpPr>
          <p:cNvPr id="145554" name="Rectangle 146"/>
          <p:cNvSpPr>
            <a:spLocks noChangeArrowheads="1"/>
          </p:cNvSpPr>
          <p:nvPr/>
        </p:nvSpPr>
        <p:spPr bwMode="auto">
          <a:xfrm>
            <a:off x="2209800" y="4648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sp>
        <p:nvSpPr>
          <p:cNvPr id="145555" name="Rectangle 147"/>
          <p:cNvSpPr>
            <a:spLocks noChangeArrowheads="1"/>
          </p:cNvSpPr>
          <p:nvPr/>
        </p:nvSpPr>
        <p:spPr bwMode="auto">
          <a:xfrm>
            <a:off x="25908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56" name="Freeform 148"/>
          <p:cNvSpPr>
            <a:spLocks/>
          </p:cNvSpPr>
          <p:nvPr/>
        </p:nvSpPr>
        <p:spPr bwMode="auto">
          <a:xfrm>
            <a:off x="2743200" y="4298950"/>
            <a:ext cx="741363" cy="522288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58" name="Rectangle 150"/>
          <p:cNvSpPr>
            <a:spLocks noChangeArrowheads="1"/>
          </p:cNvSpPr>
          <p:nvPr/>
        </p:nvSpPr>
        <p:spPr bwMode="auto">
          <a:xfrm>
            <a:off x="1905000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59" name="Freeform 151"/>
          <p:cNvSpPr>
            <a:spLocks/>
          </p:cNvSpPr>
          <p:nvPr/>
        </p:nvSpPr>
        <p:spPr bwMode="auto">
          <a:xfrm>
            <a:off x="1497013" y="4054475"/>
            <a:ext cx="5040312" cy="822325"/>
          </a:xfrm>
          <a:custGeom>
            <a:avLst/>
            <a:gdLst>
              <a:gd name="T0" fmla="*/ 354 w 3175"/>
              <a:gd name="T1" fmla="*/ 510 h 518"/>
              <a:gd name="T2" fmla="*/ 114 w 3175"/>
              <a:gd name="T3" fmla="*/ 444 h 518"/>
              <a:gd name="T4" fmla="*/ 438 w 3175"/>
              <a:gd name="T5" fmla="*/ 66 h 518"/>
              <a:gd name="T6" fmla="*/ 2742 w 3175"/>
              <a:gd name="T7" fmla="*/ 50 h 518"/>
              <a:gd name="T8" fmla="*/ 3034 w 3175"/>
              <a:gd name="T9" fmla="*/ 334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5" h="518">
                <a:moveTo>
                  <a:pt x="354" y="510"/>
                </a:moveTo>
                <a:cubicBezTo>
                  <a:pt x="314" y="499"/>
                  <a:pt x="100" y="518"/>
                  <a:pt x="114" y="444"/>
                </a:cubicBezTo>
                <a:cubicBezTo>
                  <a:pt x="128" y="370"/>
                  <a:pt x="0" y="132"/>
                  <a:pt x="438" y="66"/>
                </a:cubicBezTo>
                <a:cubicBezTo>
                  <a:pt x="876" y="0"/>
                  <a:pt x="2309" y="5"/>
                  <a:pt x="2742" y="50"/>
                </a:cubicBezTo>
                <a:cubicBezTo>
                  <a:pt x="3175" y="95"/>
                  <a:pt x="2973" y="275"/>
                  <a:pt x="3034" y="33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0" name="Rectangle 152"/>
          <p:cNvSpPr>
            <a:spLocks noChangeArrowheads="1"/>
          </p:cNvSpPr>
          <p:nvPr/>
        </p:nvSpPr>
        <p:spPr bwMode="auto">
          <a:xfrm>
            <a:off x="3525838" y="4648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b</a:t>
            </a:r>
            <a:endParaRPr lang="pt-BR" altLang="pt-BR"/>
          </a:p>
        </p:txBody>
      </p:sp>
      <p:sp>
        <p:nvSpPr>
          <p:cNvPr id="145561" name="Rectangle 153"/>
          <p:cNvSpPr>
            <a:spLocks noChangeArrowheads="1"/>
          </p:cNvSpPr>
          <p:nvPr/>
        </p:nvSpPr>
        <p:spPr bwMode="auto">
          <a:xfrm>
            <a:off x="3906838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2" name="Freeform 154"/>
          <p:cNvSpPr>
            <a:spLocks/>
          </p:cNvSpPr>
          <p:nvPr/>
        </p:nvSpPr>
        <p:spPr bwMode="auto">
          <a:xfrm>
            <a:off x="4059238" y="4298950"/>
            <a:ext cx="741362" cy="522288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3" name="Rectangle 155"/>
          <p:cNvSpPr>
            <a:spLocks noChangeArrowheads="1"/>
          </p:cNvSpPr>
          <p:nvPr/>
        </p:nvSpPr>
        <p:spPr bwMode="auto">
          <a:xfrm>
            <a:off x="3221038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4" name="Freeform 156"/>
          <p:cNvSpPr>
            <a:spLocks/>
          </p:cNvSpPr>
          <p:nvPr/>
        </p:nvSpPr>
        <p:spPr bwMode="auto">
          <a:xfrm flipH="1" flipV="1">
            <a:off x="2632075" y="4862513"/>
            <a:ext cx="741363" cy="522287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5" name="Rectangle 157"/>
          <p:cNvSpPr>
            <a:spLocks noChangeArrowheads="1"/>
          </p:cNvSpPr>
          <p:nvPr/>
        </p:nvSpPr>
        <p:spPr bwMode="auto">
          <a:xfrm>
            <a:off x="4841875" y="4648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c</a:t>
            </a:r>
            <a:endParaRPr lang="pt-BR" altLang="pt-BR"/>
          </a:p>
        </p:txBody>
      </p:sp>
      <p:sp>
        <p:nvSpPr>
          <p:cNvPr id="145566" name="Rectangle 158"/>
          <p:cNvSpPr>
            <a:spLocks noChangeArrowheads="1"/>
          </p:cNvSpPr>
          <p:nvPr/>
        </p:nvSpPr>
        <p:spPr bwMode="auto">
          <a:xfrm>
            <a:off x="5222875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7" name="Freeform 159"/>
          <p:cNvSpPr>
            <a:spLocks/>
          </p:cNvSpPr>
          <p:nvPr/>
        </p:nvSpPr>
        <p:spPr bwMode="auto">
          <a:xfrm>
            <a:off x="5375275" y="4298950"/>
            <a:ext cx="741363" cy="522288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8" name="Rectangle 160"/>
          <p:cNvSpPr>
            <a:spLocks noChangeArrowheads="1"/>
          </p:cNvSpPr>
          <p:nvPr/>
        </p:nvSpPr>
        <p:spPr bwMode="auto">
          <a:xfrm>
            <a:off x="4537075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69" name="Freeform 161"/>
          <p:cNvSpPr>
            <a:spLocks/>
          </p:cNvSpPr>
          <p:nvPr/>
        </p:nvSpPr>
        <p:spPr bwMode="auto">
          <a:xfrm flipH="1" flipV="1">
            <a:off x="3948113" y="4862513"/>
            <a:ext cx="741362" cy="522287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70" name="Rectangle 162"/>
          <p:cNvSpPr>
            <a:spLocks noChangeArrowheads="1"/>
          </p:cNvSpPr>
          <p:nvPr/>
        </p:nvSpPr>
        <p:spPr bwMode="auto">
          <a:xfrm>
            <a:off x="6157913" y="4648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d</a:t>
            </a:r>
            <a:endParaRPr lang="pt-BR" altLang="pt-BR"/>
          </a:p>
        </p:txBody>
      </p:sp>
      <p:sp>
        <p:nvSpPr>
          <p:cNvPr id="145571" name="Rectangle 163"/>
          <p:cNvSpPr>
            <a:spLocks noChangeArrowheads="1"/>
          </p:cNvSpPr>
          <p:nvPr/>
        </p:nvSpPr>
        <p:spPr bwMode="auto">
          <a:xfrm>
            <a:off x="6538913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72" name="Freeform 164"/>
          <p:cNvSpPr>
            <a:spLocks/>
          </p:cNvSpPr>
          <p:nvPr/>
        </p:nvSpPr>
        <p:spPr bwMode="auto">
          <a:xfrm>
            <a:off x="2430463" y="4786313"/>
            <a:ext cx="5203825" cy="1697037"/>
          </a:xfrm>
          <a:custGeom>
            <a:avLst/>
            <a:gdLst>
              <a:gd name="T0" fmla="*/ 2684 w 3278"/>
              <a:gd name="T1" fmla="*/ 22 h 1069"/>
              <a:gd name="T2" fmla="*/ 3109 w 3278"/>
              <a:gd name="T3" fmla="*/ 149 h 1069"/>
              <a:gd name="T4" fmla="*/ 2848 w 3278"/>
              <a:gd name="T5" fmla="*/ 914 h 1069"/>
              <a:gd name="T6" fmla="*/ 528 w 3278"/>
              <a:gd name="T7" fmla="*/ 946 h 1069"/>
              <a:gd name="T8" fmla="*/ 0 w 3278"/>
              <a:gd name="T9" fmla="*/ 17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069">
                <a:moveTo>
                  <a:pt x="2684" y="22"/>
                </a:moveTo>
                <a:cubicBezTo>
                  <a:pt x="2755" y="43"/>
                  <a:pt x="3082" y="0"/>
                  <a:pt x="3109" y="149"/>
                </a:cubicBezTo>
                <a:cubicBezTo>
                  <a:pt x="3136" y="298"/>
                  <a:pt x="3278" y="781"/>
                  <a:pt x="2848" y="914"/>
                </a:cubicBezTo>
                <a:cubicBezTo>
                  <a:pt x="2418" y="1047"/>
                  <a:pt x="1003" y="1069"/>
                  <a:pt x="528" y="946"/>
                </a:cubicBezTo>
                <a:cubicBezTo>
                  <a:pt x="53" y="823"/>
                  <a:pt x="110" y="334"/>
                  <a:pt x="0" y="17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73" name="Rectangle 165"/>
          <p:cNvSpPr>
            <a:spLocks noChangeArrowheads="1"/>
          </p:cNvSpPr>
          <p:nvPr/>
        </p:nvSpPr>
        <p:spPr bwMode="auto">
          <a:xfrm>
            <a:off x="5853113" y="4648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74" name="Freeform 166"/>
          <p:cNvSpPr>
            <a:spLocks/>
          </p:cNvSpPr>
          <p:nvPr/>
        </p:nvSpPr>
        <p:spPr bwMode="auto">
          <a:xfrm flipH="1" flipV="1">
            <a:off x="5264150" y="4862513"/>
            <a:ext cx="741363" cy="522287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75" name="Rectangle 167"/>
          <p:cNvSpPr>
            <a:spLocks noChangeArrowheads="1"/>
          </p:cNvSpPr>
          <p:nvPr/>
        </p:nvSpPr>
        <p:spPr bwMode="auto">
          <a:xfrm>
            <a:off x="2209800" y="5600700"/>
            <a:ext cx="304800" cy="381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76" name="Freeform 168"/>
          <p:cNvSpPr>
            <a:spLocks/>
          </p:cNvSpPr>
          <p:nvPr/>
        </p:nvSpPr>
        <p:spPr bwMode="auto">
          <a:xfrm>
            <a:off x="2362200" y="5059363"/>
            <a:ext cx="4763" cy="769937"/>
          </a:xfrm>
          <a:custGeom>
            <a:avLst/>
            <a:gdLst>
              <a:gd name="T0" fmla="*/ 0 w 3"/>
              <a:gd name="T1" fmla="*/ 485 h 485"/>
              <a:gd name="T2" fmla="*/ 3 w 3"/>
              <a:gd name="T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5">
                <a:moveTo>
                  <a:pt x="0" y="485"/>
                </a:moveTo>
                <a:cubicBezTo>
                  <a:pt x="0" y="404"/>
                  <a:pt x="3" y="101"/>
                  <a:pt x="3" y="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5577" name="Text Box 169"/>
          <p:cNvSpPr txBox="1">
            <a:spLocks noChangeArrowheads="1"/>
          </p:cNvSpPr>
          <p:nvPr/>
        </p:nvSpPr>
        <p:spPr bwMode="auto">
          <a:xfrm>
            <a:off x="1298575" y="5524500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>
                <a:solidFill>
                  <a:schemeClr val="bg2"/>
                </a:solidFill>
              </a:rPr>
              <a:t>Início</a:t>
            </a:r>
            <a:endParaRPr lang="pt-PT" altLang="pt-BR" i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C053E-8BEE-49AB-9771-5D3C1CE68CAF}" type="slidenum">
              <a:rPr lang="pt-PT" altLang="pt-BR"/>
              <a:pPr/>
              <a:t>111</a:t>
            </a:fld>
            <a:endParaRPr lang="pt-PT" altLang="pt-BR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</a:t>
            </a:r>
            <a:endParaRPr lang="pt-BR" altLang="pt-BR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Árvores são estruturas das mais usadas em computação</a:t>
            </a:r>
          </a:p>
          <a:p>
            <a:r>
              <a:rPr lang="en-US" altLang="pt-BR"/>
              <a:t>Árvores são usadas para representar hierarquias</a:t>
            </a:r>
          </a:p>
          <a:p>
            <a:r>
              <a:rPr lang="en-US" altLang="pt-BR"/>
              <a:t>Uma árvore pode ser entendida como um grafo acíclico conexo onde um dos vértices – chamado </a:t>
            </a:r>
            <a:r>
              <a:rPr lang="en-US" altLang="pt-BR" i="1"/>
              <a:t>raiz da árvore</a:t>
            </a:r>
            <a:r>
              <a:rPr lang="en-US" altLang="pt-BR"/>
              <a:t> – é diferenciado dos demais </a:t>
            </a:r>
            <a:endParaRPr lang="pt-BR" altLang="pt-BR"/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 flipH="1">
            <a:off x="3429000" y="4495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4343400" y="44958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 flipH="1" flipV="1">
            <a:off x="4343400" y="44958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 flipH="1" flipV="1">
            <a:off x="4343400" y="44958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5334000" y="5334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>
            <a:off x="2133600" y="4953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H="1" flipV="1">
            <a:off x="2133600" y="48768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 flipH="1" flipV="1">
            <a:off x="3429000" y="49530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3962400" y="38862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raiz</a:t>
            </a:r>
            <a:endParaRPr lang="pt-BR" altLang="pt-BR" i="1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9D9A-BAA7-4E5A-8E69-24BA5373D9E1}" type="slidenum">
              <a:rPr lang="pt-PT" altLang="pt-BR"/>
              <a:pPr/>
              <a:t>112</a:t>
            </a:fld>
            <a:endParaRPr lang="pt-PT" altLang="pt-BR"/>
          </a:p>
        </p:txBody>
      </p:sp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</a:t>
            </a:r>
            <a:endParaRPr lang="pt-BR" altLang="pt-BR"/>
          </a:p>
        </p:txBody>
      </p:sp>
      <p:sp>
        <p:nvSpPr>
          <p:cNvPr id="159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maneira mais útil de se definir árvores é a seguinte:</a:t>
            </a:r>
          </a:p>
          <a:p>
            <a:pPr lvl="1"/>
            <a:r>
              <a:rPr lang="en-US" altLang="pt-BR"/>
              <a:t>Uma árvore </a:t>
            </a:r>
            <a:r>
              <a:rPr lang="en-US" altLang="pt-BR" i="1"/>
              <a:t>T</a:t>
            </a:r>
            <a:r>
              <a:rPr lang="en-US" altLang="pt-BR"/>
              <a:t> é um conjunto finito de nós (ou vértices) tal que </a:t>
            </a:r>
          </a:p>
          <a:p>
            <a:pPr lvl="2"/>
            <a:r>
              <a:rPr lang="en-US" altLang="pt-BR" i="1"/>
              <a:t>T = </a:t>
            </a:r>
            <a:r>
              <a:rPr lang="en-US" altLang="pt-BR">
                <a:sym typeface="Symbol" pitchFamily="18" charset="2"/>
              </a:rPr>
              <a:t>, isto é, uma árvore vazia</a:t>
            </a:r>
            <a:endParaRPr lang="en-US" altLang="pt-BR"/>
          </a:p>
          <a:p>
            <a:pPr lvl="2"/>
            <a:r>
              <a:rPr lang="en-US" altLang="pt-BR"/>
              <a:t>Um nó raiz e um conjunto de árvores não vazias, chamadas de subárvores do nó raiz</a:t>
            </a:r>
          </a:p>
          <a:p>
            <a:r>
              <a:rPr lang="en-US" altLang="pt-BR"/>
              <a:t>É comum associar-se </a:t>
            </a:r>
            <a:r>
              <a:rPr lang="en-US" altLang="pt-BR" i="1"/>
              <a:t>rótulos</a:t>
            </a:r>
            <a:r>
              <a:rPr lang="en-US" altLang="pt-BR"/>
              <a:t> aos nós das árvores para que possamos nos referir a eles</a:t>
            </a:r>
          </a:p>
          <a:p>
            <a:r>
              <a:rPr lang="en-US" altLang="pt-BR"/>
              <a:t>Na prática, os nós são usados para guardar informações diversas </a:t>
            </a:r>
            <a:endParaRPr lang="pt-BR" altLang="pt-BR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BB8F-C75D-4E34-9F2C-3C55E23D6F0C}" type="slidenum">
              <a:rPr lang="pt-PT" altLang="pt-BR"/>
              <a:pPr/>
              <a:t>113</a:t>
            </a:fld>
            <a:endParaRPr lang="pt-PT" altLang="pt-BR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</a:t>
            </a:r>
            <a:endParaRPr lang="pt-BR" altLang="pt-BR"/>
          </a:p>
        </p:txBody>
      </p:sp>
      <p:sp>
        <p:nvSpPr>
          <p:cNvPr id="160771" name="Oval 3"/>
          <p:cNvSpPr>
            <a:spLocks noChangeArrowheads="1"/>
          </p:cNvSpPr>
          <p:nvPr/>
        </p:nvSpPr>
        <p:spPr bwMode="auto">
          <a:xfrm>
            <a:off x="2590800" y="129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34290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cxnSp>
        <p:nvCxnSpPr>
          <p:cNvPr id="160773" name="AutoShape 5"/>
          <p:cNvCxnSpPr>
            <a:cxnSpLocks noChangeShapeType="1"/>
            <a:stCxn id="160771" idx="5"/>
            <a:endCxn id="160772" idx="0"/>
          </p:cNvCxnSpPr>
          <p:nvPr/>
        </p:nvCxnSpPr>
        <p:spPr bwMode="auto">
          <a:xfrm>
            <a:off x="2916238" y="1620838"/>
            <a:ext cx="7032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16764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160775" name="AutoShape 7"/>
          <p:cNvCxnSpPr>
            <a:cxnSpLocks noChangeShapeType="1"/>
            <a:stCxn id="160771" idx="3"/>
            <a:endCxn id="160774" idx="0"/>
          </p:cNvCxnSpPr>
          <p:nvPr/>
        </p:nvCxnSpPr>
        <p:spPr bwMode="auto">
          <a:xfrm flipH="1">
            <a:off x="1866900" y="1620838"/>
            <a:ext cx="779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6" name="Oval 8"/>
          <p:cNvSpPr>
            <a:spLocks noChangeArrowheads="1"/>
          </p:cNvSpPr>
          <p:nvPr/>
        </p:nvSpPr>
        <p:spPr bwMode="auto">
          <a:xfrm>
            <a:off x="2590800" y="2895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E</a:t>
            </a:r>
            <a:endParaRPr lang="pt-BR" altLang="pt-BR">
              <a:latin typeface="Arial" charset="0"/>
            </a:endParaRPr>
          </a:p>
        </p:txBody>
      </p:sp>
      <p:sp>
        <p:nvSpPr>
          <p:cNvPr id="160777" name="Oval 9"/>
          <p:cNvSpPr>
            <a:spLocks noChangeArrowheads="1"/>
          </p:cNvSpPr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G</a:t>
            </a:r>
            <a:endParaRPr lang="pt-BR" altLang="pt-BR">
              <a:latin typeface="Arial" charset="0"/>
            </a:endParaRPr>
          </a:p>
        </p:txBody>
      </p:sp>
      <p:cxnSp>
        <p:nvCxnSpPr>
          <p:cNvPr id="160778" name="AutoShape 10"/>
          <p:cNvCxnSpPr>
            <a:cxnSpLocks noChangeShapeType="1"/>
            <a:stCxn id="160776" idx="5"/>
            <a:endCxn id="160777" idx="0"/>
          </p:cNvCxnSpPr>
          <p:nvPr/>
        </p:nvCxnSpPr>
        <p:spPr bwMode="auto">
          <a:xfrm>
            <a:off x="2916238" y="3221038"/>
            <a:ext cx="3222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79" name="Oval 11"/>
          <p:cNvSpPr>
            <a:spLocks noChangeArrowheads="1"/>
          </p:cNvSpPr>
          <p:nvPr/>
        </p:nvSpPr>
        <p:spPr bwMode="auto">
          <a:xfrm>
            <a:off x="21336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F</a:t>
            </a:r>
            <a:endParaRPr lang="pt-BR" altLang="pt-BR">
              <a:latin typeface="Arial" charset="0"/>
            </a:endParaRPr>
          </a:p>
        </p:txBody>
      </p:sp>
      <p:cxnSp>
        <p:nvCxnSpPr>
          <p:cNvPr id="160780" name="AutoShape 12"/>
          <p:cNvCxnSpPr>
            <a:cxnSpLocks noChangeShapeType="1"/>
            <a:stCxn id="160776" idx="3"/>
            <a:endCxn id="160779" idx="0"/>
          </p:cNvCxnSpPr>
          <p:nvPr/>
        </p:nvCxnSpPr>
        <p:spPr bwMode="auto">
          <a:xfrm flipH="1">
            <a:off x="2324100" y="3221038"/>
            <a:ext cx="32226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81" name="Oval 13"/>
          <p:cNvSpPr>
            <a:spLocks noChangeArrowheads="1"/>
          </p:cNvSpPr>
          <p:nvPr/>
        </p:nvSpPr>
        <p:spPr bwMode="auto">
          <a:xfrm>
            <a:off x="2590800" y="1981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cxnSp>
        <p:nvCxnSpPr>
          <p:cNvPr id="160782" name="AutoShape 14"/>
          <p:cNvCxnSpPr>
            <a:cxnSpLocks noChangeShapeType="1"/>
            <a:stCxn id="160771" idx="4"/>
            <a:endCxn id="160781" idx="0"/>
          </p:cNvCxnSpPr>
          <p:nvPr/>
        </p:nvCxnSpPr>
        <p:spPr bwMode="auto">
          <a:xfrm>
            <a:off x="2781300" y="1676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783" name="AutoShape 15"/>
          <p:cNvCxnSpPr>
            <a:cxnSpLocks noChangeShapeType="1"/>
            <a:stCxn id="160776" idx="0"/>
            <a:endCxn id="160781" idx="4"/>
          </p:cNvCxnSpPr>
          <p:nvPr/>
        </p:nvCxnSpPr>
        <p:spPr bwMode="auto">
          <a:xfrm flipV="1">
            <a:off x="2781300" y="2362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5486400" y="1371600"/>
            <a:ext cx="2057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>
                <a:latin typeface="Arial" charset="0"/>
              </a:rPr>
              <a:t>A</a:t>
            </a:r>
            <a:br>
              <a:rPr lang="en-US" altLang="pt-BR">
                <a:latin typeface="Arial" charset="0"/>
              </a:rPr>
            </a:br>
            <a:r>
              <a:rPr lang="en-US" altLang="pt-BR">
                <a:latin typeface="Arial" charset="0"/>
              </a:rPr>
              <a:t>   B</a:t>
            </a:r>
            <a:br>
              <a:rPr lang="en-US" altLang="pt-BR">
                <a:latin typeface="Arial" charset="0"/>
              </a:rPr>
            </a:br>
            <a:r>
              <a:rPr lang="en-US" altLang="pt-BR">
                <a:latin typeface="Arial" charset="0"/>
              </a:rPr>
              <a:t>   C</a:t>
            </a:r>
            <a:br>
              <a:rPr lang="en-US" altLang="pt-BR">
                <a:latin typeface="Arial" charset="0"/>
              </a:rPr>
            </a:br>
            <a:r>
              <a:rPr lang="en-US" altLang="pt-BR">
                <a:latin typeface="Arial" charset="0"/>
              </a:rPr>
              <a:t>      E</a:t>
            </a:r>
            <a:br>
              <a:rPr lang="en-US" altLang="pt-BR">
                <a:latin typeface="Arial" charset="0"/>
              </a:rPr>
            </a:br>
            <a:r>
              <a:rPr lang="en-US" altLang="pt-BR">
                <a:latin typeface="Arial" charset="0"/>
              </a:rPr>
              <a:t>         F</a:t>
            </a:r>
            <a:br>
              <a:rPr lang="en-US" altLang="pt-BR">
                <a:latin typeface="Arial" charset="0"/>
              </a:rPr>
            </a:br>
            <a:r>
              <a:rPr lang="en-US" altLang="pt-BR">
                <a:latin typeface="Arial" charset="0"/>
              </a:rPr>
              <a:t>         G</a:t>
            </a:r>
            <a:br>
              <a:rPr lang="en-US" altLang="pt-BR">
                <a:latin typeface="Arial" charset="0"/>
              </a:rPr>
            </a:br>
            <a:r>
              <a:rPr lang="en-US" altLang="pt-BR">
                <a:latin typeface="Arial" charset="0"/>
              </a:rPr>
              <a:t>   D</a:t>
            </a:r>
            <a:endParaRPr lang="pt-BR" altLang="pt-BR">
              <a:latin typeface="Arial" charset="0"/>
            </a:endParaRP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1371600" y="4191000"/>
            <a:ext cx="2487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Representação Gráfica</a:t>
            </a:r>
            <a:endParaRPr lang="pt-BR" altLang="pt-BR" sz="2000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5097463" y="4191000"/>
            <a:ext cx="272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Representação Indentada</a:t>
            </a:r>
            <a:endParaRPr lang="pt-BR" altLang="pt-BR" sz="2000"/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2133600" y="5257800"/>
            <a:ext cx="457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BR">
                <a:latin typeface="Arial" charset="0"/>
              </a:rPr>
              <a:t>(A(B)(C(E(F)(G)))(D))</a:t>
            </a:r>
            <a:endParaRPr lang="pt-BR" altLang="pt-BR">
              <a:latin typeface="Arial" charset="0"/>
            </a:endParaRP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2724150" y="5715000"/>
            <a:ext cx="329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Representação com Parênteses</a:t>
            </a:r>
            <a:endParaRPr lang="pt-BR" altLang="pt-BR" sz="20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CD7C-96D4-431A-8D2B-DB99F6F7FE7F}" type="slidenum">
              <a:rPr lang="pt-PT" altLang="pt-BR"/>
              <a:pPr/>
              <a:t>114</a:t>
            </a:fld>
            <a:endParaRPr lang="pt-PT" altLang="pt-BR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– Nomenclatura</a:t>
            </a:r>
            <a:endParaRPr lang="pt-BR" altLang="pt-BR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143000"/>
            <a:ext cx="4495800" cy="4953000"/>
          </a:xfrm>
        </p:spPr>
        <p:txBody>
          <a:bodyPr/>
          <a:lstStyle/>
          <a:p>
            <a:r>
              <a:rPr lang="en-US" altLang="pt-BR" sz="2000"/>
              <a:t>“A” é o </a:t>
            </a:r>
            <a:r>
              <a:rPr lang="en-US" altLang="pt-BR" sz="2000" u="sng"/>
              <a:t>pai</a:t>
            </a:r>
            <a:r>
              <a:rPr lang="en-US" altLang="pt-BR" sz="2000"/>
              <a:t> de “B”, “C” e “D”</a:t>
            </a:r>
          </a:p>
          <a:p>
            <a:r>
              <a:rPr lang="en-US" altLang="pt-BR" sz="2000"/>
              <a:t>“B”, “C” e “D” são </a:t>
            </a:r>
            <a:r>
              <a:rPr lang="en-US" altLang="pt-BR" sz="2000" u="sng"/>
              <a:t>filhos</a:t>
            </a:r>
            <a:r>
              <a:rPr lang="en-US" altLang="pt-BR" sz="2000"/>
              <a:t> de “A”</a:t>
            </a:r>
          </a:p>
          <a:p>
            <a:r>
              <a:rPr lang="en-US" altLang="pt-BR" sz="2000"/>
              <a:t>“B”, “C” e “D” são </a:t>
            </a:r>
            <a:r>
              <a:rPr lang="en-US" altLang="pt-BR" sz="2000" u="sng"/>
              <a:t>irmãos</a:t>
            </a:r>
            <a:endParaRPr lang="en-US" altLang="pt-BR" sz="2000"/>
          </a:p>
          <a:p>
            <a:r>
              <a:rPr lang="en-US" altLang="pt-BR" sz="2000"/>
              <a:t>“A” é um </a:t>
            </a:r>
            <a:r>
              <a:rPr lang="en-US" altLang="pt-BR" sz="2000" u="sng"/>
              <a:t>ancestral</a:t>
            </a:r>
            <a:r>
              <a:rPr lang="en-US" altLang="pt-BR" sz="2000"/>
              <a:t> de “G”</a:t>
            </a:r>
          </a:p>
          <a:p>
            <a:r>
              <a:rPr lang="en-US" altLang="pt-BR" sz="2000"/>
              <a:t>“G” é um </a:t>
            </a:r>
            <a:r>
              <a:rPr lang="en-US" altLang="pt-BR" sz="2000" u="sng"/>
              <a:t>descendente</a:t>
            </a:r>
            <a:r>
              <a:rPr lang="en-US" altLang="pt-BR" sz="2000"/>
              <a:t> de “A”</a:t>
            </a:r>
          </a:p>
          <a:p>
            <a:r>
              <a:rPr lang="en-US" altLang="pt-BR" sz="2000"/>
              <a:t>“B”, “D”, “F” e “G” são </a:t>
            </a:r>
            <a:r>
              <a:rPr lang="en-US" altLang="pt-BR" sz="2000" u="sng"/>
              <a:t>nós folhas</a:t>
            </a:r>
          </a:p>
          <a:p>
            <a:r>
              <a:rPr lang="en-US" altLang="pt-BR" sz="2000"/>
              <a:t>“A”, “C” e “E” são nós </a:t>
            </a:r>
            <a:r>
              <a:rPr lang="en-US" altLang="pt-BR" sz="2000" u="sng"/>
              <a:t>internos</a:t>
            </a:r>
          </a:p>
          <a:p>
            <a:r>
              <a:rPr lang="en-US" altLang="pt-BR" sz="2000"/>
              <a:t>O </a:t>
            </a:r>
            <a:r>
              <a:rPr lang="en-US" altLang="pt-BR" sz="2000" u="sng"/>
              <a:t>grau</a:t>
            </a:r>
            <a:r>
              <a:rPr lang="en-US" altLang="pt-BR" sz="2000"/>
              <a:t> do nó “A” é 3</a:t>
            </a:r>
          </a:p>
          <a:p>
            <a:r>
              <a:rPr lang="en-US" altLang="pt-BR" sz="2000"/>
              <a:t>O </a:t>
            </a:r>
            <a:r>
              <a:rPr lang="en-US" altLang="pt-BR" sz="2000" u="sng"/>
              <a:t>comprimento</a:t>
            </a:r>
            <a:r>
              <a:rPr lang="en-US" altLang="pt-BR" sz="2000"/>
              <a:t> do </a:t>
            </a:r>
            <a:r>
              <a:rPr lang="en-US" altLang="pt-BR" sz="2000" u="sng"/>
              <a:t>caminho</a:t>
            </a:r>
            <a:r>
              <a:rPr lang="en-US" altLang="pt-BR" sz="2000"/>
              <a:t> entre “C” e “G” é 2</a:t>
            </a:r>
          </a:p>
          <a:p>
            <a:r>
              <a:rPr lang="en-US" altLang="pt-BR" sz="2000"/>
              <a:t>O </a:t>
            </a:r>
            <a:r>
              <a:rPr lang="en-US" altLang="pt-BR" sz="2000" u="sng"/>
              <a:t>nível</a:t>
            </a:r>
            <a:r>
              <a:rPr lang="en-US" altLang="pt-BR" sz="2000"/>
              <a:t> de “A” é 1 e o de “G” é 4</a:t>
            </a:r>
          </a:p>
          <a:p>
            <a:r>
              <a:rPr lang="en-US" altLang="pt-BR" sz="2000"/>
              <a:t>A </a:t>
            </a:r>
            <a:r>
              <a:rPr lang="en-US" altLang="pt-BR" sz="2000" u="sng"/>
              <a:t>altura</a:t>
            </a:r>
            <a:r>
              <a:rPr lang="en-US" altLang="pt-BR" sz="2000"/>
              <a:t> da árvore é 4   </a:t>
            </a:r>
            <a:endParaRPr lang="pt-BR" altLang="pt-BR" sz="2000" u="sng"/>
          </a:p>
        </p:txBody>
      </p:sp>
      <p:sp>
        <p:nvSpPr>
          <p:cNvPr id="161796" name="Oval 4"/>
          <p:cNvSpPr>
            <a:spLocks noChangeArrowheads="1"/>
          </p:cNvSpPr>
          <p:nvPr/>
        </p:nvSpPr>
        <p:spPr bwMode="auto">
          <a:xfrm>
            <a:off x="2286000" y="190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>
            <a:off x="3124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cxnSp>
        <p:nvCxnSpPr>
          <p:cNvPr id="161798" name="AutoShape 6"/>
          <p:cNvCxnSpPr>
            <a:cxnSpLocks noChangeShapeType="1"/>
            <a:stCxn id="161796" idx="5"/>
            <a:endCxn id="161797" idx="0"/>
          </p:cNvCxnSpPr>
          <p:nvPr/>
        </p:nvCxnSpPr>
        <p:spPr bwMode="auto">
          <a:xfrm>
            <a:off x="2611438" y="2230438"/>
            <a:ext cx="7032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799" name="Oval 7"/>
          <p:cNvSpPr>
            <a:spLocks noChangeArrowheads="1"/>
          </p:cNvSpPr>
          <p:nvPr/>
        </p:nvSpPr>
        <p:spPr bwMode="auto">
          <a:xfrm>
            <a:off x="13716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161800" name="AutoShape 8"/>
          <p:cNvCxnSpPr>
            <a:cxnSpLocks noChangeShapeType="1"/>
            <a:stCxn id="161796" idx="3"/>
            <a:endCxn id="161799" idx="0"/>
          </p:cNvCxnSpPr>
          <p:nvPr/>
        </p:nvCxnSpPr>
        <p:spPr bwMode="auto">
          <a:xfrm flipH="1">
            <a:off x="1562100" y="2230438"/>
            <a:ext cx="779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22860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E</a:t>
            </a:r>
            <a:endParaRPr lang="pt-BR" altLang="pt-BR">
              <a:latin typeface="Arial" charset="0"/>
            </a:endParaRPr>
          </a:p>
        </p:txBody>
      </p:sp>
      <p:sp>
        <p:nvSpPr>
          <p:cNvPr id="161802" name="Oval 10"/>
          <p:cNvSpPr>
            <a:spLocks noChangeArrowheads="1"/>
          </p:cNvSpPr>
          <p:nvPr/>
        </p:nvSpPr>
        <p:spPr bwMode="auto">
          <a:xfrm>
            <a:off x="2743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G</a:t>
            </a:r>
            <a:endParaRPr lang="pt-BR" altLang="pt-BR">
              <a:latin typeface="Arial" charset="0"/>
            </a:endParaRPr>
          </a:p>
        </p:txBody>
      </p:sp>
      <p:cxnSp>
        <p:nvCxnSpPr>
          <p:cNvPr id="161803" name="AutoShape 11"/>
          <p:cNvCxnSpPr>
            <a:cxnSpLocks noChangeShapeType="1"/>
            <a:stCxn id="161801" idx="5"/>
            <a:endCxn id="161802" idx="0"/>
          </p:cNvCxnSpPr>
          <p:nvPr/>
        </p:nvCxnSpPr>
        <p:spPr bwMode="auto">
          <a:xfrm>
            <a:off x="2611438" y="3830638"/>
            <a:ext cx="3222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04" name="Oval 12"/>
          <p:cNvSpPr>
            <a:spLocks noChangeArrowheads="1"/>
          </p:cNvSpPr>
          <p:nvPr/>
        </p:nvSpPr>
        <p:spPr bwMode="auto">
          <a:xfrm>
            <a:off x="18288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F</a:t>
            </a:r>
            <a:endParaRPr lang="pt-BR" altLang="pt-BR">
              <a:latin typeface="Arial" charset="0"/>
            </a:endParaRPr>
          </a:p>
        </p:txBody>
      </p:sp>
      <p:cxnSp>
        <p:nvCxnSpPr>
          <p:cNvPr id="161805" name="AutoShape 13"/>
          <p:cNvCxnSpPr>
            <a:cxnSpLocks noChangeShapeType="1"/>
            <a:stCxn id="161801" idx="3"/>
            <a:endCxn id="161804" idx="0"/>
          </p:cNvCxnSpPr>
          <p:nvPr/>
        </p:nvCxnSpPr>
        <p:spPr bwMode="auto">
          <a:xfrm flipH="1">
            <a:off x="2019300" y="3830638"/>
            <a:ext cx="32226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806" name="Oval 14"/>
          <p:cNvSpPr>
            <a:spLocks noChangeArrowheads="1"/>
          </p:cNvSpPr>
          <p:nvPr/>
        </p:nvSpPr>
        <p:spPr bwMode="auto">
          <a:xfrm>
            <a:off x="22860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cxnSp>
        <p:nvCxnSpPr>
          <p:cNvPr id="161807" name="AutoShape 15"/>
          <p:cNvCxnSpPr>
            <a:cxnSpLocks noChangeShapeType="1"/>
            <a:stCxn id="161796" idx="4"/>
            <a:endCxn id="161806" idx="0"/>
          </p:cNvCxnSpPr>
          <p:nvPr/>
        </p:nvCxnSpPr>
        <p:spPr bwMode="auto">
          <a:xfrm>
            <a:off x="2476500" y="22860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08" name="AutoShape 16"/>
          <p:cNvCxnSpPr>
            <a:cxnSpLocks noChangeShapeType="1"/>
            <a:stCxn id="161801" idx="0"/>
            <a:endCxn id="161806" idx="4"/>
          </p:cNvCxnSpPr>
          <p:nvPr/>
        </p:nvCxnSpPr>
        <p:spPr bwMode="auto">
          <a:xfrm flipV="1">
            <a:off x="24765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5AF7-1C81-4223-BFD3-48AB2817F627}" type="slidenum">
              <a:rPr lang="pt-PT" altLang="pt-BR"/>
              <a:pPr/>
              <a:t>115</a:t>
            </a:fld>
            <a:endParaRPr lang="pt-PT" altLang="pt-BR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Ordenadas</a:t>
            </a:r>
            <a:endParaRPr lang="pt-BR" altLang="pt-BR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Se é considerada a ordem entre os filhos de cada nó, a árvore é chamada de </a:t>
            </a:r>
            <a:r>
              <a:rPr lang="en-US" altLang="pt-BR" i="1"/>
              <a:t>ordenada</a:t>
            </a:r>
          </a:p>
          <a:p>
            <a:r>
              <a:rPr lang="en-US" altLang="pt-BR"/>
              <a:t>Pode-se definir o conceito de árvores isomorfas quando elas têm a mesma relação de incidência entre nós mas são desenhadas de forma diferente, isto é, são distintas quando consideradas como árvores ordenadas</a:t>
            </a:r>
            <a:endParaRPr lang="pt-BR" altLang="pt-BR"/>
          </a:p>
        </p:txBody>
      </p:sp>
      <p:sp>
        <p:nvSpPr>
          <p:cNvPr id="162820" name="Oval 4"/>
          <p:cNvSpPr>
            <a:spLocks noChangeArrowheads="1"/>
          </p:cNvSpPr>
          <p:nvPr/>
        </p:nvSpPr>
        <p:spPr bwMode="auto">
          <a:xfrm>
            <a:off x="22860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2821" name="Oval 5"/>
          <p:cNvSpPr>
            <a:spLocks noChangeArrowheads="1"/>
          </p:cNvSpPr>
          <p:nvPr/>
        </p:nvSpPr>
        <p:spPr bwMode="auto">
          <a:xfrm>
            <a:off x="3124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cxnSp>
        <p:nvCxnSpPr>
          <p:cNvPr id="162822" name="AutoShape 6"/>
          <p:cNvCxnSpPr>
            <a:cxnSpLocks noChangeShapeType="1"/>
            <a:stCxn id="162820" idx="5"/>
            <a:endCxn id="162821" idx="0"/>
          </p:cNvCxnSpPr>
          <p:nvPr/>
        </p:nvCxnSpPr>
        <p:spPr bwMode="auto">
          <a:xfrm>
            <a:off x="2611438" y="4592638"/>
            <a:ext cx="7032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23" name="Oval 7"/>
          <p:cNvSpPr>
            <a:spLocks noChangeArrowheads="1"/>
          </p:cNvSpPr>
          <p:nvPr/>
        </p:nvSpPr>
        <p:spPr bwMode="auto">
          <a:xfrm>
            <a:off x="13716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162824" name="AutoShape 8"/>
          <p:cNvCxnSpPr>
            <a:cxnSpLocks noChangeShapeType="1"/>
            <a:stCxn id="162820" idx="3"/>
            <a:endCxn id="162823" idx="0"/>
          </p:cNvCxnSpPr>
          <p:nvPr/>
        </p:nvCxnSpPr>
        <p:spPr bwMode="auto">
          <a:xfrm flipH="1">
            <a:off x="1562100" y="4592638"/>
            <a:ext cx="779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25" name="Oval 9"/>
          <p:cNvSpPr>
            <a:spLocks noChangeArrowheads="1"/>
          </p:cNvSpPr>
          <p:nvPr/>
        </p:nvSpPr>
        <p:spPr bwMode="auto">
          <a:xfrm>
            <a:off x="22860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cxnSp>
        <p:nvCxnSpPr>
          <p:cNvPr id="162826" name="AutoShape 10"/>
          <p:cNvCxnSpPr>
            <a:cxnSpLocks noChangeShapeType="1"/>
            <a:stCxn id="162820" idx="4"/>
            <a:endCxn id="162825" idx="0"/>
          </p:cNvCxnSpPr>
          <p:nvPr/>
        </p:nvCxnSpPr>
        <p:spPr bwMode="auto">
          <a:xfrm>
            <a:off x="2476500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27" name="Oval 11"/>
          <p:cNvSpPr>
            <a:spLocks noChangeArrowheads="1"/>
          </p:cNvSpPr>
          <p:nvPr/>
        </p:nvSpPr>
        <p:spPr bwMode="auto">
          <a:xfrm>
            <a:off x="5562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2828" name="Oval 12"/>
          <p:cNvSpPr>
            <a:spLocks noChangeArrowheads="1"/>
          </p:cNvSpPr>
          <p:nvPr/>
        </p:nvSpPr>
        <p:spPr bwMode="auto">
          <a:xfrm>
            <a:off x="64008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cxnSp>
        <p:nvCxnSpPr>
          <p:cNvPr id="162829" name="AutoShape 13"/>
          <p:cNvCxnSpPr>
            <a:cxnSpLocks noChangeShapeType="1"/>
            <a:stCxn id="162827" idx="5"/>
            <a:endCxn id="162828" idx="0"/>
          </p:cNvCxnSpPr>
          <p:nvPr/>
        </p:nvCxnSpPr>
        <p:spPr bwMode="auto">
          <a:xfrm>
            <a:off x="5888038" y="4592638"/>
            <a:ext cx="7032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30" name="Oval 14"/>
          <p:cNvSpPr>
            <a:spLocks noChangeArrowheads="1"/>
          </p:cNvSpPr>
          <p:nvPr/>
        </p:nvSpPr>
        <p:spPr bwMode="auto">
          <a:xfrm>
            <a:off x="4648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162831" name="AutoShape 15"/>
          <p:cNvCxnSpPr>
            <a:cxnSpLocks noChangeShapeType="1"/>
            <a:stCxn id="162827" idx="3"/>
            <a:endCxn id="162830" idx="0"/>
          </p:cNvCxnSpPr>
          <p:nvPr/>
        </p:nvCxnSpPr>
        <p:spPr bwMode="auto">
          <a:xfrm flipH="1">
            <a:off x="4838700" y="4592638"/>
            <a:ext cx="779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832" name="Oval 16"/>
          <p:cNvSpPr>
            <a:spLocks noChangeArrowheads="1"/>
          </p:cNvSpPr>
          <p:nvPr/>
        </p:nvSpPr>
        <p:spPr bwMode="auto">
          <a:xfrm>
            <a:off x="55626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cxnSp>
        <p:nvCxnSpPr>
          <p:cNvPr id="162833" name="AutoShape 17"/>
          <p:cNvCxnSpPr>
            <a:cxnSpLocks noChangeShapeType="1"/>
            <a:stCxn id="162827" idx="4"/>
            <a:endCxn id="162832" idx="0"/>
          </p:cNvCxnSpPr>
          <p:nvPr/>
        </p:nvCxnSpPr>
        <p:spPr bwMode="auto">
          <a:xfrm>
            <a:off x="5753100" y="4648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1341-5C19-4610-927E-786B1E6BE385}" type="slidenum">
              <a:rPr lang="pt-PT" altLang="pt-BR"/>
              <a:pPr/>
              <a:t>116</a:t>
            </a:fld>
            <a:endParaRPr lang="pt-PT" altLang="pt-BR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Binárias</a:t>
            </a:r>
            <a:endParaRPr lang="pt-BR" altLang="pt-BR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</a:t>
            </a:r>
            <a:r>
              <a:rPr lang="en-US" altLang="pt-BR" i="1"/>
              <a:t>árvore binária</a:t>
            </a:r>
            <a:r>
              <a:rPr lang="en-US" altLang="pt-BR"/>
              <a:t> é</a:t>
            </a:r>
          </a:p>
          <a:p>
            <a:pPr lvl="1"/>
            <a:r>
              <a:rPr lang="en-US" altLang="pt-BR"/>
              <a:t>Uma árvore vazia ou</a:t>
            </a:r>
          </a:p>
          <a:p>
            <a:pPr lvl="1"/>
            <a:r>
              <a:rPr lang="en-US" altLang="pt-BR"/>
              <a:t>Um nó </a:t>
            </a:r>
            <a:r>
              <a:rPr lang="en-US" altLang="pt-BR" i="1"/>
              <a:t>raiz</a:t>
            </a:r>
            <a:r>
              <a:rPr lang="en-US" altLang="pt-BR"/>
              <a:t> e duas subárvores binárias denominadas subárvore </a:t>
            </a:r>
            <a:r>
              <a:rPr lang="en-US" altLang="pt-BR" i="1"/>
              <a:t>direita</a:t>
            </a:r>
            <a:r>
              <a:rPr lang="en-US" altLang="pt-BR"/>
              <a:t> e subárvore </a:t>
            </a:r>
            <a:r>
              <a:rPr lang="en-US" altLang="pt-BR" i="1"/>
              <a:t>esquerda</a:t>
            </a:r>
          </a:p>
          <a:p>
            <a:r>
              <a:rPr lang="en-US" altLang="pt-BR"/>
              <a:t>Observe que uma árvore binária não é propriamente uma árvore já que os filhos de cada nó têm nomes (esquerdo e direito)</a:t>
            </a:r>
            <a:endParaRPr lang="pt-BR" altLang="pt-BR"/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>
            <a:off x="28194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>
            <a:off x="19050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163846" name="AutoShape 6"/>
          <p:cNvCxnSpPr>
            <a:cxnSpLocks noChangeShapeType="1"/>
            <a:stCxn id="163844" idx="3"/>
            <a:endCxn id="163845" idx="0"/>
          </p:cNvCxnSpPr>
          <p:nvPr/>
        </p:nvCxnSpPr>
        <p:spPr bwMode="auto">
          <a:xfrm flipH="1">
            <a:off x="2095500" y="4592638"/>
            <a:ext cx="7794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Oval 7"/>
          <p:cNvSpPr>
            <a:spLocks noChangeArrowheads="1"/>
          </p:cNvSpPr>
          <p:nvPr/>
        </p:nvSpPr>
        <p:spPr bwMode="auto">
          <a:xfrm>
            <a:off x="56388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3848" name="Oval 8"/>
          <p:cNvSpPr>
            <a:spLocks noChangeArrowheads="1"/>
          </p:cNvSpPr>
          <p:nvPr/>
        </p:nvSpPr>
        <p:spPr bwMode="auto">
          <a:xfrm>
            <a:off x="6553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163849" name="AutoShape 9"/>
          <p:cNvCxnSpPr>
            <a:cxnSpLocks noChangeShapeType="1"/>
            <a:stCxn id="163847" idx="5"/>
            <a:endCxn id="163848" idx="0"/>
          </p:cNvCxnSpPr>
          <p:nvPr/>
        </p:nvCxnSpPr>
        <p:spPr bwMode="auto">
          <a:xfrm>
            <a:off x="5964238" y="4592638"/>
            <a:ext cx="7794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4267200" y="4495800"/>
            <a:ext cx="407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3200">
                <a:latin typeface="Arial" charset="0"/>
                <a:sym typeface="Symbol" pitchFamily="18" charset="2"/>
              </a:rPr>
              <a:t></a:t>
            </a:r>
            <a:endParaRPr lang="pt-BR" altLang="pt-BR" sz="3200">
              <a:latin typeface="Arial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1C8B-8262-41F8-BE89-4B1A578628F7}" type="slidenum">
              <a:rPr lang="pt-PT" altLang="pt-BR"/>
              <a:pPr/>
              <a:t>117</a:t>
            </a:fld>
            <a:endParaRPr lang="pt-PT" altLang="pt-BR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Número de Subárvores Vazias</a:t>
            </a:r>
            <a:endParaRPr lang="pt-BR" altLang="pt-BR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Se uma árvore tem </a:t>
            </a:r>
            <a:r>
              <a:rPr lang="en-US" altLang="pt-BR" i="1"/>
              <a:t>n &gt; </a:t>
            </a:r>
            <a:r>
              <a:rPr lang="en-US" altLang="pt-BR"/>
              <a:t>0</a:t>
            </a:r>
            <a:r>
              <a:rPr lang="en-US" altLang="pt-BR" i="1"/>
              <a:t> </a:t>
            </a:r>
            <a:r>
              <a:rPr lang="en-US" altLang="pt-BR"/>
              <a:t>nós, então ela possui </a:t>
            </a:r>
            <a:r>
              <a:rPr lang="en-US" altLang="pt-BR" i="1"/>
              <a:t>n</a:t>
            </a:r>
            <a:r>
              <a:rPr lang="en-US" altLang="pt-BR"/>
              <a:t>+1 subárvores vazias</a:t>
            </a:r>
          </a:p>
          <a:p>
            <a:r>
              <a:rPr lang="en-US" altLang="pt-BR"/>
              <a:t>Para ver isso, observe que </a:t>
            </a:r>
          </a:p>
          <a:p>
            <a:pPr lvl="1"/>
            <a:r>
              <a:rPr lang="en-US" altLang="pt-BR"/>
              <a:t>Uma árvore com um só nó tem 2 subárvores vazias</a:t>
            </a:r>
          </a:p>
          <a:p>
            <a:pPr lvl="1"/>
            <a:r>
              <a:rPr lang="en-US" altLang="pt-BR"/>
              <a:t>Sempre que “penduramos” um novo nó numa árvore, o número de nós cresce de 1 e o de subárvores vazias também cresce de 1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1282-7C89-4651-9767-D29B10ABF87E}" type="slidenum">
              <a:rPr lang="pt-PT" altLang="pt-BR"/>
              <a:pPr/>
              <a:t>118</a:t>
            </a:fld>
            <a:endParaRPr lang="pt-PT" altLang="pt-BR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Tipos Especiais de Árvores Binárias</a:t>
            </a:r>
            <a:endParaRPr lang="pt-BR" altLang="pt-BR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819400"/>
          </a:xfrm>
        </p:spPr>
        <p:txBody>
          <a:bodyPr/>
          <a:lstStyle/>
          <a:p>
            <a:r>
              <a:rPr lang="en-US" altLang="pt-BR"/>
              <a:t>Uma árvore binária é </a:t>
            </a:r>
            <a:r>
              <a:rPr lang="en-US" altLang="pt-BR" u="sng"/>
              <a:t>estritamente binária</a:t>
            </a:r>
            <a:r>
              <a:rPr lang="en-US" altLang="pt-BR"/>
              <a:t> sse todos os seus nós têm 0 ou 2 filhos</a:t>
            </a:r>
          </a:p>
          <a:p>
            <a:r>
              <a:rPr lang="en-US" altLang="pt-BR"/>
              <a:t>Uma </a:t>
            </a:r>
            <a:r>
              <a:rPr lang="en-US" altLang="pt-BR" u="sng"/>
              <a:t>árvore binária completa</a:t>
            </a:r>
            <a:r>
              <a:rPr lang="en-US" altLang="pt-BR"/>
              <a:t> é aquela em que todas as subárvores vazias são filhas de nós do último ou penúltimo nível</a:t>
            </a:r>
          </a:p>
          <a:p>
            <a:r>
              <a:rPr lang="en-US" altLang="pt-BR"/>
              <a:t>Uma </a:t>
            </a:r>
            <a:r>
              <a:rPr lang="en-US" altLang="pt-BR" u="sng"/>
              <a:t>árvore binária cheia</a:t>
            </a:r>
            <a:r>
              <a:rPr lang="en-US" altLang="pt-BR"/>
              <a:t> é aquela em que todas as subárvores vazias são filhas de nós do último nível</a:t>
            </a:r>
          </a:p>
          <a:p>
            <a:endParaRPr lang="pt-BR" altLang="pt-BR"/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5029200" y="5049838"/>
            <a:ext cx="1371600" cy="741362"/>
            <a:chOff x="3168" y="3181"/>
            <a:chExt cx="864" cy="467"/>
          </a:xfrm>
        </p:grpSpPr>
        <p:sp>
          <p:nvSpPr>
            <p:cNvPr id="165893" name="Oval 5"/>
            <p:cNvSpPr>
              <a:spLocks noChangeArrowheads="1"/>
            </p:cNvSpPr>
            <p:nvPr/>
          </p:nvSpPr>
          <p:spPr bwMode="auto">
            <a:xfrm>
              <a:off x="3792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894" name="AutoShape 6"/>
            <p:cNvCxnSpPr>
              <a:cxnSpLocks noChangeShapeType="1"/>
              <a:stCxn id="165899" idx="5"/>
              <a:endCxn id="165893" idx="0"/>
            </p:cNvCxnSpPr>
            <p:nvPr/>
          </p:nvCxnSpPr>
          <p:spPr bwMode="auto">
            <a:xfrm>
              <a:off x="3677" y="3181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895" name="Oval 7"/>
            <p:cNvSpPr>
              <a:spLocks noChangeArrowheads="1"/>
            </p:cNvSpPr>
            <p:nvPr/>
          </p:nvSpPr>
          <p:spPr bwMode="auto">
            <a:xfrm>
              <a:off x="3168" y="34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896" name="AutoShape 8"/>
            <p:cNvCxnSpPr>
              <a:cxnSpLocks noChangeShapeType="1"/>
              <a:stCxn id="165899" idx="3"/>
              <a:endCxn id="165895" idx="0"/>
            </p:cNvCxnSpPr>
            <p:nvPr/>
          </p:nvCxnSpPr>
          <p:spPr bwMode="auto">
            <a:xfrm flipH="1">
              <a:off x="3288" y="3181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5897" name="Group 9"/>
          <p:cNvGrpSpPr>
            <a:grpSpLocks/>
          </p:cNvGrpSpPr>
          <p:nvPr/>
        </p:nvGrpSpPr>
        <p:grpSpPr bwMode="auto">
          <a:xfrm>
            <a:off x="2819400" y="4038600"/>
            <a:ext cx="3073400" cy="2417763"/>
            <a:chOff x="1776" y="2544"/>
            <a:chExt cx="1936" cy="1523"/>
          </a:xfrm>
        </p:grpSpPr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165899" name="Oval 11"/>
            <p:cNvSpPr>
              <a:spLocks noChangeArrowheads="1"/>
            </p:cNvSpPr>
            <p:nvPr/>
          </p:nvSpPr>
          <p:spPr bwMode="auto">
            <a:xfrm>
              <a:off x="3472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00" name="AutoShape 12"/>
            <p:cNvCxnSpPr>
              <a:cxnSpLocks noChangeShapeType="1"/>
              <a:stCxn id="165898" idx="5"/>
              <a:endCxn id="165899" idx="0"/>
            </p:cNvCxnSpPr>
            <p:nvPr/>
          </p:nvCxnSpPr>
          <p:spPr bwMode="auto">
            <a:xfrm>
              <a:off x="3037" y="2749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01" name="Oval 13"/>
            <p:cNvSpPr>
              <a:spLocks noChangeArrowheads="1"/>
            </p:cNvSpPr>
            <p:nvPr/>
          </p:nvSpPr>
          <p:spPr bwMode="auto">
            <a:xfrm>
              <a:off x="2216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02" name="AutoShape 14"/>
            <p:cNvCxnSpPr>
              <a:cxnSpLocks noChangeShapeType="1"/>
              <a:stCxn id="165898" idx="3"/>
              <a:endCxn id="165901" idx="0"/>
            </p:cNvCxnSpPr>
            <p:nvPr/>
          </p:nvCxnSpPr>
          <p:spPr bwMode="auto">
            <a:xfrm flipH="1">
              <a:off x="2336" y="2749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03" name="Oval 15"/>
            <p:cNvSpPr>
              <a:spLocks noChangeArrowheads="1"/>
            </p:cNvSpPr>
            <p:nvPr/>
          </p:nvSpPr>
          <p:spPr bwMode="auto">
            <a:xfrm>
              <a:off x="2544" y="339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04" name="AutoShape 16"/>
            <p:cNvCxnSpPr>
              <a:cxnSpLocks noChangeShapeType="1"/>
              <a:endCxn id="165903" idx="0"/>
            </p:cNvCxnSpPr>
            <p:nvPr/>
          </p:nvCxnSpPr>
          <p:spPr bwMode="auto">
            <a:xfrm>
              <a:off x="2429" y="3168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05" name="Oval 17"/>
            <p:cNvSpPr>
              <a:spLocks noChangeArrowheads="1"/>
            </p:cNvSpPr>
            <p:nvPr/>
          </p:nvSpPr>
          <p:spPr bwMode="auto">
            <a:xfrm>
              <a:off x="1920" y="339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06" name="AutoShape 18"/>
            <p:cNvCxnSpPr>
              <a:cxnSpLocks noChangeShapeType="1"/>
              <a:endCxn id="165905" idx="0"/>
            </p:cNvCxnSpPr>
            <p:nvPr/>
          </p:nvCxnSpPr>
          <p:spPr bwMode="auto">
            <a:xfrm flipH="1">
              <a:off x="2040" y="3168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07" name="Oval 19"/>
            <p:cNvSpPr>
              <a:spLocks noChangeArrowheads="1"/>
            </p:cNvSpPr>
            <p:nvPr/>
          </p:nvSpPr>
          <p:spPr bwMode="auto">
            <a:xfrm>
              <a:off x="2064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08" name="AutoShape 20"/>
            <p:cNvCxnSpPr>
              <a:cxnSpLocks noChangeShapeType="1"/>
              <a:stCxn id="165905" idx="5"/>
              <a:endCxn id="165907" idx="0"/>
            </p:cNvCxnSpPr>
            <p:nvPr/>
          </p:nvCxnSpPr>
          <p:spPr bwMode="auto">
            <a:xfrm>
              <a:off x="2125" y="3600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09" name="Oval 21"/>
            <p:cNvSpPr>
              <a:spLocks noChangeArrowheads="1"/>
            </p:cNvSpPr>
            <p:nvPr/>
          </p:nvSpPr>
          <p:spPr bwMode="auto">
            <a:xfrm>
              <a:off x="1776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10" name="AutoShape 22"/>
            <p:cNvCxnSpPr>
              <a:cxnSpLocks noChangeShapeType="1"/>
              <a:stCxn id="165905" idx="3"/>
              <a:endCxn id="165909" idx="0"/>
            </p:cNvCxnSpPr>
            <p:nvPr/>
          </p:nvCxnSpPr>
          <p:spPr bwMode="auto">
            <a:xfrm flipH="1">
              <a:off x="1896" y="3600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11" name="Oval 23"/>
            <p:cNvSpPr>
              <a:spLocks noChangeArrowheads="1"/>
            </p:cNvSpPr>
            <p:nvPr/>
          </p:nvSpPr>
          <p:spPr bwMode="auto">
            <a:xfrm>
              <a:off x="2688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12" name="AutoShape 24"/>
            <p:cNvCxnSpPr>
              <a:cxnSpLocks noChangeShapeType="1"/>
              <a:endCxn id="165911" idx="0"/>
            </p:cNvCxnSpPr>
            <p:nvPr/>
          </p:nvCxnSpPr>
          <p:spPr bwMode="auto">
            <a:xfrm>
              <a:off x="2749" y="3600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13" name="Oval 25"/>
            <p:cNvSpPr>
              <a:spLocks noChangeArrowheads="1"/>
            </p:cNvSpPr>
            <p:nvPr/>
          </p:nvSpPr>
          <p:spPr bwMode="auto">
            <a:xfrm>
              <a:off x="2400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14" name="AutoShape 26"/>
            <p:cNvCxnSpPr>
              <a:cxnSpLocks noChangeShapeType="1"/>
              <a:endCxn id="165913" idx="0"/>
            </p:cNvCxnSpPr>
            <p:nvPr/>
          </p:nvCxnSpPr>
          <p:spPr bwMode="auto">
            <a:xfrm flipH="1">
              <a:off x="2520" y="3600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5915" name="Group 27"/>
          <p:cNvGrpSpPr>
            <a:grpSpLocks/>
          </p:cNvGrpSpPr>
          <p:nvPr/>
        </p:nvGrpSpPr>
        <p:grpSpPr bwMode="auto">
          <a:xfrm>
            <a:off x="4800600" y="5715000"/>
            <a:ext cx="1828800" cy="741363"/>
            <a:chOff x="3024" y="3600"/>
            <a:chExt cx="1152" cy="467"/>
          </a:xfrm>
        </p:grpSpPr>
        <p:sp>
          <p:nvSpPr>
            <p:cNvPr id="165916" name="Oval 28"/>
            <p:cNvSpPr>
              <a:spLocks noChangeArrowheads="1"/>
            </p:cNvSpPr>
            <p:nvPr/>
          </p:nvSpPr>
          <p:spPr bwMode="auto">
            <a:xfrm>
              <a:off x="3312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17" name="AutoShape 29"/>
            <p:cNvCxnSpPr>
              <a:cxnSpLocks noChangeShapeType="1"/>
              <a:stCxn id="165895" idx="5"/>
              <a:endCxn id="165916" idx="0"/>
            </p:cNvCxnSpPr>
            <p:nvPr/>
          </p:nvCxnSpPr>
          <p:spPr bwMode="auto">
            <a:xfrm>
              <a:off x="3373" y="3613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18" name="Oval 30"/>
            <p:cNvSpPr>
              <a:spLocks noChangeArrowheads="1"/>
            </p:cNvSpPr>
            <p:nvPr/>
          </p:nvSpPr>
          <p:spPr bwMode="auto">
            <a:xfrm>
              <a:off x="3024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19" name="AutoShape 31"/>
            <p:cNvCxnSpPr>
              <a:cxnSpLocks noChangeShapeType="1"/>
              <a:stCxn id="165895" idx="3"/>
              <a:endCxn id="165918" idx="0"/>
            </p:cNvCxnSpPr>
            <p:nvPr/>
          </p:nvCxnSpPr>
          <p:spPr bwMode="auto">
            <a:xfrm flipH="1">
              <a:off x="3144" y="3613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20" name="Oval 32"/>
            <p:cNvSpPr>
              <a:spLocks noChangeArrowheads="1"/>
            </p:cNvSpPr>
            <p:nvPr/>
          </p:nvSpPr>
          <p:spPr bwMode="auto">
            <a:xfrm>
              <a:off x="3936" y="38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21" name="AutoShape 33"/>
            <p:cNvCxnSpPr>
              <a:cxnSpLocks noChangeShapeType="1"/>
              <a:endCxn id="165920" idx="0"/>
            </p:cNvCxnSpPr>
            <p:nvPr/>
          </p:nvCxnSpPr>
          <p:spPr bwMode="auto">
            <a:xfrm>
              <a:off x="3997" y="3600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922" name="Oval 34"/>
            <p:cNvSpPr>
              <a:spLocks noChangeArrowheads="1"/>
            </p:cNvSpPr>
            <p:nvPr/>
          </p:nvSpPr>
          <p:spPr bwMode="auto">
            <a:xfrm>
              <a:off x="3648" y="38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5923" name="AutoShape 35"/>
            <p:cNvCxnSpPr>
              <a:cxnSpLocks noChangeShapeType="1"/>
              <a:endCxn id="165922" idx="0"/>
            </p:cNvCxnSpPr>
            <p:nvPr/>
          </p:nvCxnSpPr>
          <p:spPr bwMode="auto">
            <a:xfrm flipH="1">
              <a:off x="3768" y="3600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C654-0048-4696-BE85-35C723A4547E}" type="slidenum">
              <a:rPr lang="pt-PT" altLang="pt-BR"/>
              <a:pPr/>
              <a:t>119</a:t>
            </a:fld>
            <a:endParaRPr lang="pt-PT" altLang="pt-BR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Altura de Árvores Binárias </a:t>
            </a:r>
            <a:endParaRPr lang="pt-BR" altLang="pt-BR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sz="2000"/>
              <a:t>O processo de busca em árvores é normalmente feito a partir da raiz na direção de alguma de suas folhas</a:t>
            </a:r>
          </a:p>
          <a:p>
            <a:r>
              <a:rPr lang="en-US" altLang="pt-BR" sz="2000"/>
              <a:t>Naturalmente, são de especial interesse as árvores com a menor altura possível</a:t>
            </a:r>
          </a:p>
          <a:p>
            <a:r>
              <a:rPr lang="en-US" altLang="pt-BR" sz="2000"/>
              <a:t>Se uma árvore </a:t>
            </a:r>
            <a:r>
              <a:rPr lang="en-US" altLang="pt-BR" sz="2000" i="1"/>
              <a:t>T</a:t>
            </a:r>
            <a:r>
              <a:rPr lang="en-US" altLang="pt-BR" sz="2000"/>
              <a:t> com </a:t>
            </a:r>
            <a:r>
              <a:rPr lang="en-US" altLang="pt-BR" sz="2000" i="1"/>
              <a:t>n &gt; </a:t>
            </a:r>
            <a:r>
              <a:rPr lang="en-US" altLang="pt-BR" sz="2000"/>
              <a:t>0 nós é completa, então ela tem altura mínima. Para ver isso observe que mesmo que uma árvore mínima não seja completa é possível torná-la completa movendo folhas para níveis mais altos</a:t>
            </a:r>
            <a:endParaRPr lang="pt-BR" altLang="pt-BR" sz="2000"/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2362200" y="3810000"/>
            <a:ext cx="4800600" cy="3048000"/>
            <a:chOff x="1344" y="2352"/>
            <a:chExt cx="3024" cy="1920"/>
          </a:xfrm>
        </p:grpSpPr>
        <p:sp>
          <p:nvSpPr>
            <p:cNvPr id="166917" name="Rectangle 5"/>
            <p:cNvSpPr>
              <a:spLocks noChangeArrowheads="1"/>
            </p:cNvSpPr>
            <p:nvPr/>
          </p:nvSpPr>
          <p:spPr bwMode="auto">
            <a:xfrm>
              <a:off x="1344" y="2352"/>
              <a:ext cx="3024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66918" name="Group 6"/>
            <p:cNvGrpSpPr>
              <a:grpSpLocks/>
            </p:cNvGrpSpPr>
            <p:nvPr/>
          </p:nvGrpSpPr>
          <p:grpSpPr bwMode="auto">
            <a:xfrm>
              <a:off x="1776" y="2544"/>
              <a:ext cx="1936" cy="1523"/>
              <a:chOff x="1776" y="2544"/>
              <a:chExt cx="1936" cy="1523"/>
            </a:xfrm>
          </p:grpSpPr>
          <p:sp>
            <p:nvSpPr>
              <p:cNvPr id="166919" name="Oval 7"/>
              <p:cNvSpPr>
                <a:spLocks noChangeArrowheads="1"/>
              </p:cNvSpPr>
              <p:nvPr/>
            </p:nvSpPr>
            <p:spPr bwMode="auto">
              <a:xfrm>
                <a:off x="2832" y="254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sp>
            <p:nvSpPr>
              <p:cNvPr id="166920" name="Oval 8"/>
              <p:cNvSpPr>
                <a:spLocks noChangeArrowheads="1"/>
              </p:cNvSpPr>
              <p:nvPr/>
            </p:nvSpPr>
            <p:spPr bwMode="auto">
              <a:xfrm>
                <a:off x="3472" y="297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21" name="AutoShape 9"/>
              <p:cNvCxnSpPr>
                <a:cxnSpLocks noChangeShapeType="1"/>
                <a:stCxn id="166919" idx="5"/>
                <a:endCxn id="166920" idx="0"/>
              </p:cNvCxnSpPr>
              <p:nvPr/>
            </p:nvCxnSpPr>
            <p:spPr bwMode="auto">
              <a:xfrm>
                <a:off x="3037" y="2749"/>
                <a:ext cx="555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922" name="Oval 10"/>
              <p:cNvSpPr>
                <a:spLocks noChangeArrowheads="1"/>
              </p:cNvSpPr>
              <p:nvPr/>
            </p:nvSpPr>
            <p:spPr bwMode="auto">
              <a:xfrm>
                <a:off x="2216" y="297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23" name="AutoShape 11"/>
              <p:cNvCxnSpPr>
                <a:cxnSpLocks noChangeShapeType="1"/>
                <a:stCxn id="166919" idx="3"/>
                <a:endCxn id="166922" idx="0"/>
              </p:cNvCxnSpPr>
              <p:nvPr/>
            </p:nvCxnSpPr>
            <p:spPr bwMode="auto">
              <a:xfrm flipH="1">
                <a:off x="2336" y="2749"/>
                <a:ext cx="531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924" name="Oval 12"/>
              <p:cNvSpPr>
                <a:spLocks noChangeArrowheads="1"/>
              </p:cNvSpPr>
              <p:nvPr/>
            </p:nvSpPr>
            <p:spPr bwMode="auto">
              <a:xfrm>
                <a:off x="2544" y="339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25" name="AutoShape 13"/>
              <p:cNvCxnSpPr>
                <a:cxnSpLocks noChangeShapeType="1"/>
                <a:endCxn id="166924" idx="0"/>
              </p:cNvCxnSpPr>
              <p:nvPr/>
            </p:nvCxnSpPr>
            <p:spPr bwMode="auto">
              <a:xfrm>
                <a:off x="2429" y="3168"/>
                <a:ext cx="235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926" name="Oval 14"/>
              <p:cNvSpPr>
                <a:spLocks noChangeArrowheads="1"/>
              </p:cNvSpPr>
              <p:nvPr/>
            </p:nvSpPr>
            <p:spPr bwMode="auto">
              <a:xfrm>
                <a:off x="1920" y="3395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27" name="AutoShape 15"/>
              <p:cNvCxnSpPr>
                <a:cxnSpLocks noChangeShapeType="1"/>
                <a:endCxn id="166926" idx="0"/>
              </p:cNvCxnSpPr>
              <p:nvPr/>
            </p:nvCxnSpPr>
            <p:spPr bwMode="auto">
              <a:xfrm flipH="1">
                <a:off x="2040" y="3168"/>
                <a:ext cx="21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928" name="Oval 16"/>
              <p:cNvSpPr>
                <a:spLocks noChangeArrowheads="1"/>
              </p:cNvSpPr>
              <p:nvPr/>
            </p:nvSpPr>
            <p:spPr bwMode="auto">
              <a:xfrm>
                <a:off x="2064" y="3827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29" name="AutoShape 17"/>
              <p:cNvCxnSpPr>
                <a:cxnSpLocks noChangeShapeType="1"/>
                <a:stCxn id="166926" idx="5"/>
                <a:endCxn id="166928" idx="0"/>
              </p:cNvCxnSpPr>
              <p:nvPr/>
            </p:nvCxnSpPr>
            <p:spPr bwMode="auto">
              <a:xfrm>
                <a:off x="2125" y="3600"/>
                <a:ext cx="5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930" name="Oval 18"/>
              <p:cNvSpPr>
                <a:spLocks noChangeArrowheads="1"/>
              </p:cNvSpPr>
              <p:nvPr/>
            </p:nvSpPr>
            <p:spPr bwMode="auto">
              <a:xfrm>
                <a:off x="1776" y="3827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31" name="AutoShape 19"/>
              <p:cNvCxnSpPr>
                <a:cxnSpLocks noChangeShapeType="1"/>
                <a:stCxn id="166926" idx="3"/>
                <a:endCxn id="166930" idx="0"/>
              </p:cNvCxnSpPr>
              <p:nvPr/>
            </p:nvCxnSpPr>
            <p:spPr bwMode="auto">
              <a:xfrm flipH="1">
                <a:off x="1896" y="3600"/>
                <a:ext cx="5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932" name="Oval 20"/>
              <p:cNvSpPr>
                <a:spLocks noChangeArrowheads="1"/>
              </p:cNvSpPr>
              <p:nvPr/>
            </p:nvSpPr>
            <p:spPr bwMode="auto">
              <a:xfrm>
                <a:off x="2688" y="3827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33" name="AutoShape 21"/>
              <p:cNvCxnSpPr>
                <a:cxnSpLocks noChangeShapeType="1"/>
                <a:endCxn id="166932" idx="0"/>
              </p:cNvCxnSpPr>
              <p:nvPr/>
            </p:nvCxnSpPr>
            <p:spPr bwMode="auto">
              <a:xfrm>
                <a:off x="2749" y="3600"/>
                <a:ext cx="5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6934" name="Oval 22"/>
              <p:cNvSpPr>
                <a:spLocks noChangeArrowheads="1"/>
              </p:cNvSpPr>
              <p:nvPr/>
            </p:nvSpPr>
            <p:spPr bwMode="auto">
              <a:xfrm>
                <a:off x="2400" y="3827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66935" name="AutoShape 23"/>
              <p:cNvCxnSpPr>
                <a:cxnSpLocks noChangeShapeType="1"/>
                <a:endCxn id="166934" idx="0"/>
              </p:cNvCxnSpPr>
              <p:nvPr/>
            </p:nvCxnSpPr>
            <p:spPr bwMode="auto">
              <a:xfrm flipH="1">
                <a:off x="2520" y="3600"/>
                <a:ext cx="5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6936" name="Group 24"/>
          <p:cNvGrpSpPr>
            <a:grpSpLocks/>
          </p:cNvGrpSpPr>
          <p:nvPr/>
        </p:nvGrpSpPr>
        <p:grpSpPr bwMode="auto">
          <a:xfrm>
            <a:off x="2362200" y="3733800"/>
            <a:ext cx="4800600" cy="3048000"/>
            <a:chOff x="1440" y="2352"/>
            <a:chExt cx="3024" cy="1920"/>
          </a:xfrm>
        </p:grpSpPr>
        <p:sp>
          <p:nvSpPr>
            <p:cNvPr id="166937" name="Rectangle 25"/>
            <p:cNvSpPr>
              <a:spLocks noChangeArrowheads="1"/>
            </p:cNvSpPr>
            <p:nvPr/>
          </p:nvSpPr>
          <p:spPr bwMode="auto">
            <a:xfrm>
              <a:off x="1440" y="2352"/>
              <a:ext cx="3024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6938" name="Oval 26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166939" name="Oval 27"/>
            <p:cNvSpPr>
              <a:spLocks noChangeArrowheads="1"/>
            </p:cNvSpPr>
            <p:nvPr/>
          </p:nvSpPr>
          <p:spPr bwMode="auto">
            <a:xfrm>
              <a:off x="3568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40" name="AutoShape 28"/>
            <p:cNvCxnSpPr>
              <a:cxnSpLocks noChangeShapeType="1"/>
              <a:stCxn id="166938" idx="5"/>
              <a:endCxn id="166939" idx="0"/>
            </p:cNvCxnSpPr>
            <p:nvPr/>
          </p:nvCxnSpPr>
          <p:spPr bwMode="auto">
            <a:xfrm>
              <a:off x="3133" y="2797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41" name="Oval 29"/>
            <p:cNvSpPr>
              <a:spLocks noChangeArrowheads="1"/>
            </p:cNvSpPr>
            <p:nvPr/>
          </p:nvSpPr>
          <p:spPr bwMode="auto">
            <a:xfrm>
              <a:off x="2312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42" name="AutoShape 30"/>
            <p:cNvCxnSpPr>
              <a:cxnSpLocks noChangeShapeType="1"/>
              <a:stCxn id="166938" idx="3"/>
              <a:endCxn id="166941" idx="0"/>
            </p:cNvCxnSpPr>
            <p:nvPr/>
          </p:nvCxnSpPr>
          <p:spPr bwMode="auto">
            <a:xfrm flipH="1">
              <a:off x="2432" y="2797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43" name="Oval 31"/>
            <p:cNvSpPr>
              <a:spLocks noChangeArrowheads="1"/>
            </p:cNvSpPr>
            <p:nvPr/>
          </p:nvSpPr>
          <p:spPr bwMode="auto">
            <a:xfrm>
              <a:off x="2640" y="344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44" name="AutoShape 32"/>
            <p:cNvCxnSpPr>
              <a:cxnSpLocks noChangeShapeType="1"/>
              <a:endCxn id="166943" idx="0"/>
            </p:cNvCxnSpPr>
            <p:nvPr/>
          </p:nvCxnSpPr>
          <p:spPr bwMode="auto">
            <a:xfrm>
              <a:off x="2525" y="3216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45" name="Oval 33"/>
            <p:cNvSpPr>
              <a:spLocks noChangeArrowheads="1"/>
            </p:cNvSpPr>
            <p:nvPr/>
          </p:nvSpPr>
          <p:spPr bwMode="auto">
            <a:xfrm>
              <a:off x="2016" y="344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46" name="AutoShape 34"/>
            <p:cNvCxnSpPr>
              <a:cxnSpLocks noChangeShapeType="1"/>
              <a:endCxn id="166945" idx="0"/>
            </p:cNvCxnSpPr>
            <p:nvPr/>
          </p:nvCxnSpPr>
          <p:spPr bwMode="auto">
            <a:xfrm flipH="1">
              <a:off x="2136" y="3216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47" name="Oval 35"/>
            <p:cNvSpPr>
              <a:spLocks noChangeArrowheads="1"/>
            </p:cNvSpPr>
            <p:nvPr/>
          </p:nvSpPr>
          <p:spPr bwMode="auto">
            <a:xfrm>
              <a:off x="2160" y="387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48" name="AutoShape 36"/>
            <p:cNvCxnSpPr>
              <a:cxnSpLocks noChangeShapeType="1"/>
              <a:stCxn id="166945" idx="5"/>
              <a:endCxn id="166947" idx="0"/>
            </p:cNvCxnSpPr>
            <p:nvPr/>
          </p:nvCxnSpPr>
          <p:spPr bwMode="auto">
            <a:xfrm>
              <a:off x="2221" y="3648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49" name="Oval 37"/>
            <p:cNvSpPr>
              <a:spLocks noChangeArrowheads="1"/>
            </p:cNvSpPr>
            <p:nvPr/>
          </p:nvSpPr>
          <p:spPr bwMode="auto">
            <a:xfrm>
              <a:off x="1872" y="387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50" name="AutoShape 38"/>
            <p:cNvCxnSpPr>
              <a:cxnSpLocks noChangeShapeType="1"/>
              <a:stCxn id="166945" idx="3"/>
              <a:endCxn id="166949" idx="0"/>
            </p:cNvCxnSpPr>
            <p:nvPr/>
          </p:nvCxnSpPr>
          <p:spPr bwMode="auto">
            <a:xfrm flipH="1">
              <a:off x="1992" y="3648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51" name="Oval 39"/>
            <p:cNvSpPr>
              <a:spLocks noChangeArrowheads="1"/>
            </p:cNvSpPr>
            <p:nvPr/>
          </p:nvSpPr>
          <p:spPr bwMode="auto">
            <a:xfrm>
              <a:off x="3360" y="34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166952" name="Oval 40"/>
            <p:cNvSpPr>
              <a:spLocks noChangeArrowheads="1"/>
            </p:cNvSpPr>
            <p:nvPr/>
          </p:nvSpPr>
          <p:spPr bwMode="auto">
            <a:xfrm>
              <a:off x="2496" y="387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53" name="AutoShape 41"/>
            <p:cNvCxnSpPr>
              <a:cxnSpLocks noChangeShapeType="1"/>
              <a:endCxn id="166952" idx="0"/>
            </p:cNvCxnSpPr>
            <p:nvPr/>
          </p:nvCxnSpPr>
          <p:spPr bwMode="auto">
            <a:xfrm flipH="1">
              <a:off x="2616" y="3648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954" name="AutoShape 42"/>
            <p:cNvCxnSpPr>
              <a:cxnSpLocks noChangeShapeType="1"/>
              <a:stCxn id="166939" idx="3"/>
              <a:endCxn id="166951" idx="0"/>
            </p:cNvCxnSpPr>
            <p:nvPr/>
          </p:nvCxnSpPr>
          <p:spPr bwMode="auto">
            <a:xfrm flipH="1">
              <a:off x="3480" y="3229"/>
              <a:ext cx="123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6955" name="Group 43"/>
          <p:cNvGrpSpPr>
            <a:grpSpLocks/>
          </p:cNvGrpSpPr>
          <p:nvPr/>
        </p:nvGrpSpPr>
        <p:grpSpPr bwMode="auto">
          <a:xfrm>
            <a:off x="2362200" y="3733800"/>
            <a:ext cx="4800600" cy="3048000"/>
            <a:chOff x="1296" y="2352"/>
            <a:chExt cx="3024" cy="1920"/>
          </a:xfrm>
        </p:grpSpPr>
        <p:sp>
          <p:nvSpPr>
            <p:cNvPr id="166956" name="Rectangle 44"/>
            <p:cNvSpPr>
              <a:spLocks noChangeArrowheads="1"/>
            </p:cNvSpPr>
            <p:nvPr/>
          </p:nvSpPr>
          <p:spPr bwMode="auto">
            <a:xfrm>
              <a:off x="1296" y="2352"/>
              <a:ext cx="3024" cy="1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6957" name="Oval 45"/>
            <p:cNvSpPr>
              <a:spLocks noChangeArrowheads="1"/>
            </p:cNvSpPr>
            <p:nvPr/>
          </p:nvSpPr>
          <p:spPr bwMode="auto">
            <a:xfrm>
              <a:off x="2784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166958" name="Oval 46"/>
            <p:cNvSpPr>
              <a:spLocks noChangeArrowheads="1"/>
            </p:cNvSpPr>
            <p:nvPr/>
          </p:nvSpPr>
          <p:spPr bwMode="auto">
            <a:xfrm>
              <a:off x="3424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59" name="AutoShape 47"/>
            <p:cNvCxnSpPr>
              <a:cxnSpLocks noChangeShapeType="1"/>
              <a:stCxn id="166957" idx="5"/>
              <a:endCxn id="166958" idx="0"/>
            </p:cNvCxnSpPr>
            <p:nvPr/>
          </p:nvCxnSpPr>
          <p:spPr bwMode="auto">
            <a:xfrm>
              <a:off x="2989" y="2797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60" name="Oval 48"/>
            <p:cNvSpPr>
              <a:spLocks noChangeArrowheads="1"/>
            </p:cNvSpPr>
            <p:nvPr/>
          </p:nvSpPr>
          <p:spPr bwMode="auto">
            <a:xfrm>
              <a:off x="2168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61" name="AutoShape 49"/>
            <p:cNvCxnSpPr>
              <a:cxnSpLocks noChangeShapeType="1"/>
              <a:stCxn id="166957" idx="3"/>
              <a:endCxn id="166960" idx="0"/>
            </p:cNvCxnSpPr>
            <p:nvPr/>
          </p:nvCxnSpPr>
          <p:spPr bwMode="auto">
            <a:xfrm flipH="1">
              <a:off x="2288" y="2797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62" name="Oval 50"/>
            <p:cNvSpPr>
              <a:spLocks noChangeArrowheads="1"/>
            </p:cNvSpPr>
            <p:nvPr/>
          </p:nvSpPr>
          <p:spPr bwMode="auto">
            <a:xfrm>
              <a:off x="2496" y="344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63" name="AutoShape 51"/>
            <p:cNvCxnSpPr>
              <a:cxnSpLocks noChangeShapeType="1"/>
              <a:endCxn id="166962" idx="0"/>
            </p:cNvCxnSpPr>
            <p:nvPr/>
          </p:nvCxnSpPr>
          <p:spPr bwMode="auto">
            <a:xfrm>
              <a:off x="2381" y="3216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64" name="Oval 52"/>
            <p:cNvSpPr>
              <a:spLocks noChangeArrowheads="1"/>
            </p:cNvSpPr>
            <p:nvPr/>
          </p:nvSpPr>
          <p:spPr bwMode="auto">
            <a:xfrm>
              <a:off x="1872" y="344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65" name="AutoShape 53"/>
            <p:cNvCxnSpPr>
              <a:cxnSpLocks noChangeShapeType="1"/>
              <a:endCxn id="166964" idx="0"/>
            </p:cNvCxnSpPr>
            <p:nvPr/>
          </p:nvCxnSpPr>
          <p:spPr bwMode="auto">
            <a:xfrm flipH="1">
              <a:off x="1992" y="3216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66" name="Oval 54"/>
            <p:cNvSpPr>
              <a:spLocks noChangeArrowheads="1"/>
            </p:cNvSpPr>
            <p:nvPr/>
          </p:nvSpPr>
          <p:spPr bwMode="auto">
            <a:xfrm>
              <a:off x="2016" y="387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67" name="AutoShape 55"/>
            <p:cNvCxnSpPr>
              <a:cxnSpLocks noChangeShapeType="1"/>
              <a:stCxn id="166964" idx="5"/>
              <a:endCxn id="166966" idx="0"/>
            </p:cNvCxnSpPr>
            <p:nvPr/>
          </p:nvCxnSpPr>
          <p:spPr bwMode="auto">
            <a:xfrm>
              <a:off x="2077" y="3648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68" name="Oval 56"/>
            <p:cNvSpPr>
              <a:spLocks noChangeArrowheads="1"/>
            </p:cNvSpPr>
            <p:nvPr/>
          </p:nvSpPr>
          <p:spPr bwMode="auto">
            <a:xfrm>
              <a:off x="1728" y="387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69" name="AutoShape 57"/>
            <p:cNvCxnSpPr>
              <a:cxnSpLocks noChangeShapeType="1"/>
              <a:stCxn id="166964" idx="3"/>
              <a:endCxn id="166968" idx="0"/>
            </p:cNvCxnSpPr>
            <p:nvPr/>
          </p:nvCxnSpPr>
          <p:spPr bwMode="auto">
            <a:xfrm flipH="1">
              <a:off x="1848" y="3648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970" name="Oval 58"/>
            <p:cNvSpPr>
              <a:spLocks noChangeArrowheads="1"/>
            </p:cNvSpPr>
            <p:nvPr/>
          </p:nvSpPr>
          <p:spPr bwMode="auto">
            <a:xfrm>
              <a:off x="3216" y="34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166971" name="Oval 59"/>
            <p:cNvSpPr>
              <a:spLocks noChangeArrowheads="1"/>
            </p:cNvSpPr>
            <p:nvPr/>
          </p:nvSpPr>
          <p:spPr bwMode="auto">
            <a:xfrm>
              <a:off x="3600" y="345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6972" name="AutoShape 60"/>
            <p:cNvCxnSpPr>
              <a:cxnSpLocks noChangeShapeType="1"/>
              <a:stCxn id="166958" idx="5"/>
              <a:endCxn id="166971" idx="0"/>
            </p:cNvCxnSpPr>
            <p:nvPr/>
          </p:nvCxnSpPr>
          <p:spPr bwMode="auto">
            <a:xfrm>
              <a:off x="3629" y="3229"/>
              <a:ext cx="91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973" name="AutoShape 61"/>
            <p:cNvCxnSpPr>
              <a:cxnSpLocks noChangeShapeType="1"/>
              <a:stCxn id="166958" idx="3"/>
              <a:endCxn id="166970" idx="0"/>
            </p:cNvCxnSpPr>
            <p:nvPr/>
          </p:nvCxnSpPr>
          <p:spPr bwMode="auto">
            <a:xfrm flipH="1">
              <a:off x="3336" y="3229"/>
              <a:ext cx="123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1D7-4C97-4932-8094-49167BA30D3C}" type="slidenum">
              <a:rPr lang="pt-PT" altLang="pt-BR"/>
              <a:pPr/>
              <a:t>12</a:t>
            </a:fld>
            <a:endParaRPr lang="pt-PT" altLang="pt-BR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Inventário de funções de complexidade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(1)  : constante – mais rápido, impossível</a:t>
            </a:r>
          </a:p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(log log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: super-rápido</a:t>
            </a:r>
          </a:p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(log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: logarítmico – muito bom </a:t>
            </a:r>
          </a:p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: linear – é o melhor que se pode esperar se algo não pode ser determinado sem examinar toda a entrada</a:t>
            </a:r>
          </a:p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 log n) : limite de muitos problemas práticos, ex.: ordenar uma coleção de números</a:t>
            </a:r>
          </a:p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2</a:t>
            </a:r>
            <a:r>
              <a:rPr lang="pt-BR" altLang="pt-BR">
                <a:sym typeface="Symbol" pitchFamily="18" charset="2"/>
              </a:rPr>
              <a:t>) : quadrático </a:t>
            </a:r>
          </a:p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k</a:t>
            </a:r>
            <a:r>
              <a:rPr lang="pt-BR" altLang="pt-BR">
                <a:sym typeface="Symbol" pitchFamily="18" charset="2"/>
              </a:rPr>
              <a:t>) : polinomial – ok para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 pequeno</a:t>
            </a:r>
          </a:p>
          <a:p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(k</a:t>
            </a:r>
            <a:r>
              <a:rPr lang="pt-BR" altLang="pt-BR" i="1" baseline="30000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),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!), </a:t>
            </a:r>
            <a:r>
              <a:rPr lang="pt-BR" altLang="pt-BR" i="1">
                <a:sym typeface="Symbol" pitchFamily="18" charset="2"/>
              </a:rPr>
              <a:t>O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i="1" baseline="30000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: exponencial – evite!   </a:t>
            </a:r>
          </a:p>
          <a:p>
            <a:endParaRPr lang="pt-BR" altLang="pt-BR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C11-AA12-4702-A8AB-CF93C26CAFA8}" type="slidenum">
              <a:rPr lang="pt-PT" altLang="pt-BR"/>
              <a:pPr/>
              <a:t>120</a:t>
            </a:fld>
            <a:endParaRPr lang="pt-PT" altLang="pt-B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Altura de Árvores Binárias</a:t>
            </a:r>
            <a:endParaRPr lang="pt-BR" altLang="pt-BR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4953000"/>
          </a:xfrm>
        </p:spPr>
        <p:txBody>
          <a:bodyPr/>
          <a:lstStyle/>
          <a:p>
            <a:r>
              <a:rPr lang="en-US" altLang="pt-BR"/>
              <a:t>A altura mínima de uma árvore binária com </a:t>
            </a:r>
            <a:r>
              <a:rPr lang="en-US" altLang="pt-BR" i="1"/>
              <a:t>n  </a:t>
            </a:r>
            <a:r>
              <a:rPr lang="en-US" altLang="pt-BR"/>
              <a:t>&gt; 0 nós é </a:t>
            </a:r>
            <a:br>
              <a:rPr lang="en-US" altLang="pt-BR"/>
            </a:br>
            <a:r>
              <a:rPr lang="en-US" altLang="pt-BR" i="1"/>
              <a:t>h = </a:t>
            </a:r>
            <a:r>
              <a:rPr lang="en-US" altLang="pt-BR"/>
              <a:t>1 + </a:t>
            </a:r>
            <a:r>
              <a:rPr lang="en-US" altLang="pt-BR">
                <a:sym typeface="Symbol" pitchFamily="18" charset="2"/>
              </a:rPr>
              <a:t>log</a:t>
            </a:r>
            <a:r>
              <a:rPr lang="en-US" altLang="pt-BR" baseline="-25000">
                <a:sym typeface="Symbol" pitchFamily="18" charset="2"/>
              </a:rPr>
              <a:t>2</a:t>
            </a:r>
            <a:r>
              <a:rPr lang="en-US" altLang="pt-BR">
                <a:sym typeface="Symbol" pitchFamily="18" charset="2"/>
              </a:rPr>
              <a:t> </a:t>
            </a: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</a:t>
            </a:r>
          </a:p>
          <a:p>
            <a:r>
              <a:rPr lang="en-US" altLang="pt-BR">
                <a:sym typeface="Symbol" pitchFamily="18" charset="2"/>
              </a:rPr>
              <a:t>Prova-se por indução. Seja </a:t>
            </a:r>
            <a:r>
              <a:rPr lang="en-US" altLang="pt-BR" i="1">
                <a:sym typeface="Symbol" pitchFamily="18" charset="2"/>
              </a:rPr>
              <a:t>T</a:t>
            </a:r>
            <a:r>
              <a:rPr lang="en-US" altLang="pt-BR">
                <a:sym typeface="Symbol" pitchFamily="18" charset="2"/>
              </a:rPr>
              <a:t> uma árvore completa de altura </a:t>
            </a:r>
            <a:r>
              <a:rPr lang="en-US" altLang="pt-BR" i="1">
                <a:sym typeface="Symbol" pitchFamily="18" charset="2"/>
              </a:rPr>
              <a:t>h</a:t>
            </a:r>
            <a:endParaRPr lang="en-US" altLang="pt-BR">
              <a:sym typeface="Symbol" pitchFamily="18" charset="2"/>
            </a:endParaRPr>
          </a:p>
          <a:p>
            <a:pPr lvl="1"/>
            <a:r>
              <a:rPr lang="en-US" altLang="pt-BR">
                <a:sym typeface="Symbol" pitchFamily="18" charset="2"/>
              </a:rPr>
              <a:t>Vale para o caso base (n=1)</a:t>
            </a:r>
          </a:p>
          <a:p>
            <a:pPr lvl="1"/>
            <a:r>
              <a:rPr lang="en-US" altLang="pt-BR">
                <a:sym typeface="Symbol" pitchFamily="18" charset="2"/>
              </a:rPr>
              <a:t>Seja </a:t>
            </a:r>
            <a:r>
              <a:rPr lang="en-US" altLang="pt-BR" i="1">
                <a:sym typeface="Symbol" pitchFamily="18" charset="2"/>
              </a:rPr>
              <a:t>T</a:t>
            </a:r>
            <a:r>
              <a:rPr lang="en-US" altLang="pt-BR">
                <a:sym typeface="Symbol" pitchFamily="18" charset="2"/>
              </a:rPr>
              <a:t>’ uma árvore cheia obtida a partir de </a:t>
            </a:r>
            <a:r>
              <a:rPr lang="en-US" altLang="pt-BR" i="1">
                <a:sym typeface="Symbol" pitchFamily="18" charset="2"/>
              </a:rPr>
              <a:t>T </a:t>
            </a:r>
            <a:r>
              <a:rPr lang="en-US" altLang="pt-BR">
                <a:sym typeface="Symbol" pitchFamily="18" charset="2"/>
              </a:rPr>
              <a:t>pela remoção de </a:t>
            </a:r>
            <a:r>
              <a:rPr lang="en-US" altLang="pt-BR" i="1">
                <a:sym typeface="Symbol" pitchFamily="18" charset="2"/>
              </a:rPr>
              <a:t>k</a:t>
            </a:r>
            <a:r>
              <a:rPr lang="en-US" altLang="pt-BR">
                <a:sym typeface="Symbol" pitchFamily="18" charset="2"/>
              </a:rPr>
              <a:t> folhas do último nível </a:t>
            </a:r>
          </a:p>
          <a:p>
            <a:pPr lvl="2"/>
            <a:r>
              <a:rPr lang="en-US" altLang="pt-BR">
                <a:sym typeface="Symbol" pitchFamily="18" charset="2"/>
              </a:rPr>
              <a:t>Então </a:t>
            </a:r>
            <a:r>
              <a:rPr lang="en-US" altLang="pt-BR" i="1">
                <a:sym typeface="Symbol" pitchFamily="18" charset="2"/>
              </a:rPr>
              <a:t>T</a:t>
            </a:r>
            <a:r>
              <a:rPr lang="en-US" altLang="pt-BR">
                <a:sym typeface="Symbol" pitchFamily="18" charset="2"/>
              </a:rPr>
              <a:t>’ tem </a:t>
            </a: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’</a:t>
            </a:r>
            <a:r>
              <a:rPr lang="en-US" altLang="pt-BR" i="1">
                <a:sym typeface="Symbol" pitchFamily="18" charset="2"/>
              </a:rPr>
              <a:t> = n – k </a:t>
            </a:r>
            <a:r>
              <a:rPr lang="en-US" altLang="pt-BR">
                <a:sym typeface="Symbol" pitchFamily="18" charset="2"/>
              </a:rPr>
              <a:t>nós</a:t>
            </a:r>
          </a:p>
          <a:p>
            <a:pPr lvl="2"/>
            <a:r>
              <a:rPr lang="en-US" altLang="pt-BR">
                <a:sym typeface="Symbol" pitchFamily="18" charset="2"/>
              </a:rPr>
              <a:t>Como </a:t>
            </a:r>
            <a:r>
              <a:rPr lang="en-US" altLang="pt-BR" i="1">
                <a:sym typeface="Symbol" pitchFamily="18" charset="2"/>
              </a:rPr>
              <a:t>T</a:t>
            </a:r>
            <a:r>
              <a:rPr lang="en-US" altLang="pt-BR">
                <a:sym typeface="Symbol" pitchFamily="18" charset="2"/>
              </a:rPr>
              <a:t>’ é uma árvore cheia, </a:t>
            </a:r>
            <a:br>
              <a:rPr lang="en-US" altLang="pt-BR">
                <a:sym typeface="Symbol" pitchFamily="18" charset="2"/>
              </a:rPr>
            </a:b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’ = 1 + 2 + … + 2</a:t>
            </a:r>
            <a:r>
              <a:rPr lang="en-US" altLang="pt-BR" sz="2800" i="1" baseline="30000">
                <a:sym typeface="Symbol" pitchFamily="18" charset="2"/>
              </a:rPr>
              <a:t>h-</a:t>
            </a:r>
            <a:r>
              <a:rPr lang="en-US" altLang="pt-BR" sz="2800" baseline="30000">
                <a:sym typeface="Symbol" pitchFamily="18" charset="2"/>
              </a:rPr>
              <a:t>2 </a:t>
            </a:r>
            <a:r>
              <a:rPr lang="en-US" altLang="pt-BR">
                <a:sym typeface="Symbol" pitchFamily="18" charset="2"/>
              </a:rPr>
              <a:t>= 2</a:t>
            </a:r>
            <a:r>
              <a:rPr lang="en-US" altLang="pt-BR" sz="2800" i="1" baseline="30000">
                <a:sym typeface="Symbol" pitchFamily="18" charset="2"/>
              </a:rPr>
              <a:t>h-</a:t>
            </a:r>
            <a:r>
              <a:rPr lang="en-US" altLang="pt-BR" sz="2800" baseline="30000">
                <a:sym typeface="Symbol" pitchFamily="18" charset="2"/>
              </a:rPr>
              <a:t>1</a:t>
            </a:r>
            <a:r>
              <a:rPr lang="en-US" altLang="pt-BR" sz="2800" i="1" baseline="30000">
                <a:sym typeface="Symbol" pitchFamily="18" charset="2"/>
              </a:rPr>
              <a:t> </a:t>
            </a:r>
            <a:r>
              <a:rPr lang="en-US" altLang="pt-BR">
                <a:sym typeface="Symbol" pitchFamily="18" charset="2"/>
              </a:rPr>
              <a:t>– 1 e</a:t>
            </a:r>
            <a:br>
              <a:rPr lang="en-US" altLang="pt-BR">
                <a:sym typeface="Symbol" pitchFamily="18" charset="2"/>
              </a:rPr>
            </a:br>
            <a:r>
              <a:rPr lang="en-US" altLang="pt-BR" i="1">
                <a:sym typeface="Symbol" pitchFamily="18" charset="2"/>
              </a:rPr>
              <a:t>h </a:t>
            </a:r>
            <a:r>
              <a:rPr lang="en-US" altLang="pt-BR">
                <a:sym typeface="Symbol" pitchFamily="18" charset="2"/>
              </a:rPr>
              <a:t>=</a:t>
            </a:r>
            <a:r>
              <a:rPr lang="en-US" altLang="pt-BR" i="1">
                <a:sym typeface="Symbol" pitchFamily="18" charset="2"/>
              </a:rPr>
              <a:t> </a:t>
            </a:r>
            <a:r>
              <a:rPr lang="en-US" altLang="pt-BR">
                <a:sym typeface="Symbol" pitchFamily="18" charset="2"/>
              </a:rPr>
              <a:t>1+ log</a:t>
            </a:r>
            <a:r>
              <a:rPr lang="en-US" altLang="pt-BR" baseline="-25000">
                <a:sym typeface="Symbol" pitchFamily="18" charset="2"/>
              </a:rPr>
              <a:t>2</a:t>
            </a:r>
            <a:r>
              <a:rPr lang="en-US" altLang="pt-BR">
                <a:sym typeface="Symbol" pitchFamily="18" charset="2"/>
              </a:rPr>
              <a:t> (</a:t>
            </a: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’+1) </a:t>
            </a:r>
          </a:p>
          <a:p>
            <a:pPr lvl="2"/>
            <a:r>
              <a:rPr lang="en-US" altLang="pt-BR">
                <a:sym typeface="Symbol" pitchFamily="18" charset="2"/>
              </a:rPr>
              <a:t>Sabemos que 1  </a:t>
            </a:r>
            <a:r>
              <a:rPr lang="en-US" altLang="pt-BR" i="1">
                <a:sym typeface="Symbol" pitchFamily="18" charset="2"/>
              </a:rPr>
              <a:t>k </a:t>
            </a:r>
            <a:r>
              <a:rPr lang="en-US" altLang="pt-BR">
                <a:sym typeface="Symbol" pitchFamily="18" charset="2"/>
              </a:rPr>
              <a:t> </a:t>
            </a: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’</a:t>
            </a:r>
            <a:r>
              <a:rPr lang="en-US" altLang="pt-BR" i="1">
                <a:sym typeface="Symbol" pitchFamily="18" charset="2"/>
              </a:rPr>
              <a:t>+</a:t>
            </a:r>
            <a:r>
              <a:rPr lang="en-US" altLang="pt-BR">
                <a:sym typeface="Symbol" pitchFamily="18" charset="2"/>
              </a:rPr>
              <a:t>1 e portanto </a:t>
            </a:r>
            <a:br>
              <a:rPr lang="en-US" altLang="pt-BR">
                <a:sym typeface="Symbol" pitchFamily="18" charset="2"/>
              </a:rPr>
            </a:br>
            <a:r>
              <a:rPr lang="en-US" altLang="pt-BR">
                <a:sym typeface="Symbol" pitchFamily="18" charset="2"/>
              </a:rPr>
              <a:t>log</a:t>
            </a:r>
            <a:r>
              <a:rPr lang="en-US" altLang="pt-BR" baseline="-25000">
                <a:sym typeface="Symbol" pitchFamily="18" charset="2"/>
              </a:rPr>
              <a:t>2</a:t>
            </a:r>
            <a:r>
              <a:rPr lang="en-US" altLang="pt-BR">
                <a:sym typeface="Symbol" pitchFamily="18" charset="2"/>
              </a:rPr>
              <a:t> (</a:t>
            </a: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’+1) = log</a:t>
            </a:r>
            <a:r>
              <a:rPr lang="en-US" altLang="pt-BR" baseline="-25000">
                <a:sym typeface="Symbol" pitchFamily="18" charset="2"/>
              </a:rPr>
              <a:t>2</a:t>
            </a:r>
            <a:r>
              <a:rPr lang="en-US" altLang="pt-BR">
                <a:sym typeface="Symbol" pitchFamily="18" charset="2"/>
              </a:rPr>
              <a:t> (</a:t>
            </a: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’</a:t>
            </a:r>
            <a:r>
              <a:rPr lang="en-US" altLang="pt-BR" i="1">
                <a:sym typeface="Symbol" pitchFamily="18" charset="2"/>
              </a:rPr>
              <a:t>+ k</a:t>
            </a:r>
            <a:r>
              <a:rPr lang="en-US" altLang="pt-BR">
                <a:sym typeface="Symbol" pitchFamily="18" charset="2"/>
              </a:rPr>
              <a:t>) = log</a:t>
            </a:r>
            <a:r>
              <a:rPr lang="en-US" altLang="pt-BR" baseline="-25000">
                <a:sym typeface="Symbol" pitchFamily="18" charset="2"/>
              </a:rPr>
              <a:t>2</a:t>
            </a:r>
            <a:r>
              <a:rPr lang="en-US" altLang="pt-BR">
                <a:sym typeface="Symbol" pitchFamily="18" charset="2"/>
              </a:rPr>
              <a:t> </a:t>
            </a:r>
            <a:r>
              <a:rPr lang="en-US" altLang="pt-BR" i="1">
                <a:sym typeface="Symbol" pitchFamily="18" charset="2"/>
              </a:rPr>
              <a:t>n</a:t>
            </a:r>
            <a:r>
              <a:rPr lang="en-US" altLang="pt-BR">
                <a:sym typeface="Symbol" pitchFamily="18" charset="2"/>
              </a:rPr>
              <a:t></a:t>
            </a:r>
            <a:endParaRPr lang="pt-BR" altLang="pt-BR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8DB7-AF05-4577-9987-38665F2B8D18}" type="slidenum">
              <a:rPr lang="pt-PT" altLang="pt-BR"/>
              <a:pPr/>
              <a:t>121</a:t>
            </a:fld>
            <a:endParaRPr lang="pt-PT" altLang="pt-BR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Implementando Árvores Binárias com Arrays</a:t>
            </a:r>
            <a:endParaRPr lang="pt-BR" altLang="pt-BR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Assim como listas, árvores binárias podem ser implementadas utilizando-se o armazenamento contíguo proporcionado por arrays</a:t>
            </a:r>
          </a:p>
          <a:p>
            <a:r>
              <a:rPr lang="en-US" altLang="pt-BR"/>
              <a:t>A idéia é armazenar níveis sucessivos da árvore seqüencialmente no array </a:t>
            </a:r>
            <a:endParaRPr lang="pt-BR" altLang="pt-BR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3886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g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65" name="AutoShape 5"/>
          <p:cNvCxnSpPr>
            <a:cxnSpLocks noChangeShapeType="1"/>
            <a:stCxn id="168969" idx="5"/>
            <a:endCxn id="168964" idx="0"/>
          </p:cNvCxnSpPr>
          <p:nvPr/>
        </p:nvCxnSpPr>
        <p:spPr bwMode="auto">
          <a:xfrm>
            <a:off x="3703638" y="45926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66" name="Oval 6"/>
          <p:cNvSpPr>
            <a:spLocks noChangeArrowheads="1"/>
          </p:cNvSpPr>
          <p:nvPr/>
        </p:nvSpPr>
        <p:spPr bwMode="auto">
          <a:xfrm>
            <a:off x="28956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f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67" name="AutoShape 7"/>
          <p:cNvCxnSpPr>
            <a:cxnSpLocks noChangeShapeType="1"/>
            <a:stCxn id="168969" idx="3"/>
            <a:endCxn id="168966" idx="0"/>
          </p:cNvCxnSpPr>
          <p:nvPr/>
        </p:nvCxnSpPr>
        <p:spPr bwMode="auto">
          <a:xfrm flipH="1">
            <a:off x="3086100" y="45926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68" name="Oval 8"/>
          <p:cNvSpPr>
            <a:spLocks noChangeArrowheads="1"/>
          </p:cNvSpPr>
          <p:nvPr/>
        </p:nvSpPr>
        <p:spPr bwMode="auto">
          <a:xfrm>
            <a:off x="23622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8969" name="Oval 9"/>
          <p:cNvSpPr>
            <a:spLocks noChangeArrowheads="1"/>
          </p:cNvSpPr>
          <p:nvPr/>
        </p:nvSpPr>
        <p:spPr bwMode="auto">
          <a:xfrm>
            <a:off x="33782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70" name="AutoShape 10"/>
          <p:cNvCxnSpPr>
            <a:cxnSpLocks noChangeShapeType="1"/>
            <a:stCxn id="168968" idx="5"/>
            <a:endCxn id="168969" idx="0"/>
          </p:cNvCxnSpPr>
          <p:nvPr/>
        </p:nvCxnSpPr>
        <p:spPr bwMode="auto">
          <a:xfrm>
            <a:off x="2687638" y="39068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71" name="Oval 11"/>
          <p:cNvSpPr>
            <a:spLocks noChangeArrowheads="1"/>
          </p:cNvSpPr>
          <p:nvPr/>
        </p:nvSpPr>
        <p:spPr bwMode="auto">
          <a:xfrm>
            <a:off x="13843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72" name="AutoShape 12"/>
          <p:cNvCxnSpPr>
            <a:cxnSpLocks noChangeShapeType="1"/>
            <a:stCxn id="168968" idx="3"/>
            <a:endCxn id="168971" idx="0"/>
          </p:cNvCxnSpPr>
          <p:nvPr/>
        </p:nvCxnSpPr>
        <p:spPr bwMode="auto">
          <a:xfrm flipH="1">
            <a:off x="1574800" y="39068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73" name="Oval 13"/>
          <p:cNvSpPr>
            <a:spLocks noChangeArrowheads="1"/>
          </p:cNvSpPr>
          <p:nvPr/>
        </p:nvSpPr>
        <p:spPr bwMode="auto">
          <a:xfrm>
            <a:off x="1905000" y="49323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e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74" name="AutoShape 14"/>
          <p:cNvCxnSpPr>
            <a:cxnSpLocks noChangeShapeType="1"/>
            <a:endCxn id="168973" idx="0"/>
          </p:cNvCxnSpPr>
          <p:nvPr/>
        </p:nvCxnSpPr>
        <p:spPr bwMode="auto">
          <a:xfrm>
            <a:off x="1722438" y="45720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75" name="Oval 15"/>
          <p:cNvSpPr>
            <a:spLocks noChangeArrowheads="1"/>
          </p:cNvSpPr>
          <p:nvPr/>
        </p:nvSpPr>
        <p:spPr bwMode="auto">
          <a:xfrm>
            <a:off x="914400" y="49323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76" name="AutoShape 16"/>
          <p:cNvCxnSpPr>
            <a:cxnSpLocks noChangeShapeType="1"/>
            <a:endCxn id="168975" idx="0"/>
          </p:cNvCxnSpPr>
          <p:nvPr/>
        </p:nvCxnSpPr>
        <p:spPr bwMode="auto">
          <a:xfrm flipH="1">
            <a:off x="1104900" y="45720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77" name="Oval 17"/>
          <p:cNvSpPr>
            <a:spLocks noChangeArrowheads="1"/>
          </p:cNvSpPr>
          <p:nvPr/>
        </p:nvSpPr>
        <p:spPr bwMode="auto">
          <a:xfrm>
            <a:off x="1143000" y="56181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i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78" name="AutoShape 18"/>
          <p:cNvCxnSpPr>
            <a:cxnSpLocks noChangeShapeType="1"/>
            <a:stCxn id="168975" idx="5"/>
            <a:endCxn id="168977" idx="0"/>
          </p:cNvCxnSpPr>
          <p:nvPr/>
        </p:nvCxnSpPr>
        <p:spPr bwMode="auto">
          <a:xfrm>
            <a:off x="1239838" y="52578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79" name="Oval 19"/>
          <p:cNvSpPr>
            <a:spLocks noChangeArrowheads="1"/>
          </p:cNvSpPr>
          <p:nvPr/>
        </p:nvSpPr>
        <p:spPr bwMode="auto">
          <a:xfrm>
            <a:off x="685800" y="56181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h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80" name="AutoShape 20"/>
          <p:cNvCxnSpPr>
            <a:cxnSpLocks noChangeShapeType="1"/>
            <a:stCxn id="168975" idx="3"/>
            <a:endCxn id="168979" idx="0"/>
          </p:cNvCxnSpPr>
          <p:nvPr/>
        </p:nvCxnSpPr>
        <p:spPr bwMode="auto">
          <a:xfrm flipH="1">
            <a:off x="876300" y="52578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81" name="Oval 21"/>
          <p:cNvSpPr>
            <a:spLocks noChangeArrowheads="1"/>
          </p:cNvSpPr>
          <p:nvPr/>
        </p:nvSpPr>
        <p:spPr bwMode="auto">
          <a:xfrm>
            <a:off x="2133600" y="56181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k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82" name="AutoShape 22"/>
          <p:cNvCxnSpPr>
            <a:cxnSpLocks noChangeShapeType="1"/>
            <a:endCxn id="168981" idx="0"/>
          </p:cNvCxnSpPr>
          <p:nvPr/>
        </p:nvCxnSpPr>
        <p:spPr bwMode="auto">
          <a:xfrm>
            <a:off x="2230438" y="52578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983" name="Oval 23"/>
          <p:cNvSpPr>
            <a:spLocks noChangeArrowheads="1"/>
          </p:cNvSpPr>
          <p:nvPr/>
        </p:nvSpPr>
        <p:spPr bwMode="auto">
          <a:xfrm>
            <a:off x="1676400" y="56181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j</a:t>
            </a:r>
            <a:endParaRPr lang="pt-BR" altLang="pt-BR">
              <a:latin typeface="Arial" charset="0"/>
            </a:endParaRPr>
          </a:p>
        </p:txBody>
      </p:sp>
      <p:cxnSp>
        <p:nvCxnSpPr>
          <p:cNvPr id="168984" name="AutoShape 24"/>
          <p:cNvCxnSpPr>
            <a:cxnSpLocks noChangeShapeType="1"/>
            <a:endCxn id="168983" idx="0"/>
          </p:cNvCxnSpPr>
          <p:nvPr/>
        </p:nvCxnSpPr>
        <p:spPr bwMode="auto">
          <a:xfrm flipH="1">
            <a:off x="1866900" y="52578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8985" name="Group 25"/>
          <p:cNvGrpSpPr>
            <a:grpSpLocks/>
          </p:cNvGrpSpPr>
          <p:nvPr/>
        </p:nvGrpSpPr>
        <p:grpSpPr bwMode="auto">
          <a:xfrm>
            <a:off x="2667000" y="5257800"/>
            <a:ext cx="1828800" cy="741363"/>
            <a:chOff x="3024" y="3600"/>
            <a:chExt cx="1152" cy="467"/>
          </a:xfrm>
        </p:grpSpPr>
        <p:sp>
          <p:nvSpPr>
            <p:cNvPr id="168986" name="Oval 26"/>
            <p:cNvSpPr>
              <a:spLocks noChangeArrowheads="1"/>
            </p:cNvSpPr>
            <p:nvPr/>
          </p:nvSpPr>
          <p:spPr bwMode="auto">
            <a:xfrm>
              <a:off x="3312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8987" name="AutoShape 27"/>
            <p:cNvCxnSpPr>
              <a:cxnSpLocks noChangeShapeType="1"/>
              <a:stCxn id="168966" idx="5"/>
              <a:endCxn id="168986" idx="0"/>
            </p:cNvCxnSpPr>
            <p:nvPr/>
          </p:nvCxnSpPr>
          <p:spPr bwMode="auto">
            <a:xfrm>
              <a:off x="3373" y="3613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8988" name="Oval 28"/>
            <p:cNvSpPr>
              <a:spLocks noChangeArrowheads="1"/>
            </p:cNvSpPr>
            <p:nvPr/>
          </p:nvSpPr>
          <p:spPr bwMode="auto">
            <a:xfrm>
              <a:off x="3024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8989" name="AutoShape 29"/>
            <p:cNvCxnSpPr>
              <a:cxnSpLocks noChangeShapeType="1"/>
              <a:stCxn id="168966" idx="3"/>
              <a:endCxn id="168988" idx="0"/>
            </p:cNvCxnSpPr>
            <p:nvPr/>
          </p:nvCxnSpPr>
          <p:spPr bwMode="auto">
            <a:xfrm flipH="1">
              <a:off x="3144" y="3613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8990" name="Oval 30"/>
            <p:cNvSpPr>
              <a:spLocks noChangeArrowheads="1"/>
            </p:cNvSpPr>
            <p:nvPr/>
          </p:nvSpPr>
          <p:spPr bwMode="auto">
            <a:xfrm>
              <a:off x="3936" y="38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8991" name="AutoShape 31"/>
            <p:cNvCxnSpPr>
              <a:cxnSpLocks noChangeShapeType="1"/>
              <a:endCxn id="168990" idx="0"/>
            </p:cNvCxnSpPr>
            <p:nvPr/>
          </p:nvCxnSpPr>
          <p:spPr bwMode="auto">
            <a:xfrm>
              <a:off x="3997" y="3600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8992" name="Oval 32"/>
            <p:cNvSpPr>
              <a:spLocks noChangeArrowheads="1"/>
            </p:cNvSpPr>
            <p:nvPr/>
          </p:nvSpPr>
          <p:spPr bwMode="auto">
            <a:xfrm>
              <a:off x="3648" y="38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168993" name="AutoShape 33"/>
            <p:cNvCxnSpPr>
              <a:cxnSpLocks noChangeShapeType="1"/>
              <a:endCxn id="168992" idx="0"/>
            </p:cNvCxnSpPr>
            <p:nvPr/>
          </p:nvCxnSpPr>
          <p:spPr bwMode="auto">
            <a:xfrm flipH="1">
              <a:off x="3768" y="3600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8994" name="Rectangle 34"/>
          <p:cNvSpPr>
            <a:spLocks noChangeArrowheads="1"/>
          </p:cNvSpPr>
          <p:nvPr/>
        </p:nvSpPr>
        <p:spPr bwMode="auto">
          <a:xfrm>
            <a:off x="46482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168995" name="Rectangle 35"/>
          <p:cNvSpPr>
            <a:spLocks noChangeArrowheads="1"/>
          </p:cNvSpPr>
          <p:nvPr/>
        </p:nvSpPr>
        <p:spPr bwMode="auto">
          <a:xfrm>
            <a:off x="49530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sp>
        <p:nvSpPr>
          <p:cNvPr id="168996" name="Rectangle 36"/>
          <p:cNvSpPr>
            <a:spLocks noChangeArrowheads="1"/>
          </p:cNvSpPr>
          <p:nvPr/>
        </p:nvSpPr>
        <p:spPr bwMode="auto">
          <a:xfrm>
            <a:off x="52578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sp>
        <p:nvSpPr>
          <p:cNvPr id="168997" name="Rectangle 37"/>
          <p:cNvSpPr>
            <a:spLocks noChangeArrowheads="1"/>
          </p:cNvSpPr>
          <p:nvPr/>
        </p:nvSpPr>
        <p:spPr bwMode="auto">
          <a:xfrm>
            <a:off x="55626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sp>
        <p:nvSpPr>
          <p:cNvPr id="168998" name="Rectangle 38"/>
          <p:cNvSpPr>
            <a:spLocks noChangeArrowheads="1"/>
          </p:cNvSpPr>
          <p:nvPr/>
        </p:nvSpPr>
        <p:spPr bwMode="auto">
          <a:xfrm>
            <a:off x="58674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e</a:t>
            </a:r>
            <a:endParaRPr lang="pt-BR" altLang="pt-BR">
              <a:latin typeface="Arial" charset="0"/>
            </a:endParaRPr>
          </a:p>
        </p:txBody>
      </p:sp>
      <p:sp>
        <p:nvSpPr>
          <p:cNvPr id="168999" name="Rectangle 39"/>
          <p:cNvSpPr>
            <a:spLocks noChangeArrowheads="1"/>
          </p:cNvSpPr>
          <p:nvPr/>
        </p:nvSpPr>
        <p:spPr bwMode="auto">
          <a:xfrm>
            <a:off x="61722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f</a:t>
            </a:r>
            <a:endParaRPr lang="pt-BR" altLang="pt-BR">
              <a:latin typeface="Arial" charset="0"/>
            </a:endParaRPr>
          </a:p>
        </p:txBody>
      </p:sp>
      <p:sp>
        <p:nvSpPr>
          <p:cNvPr id="169000" name="Rectangle 40"/>
          <p:cNvSpPr>
            <a:spLocks noChangeArrowheads="1"/>
          </p:cNvSpPr>
          <p:nvPr/>
        </p:nvSpPr>
        <p:spPr bwMode="auto">
          <a:xfrm>
            <a:off x="64770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g</a:t>
            </a:r>
            <a:endParaRPr lang="pt-BR" altLang="pt-BR">
              <a:latin typeface="Arial" charset="0"/>
            </a:endParaRPr>
          </a:p>
        </p:txBody>
      </p:sp>
      <p:sp>
        <p:nvSpPr>
          <p:cNvPr id="169001" name="Rectangle 41"/>
          <p:cNvSpPr>
            <a:spLocks noChangeArrowheads="1"/>
          </p:cNvSpPr>
          <p:nvPr/>
        </p:nvSpPr>
        <p:spPr bwMode="auto">
          <a:xfrm>
            <a:off x="67818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h</a:t>
            </a:r>
            <a:endParaRPr lang="pt-BR" altLang="pt-BR">
              <a:latin typeface="Arial" charset="0"/>
            </a:endParaRPr>
          </a:p>
        </p:txBody>
      </p:sp>
      <p:sp>
        <p:nvSpPr>
          <p:cNvPr id="169002" name="Rectangle 42"/>
          <p:cNvSpPr>
            <a:spLocks noChangeArrowheads="1"/>
          </p:cNvSpPr>
          <p:nvPr/>
        </p:nvSpPr>
        <p:spPr bwMode="auto">
          <a:xfrm>
            <a:off x="70866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i</a:t>
            </a:r>
            <a:endParaRPr lang="pt-BR" altLang="pt-BR">
              <a:latin typeface="Arial" charset="0"/>
            </a:endParaRPr>
          </a:p>
        </p:txBody>
      </p:sp>
      <p:sp>
        <p:nvSpPr>
          <p:cNvPr id="169003" name="Rectangle 43"/>
          <p:cNvSpPr>
            <a:spLocks noChangeArrowheads="1"/>
          </p:cNvSpPr>
          <p:nvPr/>
        </p:nvSpPr>
        <p:spPr bwMode="auto">
          <a:xfrm>
            <a:off x="73914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j</a:t>
            </a:r>
            <a:endParaRPr lang="pt-BR" altLang="pt-BR">
              <a:latin typeface="Arial" charset="0"/>
            </a:endParaRPr>
          </a:p>
        </p:txBody>
      </p:sp>
      <p:sp>
        <p:nvSpPr>
          <p:cNvPr id="169004" name="Rectangle 44"/>
          <p:cNvSpPr>
            <a:spLocks noChangeArrowheads="1"/>
          </p:cNvSpPr>
          <p:nvPr/>
        </p:nvSpPr>
        <p:spPr bwMode="auto">
          <a:xfrm>
            <a:off x="76962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k</a:t>
            </a:r>
            <a:endParaRPr lang="pt-BR" altLang="pt-BR">
              <a:latin typeface="Arial" charset="0"/>
            </a:endParaRPr>
          </a:p>
        </p:txBody>
      </p:sp>
      <p:sp>
        <p:nvSpPr>
          <p:cNvPr id="169005" name="Rectangle 45"/>
          <p:cNvSpPr>
            <a:spLocks noChangeArrowheads="1"/>
          </p:cNvSpPr>
          <p:nvPr/>
        </p:nvSpPr>
        <p:spPr bwMode="auto">
          <a:xfrm>
            <a:off x="8001000" y="3429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latin typeface="Arial" charset="0"/>
            </a:endParaRPr>
          </a:p>
        </p:txBody>
      </p:sp>
      <p:sp>
        <p:nvSpPr>
          <p:cNvPr id="169006" name="Rectangle 46"/>
          <p:cNvSpPr>
            <a:spLocks noChangeArrowheads="1"/>
          </p:cNvSpPr>
          <p:nvPr/>
        </p:nvSpPr>
        <p:spPr bwMode="auto">
          <a:xfrm>
            <a:off x="4648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07" name="Rectangle 47"/>
          <p:cNvSpPr>
            <a:spLocks noChangeArrowheads="1"/>
          </p:cNvSpPr>
          <p:nvPr/>
        </p:nvSpPr>
        <p:spPr bwMode="auto">
          <a:xfrm>
            <a:off x="49530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2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08" name="Rectangle 48"/>
          <p:cNvSpPr>
            <a:spLocks noChangeArrowheads="1"/>
          </p:cNvSpPr>
          <p:nvPr/>
        </p:nvSpPr>
        <p:spPr bwMode="auto">
          <a:xfrm>
            <a:off x="52578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3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09" name="Rectangle 49"/>
          <p:cNvSpPr>
            <a:spLocks noChangeArrowheads="1"/>
          </p:cNvSpPr>
          <p:nvPr/>
        </p:nvSpPr>
        <p:spPr bwMode="auto">
          <a:xfrm>
            <a:off x="55626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4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0" name="Rectangle 50"/>
          <p:cNvSpPr>
            <a:spLocks noChangeArrowheads="1"/>
          </p:cNvSpPr>
          <p:nvPr/>
        </p:nvSpPr>
        <p:spPr bwMode="auto">
          <a:xfrm>
            <a:off x="58674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5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1" name="Rectangle 51"/>
          <p:cNvSpPr>
            <a:spLocks noChangeArrowheads="1"/>
          </p:cNvSpPr>
          <p:nvPr/>
        </p:nvSpPr>
        <p:spPr bwMode="auto">
          <a:xfrm>
            <a:off x="6172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6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2" name="Rectangle 52"/>
          <p:cNvSpPr>
            <a:spLocks noChangeArrowheads="1"/>
          </p:cNvSpPr>
          <p:nvPr/>
        </p:nvSpPr>
        <p:spPr bwMode="auto">
          <a:xfrm>
            <a:off x="64770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7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3" name="Rectangle 53"/>
          <p:cNvSpPr>
            <a:spLocks noChangeArrowheads="1"/>
          </p:cNvSpPr>
          <p:nvPr/>
        </p:nvSpPr>
        <p:spPr bwMode="auto">
          <a:xfrm>
            <a:off x="67818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8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4" name="Rectangle 54"/>
          <p:cNvSpPr>
            <a:spLocks noChangeArrowheads="1"/>
          </p:cNvSpPr>
          <p:nvPr/>
        </p:nvSpPr>
        <p:spPr bwMode="auto">
          <a:xfrm>
            <a:off x="70866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9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73914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10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6" name="Rectangle 56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11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17" name="AutoShape 57"/>
          <p:cNvSpPr>
            <a:spLocks/>
          </p:cNvSpPr>
          <p:nvPr/>
        </p:nvSpPr>
        <p:spPr bwMode="auto">
          <a:xfrm rot="5400000">
            <a:off x="4724400" y="3657600"/>
            <a:ext cx="152400" cy="304800"/>
          </a:xfrm>
          <a:prstGeom prst="rightBrace">
            <a:avLst>
              <a:gd name="adj1" fmla="val 2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018" name="AutoShape 58"/>
          <p:cNvSpPr>
            <a:spLocks/>
          </p:cNvSpPr>
          <p:nvPr/>
        </p:nvSpPr>
        <p:spPr bwMode="auto">
          <a:xfrm rot="5400000">
            <a:off x="7848600" y="2667000"/>
            <a:ext cx="228600" cy="2362200"/>
          </a:xfrm>
          <a:prstGeom prst="rightBrace">
            <a:avLst>
              <a:gd name="adj1" fmla="val 53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019" name="AutoShape 59"/>
          <p:cNvSpPr>
            <a:spLocks/>
          </p:cNvSpPr>
          <p:nvPr/>
        </p:nvSpPr>
        <p:spPr bwMode="auto">
          <a:xfrm rot="5400000">
            <a:off x="5181600" y="3505200"/>
            <a:ext cx="152400" cy="609600"/>
          </a:xfrm>
          <a:prstGeom prst="rightBrace">
            <a:avLst>
              <a:gd name="adj1" fmla="val 5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020" name="AutoShape 60"/>
          <p:cNvSpPr>
            <a:spLocks/>
          </p:cNvSpPr>
          <p:nvPr/>
        </p:nvSpPr>
        <p:spPr bwMode="auto">
          <a:xfrm rot="5400000">
            <a:off x="6096000" y="3200400"/>
            <a:ext cx="152400" cy="1219200"/>
          </a:xfrm>
          <a:prstGeom prst="rightBrace">
            <a:avLst>
              <a:gd name="adj1" fmla="val 11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021" name="Rectangle 61"/>
          <p:cNvSpPr>
            <a:spLocks noChangeArrowheads="1"/>
          </p:cNvSpPr>
          <p:nvPr/>
        </p:nvSpPr>
        <p:spPr bwMode="auto">
          <a:xfrm>
            <a:off x="4648200" y="3886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22" name="Rectangle 62"/>
          <p:cNvSpPr>
            <a:spLocks noChangeArrowheads="1"/>
          </p:cNvSpPr>
          <p:nvPr/>
        </p:nvSpPr>
        <p:spPr bwMode="auto">
          <a:xfrm>
            <a:off x="5105400" y="3886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2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23" name="Rectangle 63"/>
          <p:cNvSpPr>
            <a:spLocks noChangeArrowheads="1"/>
          </p:cNvSpPr>
          <p:nvPr/>
        </p:nvSpPr>
        <p:spPr bwMode="auto">
          <a:xfrm>
            <a:off x="6019800" y="3886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3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24" name="Rectangle 64"/>
          <p:cNvSpPr>
            <a:spLocks noChangeArrowheads="1"/>
          </p:cNvSpPr>
          <p:nvPr/>
        </p:nvSpPr>
        <p:spPr bwMode="auto">
          <a:xfrm>
            <a:off x="7810500" y="3937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4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169025" name="Rectangle 65"/>
          <p:cNvSpPr>
            <a:spLocks noChangeArrowheads="1"/>
          </p:cNvSpPr>
          <p:nvPr/>
        </p:nvSpPr>
        <p:spPr bwMode="auto">
          <a:xfrm>
            <a:off x="8382000" y="3200400"/>
            <a:ext cx="76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9026" name="Text Box 66"/>
          <p:cNvSpPr txBox="1">
            <a:spLocks noChangeArrowheads="1"/>
          </p:cNvSpPr>
          <p:nvPr/>
        </p:nvSpPr>
        <p:spPr bwMode="auto">
          <a:xfrm>
            <a:off x="5876925" y="4191000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>
                <a:latin typeface="Arial" charset="0"/>
              </a:rPr>
              <a:t>níveis</a:t>
            </a:r>
            <a:endParaRPr lang="pt-BR" altLang="pt-BR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9A9E-E5F5-47D5-A61E-4257BE7DC9F7}" type="slidenum">
              <a:rPr lang="pt-PT" altLang="pt-BR"/>
              <a:pPr/>
              <a:t>122</a:t>
            </a:fld>
            <a:endParaRPr lang="pt-PT" altLang="pt-BR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Implementando Árvores Binárias com Arrays</a:t>
            </a:r>
            <a:endParaRPr lang="pt-BR" altLang="pt-BR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715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pt-BR"/>
              <a:t>Dado um nó armazenado no índice </a:t>
            </a:r>
            <a:r>
              <a:rPr lang="en-US" altLang="pt-BR" i="1"/>
              <a:t>i</a:t>
            </a:r>
            <a:r>
              <a:rPr lang="en-US" altLang="pt-BR"/>
              <a:t>, é possível computar o índice </a:t>
            </a:r>
          </a:p>
          <a:p>
            <a:pPr lvl="1">
              <a:lnSpc>
                <a:spcPct val="85000"/>
              </a:lnSpc>
            </a:pPr>
            <a:r>
              <a:rPr lang="en-US" altLang="pt-BR"/>
              <a:t>do nó filho esquerdo de </a:t>
            </a:r>
            <a:r>
              <a:rPr lang="en-US" altLang="pt-BR" i="1"/>
              <a:t>i </a:t>
            </a:r>
            <a:r>
              <a:rPr lang="en-US" altLang="pt-BR"/>
              <a:t>:</a:t>
            </a:r>
            <a:r>
              <a:rPr lang="en-US" altLang="pt-BR" i="1"/>
              <a:t> </a:t>
            </a:r>
            <a:r>
              <a:rPr lang="en-US" altLang="pt-BR"/>
              <a:t>2 </a:t>
            </a:r>
            <a:r>
              <a:rPr lang="en-US" altLang="pt-BR" i="1"/>
              <a:t>i</a:t>
            </a:r>
            <a:r>
              <a:rPr lang="en-US" altLang="pt-BR"/>
              <a:t> </a:t>
            </a:r>
          </a:p>
          <a:p>
            <a:pPr lvl="1">
              <a:lnSpc>
                <a:spcPct val="85000"/>
              </a:lnSpc>
            </a:pPr>
            <a:r>
              <a:rPr lang="en-US" altLang="pt-BR"/>
              <a:t>do nó filho direito de </a:t>
            </a:r>
            <a:r>
              <a:rPr lang="en-US" altLang="pt-BR" i="1"/>
              <a:t>i </a:t>
            </a:r>
            <a:r>
              <a:rPr lang="en-US" altLang="pt-BR"/>
              <a:t>: 2 </a:t>
            </a:r>
            <a:r>
              <a:rPr lang="en-US" altLang="pt-BR" i="1"/>
              <a:t>i</a:t>
            </a:r>
            <a:r>
              <a:rPr lang="en-US" altLang="pt-BR"/>
              <a:t> + 1</a:t>
            </a:r>
          </a:p>
          <a:p>
            <a:pPr lvl="1">
              <a:lnSpc>
                <a:spcPct val="85000"/>
              </a:lnSpc>
            </a:pPr>
            <a:r>
              <a:rPr lang="en-US" altLang="pt-BR"/>
              <a:t>do nó pai de </a:t>
            </a:r>
            <a:r>
              <a:rPr lang="en-US" altLang="pt-BR" i="1"/>
              <a:t>i </a:t>
            </a:r>
            <a:r>
              <a:rPr lang="en-US" altLang="pt-BR"/>
              <a:t>: </a:t>
            </a:r>
            <a:r>
              <a:rPr lang="en-US" altLang="pt-BR" i="1"/>
              <a:t>i </a:t>
            </a:r>
            <a:r>
              <a:rPr lang="en-US" altLang="pt-BR"/>
              <a:t>div 2</a:t>
            </a:r>
          </a:p>
          <a:p>
            <a:pPr>
              <a:lnSpc>
                <a:spcPct val="85000"/>
              </a:lnSpc>
            </a:pPr>
            <a:r>
              <a:rPr lang="en-US" altLang="pt-BR"/>
              <a:t>Para armazenar uma árvore de altura </a:t>
            </a:r>
            <a:r>
              <a:rPr lang="en-US" altLang="pt-BR" i="1"/>
              <a:t>h</a:t>
            </a:r>
            <a:r>
              <a:rPr lang="en-US" altLang="pt-BR"/>
              <a:t> precisamos de um array de 2</a:t>
            </a:r>
            <a:r>
              <a:rPr lang="en-US" altLang="pt-BR" i="1" baseline="30000"/>
              <a:t>h</a:t>
            </a:r>
            <a:r>
              <a:rPr lang="en-US" altLang="pt-BR"/>
              <a:t> – 1 (número de nós de uma árvore cheia de altura </a:t>
            </a:r>
            <a:r>
              <a:rPr lang="en-US" altLang="pt-BR" i="1"/>
              <a:t>h</a:t>
            </a:r>
            <a:r>
              <a:rPr lang="en-US" altLang="pt-BR"/>
              <a:t>)</a:t>
            </a:r>
          </a:p>
          <a:p>
            <a:pPr>
              <a:lnSpc>
                <a:spcPct val="85000"/>
              </a:lnSpc>
            </a:pPr>
            <a:r>
              <a:rPr lang="en-US" altLang="pt-BR"/>
              <a:t>Nós correspondentes a subárvores vazias precisam ser marcados com um valor especial diferente de qualquer valor armazenado na árvore</a:t>
            </a:r>
          </a:p>
          <a:p>
            <a:pPr>
              <a:lnSpc>
                <a:spcPct val="85000"/>
              </a:lnSpc>
            </a:pPr>
            <a:r>
              <a:rPr lang="en-US" altLang="pt-BR"/>
              <a:t>A cada índice computado é preciso se certificar que está dentro do intervalo permitido </a:t>
            </a:r>
          </a:p>
          <a:p>
            <a:pPr lvl="1">
              <a:lnSpc>
                <a:spcPct val="85000"/>
              </a:lnSpc>
            </a:pPr>
            <a:r>
              <a:rPr lang="en-US" altLang="pt-BR"/>
              <a:t>Ex.: O nó raiz é armazenado no índice 1 e o índice computado para o seu pai é 0</a:t>
            </a:r>
            <a:endParaRPr lang="pt-BR" altLang="pt-BR" i="1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D6DD-B4A4-449C-9DA9-A10234EEBA5A}" type="slidenum">
              <a:rPr lang="pt-PT" altLang="pt-BR"/>
              <a:pPr/>
              <a:t>123</a:t>
            </a:fld>
            <a:endParaRPr lang="pt-PT" altLang="pt-BR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Implementando Árvores Binárias com Ponteiros</a:t>
            </a:r>
            <a:endParaRPr lang="pt-BR" altLang="pt-BR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91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pt-BR"/>
              <a:t>A implementação com arrays é simples porém tende a desperdiçar memória, e é pouco flexível quando se quer alterar a árvore (inserção e deleção de nós)</a:t>
            </a:r>
          </a:p>
          <a:p>
            <a:pPr>
              <a:lnSpc>
                <a:spcPct val="85000"/>
              </a:lnSpc>
            </a:pPr>
            <a:r>
              <a:rPr lang="en-US" altLang="pt-BR"/>
              <a:t>Via-de-regra, árvores são implementadas com ponteiros:</a:t>
            </a:r>
          </a:p>
          <a:p>
            <a:pPr lvl="1">
              <a:lnSpc>
                <a:spcPct val="85000"/>
              </a:lnSpc>
            </a:pPr>
            <a:r>
              <a:rPr lang="en-US" altLang="pt-BR"/>
              <a:t>Cada nó </a:t>
            </a:r>
            <a:r>
              <a:rPr lang="en-US" altLang="pt-BR" i="1"/>
              <a:t>X</a:t>
            </a:r>
            <a:r>
              <a:rPr lang="en-US" altLang="pt-BR"/>
              <a:t> contém 3 campos:</a:t>
            </a:r>
          </a:p>
          <a:p>
            <a:pPr lvl="2">
              <a:lnSpc>
                <a:spcPct val="85000"/>
              </a:lnSpc>
            </a:pPr>
            <a:r>
              <a:rPr lang="en-US" altLang="pt-BR" i="1"/>
              <a:t>X.Val </a:t>
            </a:r>
            <a:r>
              <a:rPr lang="en-US" altLang="pt-BR"/>
              <a:t>: valor armazenado no nó</a:t>
            </a:r>
          </a:p>
          <a:p>
            <a:pPr lvl="2">
              <a:lnSpc>
                <a:spcPct val="85000"/>
              </a:lnSpc>
            </a:pPr>
            <a:r>
              <a:rPr lang="en-US" altLang="pt-BR" i="1"/>
              <a:t>X.Esq</a:t>
            </a:r>
            <a:r>
              <a:rPr lang="en-US" altLang="pt-BR"/>
              <a:t>:</a:t>
            </a:r>
            <a:r>
              <a:rPr lang="en-US" altLang="pt-BR" i="1"/>
              <a:t> </a:t>
            </a:r>
            <a:r>
              <a:rPr lang="en-US" altLang="pt-BR"/>
              <a:t>Ponteiro p/ árvore esquerda</a:t>
            </a:r>
          </a:p>
          <a:p>
            <a:pPr lvl="2">
              <a:lnSpc>
                <a:spcPct val="85000"/>
              </a:lnSpc>
            </a:pPr>
            <a:r>
              <a:rPr lang="en-US" altLang="pt-BR" i="1"/>
              <a:t>X.Dir</a:t>
            </a:r>
            <a:r>
              <a:rPr lang="en-US" altLang="pt-BR"/>
              <a:t>:</a:t>
            </a:r>
            <a:r>
              <a:rPr lang="en-US" altLang="pt-BR" i="1"/>
              <a:t> </a:t>
            </a:r>
            <a:r>
              <a:rPr lang="en-US" altLang="pt-BR"/>
              <a:t>Ponteiro p/ árvore direita</a:t>
            </a:r>
          </a:p>
          <a:p>
            <a:pPr lvl="1">
              <a:lnSpc>
                <a:spcPct val="85000"/>
              </a:lnSpc>
            </a:pPr>
            <a:r>
              <a:rPr lang="en-US" altLang="pt-BR"/>
              <a:t>Uma árvore é representada por um ponteiro para seu nó raiz</a:t>
            </a:r>
            <a:endParaRPr lang="pt-BR" altLang="pt-BR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3733800" y="5334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191000" y="5334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3429000" y="5334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 flipH="1">
            <a:off x="3124200" y="5486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4343400" y="5486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71017" name="Group 9"/>
          <p:cNvGrpSpPr>
            <a:grpSpLocks/>
          </p:cNvGrpSpPr>
          <p:nvPr/>
        </p:nvGrpSpPr>
        <p:grpSpPr bwMode="auto">
          <a:xfrm>
            <a:off x="3048000" y="6097588"/>
            <a:ext cx="304800" cy="150812"/>
            <a:chOff x="432" y="2928"/>
            <a:chExt cx="192" cy="95"/>
          </a:xfrm>
        </p:grpSpPr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1020" name="Freeform 12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4648200" y="6096000"/>
            <a:ext cx="304800" cy="150813"/>
            <a:chOff x="432" y="2928"/>
            <a:chExt cx="192" cy="95"/>
          </a:xfrm>
        </p:grpSpPr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1024" name="Freeform 16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3124200" y="496728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800"/>
              <a:t>Esq</a:t>
            </a:r>
            <a:endParaRPr lang="pt-BR" altLang="pt-BR" sz="1800"/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3670300" y="49530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800"/>
              <a:t>Val</a:t>
            </a:r>
            <a:endParaRPr lang="pt-BR" altLang="pt-BR" sz="1800"/>
          </a:p>
        </p:txBody>
      </p: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4222750" y="49387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1800"/>
              <a:t>Dir</a:t>
            </a:r>
            <a:endParaRPr lang="pt-BR" altLang="pt-BR" sz="18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F95C-377A-467B-8742-1E1BBE585ED4}" type="slidenum">
              <a:rPr lang="pt-PT" altLang="pt-BR"/>
              <a:pPr/>
              <a:t>124</a:t>
            </a:fld>
            <a:endParaRPr lang="pt-PT" altLang="pt-BR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Implementando Árvores Binárias com Ponteiros</a:t>
            </a:r>
            <a:endParaRPr lang="pt-BR" altLang="pt-BR"/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4267200" y="2362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47244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3962400" y="2362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 flipH="1">
            <a:off x="2590800" y="25146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>
            <a:off x="4876800" y="25146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2362200" y="3124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b</a:t>
            </a:r>
            <a:endParaRPr lang="pt-BR" altLang="pt-BR"/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2819400" y="3124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2" name="Rectangle 10"/>
          <p:cNvSpPr>
            <a:spLocks noChangeArrowheads="1"/>
          </p:cNvSpPr>
          <p:nvPr/>
        </p:nvSpPr>
        <p:spPr bwMode="auto">
          <a:xfrm>
            <a:off x="2057400" y="3124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 flipH="1">
            <a:off x="16002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9718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1371600" y="3886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d</a:t>
            </a:r>
            <a:endParaRPr lang="pt-BR" altLang="pt-BR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18288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10668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 flipH="1">
            <a:off x="762000" y="4038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49" name="Line 17"/>
          <p:cNvSpPr>
            <a:spLocks noChangeShapeType="1"/>
          </p:cNvSpPr>
          <p:nvPr/>
        </p:nvSpPr>
        <p:spPr bwMode="auto">
          <a:xfrm>
            <a:off x="1981200" y="4038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3352800" y="3886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38100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30480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3" name="Line 21"/>
          <p:cNvSpPr>
            <a:spLocks noChangeShapeType="1"/>
          </p:cNvSpPr>
          <p:nvPr/>
        </p:nvSpPr>
        <p:spPr bwMode="auto">
          <a:xfrm flipH="1">
            <a:off x="2743200" y="4038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3962400" y="4038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5" name="Rectangle 23"/>
          <p:cNvSpPr>
            <a:spLocks noChangeArrowheads="1"/>
          </p:cNvSpPr>
          <p:nvPr/>
        </p:nvSpPr>
        <p:spPr bwMode="auto">
          <a:xfrm>
            <a:off x="6172200" y="3124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c</a:t>
            </a:r>
            <a:endParaRPr lang="pt-BR" altLang="pt-BR"/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6629400" y="3124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7" name="Rectangle 25"/>
          <p:cNvSpPr>
            <a:spLocks noChangeArrowheads="1"/>
          </p:cNvSpPr>
          <p:nvPr/>
        </p:nvSpPr>
        <p:spPr bwMode="auto">
          <a:xfrm>
            <a:off x="5867400" y="3124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 flipH="1">
            <a:off x="54102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7818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60" name="Rectangle 28"/>
          <p:cNvSpPr>
            <a:spLocks noChangeArrowheads="1"/>
          </p:cNvSpPr>
          <p:nvPr/>
        </p:nvSpPr>
        <p:spPr bwMode="auto">
          <a:xfrm>
            <a:off x="7162800" y="3886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  <p:sp>
        <p:nvSpPr>
          <p:cNvPr id="172061" name="Rectangle 29"/>
          <p:cNvSpPr>
            <a:spLocks noChangeArrowheads="1"/>
          </p:cNvSpPr>
          <p:nvPr/>
        </p:nvSpPr>
        <p:spPr bwMode="auto">
          <a:xfrm>
            <a:off x="76200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62" name="Rectangle 30"/>
          <p:cNvSpPr>
            <a:spLocks noChangeArrowheads="1"/>
          </p:cNvSpPr>
          <p:nvPr/>
        </p:nvSpPr>
        <p:spPr bwMode="auto">
          <a:xfrm>
            <a:off x="68580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63" name="Line 31"/>
          <p:cNvSpPr>
            <a:spLocks noChangeShapeType="1"/>
          </p:cNvSpPr>
          <p:nvPr/>
        </p:nvSpPr>
        <p:spPr bwMode="auto">
          <a:xfrm flipH="1">
            <a:off x="6553200" y="4038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>
            <a:off x="7772400" y="4038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72065" name="Group 33"/>
          <p:cNvGrpSpPr>
            <a:grpSpLocks/>
          </p:cNvGrpSpPr>
          <p:nvPr/>
        </p:nvGrpSpPr>
        <p:grpSpPr bwMode="auto">
          <a:xfrm>
            <a:off x="685800" y="4648200"/>
            <a:ext cx="304800" cy="150813"/>
            <a:chOff x="432" y="2928"/>
            <a:chExt cx="192" cy="95"/>
          </a:xfrm>
        </p:grpSpPr>
        <p:sp>
          <p:nvSpPr>
            <p:cNvPr id="172066" name="Line 34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67" name="Line 35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68" name="Freeform 36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2069" name="Group 37"/>
          <p:cNvGrpSpPr>
            <a:grpSpLocks/>
          </p:cNvGrpSpPr>
          <p:nvPr/>
        </p:nvGrpSpPr>
        <p:grpSpPr bwMode="auto">
          <a:xfrm>
            <a:off x="2209800" y="4648200"/>
            <a:ext cx="304800" cy="150813"/>
            <a:chOff x="432" y="2928"/>
            <a:chExt cx="192" cy="95"/>
          </a:xfrm>
        </p:grpSpPr>
        <p:sp>
          <p:nvSpPr>
            <p:cNvPr id="172070" name="Line 38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71" name="Line 39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72" name="Freeform 40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2073" name="Group 41"/>
          <p:cNvGrpSpPr>
            <a:grpSpLocks/>
          </p:cNvGrpSpPr>
          <p:nvPr/>
        </p:nvGrpSpPr>
        <p:grpSpPr bwMode="auto">
          <a:xfrm>
            <a:off x="2667000" y="4649788"/>
            <a:ext cx="304800" cy="150812"/>
            <a:chOff x="432" y="2928"/>
            <a:chExt cx="192" cy="95"/>
          </a:xfrm>
        </p:grpSpPr>
        <p:sp>
          <p:nvSpPr>
            <p:cNvPr id="172074" name="Line 42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75" name="Line 43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76" name="Freeform 44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2077" name="Group 45"/>
          <p:cNvGrpSpPr>
            <a:grpSpLocks/>
          </p:cNvGrpSpPr>
          <p:nvPr/>
        </p:nvGrpSpPr>
        <p:grpSpPr bwMode="auto">
          <a:xfrm>
            <a:off x="4267200" y="4648200"/>
            <a:ext cx="304800" cy="150813"/>
            <a:chOff x="432" y="2928"/>
            <a:chExt cx="192" cy="95"/>
          </a:xfrm>
        </p:grpSpPr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80" name="Freeform 48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2081" name="Group 49"/>
          <p:cNvGrpSpPr>
            <a:grpSpLocks/>
          </p:cNvGrpSpPr>
          <p:nvPr/>
        </p:nvGrpSpPr>
        <p:grpSpPr bwMode="auto">
          <a:xfrm>
            <a:off x="5257800" y="3886200"/>
            <a:ext cx="304800" cy="150813"/>
            <a:chOff x="432" y="2928"/>
            <a:chExt cx="192" cy="95"/>
          </a:xfrm>
        </p:grpSpPr>
        <p:sp>
          <p:nvSpPr>
            <p:cNvPr id="172082" name="Line 50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83" name="Line 51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84" name="Freeform 52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2085" name="Group 53"/>
          <p:cNvGrpSpPr>
            <a:grpSpLocks/>
          </p:cNvGrpSpPr>
          <p:nvPr/>
        </p:nvGrpSpPr>
        <p:grpSpPr bwMode="auto">
          <a:xfrm>
            <a:off x="6400800" y="4648200"/>
            <a:ext cx="304800" cy="150813"/>
            <a:chOff x="432" y="2928"/>
            <a:chExt cx="192" cy="95"/>
          </a:xfrm>
        </p:grpSpPr>
        <p:sp>
          <p:nvSpPr>
            <p:cNvPr id="172086" name="Line 54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88" name="Freeform 56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2089" name="Group 57"/>
          <p:cNvGrpSpPr>
            <a:grpSpLocks/>
          </p:cNvGrpSpPr>
          <p:nvPr/>
        </p:nvGrpSpPr>
        <p:grpSpPr bwMode="auto">
          <a:xfrm>
            <a:off x="8077200" y="4648200"/>
            <a:ext cx="304800" cy="150813"/>
            <a:chOff x="432" y="2928"/>
            <a:chExt cx="192" cy="95"/>
          </a:xfrm>
        </p:grpSpPr>
        <p:sp>
          <p:nvSpPr>
            <p:cNvPr id="172090" name="Line 58"/>
            <p:cNvSpPr>
              <a:spLocks noChangeShapeType="1"/>
            </p:cNvSpPr>
            <p:nvPr/>
          </p:nvSpPr>
          <p:spPr bwMode="auto">
            <a:xfrm>
              <a:off x="432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91" name="Line 59"/>
            <p:cNvSpPr>
              <a:spLocks noChangeShapeType="1"/>
            </p:cNvSpPr>
            <p:nvPr/>
          </p:nvSpPr>
          <p:spPr bwMode="auto">
            <a:xfrm>
              <a:off x="480" y="297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2092" name="Freeform 60"/>
            <p:cNvSpPr>
              <a:spLocks/>
            </p:cNvSpPr>
            <p:nvPr/>
          </p:nvSpPr>
          <p:spPr bwMode="auto">
            <a:xfrm>
              <a:off x="505" y="3022"/>
              <a:ext cx="39" cy="1"/>
            </a:xfrm>
            <a:custGeom>
              <a:avLst/>
              <a:gdLst>
                <a:gd name="T0" fmla="*/ 0 w 39"/>
                <a:gd name="T1" fmla="*/ 0 h 1"/>
                <a:gd name="T2" fmla="*/ 39 w 3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1">
                  <a:moveTo>
                    <a:pt x="0" y="0"/>
                  </a:moveTo>
                  <a:lnTo>
                    <a:pt x="39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72093" name="Text Box 61"/>
          <p:cNvSpPr txBox="1">
            <a:spLocks noChangeArrowheads="1"/>
          </p:cNvSpPr>
          <p:nvPr/>
        </p:nvSpPr>
        <p:spPr bwMode="auto">
          <a:xfrm>
            <a:off x="2795588" y="15652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T</a:t>
            </a:r>
            <a:endParaRPr lang="pt-BR" altLang="pt-BR" i="1"/>
          </a:p>
        </p:txBody>
      </p:sp>
      <p:sp>
        <p:nvSpPr>
          <p:cNvPr id="172094" name="Rectangle 62"/>
          <p:cNvSpPr>
            <a:spLocks noChangeArrowheads="1"/>
          </p:cNvSpPr>
          <p:nvPr/>
        </p:nvSpPr>
        <p:spPr bwMode="auto">
          <a:xfrm>
            <a:off x="32004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2095" name="Line 63"/>
          <p:cNvSpPr>
            <a:spLocks noChangeShapeType="1"/>
          </p:cNvSpPr>
          <p:nvPr/>
        </p:nvSpPr>
        <p:spPr bwMode="auto">
          <a:xfrm>
            <a:off x="3352800" y="18288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A88-B353-47B7-A7E7-360D3F060A88}" type="slidenum">
              <a:rPr lang="pt-PT" altLang="pt-BR"/>
              <a:pPr/>
              <a:t>125</a:t>
            </a:fld>
            <a:endParaRPr lang="pt-PT" altLang="pt-BR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Aplicação: Expressões</a:t>
            </a:r>
            <a:endParaRPr lang="pt-BR" altLang="pt-BR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aplicação bastante corriqueira de árvores binárias é na representação e processamento de expressões algébricas, booleanas, etc</a:t>
            </a:r>
          </a:p>
          <a:p>
            <a:pPr>
              <a:buFont typeface="Wingdings" pitchFamily="2" charset="2"/>
              <a:buNone/>
            </a:pPr>
            <a:endParaRPr lang="pt-BR" altLang="pt-BR"/>
          </a:p>
        </p:txBody>
      </p:sp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38862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+</a:t>
            </a:r>
            <a:endParaRPr lang="pt-BR" altLang="pt-BR"/>
          </a:p>
        </p:txBody>
      </p:sp>
      <p:cxnSp>
        <p:nvCxnSpPr>
          <p:cNvPr id="173061" name="AutoShape 5"/>
          <p:cNvCxnSpPr>
            <a:cxnSpLocks noChangeShapeType="1"/>
            <a:stCxn id="173065" idx="5"/>
            <a:endCxn id="173060" idx="0"/>
          </p:cNvCxnSpPr>
          <p:nvPr/>
        </p:nvCxnSpPr>
        <p:spPr bwMode="auto">
          <a:xfrm>
            <a:off x="3703638" y="37544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8956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–</a:t>
            </a:r>
            <a:endParaRPr lang="pt-BR" altLang="pt-BR"/>
          </a:p>
        </p:txBody>
      </p:sp>
      <p:cxnSp>
        <p:nvCxnSpPr>
          <p:cNvPr id="173063" name="AutoShape 7"/>
          <p:cNvCxnSpPr>
            <a:cxnSpLocks noChangeShapeType="1"/>
            <a:stCxn id="173065" idx="3"/>
            <a:endCxn id="173062" idx="0"/>
          </p:cNvCxnSpPr>
          <p:nvPr/>
        </p:nvCxnSpPr>
        <p:spPr bwMode="auto">
          <a:xfrm flipH="1">
            <a:off x="3086100" y="37544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2362200" y="2743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+</a:t>
            </a:r>
            <a:endParaRPr lang="pt-BR" altLang="pt-BR"/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33782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  <a:sym typeface="Symbol" pitchFamily="18" charset="2"/>
              </a:rPr>
              <a:t></a:t>
            </a:r>
            <a:endParaRPr lang="pt-BR" altLang="pt-BR">
              <a:latin typeface="Arial" charset="0"/>
              <a:sym typeface="Symbol" pitchFamily="18" charset="2"/>
            </a:endParaRPr>
          </a:p>
        </p:txBody>
      </p:sp>
      <p:cxnSp>
        <p:nvCxnSpPr>
          <p:cNvPr id="173066" name="AutoShape 10"/>
          <p:cNvCxnSpPr>
            <a:cxnSpLocks noChangeShapeType="1"/>
            <a:stCxn id="173064" idx="5"/>
            <a:endCxn id="173065" idx="0"/>
          </p:cNvCxnSpPr>
          <p:nvPr/>
        </p:nvCxnSpPr>
        <p:spPr bwMode="auto">
          <a:xfrm>
            <a:off x="2687638" y="30686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13843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  <a:sym typeface="Symbol" pitchFamily="18" charset="2"/>
              </a:rPr>
              <a:t></a:t>
            </a:r>
            <a:endParaRPr lang="pt-BR" altLang="pt-BR">
              <a:latin typeface="Arial" charset="0"/>
            </a:endParaRPr>
          </a:p>
        </p:txBody>
      </p:sp>
      <p:cxnSp>
        <p:nvCxnSpPr>
          <p:cNvPr id="173068" name="AutoShape 12"/>
          <p:cNvCxnSpPr>
            <a:cxnSpLocks noChangeShapeType="1"/>
            <a:stCxn id="173064" idx="3"/>
            <a:endCxn id="173067" idx="0"/>
          </p:cNvCxnSpPr>
          <p:nvPr/>
        </p:nvCxnSpPr>
        <p:spPr bwMode="auto">
          <a:xfrm flipH="1">
            <a:off x="1574800" y="30686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69" name="Oval 13"/>
          <p:cNvSpPr>
            <a:spLocks noChangeArrowheads="1"/>
          </p:cNvSpPr>
          <p:nvPr/>
        </p:nvSpPr>
        <p:spPr bwMode="auto">
          <a:xfrm>
            <a:off x="1905000" y="40941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cxnSp>
        <p:nvCxnSpPr>
          <p:cNvPr id="173070" name="AutoShape 14"/>
          <p:cNvCxnSpPr>
            <a:cxnSpLocks noChangeShapeType="1"/>
            <a:endCxn id="173069" idx="0"/>
          </p:cNvCxnSpPr>
          <p:nvPr/>
        </p:nvCxnSpPr>
        <p:spPr bwMode="auto">
          <a:xfrm>
            <a:off x="1722438" y="37338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1" name="Oval 15"/>
          <p:cNvSpPr>
            <a:spLocks noChangeArrowheads="1"/>
          </p:cNvSpPr>
          <p:nvPr/>
        </p:nvSpPr>
        <p:spPr bwMode="auto">
          <a:xfrm>
            <a:off x="914400" y="40941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  <a:sym typeface="Symbol" pitchFamily="18" charset="2"/>
              </a:rPr>
              <a:t></a:t>
            </a:r>
            <a:endParaRPr lang="pt-BR" altLang="pt-BR">
              <a:latin typeface="Arial" charset="0"/>
              <a:sym typeface="Symbol" pitchFamily="18" charset="2"/>
            </a:endParaRPr>
          </a:p>
        </p:txBody>
      </p:sp>
      <p:cxnSp>
        <p:nvCxnSpPr>
          <p:cNvPr id="173072" name="AutoShape 16"/>
          <p:cNvCxnSpPr>
            <a:cxnSpLocks noChangeShapeType="1"/>
            <a:endCxn id="173071" idx="0"/>
          </p:cNvCxnSpPr>
          <p:nvPr/>
        </p:nvCxnSpPr>
        <p:spPr bwMode="auto">
          <a:xfrm flipH="1">
            <a:off x="1104900" y="37338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3" name="Oval 17"/>
          <p:cNvSpPr>
            <a:spLocks noChangeArrowheads="1"/>
          </p:cNvSpPr>
          <p:nvPr/>
        </p:nvSpPr>
        <p:spPr bwMode="auto">
          <a:xfrm>
            <a:off x="1143000" y="4779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c</a:t>
            </a:r>
            <a:endParaRPr lang="pt-BR" altLang="pt-BR"/>
          </a:p>
        </p:txBody>
      </p:sp>
      <p:cxnSp>
        <p:nvCxnSpPr>
          <p:cNvPr id="173074" name="AutoShape 18"/>
          <p:cNvCxnSpPr>
            <a:cxnSpLocks noChangeShapeType="1"/>
            <a:stCxn id="173071" idx="5"/>
            <a:endCxn id="173073" idx="0"/>
          </p:cNvCxnSpPr>
          <p:nvPr/>
        </p:nvCxnSpPr>
        <p:spPr bwMode="auto">
          <a:xfrm>
            <a:off x="1239838" y="44196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5" name="Oval 19"/>
          <p:cNvSpPr>
            <a:spLocks noChangeArrowheads="1"/>
          </p:cNvSpPr>
          <p:nvPr/>
        </p:nvSpPr>
        <p:spPr bwMode="auto">
          <a:xfrm>
            <a:off x="685800" y="4779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b</a:t>
            </a:r>
            <a:endParaRPr lang="pt-BR" altLang="pt-BR"/>
          </a:p>
        </p:txBody>
      </p:sp>
      <p:cxnSp>
        <p:nvCxnSpPr>
          <p:cNvPr id="173076" name="AutoShape 20"/>
          <p:cNvCxnSpPr>
            <a:cxnSpLocks noChangeShapeType="1"/>
            <a:stCxn id="173071" idx="3"/>
            <a:endCxn id="173075" idx="0"/>
          </p:cNvCxnSpPr>
          <p:nvPr/>
        </p:nvCxnSpPr>
        <p:spPr bwMode="auto">
          <a:xfrm flipH="1">
            <a:off x="876300" y="44196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7" name="Oval 21"/>
          <p:cNvSpPr>
            <a:spLocks noChangeArrowheads="1"/>
          </p:cNvSpPr>
          <p:nvPr/>
        </p:nvSpPr>
        <p:spPr bwMode="auto">
          <a:xfrm>
            <a:off x="3124200" y="4779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cxnSp>
        <p:nvCxnSpPr>
          <p:cNvPr id="173078" name="AutoShape 22"/>
          <p:cNvCxnSpPr>
            <a:cxnSpLocks noChangeShapeType="1"/>
            <a:stCxn id="173062" idx="5"/>
            <a:endCxn id="173077" idx="0"/>
          </p:cNvCxnSpPr>
          <p:nvPr/>
        </p:nvCxnSpPr>
        <p:spPr bwMode="auto">
          <a:xfrm>
            <a:off x="3221038" y="4440238"/>
            <a:ext cx="936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79" name="Oval 23"/>
          <p:cNvSpPr>
            <a:spLocks noChangeArrowheads="1"/>
          </p:cNvSpPr>
          <p:nvPr/>
        </p:nvSpPr>
        <p:spPr bwMode="auto">
          <a:xfrm>
            <a:off x="4114800" y="47593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g</a:t>
            </a:r>
            <a:endParaRPr lang="pt-BR" altLang="pt-BR"/>
          </a:p>
        </p:txBody>
      </p:sp>
      <p:cxnSp>
        <p:nvCxnSpPr>
          <p:cNvPr id="173080" name="AutoShape 24"/>
          <p:cNvCxnSpPr>
            <a:cxnSpLocks noChangeShapeType="1"/>
            <a:endCxn id="173079" idx="0"/>
          </p:cNvCxnSpPr>
          <p:nvPr/>
        </p:nvCxnSpPr>
        <p:spPr bwMode="auto">
          <a:xfrm>
            <a:off x="4211638" y="4419600"/>
            <a:ext cx="936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81" name="Oval 25"/>
          <p:cNvSpPr>
            <a:spLocks noChangeArrowheads="1"/>
          </p:cNvSpPr>
          <p:nvPr/>
        </p:nvSpPr>
        <p:spPr bwMode="auto">
          <a:xfrm>
            <a:off x="3657600" y="47593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  <p:cxnSp>
        <p:nvCxnSpPr>
          <p:cNvPr id="173082" name="AutoShape 26"/>
          <p:cNvCxnSpPr>
            <a:cxnSpLocks noChangeShapeType="1"/>
            <a:endCxn id="173081" idx="0"/>
          </p:cNvCxnSpPr>
          <p:nvPr/>
        </p:nvCxnSpPr>
        <p:spPr bwMode="auto">
          <a:xfrm flipH="1">
            <a:off x="3848100" y="4419600"/>
            <a:ext cx="93663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3083" name="Text Box 27"/>
          <p:cNvSpPr txBox="1">
            <a:spLocks noChangeArrowheads="1"/>
          </p:cNvSpPr>
          <p:nvPr/>
        </p:nvSpPr>
        <p:spPr bwMode="auto">
          <a:xfrm>
            <a:off x="4876800" y="2743200"/>
            <a:ext cx="328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/>
              <a:t>(((b/c) * a)+((d-e)/(f+g)))</a:t>
            </a:r>
            <a:endParaRPr lang="pt-BR" altLang="pt-BR"/>
          </a:p>
        </p:txBody>
      </p:sp>
      <p:sp>
        <p:nvSpPr>
          <p:cNvPr id="173084" name="Oval 28"/>
          <p:cNvSpPr>
            <a:spLocks noChangeArrowheads="1"/>
          </p:cNvSpPr>
          <p:nvPr/>
        </p:nvSpPr>
        <p:spPr bwMode="auto">
          <a:xfrm>
            <a:off x="2667000" y="4779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d</a:t>
            </a:r>
            <a:endParaRPr lang="pt-BR" altLang="pt-BR"/>
          </a:p>
        </p:txBody>
      </p:sp>
      <p:cxnSp>
        <p:nvCxnSpPr>
          <p:cNvPr id="173085" name="AutoShape 29"/>
          <p:cNvCxnSpPr>
            <a:cxnSpLocks noChangeShapeType="1"/>
            <a:endCxn id="173084" idx="0"/>
          </p:cNvCxnSpPr>
          <p:nvPr/>
        </p:nvCxnSpPr>
        <p:spPr bwMode="auto">
          <a:xfrm flipH="1">
            <a:off x="2857500" y="44196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718E-24C6-48F4-A319-85AAFBD9AA43}" type="slidenum">
              <a:rPr lang="pt-PT" altLang="pt-BR"/>
              <a:pPr/>
              <a:t>126</a:t>
            </a:fld>
            <a:endParaRPr lang="pt-PT" altLang="pt-BR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Avaliando uma Expressão</a:t>
            </a:r>
            <a:endParaRPr lang="pt-BR" altLang="pt-BR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000"/>
              <a:t>Se uma expressão é codificada sob a forma de uma árvore, sua avaliação pode ser feita percorrendo os nós da árvore</a:t>
            </a:r>
            <a:br>
              <a:rPr lang="en-US" altLang="pt-BR" sz="2000"/>
            </a:br>
            <a:endParaRPr lang="en-US" altLang="pt-BR" sz="2000"/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 b="1">
                <a:latin typeface="Arial" charset="0"/>
                <a:cs typeface="Arial" charset="0"/>
              </a:rPr>
              <a:t>proc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Avalia</a:t>
            </a:r>
            <a:r>
              <a:rPr lang="pt-BR" altLang="pt-BR" sz="1800">
                <a:cs typeface="Times New Roman" charset="0"/>
              </a:rPr>
              <a:t> (</a:t>
            </a:r>
            <a:r>
              <a:rPr lang="pt-BR" altLang="pt-BR" sz="1800" i="1">
                <a:cs typeface="Times New Roman" charset="0"/>
              </a:rPr>
              <a:t>Arvore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) {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800" b="1">
                <a:latin typeface="Arial" charset="0"/>
                <a:cs typeface="Arial" charset="0"/>
              </a:rPr>
              <a:t>se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Val</a:t>
            </a:r>
            <a:r>
              <a:rPr lang="pt-BR" altLang="pt-BR" sz="1800">
                <a:cs typeface="Times New Roman" charset="0"/>
              </a:rPr>
              <a:t> é uma constante ou uma variável </a:t>
            </a:r>
            <a:r>
              <a:rPr lang="pt-BR" altLang="pt-BR" sz="1800" b="1">
                <a:latin typeface="Arial" charset="0"/>
                <a:cs typeface="Arial" charset="0"/>
              </a:rPr>
              <a:t>então</a:t>
            </a:r>
            <a:endParaRPr lang="pt-BR" altLang="pt-BR" sz="1800">
              <a:cs typeface="Times New Roman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800" b="1">
                <a:latin typeface="Arial" charset="0"/>
                <a:cs typeface="Arial" charset="0"/>
              </a:rPr>
              <a:t>retornar</a:t>
            </a:r>
            <a:r>
              <a:rPr lang="pt-BR" altLang="pt-BR" sz="1800">
                <a:cs typeface="Times New Roman" charset="0"/>
              </a:rPr>
              <a:t> o valor de 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Val</a:t>
            </a:r>
            <a:endParaRPr lang="pt-BR" altLang="pt-BR" sz="1800">
              <a:cs typeface="Times New Roman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800" b="1">
                <a:latin typeface="Arial" charset="0"/>
                <a:cs typeface="Arial" charset="0"/>
              </a:rPr>
              <a:t>senão</a:t>
            </a:r>
            <a:r>
              <a:rPr lang="pt-BR" altLang="pt-BR" sz="1800">
                <a:cs typeface="Times New Roman" charset="0"/>
              </a:rPr>
              <a:t> {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1 </a:t>
            </a:r>
            <a:r>
              <a:rPr lang="pt-BR" altLang="pt-BR" sz="18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Avalia</a:t>
            </a:r>
            <a:r>
              <a:rPr lang="pt-BR" altLang="pt-BR" sz="1800">
                <a:cs typeface="Times New Roman" charset="0"/>
              </a:rPr>
              <a:t> (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Esq</a:t>
            </a:r>
            <a:r>
              <a:rPr lang="pt-BR" altLang="pt-BR" sz="1800">
                <a:cs typeface="Times New Roman" charset="0"/>
              </a:rPr>
              <a:t>)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2 </a:t>
            </a:r>
            <a:r>
              <a:rPr lang="pt-BR" altLang="pt-BR" sz="18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Avalia</a:t>
            </a:r>
            <a:r>
              <a:rPr lang="pt-BR" altLang="pt-BR" sz="1800">
                <a:cs typeface="Times New Roman" charset="0"/>
              </a:rPr>
              <a:t> (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Dir</a:t>
            </a:r>
            <a:r>
              <a:rPr lang="pt-BR" altLang="pt-BR" sz="1800">
                <a:cs typeface="Times New Roman" charset="0"/>
              </a:rPr>
              <a:t>)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800" b="1">
                <a:latin typeface="Arial" charset="0"/>
                <a:cs typeface="Arial" charset="0"/>
              </a:rPr>
              <a:t>se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Val</a:t>
            </a:r>
            <a:r>
              <a:rPr lang="pt-BR" altLang="pt-BR" sz="1800">
                <a:cs typeface="Times New Roman" charset="0"/>
              </a:rPr>
              <a:t> = "+" </a:t>
            </a:r>
            <a:r>
              <a:rPr lang="pt-BR" altLang="pt-BR" sz="1800" b="1">
                <a:latin typeface="Arial" charset="0"/>
                <a:cs typeface="Arial" charset="0"/>
              </a:rPr>
              <a:t>então</a:t>
            </a:r>
            <a:endParaRPr lang="pt-BR" altLang="pt-BR" sz="1800">
              <a:cs typeface="Times New Roman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800" b="1">
                <a:latin typeface="Arial" charset="0"/>
                <a:cs typeface="Arial" charset="0"/>
              </a:rPr>
              <a:t>retornar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1 +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2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800" b="1">
                <a:latin typeface="Arial" charset="0"/>
                <a:cs typeface="Arial" charset="0"/>
              </a:rPr>
              <a:t>senão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b="1">
                <a:latin typeface="Arial" charset="0"/>
                <a:cs typeface="Arial" charset="0"/>
              </a:rPr>
              <a:t>se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Val</a:t>
            </a:r>
            <a:r>
              <a:rPr lang="pt-BR" altLang="pt-BR" sz="1800">
                <a:cs typeface="Times New Roman" charset="0"/>
              </a:rPr>
              <a:t> = "–" </a:t>
            </a:r>
            <a:r>
              <a:rPr lang="pt-BR" altLang="pt-BR" sz="1800" b="1">
                <a:latin typeface="Arial" charset="0"/>
                <a:cs typeface="Arial" charset="0"/>
              </a:rPr>
              <a:t>então</a:t>
            </a:r>
            <a:endParaRPr lang="pt-BR" altLang="pt-BR" sz="1800">
              <a:cs typeface="Times New Roman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800" b="1">
                <a:latin typeface="Arial" charset="0"/>
                <a:cs typeface="Arial" charset="0"/>
              </a:rPr>
              <a:t>retornar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1 –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2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800" b="1">
                <a:latin typeface="Arial" charset="0"/>
                <a:cs typeface="Arial" charset="0"/>
              </a:rPr>
              <a:t>senão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b="1">
                <a:latin typeface="Arial" charset="0"/>
                <a:cs typeface="Arial" charset="0"/>
              </a:rPr>
              <a:t>se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Val</a:t>
            </a:r>
            <a:r>
              <a:rPr lang="pt-BR" altLang="pt-BR" sz="1800">
                <a:cs typeface="Times New Roman" charset="0"/>
              </a:rPr>
              <a:t> = "*" </a:t>
            </a:r>
            <a:r>
              <a:rPr lang="pt-BR" altLang="pt-BR" sz="1800" b="1">
                <a:latin typeface="Arial" charset="0"/>
                <a:cs typeface="Arial" charset="0"/>
              </a:rPr>
              <a:t>então</a:t>
            </a:r>
            <a:endParaRPr lang="pt-BR" altLang="pt-BR" sz="1800">
              <a:cs typeface="Times New Roman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800" b="1">
                <a:latin typeface="Arial" charset="0"/>
                <a:cs typeface="Arial" charset="0"/>
              </a:rPr>
              <a:t>retornar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1 *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2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1800" b="1">
                <a:latin typeface="Arial" charset="0"/>
                <a:cs typeface="Arial" charset="0"/>
              </a:rPr>
              <a:t>senão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b="1">
                <a:latin typeface="Arial" charset="0"/>
                <a:cs typeface="Arial" charset="0"/>
              </a:rPr>
              <a:t>se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T</a:t>
            </a:r>
            <a:r>
              <a:rPr lang="pt-BR" altLang="pt-BR" sz="1800">
                <a:cs typeface="Times New Roman" charset="0"/>
              </a:rPr>
              <a:t>^.</a:t>
            </a:r>
            <a:r>
              <a:rPr lang="pt-BR" altLang="pt-BR" sz="1800" i="1">
                <a:cs typeface="Times New Roman" charset="0"/>
              </a:rPr>
              <a:t>Val</a:t>
            </a:r>
            <a:r>
              <a:rPr lang="pt-BR" altLang="pt-BR" sz="1800">
                <a:cs typeface="Times New Roman" charset="0"/>
              </a:rPr>
              <a:t> = "/" </a:t>
            </a:r>
            <a:r>
              <a:rPr lang="pt-BR" altLang="pt-BR" sz="1800" b="1">
                <a:latin typeface="Arial" charset="0"/>
                <a:cs typeface="Arial" charset="0"/>
              </a:rPr>
              <a:t>então</a:t>
            </a:r>
            <a:endParaRPr lang="pt-BR" altLang="pt-BR" sz="1800">
              <a:cs typeface="Times New Roman" charset="0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1800" b="1">
                <a:latin typeface="Arial" charset="0"/>
                <a:cs typeface="Arial" charset="0"/>
              </a:rPr>
              <a:t>retornar</a:t>
            </a:r>
            <a:r>
              <a:rPr lang="pt-BR" altLang="pt-BR" sz="1800">
                <a:cs typeface="Times New Roman" charset="0"/>
              </a:rPr>
              <a:t>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1 / </a:t>
            </a:r>
            <a:r>
              <a:rPr lang="pt-BR" altLang="pt-BR" sz="1800" i="1">
                <a:cs typeface="Times New Roman" charset="0"/>
              </a:rPr>
              <a:t>operando</a:t>
            </a:r>
            <a:r>
              <a:rPr lang="pt-BR" altLang="pt-BR" sz="1800">
                <a:cs typeface="Times New Roman" charset="0"/>
              </a:rPr>
              <a:t>2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1800">
                <a:cs typeface="Times New Roman" charset="0"/>
              </a:rPr>
              <a:t>}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pt-BR" altLang="pt-BR" sz="1800">
                <a:cs typeface="Times New Roman" charset="0"/>
              </a:rPr>
              <a:t>} </a:t>
            </a:r>
            <a:endParaRPr lang="pt-BR" altLang="pt-BR" sz="18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0D4E-9E0B-459A-A9F2-5C72F652BB3A}" type="slidenum">
              <a:rPr lang="pt-PT" altLang="pt-BR"/>
              <a:pPr/>
              <a:t>127</a:t>
            </a:fld>
            <a:endParaRPr lang="pt-PT" altLang="pt-BR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Percurso de Árvores Binárias</a:t>
            </a:r>
            <a:endParaRPr lang="pt-BR" altLang="pt-BR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Existem essencialmente 3 ordens “naturais” de se percorrer os nós de uma árvore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Pré-ordem: raiz, esquerda, direita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Pós-ordem: esquerda, direita, raiz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In-ordem: esquerda, raiz, direita</a:t>
            </a:r>
          </a:p>
          <a:p>
            <a:pPr>
              <a:lnSpc>
                <a:spcPct val="90000"/>
              </a:lnSpc>
            </a:pPr>
            <a:r>
              <a:rPr lang="en-US" altLang="pt-BR"/>
              <a:t>Por exemplo: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 percorrendo uma árvore que representa uma expressão em in-ordem, obtém-se a expressão em sua forma usual (infixa);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um percurso em pós-ordem produz a ordem usada em calculadoras “HP”;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um percurso em pré-ordem retorna a expressão em forma infixa, como usado em LISP</a:t>
            </a:r>
            <a:endParaRPr lang="pt-BR" altLang="pt-BR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CDF0-0CE7-4287-9EDA-03F3FC141517}" type="slidenum">
              <a:rPr lang="pt-PT" altLang="pt-BR"/>
              <a:pPr/>
              <a:t>128</a:t>
            </a:fld>
            <a:endParaRPr lang="pt-PT" altLang="pt-BR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Costuradas</a:t>
            </a:r>
            <a:endParaRPr lang="pt-BR" altLang="pt-BR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Notamos que o percurso de árvores pode ser feito usando uma rotina recursiva em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/>
              <a:t>), onde </a:t>
            </a:r>
            <a:r>
              <a:rPr lang="en-US" altLang="pt-BR" i="1"/>
              <a:t>n </a:t>
            </a:r>
            <a:r>
              <a:rPr lang="en-US" altLang="pt-BR"/>
              <a:t>é o número de nós</a:t>
            </a:r>
          </a:p>
          <a:p>
            <a:r>
              <a:rPr lang="en-US" altLang="pt-BR"/>
              <a:t>Algumas vezes é interessante se poder percorrer árvores binárias sem usar rotinas recursivas ou pilhas</a:t>
            </a:r>
          </a:p>
          <a:p>
            <a:r>
              <a:rPr lang="en-US" altLang="pt-BR"/>
              <a:t>Uma idéia consiste em usar os ponteiros esquerdo e direito dos nós folhas para apontar para os nós anterior e posterior do percurso em in-ordem </a:t>
            </a:r>
            <a:endParaRPr lang="pt-BR" altLang="pt-BR"/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105400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65FC-70AC-4CDE-ADB2-DAA681D7F117}" type="slidenum">
              <a:rPr lang="pt-PT" altLang="pt-BR"/>
              <a:pPr/>
              <a:t>129</a:t>
            </a:fld>
            <a:endParaRPr lang="pt-PT" altLang="pt-BR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Dicionários</a:t>
            </a:r>
            <a:endParaRPr lang="pt-BR" altLang="pt-BR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953000"/>
          </a:xfrm>
        </p:spPr>
        <p:txBody>
          <a:bodyPr/>
          <a:lstStyle/>
          <a:p>
            <a:r>
              <a:rPr lang="en-US" altLang="pt-BR"/>
              <a:t>A operação de busca é fundamental em diversos contextos da computação</a:t>
            </a:r>
          </a:p>
          <a:p>
            <a:r>
              <a:rPr lang="en-US" altLang="pt-BR"/>
              <a:t>Por exemplo, um </a:t>
            </a:r>
            <a:r>
              <a:rPr lang="en-US" altLang="pt-BR" i="1"/>
              <a:t>dicionário</a:t>
            </a:r>
            <a:r>
              <a:rPr lang="en-US" altLang="pt-BR"/>
              <a:t> é uma estrutura de dados que reúne uma coleção de chaves sobre a qual são definidas as seguintes operações :</a:t>
            </a:r>
          </a:p>
          <a:p>
            <a:pPr lvl="1"/>
            <a:r>
              <a:rPr lang="en-US" altLang="pt-BR" i="1"/>
              <a:t>Inserir</a:t>
            </a:r>
            <a:r>
              <a:rPr lang="en-US" altLang="pt-BR"/>
              <a:t> (</a:t>
            </a:r>
            <a:r>
              <a:rPr lang="en-US" altLang="pt-BR" i="1"/>
              <a:t>x</a:t>
            </a:r>
            <a:r>
              <a:rPr lang="en-US" altLang="pt-BR"/>
              <a:t>, </a:t>
            </a:r>
            <a:r>
              <a:rPr lang="en-US" altLang="pt-BR" i="1"/>
              <a:t>T</a:t>
            </a:r>
            <a:r>
              <a:rPr lang="en-US" altLang="pt-BR"/>
              <a:t>) : inserir chave </a:t>
            </a:r>
            <a:r>
              <a:rPr lang="en-US" altLang="pt-BR" i="1"/>
              <a:t>x </a:t>
            </a:r>
            <a:r>
              <a:rPr lang="en-US" altLang="pt-BR"/>
              <a:t>no dicionário </a:t>
            </a:r>
            <a:r>
              <a:rPr lang="en-US" altLang="pt-BR" i="1"/>
              <a:t>T</a:t>
            </a:r>
          </a:p>
          <a:p>
            <a:pPr lvl="1"/>
            <a:r>
              <a:rPr lang="en-US" altLang="pt-BR" i="1"/>
              <a:t>Remover</a:t>
            </a:r>
            <a:r>
              <a:rPr lang="en-US" altLang="pt-BR"/>
              <a:t> (</a:t>
            </a:r>
            <a:r>
              <a:rPr lang="en-US" altLang="pt-BR" i="1"/>
              <a:t>x</a:t>
            </a:r>
            <a:r>
              <a:rPr lang="en-US" altLang="pt-BR"/>
              <a:t>, </a:t>
            </a:r>
            <a:r>
              <a:rPr lang="en-US" altLang="pt-BR" i="1"/>
              <a:t>T</a:t>
            </a:r>
            <a:r>
              <a:rPr lang="en-US" altLang="pt-BR"/>
              <a:t>) : remover chave </a:t>
            </a:r>
            <a:r>
              <a:rPr lang="en-US" altLang="pt-BR" i="1"/>
              <a:t>x </a:t>
            </a:r>
            <a:r>
              <a:rPr lang="en-US" altLang="pt-BR"/>
              <a:t>do dicionário </a:t>
            </a:r>
            <a:r>
              <a:rPr lang="en-US" altLang="pt-BR" i="1"/>
              <a:t>T</a:t>
            </a:r>
          </a:p>
          <a:p>
            <a:pPr lvl="1"/>
            <a:r>
              <a:rPr lang="en-US" altLang="pt-BR" i="1"/>
              <a:t>Buscar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,</a:t>
            </a:r>
            <a:r>
              <a:rPr lang="en-US" altLang="pt-BR" i="1"/>
              <a:t> T</a:t>
            </a:r>
            <a:r>
              <a:rPr lang="en-US" altLang="pt-BR"/>
              <a:t>) : verdadeiro apenas se </a:t>
            </a:r>
            <a:r>
              <a:rPr lang="en-US" altLang="pt-BR" i="1"/>
              <a:t>x </a:t>
            </a:r>
            <a:r>
              <a:rPr lang="en-US" altLang="pt-BR"/>
              <a:t>pertence a </a:t>
            </a:r>
            <a:r>
              <a:rPr lang="en-US" altLang="pt-BR" i="1"/>
              <a:t>T</a:t>
            </a:r>
          </a:p>
          <a:p>
            <a:r>
              <a:rPr lang="en-US" altLang="pt-BR"/>
              <a:t>Outras operações são comuns em alguns casos:</a:t>
            </a:r>
          </a:p>
          <a:p>
            <a:pPr lvl="1"/>
            <a:r>
              <a:rPr lang="en-US" altLang="pt-BR"/>
              <a:t>Encontrar chave pertencente a </a:t>
            </a:r>
            <a:r>
              <a:rPr lang="en-US" altLang="pt-BR" i="1"/>
              <a:t>T</a:t>
            </a:r>
            <a:r>
              <a:rPr lang="en-US" altLang="pt-BR"/>
              <a:t> que sucede ou precede </a:t>
            </a:r>
            <a:r>
              <a:rPr lang="en-US" altLang="pt-BR" i="1"/>
              <a:t>x</a:t>
            </a:r>
          </a:p>
          <a:p>
            <a:pPr lvl="1"/>
            <a:r>
              <a:rPr lang="en-US" altLang="pt-BR"/>
              <a:t>Listar todas as chaves entre </a:t>
            </a:r>
            <a:r>
              <a:rPr lang="en-US" altLang="pt-BR" i="1"/>
              <a:t>x</a:t>
            </a:r>
            <a:r>
              <a:rPr lang="en-US" altLang="pt-BR"/>
              <a:t>1 e </a:t>
            </a:r>
            <a:r>
              <a:rPr lang="en-US" altLang="pt-BR" i="1"/>
              <a:t>x</a:t>
            </a:r>
            <a:r>
              <a:rPr lang="en-US" altLang="pt-BR"/>
              <a:t>2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2AEFF-1320-448A-936A-A772DE7B4422}" type="slidenum">
              <a:rPr lang="pt-PT" altLang="pt-BR"/>
              <a:pPr/>
              <a:t>13</a:t>
            </a:fld>
            <a:endParaRPr lang="pt-PT" altLang="pt-BR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Exemplo: Pontos máximos em 2D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00"/>
              <a:t>Um ponto máximo de uma coleção é um que não é </a:t>
            </a:r>
            <a:r>
              <a:rPr lang="pt-BR" altLang="pt-BR" sz="2000" i="1"/>
              <a:t>dominado</a:t>
            </a:r>
            <a:r>
              <a:rPr lang="pt-BR" altLang="pt-BR" sz="2000"/>
              <a:t> por nenhum outro (da coleção)</a:t>
            </a:r>
          </a:p>
          <a:p>
            <a:r>
              <a:rPr lang="pt-BR" altLang="pt-BR" sz="2000"/>
              <a:t>Diz-se que um ponto (</a:t>
            </a:r>
            <a:r>
              <a:rPr lang="pt-BR" altLang="pt-BR" sz="2000" i="1"/>
              <a:t>x</a:t>
            </a:r>
            <a:r>
              <a:rPr lang="pt-BR" altLang="pt-BR" sz="2000" baseline="-25000"/>
              <a:t>1</a:t>
            </a:r>
            <a:r>
              <a:rPr lang="pt-BR" altLang="pt-BR" sz="2000"/>
              <a:t>, </a:t>
            </a:r>
            <a:r>
              <a:rPr lang="pt-BR" altLang="pt-BR" sz="2000" i="1"/>
              <a:t>y</a:t>
            </a:r>
            <a:r>
              <a:rPr lang="pt-BR" altLang="pt-BR" sz="2000" baseline="-25000"/>
              <a:t>1</a:t>
            </a:r>
            <a:r>
              <a:rPr lang="pt-BR" altLang="pt-BR" sz="2000"/>
              <a:t>) domina um ponto </a:t>
            </a:r>
            <a:br>
              <a:rPr lang="pt-BR" altLang="pt-BR" sz="2000"/>
            </a:br>
            <a:r>
              <a:rPr lang="pt-BR" altLang="pt-BR" sz="2000"/>
              <a:t>(</a:t>
            </a:r>
            <a:r>
              <a:rPr lang="pt-BR" altLang="pt-BR" sz="2000" i="1"/>
              <a:t>x</a:t>
            </a:r>
            <a:r>
              <a:rPr lang="pt-BR" altLang="pt-BR" sz="2000" baseline="-25000"/>
              <a:t>2</a:t>
            </a:r>
            <a:r>
              <a:rPr lang="pt-BR" altLang="pt-BR" sz="2000"/>
              <a:t>, </a:t>
            </a:r>
            <a:r>
              <a:rPr lang="pt-BR" altLang="pt-BR" sz="2000" i="1"/>
              <a:t>y</a:t>
            </a:r>
            <a:r>
              <a:rPr lang="pt-BR" altLang="pt-BR" sz="2000" baseline="-25000"/>
              <a:t>2</a:t>
            </a:r>
            <a:r>
              <a:rPr lang="pt-BR" altLang="pt-BR" sz="2000"/>
              <a:t>) se </a:t>
            </a:r>
            <a:r>
              <a:rPr lang="pt-BR" altLang="pt-BR" sz="2000" i="1"/>
              <a:t>x</a:t>
            </a:r>
            <a:r>
              <a:rPr lang="pt-BR" altLang="pt-BR" sz="2000" baseline="-25000"/>
              <a:t>1</a:t>
            </a:r>
            <a:r>
              <a:rPr lang="pt-BR" altLang="pt-BR" sz="2000"/>
              <a:t> </a:t>
            </a:r>
            <a:r>
              <a:rPr lang="pt-BR" altLang="pt-BR" sz="2000">
                <a:sym typeface="Symbol" pitchFamily="18" charset="2"/>
              </a:rPr>
              <a:t>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 baseline="-25000"/>
              <a:t>2</a:t>
            </a:r>
            <a:r>
              <a:rPr lang="pt-BR" altLang="pt-BR" sz="2000"/>
              <a:t> e </a:t>
            </a:r>
            <a:r>
              <a:rPr lang="pt-BR" altLang="pt-BR" sz="2000" i="1"/>
              <a:t>y</a:t>
            </a:r>
            <a:r>
              <a:rPr lang="pt-BR" altLang="pt-BR" sz="2000" baseline="-25000"/>
              <a:t>1</a:t>
            </a:r>
            <a:r>
              <a:rPr lang="pt-BR" altLang="pt-BR" sz="2000">
                <a:sym typeface="Symbol" pitchFamily="18" charset="2"/>
              </a:rPr>
              <a:t> </a:t>
            </a:r>
            <a:r>
              <a:rPr lang="pt-BR" altLang="pt-BR" sz="2000" i="1"/>
              <a:t>y</a:t>
            </a:r>
            <a:r>
              <a:rPr lang="pt-BR" altLang="pt-BR" sz="2000" baseline="-25000"/>
              <a:t>2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4048125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EDBD-1A40-4799-B912-5F24A97C3A11}" type="slidenum">
              <a:rPr lang="pt-PT" altLang="pt-BR"/>
              <a:pPr/>
              <a:t>130</a:t>
            </a:fld>
            <a:endParaRPr lang="pt-PT" altLang="pt-BR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Binárias de Busca</a:t>
            </a:r>
            <a:endParaRPr lang="pt-BR" altLang="pt-BR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maneira simples e popular de implementar dicionários é uma estrutura de dados conhecida como árvore binária de busca</a:t>
            </a:r>
          </a:p>
          <a:p>
            <a:r>
              <a:rPr lang="en-US" altLang="pt-BR"/>
              <a:t>Numa árvore binária de busca, todos os nós na subárvore à esquerda de um nó contendo uma chave </a:t>
            </a:r>
            <a:r>
              <a:rPr lang="en-US" altLang="pt-BR" i="1"/>
              <a:t>x </a:t>
            </a:r>
            <a:r>
              <a:rPr lang="en-US" altLang="pt-BR"/>
              <a:t>são menores que </a:t>
            </a:r>
            <a:r>
              <a:rPr lang="en-US" altLang="pt-BR" i="1"/>
              <a:t>x </a:t>
            </a:r>
            <a:r>
              <a:rPr lang="en-US" altLang="pt-BR"/>
              <a:t>e todos os nós da subárvore à direita são maiores que </a:t>
            </a:r>
            <a:r>
              <a:rPr lang="en-US" altLang="pt-BR" i="1"/>
              <a:t>x</a:t>
            </a:r>
          </a:p>
          <a:p>
            <a:pPr>
              <a:buFont typeface="Wingdings" pitchFamily="2" charset="2"/>
              <a:buNone/>
            </a:pPr>
            <a:endParaRPr lang="pt-BR" altLang="pt-BR" i="1"/>
          </a:p>
        </p:txBody>
      </p:sp>
      <p:sp>
        <p:nvSpPr>
          <p:cNvPr id="178180" name="Oval 4"/>
          <p:cNvSpPr>
            <a:spLocks noChangeArrowheads="1"/>
          </p:cNvSpPr>
          <p:nvPr/>
        </p:nvSpPr>
        <p:spPr bwMode="auto">
          <a:xfrm>
            <a:off x="4038600" y="3733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ym typeface="Symbol" pitchFamily="18" charset="2"/>
              </a:rPr>
              <a:t>x</a:t>
            </a:r>
            <a:endParaRPr lang="pt-BR" altLang="pt-BR" i="1">
              <a:sym typeface="Symbol" pitchFamily="18" charset="2"/>
            </a:endParaRPr>
          </a:p>
        </p:txBody>
      </p:sp>
      <p:cxnSp>
        <p:nvCxnSpPr>
          <p:cNvPr id="178181" name="AutoShape 5"/>
          <p:cNvCxnSpPr>
            <a:cxnSpLocks noChangeShapeType="1"/>
            <a:stCxn id="178180" idx="5"/>
            <a:endCxn id="178184" idx="0"/>
          </p:cNvCxnSpPr>
          <p:nvPr/>
        </p:nvCxnSpPr>
        <p:spPr bwMode="auto">
          <a:xfrm>
            <a:off x="4364038" y="4059238"/>
            <a:ext cx="588962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182" name="AutoShape 6"/>
          <p:cNvCxnSpPr>
            <a:cxnSpLocks noChangeShapeType="1"/>
            <a:stCxn id="178180" idx="3"/>
            <a:endCxn id="178183" idx="0"/>
          </p:cNvCxnSpPr>
          <p:nvPr/>
        </p:nvCxnSpPr>
        <p:spPr bwMode="auto">
          <a:xfrm flipH="1">
            <a:off x="3429000" y="4059238"/>
            <a:ext cx="665163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183" name="AutoShape 7"/>
          <p:cNvSpPr>
            <a:spLocks noChangeArrowheads="1"/>
          </p:cNvSpPr>
          <p:nvPr/>
        </p:nvSpPr>
        <p:spPr bwMode="auto">
          <a:xfrm>
            <a:off x="2971800" y="4495800"/>
            <a:ext cx="914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&lt; </a:t>
            </a:r>
            <a:r>
              <a:rPr lang="en-US" altLang="pt-BR" i="1"/>
              <a:t>x</a:t>
            </a:r>
            <a:endParaRPr lang="pt-BR" altLang="pt-BR"/>
          </a:p>
        </p:txBody>
      </p:sp>
      <p:sp>
        <p:nvSpPr>
          <p:cNvPr id="178184" name="AutoShape 8"/>
          <p:cNvSpPr>
            <a:spLocks noChangeArrowheads="1"/>
          </p:cNvSpPr>
          <p:nvPr/>
        </p:nvSpPr>
        <p:spPr bwMode="auto">
          <a:xfrm>
            <a:off x="4495800" y="4495800"/>
            <a:ext cx="914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&gt; </a:t>
            </a:r>
            <a:r>
              <a:rPr lang="en-US" altLang="pt-BR" i="1"/>
              <a:t>x</a:t>
            </a:r>
            <a:endParaRPr lang="pt-BR" altLang="pt-BR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F281-D14C-49C0-AD16-8B4348C8CF19}" type="slidenum">
              <a:rPr lang="pt-PT" altLang="pt-BR"/>
              <a:pPr/>
              <a:t>131</a:t>
            </a:fld>
            <a:endParaRPr lang="pt-PT" altLang="pt-BR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Busca e Inserção em Árvores Binárias de Busca </a:t>
            </a:r>
            <a:endParaRPr lang="pt-BR" altLang="pt-BR" sz="240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9530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Busca</a:t>
            </a:r>
            <a:r>
              <a:rPr lang="en-US" altLang="pt-BR" sz="2000" i="1"/>
              <a:t>r</a:t>
            </a:r>
            <a:r>
              <a:rPr lang="pt-BR" altLang="pt-BR" sz="2000"/>
              <a:t> (</a:t>
            </a:r>
            <a:r>
              <a:rPr lang="pt-BR" altLang="pt-BR" sz="2000" i="1"/>
              <a:t>Chave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Árvore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 =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falso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=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verdadeiro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Busca</a:t>
            </a:r>
            <a:r>
              <a:rPr lang="en-US" altLang="pt-BR" sz="2000" i="1"/>
              <a:t>r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Busca</a:t>
            </a:r>
            <a:r>
              <a:rPr lang="en-US" altLang="pt-BR" sz="2000" i="1"/>
              <a:t>r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/>
              <a:t>}</a:t>
            </a:r>
            <a:endParaRPr lang="en-US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Inserir</a:t>
            </a:r>
            <a:r>
              <a:rPr lang="pt-BR" altLang="pt-BR" sz="2000"/>
              <a:t> (</a:t>
            </a:r>
            <a:r>
              <a:rPr lang="pt-BR" altLang="pt-BR" sz="2000" i="1"/>
              <a:t>Chave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var </a:t>
            </a:r>
            <a:r>
              <a:rPr lang="pt-BR" altLang="pt-BR" sz="2000" i="1"/>
              <a:t>Árvore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 =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Alocar</a:t>
            </a:r>
            <a:r>
              <a:rPr lang="pt-BR" altLang="pt-BR" sz="2000"/>
              <a:t> (</a:t>
            </a:r>
            <a:r>
              <a:rPr lang="pt-BR" altLang="pt-BR" sz="2000" i="1"/>
              <a:t>NoArvore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Nulo</a:t>
            </a:r>
            <a:r>
              <a:rPr lang="pt-BR" altLang="pt-BR" sz="2000"/>
              <a:t>, </a:t>
            </a:r>
            <a:r>
              <a:rPr lang="pt-BR" altLang="pt-BR" sz="2000" i="1"/>
              <a:t>Nulo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Inserir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&gt;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Inserir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CABF-8642-4CE5-8456-B05F46317FA1}" type="slidenum">
              <a:rPr lang="pt-PT" altLang="pt-BR"/>
              <a:pPr/>
              <a:t>132</a:t>
            </a:fld>
            <a:endParaRPr lang="pt-PT" altLang="pt-BR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Árvores Binárias de Busca</a:t>
            </a:r>
            <a:endParaRPr lang="pt-BR" altLang="pt-BR"/>
          </a:p>
        </p:txBody>
      </p:sp>
      <p:grpSp>
        <p:nvGrpSpPr>
          <p:cNvPr id="180227" name="Group 3"/>
          <p:cNvGrpSpPr>
            <a:grpSpLocks/>
          </p:cNvGrpSpPr>
          <p:nvPr/>
        </p:nvGrpSpPr>
        <p:grpSpPr bwMode="auto">
          <a:xfrm>
            <a:off x="685800" y="2743200"/>
            <a:ext cx="3810000" cy="2417763"/>
            <a:chOff x="432" y="1728"/>
            <a:chExt cx="2400" cy="1523"/>
          </a:xfrm>
        </p:grpSpPr>
        <p:sp>
          <p:nvSpPr>
            <p:cNvPr id="180228" name="Oval 4"/>
            <p:cNvSpPr>
              <a:spLocks noChangeArrowheads="1"/>
            </p:cNvSpPr>
            <p:nvPr/>
          </p:nvSpPr>
          <p:spPr bwMode="auto">
            <a:xfrm>
              <a:off x="2448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22</a:t>
              </a:r>
              <a:endParaRPr lang="pt-BR" altLang="pt-BR"/>
            </a:p>
          </p:txBody>
        </p:sp>
        <p:cxnSp>
          <p:nvCxnSpPr>
            <p:cNvPr id="180229" name="AutoShape 5"/>
            <p:cNvCxnSpPr>
              <a:cxnSpLocks noChangeShapeType="1"/>
              <a:stCxn id="180233" idx="5"/>
              <a:endCxn id="180228" idx="0"/>
            </p:cNvCxnSpPr>
            <p:nvPr/>
          </p:nvCxnSpPr>
          <p:spPr bwMode="auto">
            <a:xfrm>
              <a:off x="2333" y="2365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0" name="Oval 6"/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13</a:t>
              </a:r>
              <a:endParaRPr lang="pt-BR" altLang="pt-BR"/>
            </a:p>
          </p:txBody>
        </p:sp>
        <p:cxnSp>
          <p:nvCxnSpPr>
            <p:cNvPr id="180231" name="AutoShape 7"/>
            <p:cNvCxnSpPr>
              <a:cxnSpLocks noChangeShapeType="1"/>
              <a:stCxn id="180233" idx="3"/>
              <a:endCxn id="180230" idx="0"/>
            </p:cNvCxnSpPr>
            <p:nvPr/>
          </p:nvCxnSpPr>
          <p:spPr bwMode="auto">
            <a:xfrm flipH="1">
              <a:off x="1944" y="2365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2" name="Oval 8"/>
            <p:cNvSpPr>
              <a:spLocks noChangeArrowheads="1"/>
            </p:cNvSpPr>
            <p:nvPr/>
          </p:nvSpPr>
          <p:spPr bwMode="auto">
            <a:xfrm>
              <a:off x="1488" y="172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10</a:t>
              </a:r>
              <a:endParaRPr lang="pt-BR" altLang="pt-BR"/>
            </a:p>
          </p:txBody>
        </p:sp>
        <p:sp>
          <p:nvSpPr>
            <p:cNvPr id="180233" name="Oval 9"/>
            <p:cNvSpPr>
              <a:spLocks noChangeArrowheads="1"/>
            </p:cNvSpPr>
            <p:nvPr/>
          </p:nvSpPr>
          <p:spPr bwMode="auto">
            <a:xfrm>
              <a:off x="2128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19</a:t>
              </a:r>
              <a:endParaRPr lang="pt-BR" altLang="pt-BR">
                <a:latin typeface="Arial" charset="0"/>
                <a:sym typeface="Symbol" pitchFamily="18" charset="2"/>
              </a:endParaRPr>
            </a:p>
          </p:txBody>
        </p:sp>
        <p:cxnSp>
          <p:nvCxnSpPr>
            <p:cNvPr id="180234" name="AutoShape 10"/>
            <p:cNvCxnSpPr>
              <a:cxnSpLocks noChangeShapeType="1"/>
              <a:stCxn id="180232" idx="5"/>
              <a:endCxn id="180233" idx="0"/>
            </p:cNvCxnSpPr>
            <p:nvPr/>
          </p:nvCxnSpPr>
          <p:spPr bwMode="auto">
            <a:xfrm>
              <a:off x="1693" y="1933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5" name="Oval 11"/>
            <p:cNvSpPr>
              <a:spLocks noChangeArrowheads="1"/>
            </p:cNvSpPr>
            <p:nvPr/>
          </p:nvSpPr>
          <p:spPr bwMode="auto">
            <a:xfrm>
              <a:off x="87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180236" name="AutoShape 12"/>
            <p:cNvCxnSpPr>
              <a:cxnSpLocks noChangeShapeType="1"/>
              <a:stCxn id="180232" idx="3"/>
              <a:endCxn id="180235" idx="0"/>
            </p:cNvCxnSpPr>
            <p:nvPr/>
          </p:nvCxnSpPr>
          <p:spPr bwMode="auto">
            <a:xfrm flipH="1">
              <a:off x="992" y="1933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7" name="Oval 13"/>
            <p:cNvSpPr>
              <a:spLocks noChangeArrowheads="1"/>
            </p:cNvSpPr>
            <p:nvPr/>
          </p:nvSpPr>
          <p:spPr bwMode="auto">
            <a:xfrm>
              <a:off x="1200" y="257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cxnSp>
          <p:nvCxnSpPr>
            <p:cNvPr id="180238" name="AutoShape 14"/>
            <p:cNvCxnSpPr>
              <a:cxnSpLocks noChangeShapeType="1"/>
              <a:endCxn id="180237" idx="0"/>
            </p:cNvCxnSpPr>
            <p:nvPr/>
          </p:nvCxnSpPr>
          <p:spPr bwMode="auto">
            <a:xfrm>
              <a:off x="1085" y="235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39" name="Oval 15"/>
            <p:cNvSpPr>
              <a:spLocks noChangeArrowheads="1"/>
            </p:cNvSpPr>
            <p:nvPr/>
          </p:nvSpPr>
          <p:spPr bwMode="auto">
            <a:xfrm>
              <a:off x="576" y="257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3</a:t>
              </a:r>
              <a:endParaRPr lang="pt-BR" altLang="pt-BR">
                <a:latin typeface="Arial" charset="0"/>
                <a:sym typeface="Symbol" pitchFamily="18" charset="2"/>
              </a:endParaRPr>
            </a:p>
          </p:txBody>
        </p:sp>
        <p:cxnSp>
          <p:nvCxnSpPr>
            <p:cNvPr id="180240" name="AutoShape 16"/>
            <p:cNvCxnSpPr>
              <a:cxnSpLocks noChangeShapeType="1"/>
              <a:endCxn id="180239" idx="0"/>
            </p:cNvCxnSpPr>
            <p:nvPr/>
          </p:nvCxnSpPr>
          <p:spPr bwMode="auto">
            <a:xfrm flipH="1">
              <a:off x="696" y="235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1" name="Oval 17"/>
            <p:cNvSpPr>
              <a:spLocks noChangeArrowheads="1"/>
            </p:cNvSpPr>
            <p:nvPr/>
          </p:nvSpPr>
          <p:spPr bwMode="auto">
            <a:xfrm>
              <a:off x="720" y="301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4</a:t>
              </a:r>
              <a:endParaRPr lang="pt-BR" altLang="pt-BR"/>
            </a:p>
          </p:txBody>
        </p:sp>
        <p:cxnSp>
          <p:nvCxnSpPr>
            <p:cNvPr id="180242" name="AutoShape 18"/>
            <p:cNvCxnSpPr>
              <a:cxnSpLocks noChangeShapeType="1"/>
              <a:stCxn id="180239" idx="5"/>
              <a:endCxn id="180241" idx="0"/>
            </p:cNvCxnSpPr>
            <p:nvPr/>
          </p:nvCxnSpPr>
          <p:spPr bwMode="auto">
            <a:xfrm>
              <a:off x="781" y="2784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3" name="Oval 19"/>
            <p:cNvSpPr>
              <a:spLocks noChangeArrowheads="1"/>
            </p:cNvSpPr>
            <p:nvPr/>
          </p:nvSpPr>
          <p:spPr bwMode="auto">
            <a:xfrm>
              <a:off x="432" y="301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</a:t>
              </a:r>
              <a:endParaRPr lang="pt-BR" altLang="pt-BR"/>
            </a:p>
          </p:txBody>
        </p:sp>
        <p:cxnSp>
          <p:nvCxnSpPr>
            <p:cNvPr id="180244" name="AutoShape 20"/>
            <p:cNvCxnSpPr>
              <a:cxnSpLocks noChangeShapeType="1"/>
              <a:stCxn id="180239" idx="3"/>
              <a:endCxn id="180243" idx="0"/>
            </p:cNvCxnSpPr>
            <p:nvPr/>
          </p:nvCxnSpPr>
          <p:spPr bwMode="auto">
            <a:xfrm flipH="1">
              <a:off x="552" y="2784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5" name="Oval 21"/>
            <p:cNvSpPr>
              <a:spLocks noChangeArrowheads="1"/>
            </p:cNvSpPr>
            <p:nvPr/>
          </p:nvSpPr>
          <p:spPr bwMode="auto">
            <a:xfrm>
              <a:off x="1968" y="301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17</a:t>
              </a:r>
              <a:endParaRPr lang="pt-BR" altLang="pt-BR"/>
            </a:p>
          </p:txBody>
        </p:sp>
        <p:cxnSp>
          <p:nvCxnSpPr>
            <p:cNvPr id="180246" name="AutoShape 22"/>
            <p:cNvCxnSpPr>
              <a:cxnSpLocks noChangeShapeType="1"/>
              <a:stCxn id="180230" idx="5"/>
              <a:endCxn id="180245" idx="0"/>
            </p:cNvCxnSpPr>
            <p:nvPr/>
          </p:nvCxnSpPr>
          <p:spPr bwMode="auto">
            <a:xfrm>
              <a:off x="2029" y="2797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7" name="Oval 23"/>
            <p:cNvSpPr>
              <a:spLocks noChangeArrowheads="1"/>
            </p:cNvSpPr>
            <p:nvPr/>
          </p:nvSpPr>
          <p:spPr bwMode="auto">
            <a:xfrm>
              <a:off x="2592" y="299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27</a:t>
              </a:r>
              <a:endParaRPr lang="pt-BR" altLang="pt-BR"/>
            </a:p>
          </p:txBody>
        </p:sp>
        <p:cxnSp>
          <p:nvCxnSpPr>
            <p:cNvPr id="180248" name="AutoShape 24"/>
            <p:cNvCxnSpPr>
              <a:cxnSpLocks noChangeShapeType="1"/>
              <a:endCxn id="180247" idx="0"/>
            </p:cNvCxnSpPr>
            <p:nvPr/>
          </p:nvCxnSpPr>
          <p:spPr bwMode="auto">
            <a:xfrm>
              <a:off x="2653" y="2784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49" name="Oval 25"/>
            <p:cNvSpPr>
              <a:spLocks noChangeArrowheads="1"/>
            </p:cNvSpPr>
            <p:nvPr/>
          </p:nvSpPr>
          <p:spPr bwMode="auto">
            <a:xfrm>
              <a:off x="2304" y="299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20</a:t>
              </a:r>
              <a:endParaRPr lang="pt-BR" altLang="pt-BR"/>
            </a:p>
          </p:txBody>
        </p:sp>
        <p:cxnSp>
          <p:nvCxnSpPr>
            <p:cNvPr id="180250" name="AutoShape 26"/>
            <p:cNvCxnSpPr>
              <a:cxnSpLocks noChangeShapeType="1"/>
              <a:endCxn id="180249" idx="0"/>
            </p:cNvCxnSpPr>
            <p:nvPr/>
          </p:nvCxnSpPr>
          <p:spPr bwMode="auto">
            <a:xfrm flipH="1">
              <a:off x="2424" y="2784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51" name="Oval 27"/>
            <p:cNvSpPr>
              <a:spLocks noChangeArrowheads="1"/>
            </p:cNvSpPr>
            <p:nvPr/>
          </p:nvSpPr>
          <p:spPr bwMode="auto">
            <a:xfrm>
              <a:off x="1680" y="301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11</a:t>
              </a:r>
              <a:endParaRPr lang="pt-BR" altLang="pt-BR"/>
            </a:p>
          </p:txBody>
        </p:sp>
        <p:cxnSp>
          <p:nvCxnSpPr>
            <p:cNvPr id="180252" name="AutoShape 28"/>
            <p:cNvCxnSpPr>
              <a:cxnSpLocks noChangeShapeType="1"/>
              <a:endCxn id="180251" idx="0"/>
            </p:cNvCxnSpPr>
            <p:nvPr/>
          </p:nvCxnSpPr>
          <p:spPr bwMode="auto">
            <a:xfrm flipH="1">
              <a:off x="1800" y="2784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914400" y="16002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Inserir</a:t>
            </a:r>
            <a:r>
              <a:rPr lang="en-US" altLang="pt-BR"/>
              <a:t> (9, 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 i="1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H="1">
            <a:off x="1676400" y="2971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19050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80256" name="Group 32"/>
          <p:cNvGrpSpPr>
            <a:grpSpLocks/>
          </p:cNvGrpSpPr>
          <p:nvPr/>
        </p:nvGrpSpPr>
        <p:grpSpPr bwMode="auto">
          <a:xfrm>
            <a:off x="2159000" y="4419600"/>
            <a:ext cx="304800" cy="608013"/>
            <a:chOff x="1360" y="2784"/>
            <a:chExt cx="192" cy="383"/>
          </a:xfrm>
        </p:grpSpPr>
        <p:grpSp>
          <p:nvGrpSpPr>
            <p:cNvPr id="180257" name="Group 33"/>
            <p:cNvGrpSpPr>
              <a:grpSpLocks/>
            </p:cNvGrpSpPr>
            <p:nvPr/>
          </p:nvGrpSpPr>
          <p:grpSpPr bwMode="auto">
            <a:xfrm>
              <a:off x="1360" y="3072"/>
              <a:ext cx="192" cy="95"/>
              <a:chOff x="432" y="2928"/>
              <a:chExt cx="192" cy="95"/>
            </a:xfrm>
          </p:grpSpPr>
          <p:sp>
            <p:nvSpPr>
              <p:cNvPr id="180258" name="Line 34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0259" name="Line 35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0260" name="Freeform 36"/>
              <p:cNvSpPr>
                <a:spLocks/>
              </p:cNvSpPr>
              <p:nvPr/>
            </p:nvSpPr>
            <p:spPr bwMode="auto">
              <a:xfrm>
                <a:off x="505" y="3022"/>
                <a:ext cx="39" cy="1"/>
              </a:xfrm>
              <a:custGeom>
                <a:avLst/>
                <a:gdLst>
                  <a:gd name="T0" fmla="*/ 0 w 39"/>
                  <a:gd name="T1" fmla="*/ 0 h 1"/>
                  <a:gd name="T2" fmla="*/ 39 w 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1">
                    <a:moveTo>
                      <a:pt x="0" y="0"/>
                    </a:moveTo>
                    <a:lnTo>
                      <a:pt x="3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cxnSp>
          <p:nvCxnSpPr>
            <p:cNvPr id="180261" name="AutoShape 37"/>
            <p:cNvCxnSpPr>
              <a:cxnSpLocks noChangeShapeType="1"/>
            </p:cNvCxnSpPr>
            <p:nvPr/>
          </p:nvCxnSpPr>
          <p:spPr bwMode="auto">
            <a:xfrm>
              <a:off x="1392" y="2808"/>
              <a:ext cx="48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262" name="Line 38"/>
            <p:cNvSpPr>
              <a:spLocks noChangeShapeType="1"/>
            </p:cNvSpPr>
            <p:nvPr/>
          </p:nvSpPr>
          <p:spPr bwMode="auto">
            <a:xfrm>
              <a:off x="1440" y="278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0263" name="Group 39"/>
          <p:cNvGrpSpPr>
            <a:grpSpLocks/>
          </p:cNvGrpSpPr>
          <p:nvPr/>
        </p:nvGrpSpPr>
        <p:grpSpPr bwMode="auto">
          <a:xfrm>
            <a:off x="2133600" y="4435475"/>
            <a:ext cx="381000" cy="720725"/>
            <a:chOff x="3792" y="2762"/>
            <a:chExt cx="240" cy="454"/>
          </a:xfrm>
        </p:grpSpPr>
        <p:sp>
          <p:nvSpPr>
            <p:cNvPr id="180264" name="Oval 40"/>
            <p:cNvSpPr>
              <a:spLocks noChangeArrowheads="1"/>
            </p:cNvSpPr>
            <p:nvPr/>
          </p:nvSpPr>
          <p:spPr bwMode="auto">
            <a:xfrm>
              <a:off x="3792" y="297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9</a:t>
              </a:r>
              <a:endParaRPr lang="pt-BR" altLang="pt-BR"/>
            </a:p>
          </p:txBody>
        </p:sp>
        <p:cxnSp>
          <p:nvCxnSpPr>
            <p:cNvPr id="180265" name="AutoShape 41"/>
            <p:cNvCxnSpPr>
              <a:cxnSpLocks noChangeShapeType="1"/>
              <a:endCxn id="180264" idx="0"/>
            </p:cNvCxnSpPr>
            <p:nvPr/>
          </p:nvCxnSpPr>
          <p:spPr bwMode="auto">
            <a:xfrm>
              <a:off x="3853" y="2762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4" grpId="0" animBg="1"/>
      <p:bldP spid="18025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204BF-FF3A-444E-8AD3-A8AEEDB5F841}" type="slidenum">
              <a:rPr lang="pt-PT" altLang="pt-BR"/>
              <a:pPr/>
              <a:t>133</a:t>
            </a:fld>
            <a:endParaRPr lang="pt-PT" altLang="pt-BR"/>
          </a:p>
        </p:txBody>
      </p:sp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228600" y="3962400"/>
            <a:ext cx="4191000" cy="2667000"/>
            <a:chOff x="144" y="2496"/>
            <a:chExt cx="2640" cy="1680"/>
          </a:xfrm>
        </p:grpSpPr>
        <p:sp>
          <p:nvSpPr>
            <p:cNvPr id="181251" name="Rectangle 3"/>
            <p:cNvSpPr>
              <a:spLocks noChangeArrowheads="1"/>
            </p:cNvSpPr>
            <p:nvPr/>
          </p:nvSpPr>
          <p:spPr bwMode="auto">
            <a:xfrm>
              <a:off x="144" y="2496"/>
              <a:ext cx="264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1252" name="Oval 4"/>
            <p:cNvSpPr>
              <a:spLocks noChangeArrowheads="1"/>
            </p:cNvSpPr>
            <p:nvPr/>
          </p:nvSpPr>
          <p:spPr bwMode="auto">
            <a:xfrm>
              <a:off x="1824" y="337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13</a:t>
              </a:r>
              <a:endParaRPr lang="pt-BR" altLang="pt-BR"/>
            </a:p>
          </p:txBody>
        </p:sp>
        <p:cxnSp>
          <p:nvCxnSpPr>
            <p:cNvPr id="181253" name="AutoShape 5"/>
            <p:cNvCxnSpPr>
              <a:cxnSpLocks noChangeShapeType="1"/>
              <a:stCxn id="181255" idx="3"/>
              <a:endCxn id="181252" idx="0"/>
            </p:cNvCxnSpPr>
            <p:nvPr/>
          </p:nvCxnSpPr>
          <p:spPr bwMode="auto">
            <a:xfrm flipH="1">
              <a:off x="1944" y="3146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54" name="Oval 6"/>
            <p:cNvSpPr>
              <a:spLocks noChangeArrowheads="1"/>
            </p:cNvSpPr>
            <p:nvPr/>
          </p:nvSpPr>
          <p:spPr bwMode="auto">
            <a:xfrm>
              <a:off x="1488" y="250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10</a:t>
              </a:r>
              <a:endParaRPr lang="pt-BR" altLang="pt-BR"/>
            </a:p>
          </p:txBody>
        </p:sp>
        <p:sp>
          <p:nvSpPr>
            <p:cNvPr id="181255" name="Oval 7"/>
            <p:cNvSpPr>
              <a:spLocks noChangeArrowheads="1"/>
            </p:cNvSpPr>
            <p:nvPr/>
          </p:nvSpPr>
          <p:spPr bwMode="auto">
            <a:xfrm>
              <a:off x="2128" y="294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19</a:t>
              </a:r>
              <a:endParaRPr lang="pt-BR" altLang="pt-BR">
                <a:latin typeface="Arial" charset="0"/>
                <a:sym typeface="Symbol" pitchFamily="18" charset="2"/>
              </a:endParaRPr>
            </a:p>
          </p:txBody>
        </p:sp>
        <p:cxnSp>
          <p:nvCxnSpPr>
            <p:cNvPr id="181256" name="AutoShape 8"/>
            <p:cNvCxnSpPr>
              <a:cxnSpLocks noChangeShapeType="1"/>
              <a:stCxn id="181254" idx="5"/>
              <a:endCxn id="181255" idx="0"/>
            </p:cNvCxnSpPr>
            <p:nvPr/>
          </p:nvCxnSpPr>
          <p:spPr bwMode="auto">
            <a:xfrm>
              <a:off x="1693" y="2714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57" name="Oval 9"/>
            <p:cNvSpPr>
              <a:spLocks noChangeArrowheads="1"/>
            </p:cNvSpPr>
            <p:nvPr/>
          </p:nvSpPr>
          <p:spPr bwMode="auto">
            <a:xfrm>
              <a:off x="872" y="294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181258" name="AutoShape 10"/>
            <p:cNvCxnSpPr>
              <a:cxnSpLocks noChangeShapeType="1"/>
              <a:stCxn id="181254" idx="3"/>
              <a:endCxn id="181257" idx="0"/>
            </p:cNvCxnSpPr>
            <p:nvPr/>
          </p:nvCxnSpPr>
          <p:spPr bwMode="auto">
            <a:xfrm flipH="1">
              <a:off x="992" y="2714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59" name="Oval 11"/>
            <p:cNvSpPr>
              <a:spLocks noChangeArrowheads="1"/>
            </p:cNvSpPr>
            <p:nvPr/>
          </p:nvSpPr>
          <p:spPr bwMode="auto">
            <a:xfrm>
              <a:off x="1200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cxnSp>
          <p:nvCxnSpPr>
            <p:cNvPr id="181260" name="AutoShape 12"/>
            <p:cNvCxnSpPr>
              <a:cxnSpLocks noChangeShapeType="1"/>
              <a:endCxn id="181259" idx="0"/>
            </p:cNvCxnSpPr>
            <p:nvPr/>
          </p:nvCxnSpPr>
          <p:spPr bwMode="auto">
            <a:xfrm>
              <a:off x="1085" y="3133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61" name="Oval 13"/>
            <p:cNvSpPr>
              <a:spLocks noChangeArrowheads="1"/>
            </p:cNvSpPr>
            <p:nvPr/>
          </p:nvSpPr>
          <p:spPr bwMode="auto">
            <a:xfrm>
              <a:off x="576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3</a:t>
              </a:r>
              <a:endParaRPr lang="pt-BR" altLang="pt-BR">
                <a:latin typeface="Arial" charset="0"/>
                <a:sym typeface="Symbol" pitchFamily="18" charset="2"/>
              </a:endParaRPr>
            </a:p>
          </p:txBody>
        </p:sp>
        <p:cxnSp>
          <p:nvCxnSpPr>
            <p:cNvPr id="181262" name="AutoShape 14"/>
            <p:cNvCxnSpPr>
              <a:cxnSpLocks noChangeShapeType="1"/>
              <a:endCxn id="181261" idx="0"/>
            </p:cNvCxnSpPr>
            <p:nvPr/>
          </p:nvCxnSpPr>
          <p:spPr bwMode="auto">
            <a:xfrm flipH="1">
              <a:off x="696" y="3133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63" name="Oval 15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4</a:t>
              </a:r>
              <a:endParaRPr lang="pt-BR" altLang="pt-BR"/>
            </a:p>
          </p:txBody>
        </p:sp>
        <p:cxnSp>
          <p:nvCxnSpPr>
            <p:cNvPr id="181264" name="AutoShape 16"/>
            <p:cNvCxnSpPr>
              <a:cxnSpLocks noChangeShapeType="1"/>
              <a:stCxn id="181261" idx="5"/>
              <a:endCxn id="181263" idx="0"/>
            </p:cNvCxnSpPr>
            <p:nvPr/>
          </p:nvCxnSpPr>
          <p:spPr bwMode="auto">
            <a:xfrm>
              <a:off x="781" y="3565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65" name="Oval 17"/>
            <p:cNvSpPr>
              <a:spLocks noChangeArrowheads="1"/>
            </p:cNvSpPr>
            <p:nvPr/>
          </p:nvSpPr>
          <p:spPr bwMode="auto">
            <a:xfrm>
              <a:off x="432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</a:t>
              </a:r>
              <a:endParaRPr lang="pt-BR" altLang="pt-BR"/>
            </a:p>
          </p:txBody>
        </p:sp>
        <p:cxnSp>
          <p:nvCxnSpPr>
            <p:cNvPr id="181266" name="AutoShape 18"/>
            <p:cNvCxnSpPr>
              <a:cxnSpLocks noChangeShapeType="1"/>
              <a:stCxn id="181261" idx="3"/>
              <a:endCxn id="181265" idx="0"/>
            </p:cNvCxnSpPr>
            <p:nvPr/>
          </p:nvCxnSpPr>
          <p:spPr bwMode="auto">
            <a:xfrm flipH="1">
              <a:off x="552" y="3565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67" name="Oval 19"/>
            <p:cNvSpPr>
              <a:spLocks noChangeArrowheads="1"/>
            </p:cNvSpPr>
            <p:nvPr/>
          </p:nvSpPr>
          <p:spPr bwMode="auto">
            <a:xfrm>
              <a:off x="1968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17</a:t>
              </a:r>
              <a:endParaRPr lang="pt-BR" altLang="pt-BR"/>
            </a:p>
          </p:txBody>
        </p:sp>
        <p:cxnSp>
          <p:nvCxnSpPr>
            <p:cNvPr id="181268" name="AutoShape 20"/>
            <p:cNvCxnSpPr>
              <a:cxnSpLocks noChangeShapeType="1"/>
              <a:stCxn id="181252" idx="5"/>
              <a:endCxn id="181267" idx="0"/>
            </p:cNvCxnSpPr>
            <p:nvPr/>
          </p:nvCxnSpPr>
          <p:spPr bwMode="auto">
            <a:xfrm>
              <a:off x="2029" y="3578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69" name="Oval 21"/>
            <p:cNvSpPr>
              <a:spLocks noChangeArrowheads="1"/>
            </p:cNvSpPr>
            <p:nvPr/>
          </p:nvSpPr>
          <p:spPr bwMode="auto">
            <a:xfrm>
              <a:off x="168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11</a:t>
              </a:r>
              <a:endParaRPr lang="pt-BR" altLang="pt-BR"/>
            </a:p>
          </p:txBody>
        </p:sp>
        <p:cxnSp>
          <p:nvCxnSpPr>
            <p:cNvPr id="181270" name="AutoShape 22"/>
            <p:cNvCxnSpPr>
              <a:cxnSpLocks noChangeShapeType="1"/>
              <a:endCxn id="181269" idx="0"/>
            </p:cNvCxnSpPr>
            <p:nvPr/>
          </p:nvCxnSpPr>
          <p:spPr bwMode="auto">
            <a:xfrm flipH="1">
              <a:off x="1800" y="3565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127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Remoção em Árvores Binárias de Busca</a:t>
            </a:r>
            <a:endParaRPr lang="pt-BR" altLang="pt-BR"/>
          </a:p>
        </p:txBody>
      </p:sp>
      <p:sp>
        <p:nvSpPr>
          <p:cNvPr id="181272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Para remover uma chave </a:t>
            </a:r>
            <a:r>
              <a:rPr lang="en-US" altLang="pt-BR" i="1"/>
              <a:t>x </a:t>
            </a:r>
            <a:r>
              <a:rPr lang="en-US" altLang="pt-BR"/>
              <a:t>de uma árvore </a:t>
            </a:r>
            <a:r>
              <a:rPr lang="en-US" altLang="pt-BR" i="1"/>
              <a:t>T</a:t>
            </a:r>
            <a:r>
              <a:rPr lang="en-US" altLang="pt-BR"/>
              <a:t> temos que distinguir os seguintes casos</a:t>
            </a:r>
          </a:p>
          <a:p>
            <a:pPr lvl="1"/>
            <a:r>
              <a:rPr lang="en-US" altLang="pt-BR" i="1"/>
              <a:t>x</a:t>
            </a:r>
            <a:r>
              <a:rPr lang="en-US" altLang="pt-BR"/>
              <a:t> está numa folha de </a:t>
            </a:r>
            <a:r>
              <a:rPr lang="en-US" altLang="pt-BR" i="1"/>
              <a:t>T : </a:t>
            </a:r>
            <a:r>
              <a:rPr lang="en-US" altLang="pt-BR"/>
              <a:t>neste caso, a folha pode ser simplesmente removida</a:t>
            </a:r>
          </a:p>
          <a:p>
            <a:pPr lvl="1"/>
            <a:r>
              <a:rPr lang="en-US" altLang="pt-BR" i="1"/>
              <a:t>x</a:t>
            </a:r>
            <a:r>
              <a:rPr lang="en-US" altLang="pt-BR"/>
              <a:t> está num nó que tem sua subárvore esquerda ou direita vazia: neste caso o nó é removido substituído pela subárvore não nula</a:t>
            </a:r>
            <a:endParaRPr lang="pt-BR" altLang="pt-BR"/>
          </a:p>
        </p:txBody>
      </p:sp>
      <p:grpSp>
        <p:nvGrpSpPr>
          <p:cNvPr id="181273" name="Group 25"/>
          <p:cNvGrpSpPr>
            <a:grpSpLocks/>
          </p:cNvGrpSpPr>
          <p:nvPr/>
        </p:nvGrpSpPr>
        <p:grpSpPr bwMode="auto">
          <a:xfrm>
            <a:off x="304800" y="3962400"/>
            <a:ext cx="4191000" cy="2590800"/>
            <a:chOff x="192" y="2496"/>
            <a:chExt cx="2640" cy="1632"/>
          </a:xfrm>
        </p:grpSpPr>
        <p:sp>
          <p:nvSpPr>
            <p:cNvPr id="181274" name="Rectangle 26"/>
            <p:cNvSpPr>
              <a:spLocks noChangeArrowheads="1"/>
            </p:cNvSpPr>
            <p:nvPr/>
          </p:nvSpPr>
          <p:spPr bwMode="auto">
            <a:xfrm>
              <a:off x="192" y="2496"/>
              <a:ext cx="2640" cy="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1275" name="Oval 27"/>
            <p:cNvSpPr>
              <a:spLocks noChangeArrowheads="1"/>
            </p:cNvSpPr>
            <p:nvPr/>
          </p:nvSpPr>
          <p:spPr bwMode="auto">
            <a:xfrm>
              <a:off x="1824" y="337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13</a:t>
              </a:r>
              <a:endParaRPr lang="pt-BR" altLang="pt-BR"/>
            </a:p>
          </p:txBody>
        </p:sp>
        <p:sp>
          <p:nvSpPr>
            <p:cNvPr id="181276" name="Oval 28"/>
            <p:cNvSpPr>
              <a:spLocks noChangeArrowheads="1"/>
            </p:cNvSpPr>
            <p:nvPr/>
          </p:nvSpPr>
          <p:spPr bwMode="auto">
            <a:xfrm>
              <a:off x="1488" y="250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10</a:t>
              </a:r>
              <a:endParaRPr lang="pt-BR" altLang="pt-BR"/>
            </a:p>
          </p:txBody>
        </p:sp>
        <p:cxnSp>
          <p:nvCxnSpPr>
            <p:cNvPr id="181277" name="AutoShape 29"/>
            <p:cNvCxnSpPr>
              <a:cxnSpLocks noChangeShapeType="1"/>
              <a:stCxn id="181276" idx="5"/>
              <a:endCxn id="181275" idx="0"/>
            </p:cNvCxnSpPr>
            <p:nvPr/>
          </p:nvCxnSpPr>
          <p:spPr bwMode="auto">
            <a:xfrm>
              <a:off x="1693" y="2714"/>
              <a:ext cx="251" cy="6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78" name="Oval 30"/>
            <p:cNvSpPr>
              <a:spLocks noChangeArrowheads="1"/>
            </p:cNvSpPr>
            <p:nvPr/>
          </p:nvSpPr>
          <p:spPr bwMode="auto">
            <a:xfrm>
              <a:off x="872" y="294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181279" name="AutoShape 31"/>
            <p:cNvCxnSpPr>
              <a:cxnSpLocks noChangeShapeType="1"/>
              <a:stCxn id="181276" idx="3"/>
              <a:endCxn id="181278" idx="0"/>
            </p:cNvCxnSpPr>
            <p:nvPr/>
          </p:nvCxnSpPr>
          <p:spPr bwMode="auto">
            <a:xfrm flipH="1">
              <a:off x="992" y="2714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80" name="Oval 32"/>
            <p:cNvSpPr>
              <a:spLocks noChangeArrowheads="1"/>
            </p:cNvSpPr>
            <p:nvPr/>
          </p:nvSpPr>
          <p:spPr bwMode="auto">
            <a:xfrm>
              <a:off x="1200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cxnSp>
          <p:nvCxnSpPr>
            <p:cNvPr id="181281" name="AutoShape 33"/>
            <p:cNvCxnSpPr>
              <a:cxnSpLocks noChangeShapeType="1"/>
              <a:endCxn id="181280" idx="0"/>
            </p:cNvCxnSpPr>
            <p:nvPr/>
          </p:nvCxnSpPr>
          <p:spPr bwMode="auto">
            <a:xfrm>
              <a:off x="1085" y="3133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82" name="Oval 34"/>
            <p:cNvSpPr>
              <a:spLocks noChangeArrowheads="1"/>
            </p:cNvSpPr>
            <p:nvPr/>
          </p:nvSpPr>
          <p:spPr bwMode="auto">
            <a:xfrm>
              <a:off x="576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3</a:t>
              </a:r>
              <a:endParaRPr lang="pt-BR" altLang="pt-BR">
                <a:latin typeface="Arial" charset="0"/>
                <a:sym typeface="Symbol" pitchFamily="18" charset="2"/>
              </a:endParaRPr>
            </a:p>
          </p:txBody>
        </p:sp>
        <p:cxnSp>
          <p:nvCxnSpPr>
            <p:cNvPr id="181283" name="AutoShape 35"/>
            <p:cNvCxnSpPr>
              <a:cxnSpLocks noChangeShapeType="1"/>
              <a:endCxn id="181282" idx="0"/>
            </p:cNvCxnSpPr>
            <p:nvPr/>
          </p:nvCxnSpPr>
          <p:spPr bwMode="auto">
            <a:xfrm flipH="1">
              <a:off x="696" y="3133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84" name="Oval 36"/>
            <p:cNvSpPr>
              <a:spLocks noChangeArrowheads="1"/>
            </p:cNvSpPr>
            <p:nvPr/>
          </p:nvSpPr>
          <p:spPr bwMode="auto">
            <a:xfrm>
              <a:off x="72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4</a:t>
              </a:r>
              <a:endParaRPr lang="pt-BR" altLang="pt-BR"/>
            </a:p>
          </p:txBody>
        </p:sp>
        <p:cxnSp>
          <p:nvCxnSpPr>
            <p:cNvPr id="181285" name="AutoShape 37"/>
            <p:cNvCxnSpPr>
              <a:cxnSpLocks noChangeShapeType="1"/>
              <a:stCxn id="181282" idx="5"/>
              <a:endCxn id="181284" idx="0"/>
            </p:cNvCxnSpPr>
            <p:nvPr/>
          </p:nvCxnSpPr>
          <p:spPr bwMode="auto">
            <a:xfrm>
              <a:off x="781" y="3565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86" name="Oval 38"/>
            <p:cNvSpPr>
              <a:spLocks noChangeArrowheads="1"/>
            </p:cNvSpPr>
            <p:nvPr/>
          </p:nvSpPr>
          <p:spPr bwMode="auto">
            <a:xfrm>
              <a:off x="432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</a:t>
              </a:r>
              <a:endParaRPr lang="pt-BR" altLang="pt-BR"/>
            </a:p>
          </p:txBody>
        </p:sp>
        <p:cxnSp>
          <p:nvCxnSpPr>
            <p:cNvPr id="181287" name="AutoShape 39"/>
            <p:cNvCxnSpPr>
              <a:cxnSpLocks noChangeShapeType="1"/>
              <a:stCxn id="181282" idx="3"/>
              <a:endCxn id="181286" idx="0"/>
            </p:cNvCxnSpPr>
            <p:nvPr/>
          </p:nvCxnSpPr>
          <p:spPr bwMode="auto">
            <a:xfrm flipH="1">
              <a:off x="552" y="3565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88" name="Oval 40"/>
            <p:cNvSpPr>
              <a:spLocks noChangeArrowheads="1"/>
            </p:cNvSpPr>
            <p:nvPr/>
          </p:nvSpPr>
          <p:spPr bwMode="auto">
            <a:xfrm>
              <a:off x="1968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17</a:t>
              </a:r>
              <a:endParaRPr lang="pt-BR" altLang="pt-BR"/>
            </a:p>
          </p:txBody>
        </p:sp>
        <p:cxnSp>
          <p:nvCxnSpPr>
            <p:cNvPr id="181289" name="AutoShape 41"/>
            <p:cNvCxnSpPr>
              <a:cxnSpLocks noChangeShapeType="1"/>
              <a:stCxn id="181275" idx="5"/>
              <a:endCxn id="181288" idx="0"/>
            </p:cNvCxnSpPr>
            <p:nvPr/>
          </p:nvCxnSpPr>
          <p:spPr bwMode="auto">
            <a:xfrm>
              <a:off x="2029" y="3578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1290" name="Oval 42"/>
            <p:cNvSpPr>
              <a:spLocks noChangeArrowheads="1"/>
            </p:cNvSpPr>
            <p:nvPr/>
          </p:nvSpPr>
          <p:spPr bwMode="auto">
            <a:xfrm>
              <a:off x="1680" y="37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11</a:t>
              </a:r>
              <a:endParaRPr lang="pt-BR" altLang="pt-BR"/>
            </a:p>
          </p:txBody>
        </p:sp>
        <p:cxnSp>
          <p:nvCxnSpPr>
            <p:cNvPr id="181291" name="AutoShape 43"/>
            <p:cNvCxnSpPr>
              <a:cxnSpLocks noChangeShapeType="1"/>
              <a:endCxn id="181290" idx="0"/>
            </p:cNvCxnSpPr>
            <p:nvPr/>
          </p:nvCxnSpPr>
          <p:spPr bwMode="auto">
            <a:xfrm flipH="1">
              <a:off x="1800" y="3565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1292" name="Text Box 44"/>
          <p:cNvSpPr txBox="1">
            <a:spLocks noChangeArrowheads="1"/>
          </p:cNvSpPr>
          <p:nvPr/>
        </p:nvSpPr>
        <p:spPr bwMode="auto">
          <a:xfrm>
            <a:off x="4889500" y="4267200"/>
            <a:ext cx="217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Remover</a:t>
            </a:r>
            <a:r>
              <a:rPr lang="en-US" altLang="pt-BR"/>
              <a:t> (19, 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2B4F4-E2E1-4507-BB7E-1266A5F874AC}" type="slidenum">
              <a:rPr lang="pt-PT" altLang="pt-BR"/>
              <a:pPr/>
              <a:t>134</a:t>
            </a:fld>
            <a:endParaRPr lang="pt-PT" altLang="pt-BR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Remoção em Árvores Binárias de Busca</a:t>
            </a:r>
            <a:endParaRPr lang="pt-BR" altLang="pt-B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Se </a:t>
            </a:r>
            <a:r>
              <a:rPr lang="en-US" altLang="pt-BR" i="1"/>
              <a:t>x</a:t>
            </a:r>
            <a:r>
              <a:rPr lang="en-US" altLang="pt-BR"/>
              <a:t> está num nó em que ambas subárvores são não nulas, é preciso encontrar uma chave </a:t>
            </a:r>
            <a:r>
              <a:rPr lang="en-US" altLang="pt-BR" i="1"/>
              <a:t>y</a:t>
            </a:r>
            <a:r>
              <a:rPr lang="en-US" altLang="pt-BR"/>
              <a:t> que a possa substituir. Há duas chaves candidatas naturais:</a:t>
            </a:r>
          </a:p>
          <a:p>
            <a:pPr lvl="1"/>
            <a:r>
              <a:rPr lang="en-US" altLang="pt-BR"/>
              <a:t>A menor das chaves maiores que </a:t>
            </a:r>
            <a:r>
              <a:rPr lang="en-US" altLang="pt-BR" i="1"/>
              <a:t>x </a:t>
            </a:r>
            <a:r>
              <a:rPr lang="en-US" altLang="pt-BR"/>
              <a:t>ou</a:t>
            </a:r>
          </a:p>
          <a:p>
            <a:pPr lvl="1"/>
            <a:r>
              <a:rPr lang="en-US" altLang="pt-BR"/>
              <a:t>A maior das chaves menores que x</a:t>
            </a:r>
            <a:endParaRPr lang="pt-BR" altLang="pt-BR"/>
          </a:p>
        </p:txBody>
      </p:sp>
      <p:grpSp>
        <p:nvGrpSpPr>
          <p:cNvPr id="182276" name="Group 4"/>
          <p:cNvGrpSpPr>
            <a:grpSpLocks/>
          </p:cNvGrpSpPr>
          <p:nvPr/>
        </p:nvGrpSpPr>
        <p:grpSpPr bwMode="auto">
          <a:xfrm>
            <a:off x="914400" y="3810000"/>
            <a:ext cx="6973888" cy="2417763"/>
            <a:chOff x="576" y="2400"/>
            <a:chExt cx="4393" cy="1523"/>
          </a:xfrm>
        </p:grpSpPr>
        <p:grpSp>
          <p:nvGrpSpPr>
            <p:cNvPr id="182277" name="Group 5"/>
            <p:cNvGrpSpPr>
              <a:grpSpLocks/>
            </p:cNvGrpSpPr>
            <p:nvPr/>
          </p:nvGrpSpPr>
          <p:grpSpPr bwMode="auto">
            <a:xfrm>
              <a:off x="576" y="2400"/>
              <a:ext cx="2400" cy="1523"/>
              <a:chOff x="576" y="2400"/>
              <a:chExt cx="2400" cy="1523"/>
            </a:xfrm>
          </p:grpSpPr>
          <p:sp>
            <p:nvSpPr>
              <p:cNvPr id="182278" name="Oval 6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22</a:t>
                </a:r>
                <a:endParaRPr lang="pt-BR" altLang="pt-BR"/>
              </a:p>
            </p:txBody>
          </p:sp>
          <p:cxnSp>
            <p:nvCxnSpPr>
              <p:cNvPr id="182279" name="AutoShape 7"/>
              <p:cNvCxnSpPr>
                <a:cxnSpLocks noChangeShapeType="1"/>
                <a:stCxn id="182283" idx="5"/>
                <a:endCxn id="182278" idx="0"/>
              </p:cNvCxnSpPr>
              <p:nvPr/>
            </p:nvCxnSpPr>
            <p:spPr bwMode="auto">
              <a:xfrm>
                <a:off x="2477" y="3037"/>
                <a:ext cx="235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80" name="Oval 8"/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13</a:t>
                </a:r>
                <a:endParaRPr lang="pt-BR" altLang="pt-BR"/>
              </a:p>
            </p:txBody>
          </p:sp>
          <p:cxnSp>
            <p:nvCxnSpPr>
              <p:cNvPr id="182281" name="AutoShape 9"/>
              <p:cNvCxnSpPr>
                <a:cxnSpLocks noChangeShapeType="1"/>
                <a:stCxn id="182283" idx="3"/>
                <a:endCxn id="182280" idx="0"/>
              </p:cNvCxnSpPr>
              <p:nvPr/>
            </p:nvCxnSpPr>
            <p:spPr bwMode="auto">
              <a:xfrm flipH="1">
                <a:off x="2088" y="3037"/>
                <a:ext cx="21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82" name="Oval 10"/>
              <p:cNvSpPr>
                <a:spLocks noChangeArrowheads="1"/>
              </p:cNvSpPr>
              <p:nvPr/>
            </p:nvSpPr>
            <p:spPr bwMode="auto">
              <a:xfrm>
                <a:off x="1632" y="240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10</a:t>
                </a:r>
                <a:endParaRPr lang="pt-BR" altLang="pt-BR"/>
              </a:p>
            </p:txBody>
          </p:sp>
          <p:sp>
            <p:nvSpPr>
              <p:cNvPr id="182283" name="Oval 11"/>
              <p:cNvSpPr>
                <a:spLocks noChangeArrowheads="1"/>
              </p:cNvSpPr>
              <p:nvPr/>
            </p:nvSpPr>
            <p:spPr bwMode="auto">
              <a:xfrm>
                <a:off x="2272" y="283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>
                    <a:latin typeface="Arial" charset="0"/>
                    <a:sym typeface="Symbol" pitchFamily="18" charset="2"/>
                  </a:rPr>
                  <a:t>19</a:t>
                </a:r>
                <a:endParaRPr lang="pt-BR" altLang="pt-BR"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182284" name="AutoShape 12"/>
              <p:cNvCxnSpPr>
                <a:cxnSpLocks noChangeShapeType="1"/>
                <a:stCxn id="182282" idx="5"/>
                <a:endCxn id="182283" idx="0"/>
              </p:cNvCxnSpPr>
              <p:nvPr/>
            </p:nvCxnSpPr>
            <p:spPr bwMode="auto">
              <a:xfrm>
                <a:off x="1837" y="2605"/>
                <a:ext cx="555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85" name="Oval 13"/>
              <p:cNvSpPr>
                <a:spLocks noChangeArrowheads="1"/>
              </p:cNvSpPr>
              <p:nvPr/>
            </p:nvSpPr>
            <p:spPr bwMode="auto">
              <a:xfrm>
                <a:off x="1016" y="283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>
                    <a:latin typeface="Arial" charset="0"/>
                    <a:sym typeface="Symbol" pitchFamily="18" charset="2"/>
                  </a:rPr>
                  <a:t>5</a:t>
                </a:r>
                <a:endParaRPr lang="pt-BR" altLang="pt-BR">
                  <a:latin typeface="Arial" charset="0"/>
                </a:endParaRPr>
              </a:p>
            </p:txBody>
          </p:sp>
          <p:cxnSp>
            <p:nvCxnSpPr>
              <p:cNvPr id="182286" name="AutoShape 14"/>
              <p:cNvCxnSpPr>
                <a:cxnSpLocks noChangeShapeType="1"/>
                <a:stCxn id="182282" idx="3"/>
                <a:endCxn id="182285" idx="0"/>
              </p:cNvCxnSpPr>
              <p:nvPr/>
            </p:nvCxnSpPr>
            <p:spPr bwMode="auto">
              <a:xfrm flipH="1">
                <a:off x="1136" y="2605"/>
                <a:ext cx="531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87" name="Oval 15"/>
              <p:cNvSpPr>
                <a:spLocks noChangeArrowheads="1"/>
              </p:cNvSpPr>
              <p:nvPr/>
            </p:nvSpPr>
            <p:spPr bwMode="auto">
              <a:xfrm>
                <a:off x="1344" y="325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8</a:t>
                </a:r>
                <a:endParaRPr lang="pt-BR" altLang="pt-BR"/>
              </a:p>
            </p:txBody>
          </p:sp>
          <p:cxnSp>
            <p:nvCxnSpPr>
              <p:cNvPr id="182288" name="AutoShape 16"/>
              <p:cNvCxnSpPr>
                <a:cxnSpLocks noChangeShapeType="1"/>
                <a:endCxn id="182287" idx="0"/>
              </p:cNvCxnSpPr>
              <p:nvPr/>
            </p:nvCxnSpPr>
            <p:spPr bwMode="auto">
              <a:xfrm>
                <a:off x="1229" y="3024"/>
                <a:ext cx="235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89" name="Oval 17"/>
              <p:cNvSpPr>
                <a:spLocks noChangeArrowheads="1"/>
              </p:cNvSpPr>
              <p:nvPr/>
            </p:nvSpPr>
            <p:spPr bwMode="auto">
              <a:xfrm>
                <a:off x="720" y="3251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>
                    <a:latin typeface="Arial" charset="0"/>
                    <a:sym typeface="Symbol" pitchFamily="18" charset="2"/>
                  </a:rPr>
                  <a:t>3</a:t>
                </a:r>
                <a:endParaRPr lang="pt-BR" altLang="pt-BR">
                  <a:latin typeface="Arial" charset="0"/>
                  <a:sym typeface="Symbol" pitchFamily="18" charset="2"/>
                </a:endParaRPr>
              </a:p>
            </p:txBody>
          </p:sp>
          <p:cxnSp>
            <p:nvCxnSpPr>
              <p:cNvPr id="182290" name="AutoShape 18"/>
              <p:cNvCxnSpPr>
                <a:cxnSpLocks noChangeShapeType="1"/>
                <a:endCxn id="182289" idx="0"/>
              </p:cNvCxnSpPr>
              <p:nvPr/>
            </p:nvCxnSpPr>
            <p:spPr bwMode="auto">
              <a:xfrm flipH="1">
                <a:off x="840" y="3024"/>
                <a:ext cx="21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91" name="Oval 19"/>
              <p:cNvSpPr>
                <a:spLocks noChangeArrowheads="1"/>
              </p:cNvSpPr>
              <p:nvPr/>
            </p:nvSpPr>
            <p:spPr bwMode="auto">
              <a:xfrm>
                <a:off x="864" y="368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4</a:t>
                </a:r>
                <a:endParaRPr lang="pt-BR" altLang="pt-BR"/>
              </a:p>
            </p:txBody>
          </p:sp>
          <p:cxnSp>
            <p:nvCxnSpPr>
              <p:cNvPr id="182292" name="AutoShape 20"/>
              <p:cNvCxnSpPr>
                <a:cxnSpLocks noChangeShapeType="1"/>
                <a:stCxn id="182289" idx="5"/>
                <a:endCxn id="182291" idx="0"/>
              </p:cNvCxnSpPr>
              <p:nvPr/>
            </p:nvCxnSpPr>
            <p:spPr bwMode="auto">
              <a:xfrm>
                <a:off x="925" y="3456"/>
                <a:ext cx="5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93" name="Oval 21"/>
              <p:cNvSpPr>
                <a:spLocks noChangeArrowheads="1"/>
              </p:cNvSpPr>
              <p:nvPr/>
            </p:nvSpPr>
            <p:spPr bwMode="auto">
              <a:xfrm>
                <a:off x="576" y="368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1</a:t>
                </a:r>
                <a:endParaRPr lang="pt-BR" altLang="pt-BR"/>
              </a:p>
            </p:txBody>
          </p:sp>
          <p:cxnSp>
            <p:nvCxnSpPr>
              <p:cNvPr id="182294" name="AutoShape 22"/>
              <p:cNvCxnSpPr>
                <a:cxnSpLocks noChangeShapeType="1"/>
                <a:stCxn id="182289" idx="3"/>
                <a:endCxn id="182293" idx="0"/>
              </p:cNvCxnSpPr>
              <p:nvPr/>
            </p:nvCxnSpPr>
            <p:spPr bwMode="auto">
              <a:xfrm flipH="1">
                <a:off x="696" y="3456"/>
                <a:ext cx="59" cy="2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95" name="Oval 23"/>
              <p:cNvSpPr>
                <a:spLocks noChangeArrowheads="1"/>
              </p:cNvSpPr>
              <p:nvPr/>
            </p:nvSpPr>
            <p:spPr bwMode="auto">
              <a:xfrm>
                <a:off x="2112" y="3683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17</a:t>
                </a:r>
                <a:endParaRPr lang="pt-BR" altLang="pt-BR"/>
              </a:p>
            </p:txBody>
          </p:sp>
          <p:cxnSp>
            <p:nvCxnSpPr>
              <p:cNvPr id="182296" name="AutoShape 24"/>
              <p:cNvCxnSpPr>
                <a:cxnSpLocks noChangeShapeType="1"/>
                <a:stCxn id="182280" idx="5"/>
                <a:endCxn id="182295" idx="0"/>
              </p:cNvCxnSpPr>
              <p:nvPr/>
            </p:nvCxnSpPr>
            <p:spPr bwMode="auto">
              <a:xfrm>
                <a:off x="2173" y="3469"/>
                <a:ext cx="59" cy="2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97" name="Oval 25"/>
              <p:cNvSpPr>
                <a:spLocks noChangeArrowheads="1"/>
              </p:cNvSpPr>
              <p:nvPr/>
            </p:nvSpPr>
            <p:spPr bwMode="auto">
              <a:xfrm>
                <a:off x="2736" y="36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27</a:t>
                </a:r>
                <a:endParaRPr lang="pt-BR" altLang="pt-BR"/>
              </a:p>
            </p:txBody>
          </p:sp>
          <p:cxnSp>
            <p:nvCxnSpPr>
              <p:cNvPr id="182298" name="AutoShape 26"/>
              <p:cNvCxnSpPr>
                <a:cxnSpLocks noChangeShapeType="1"/>
                <a:endCxn id="182297" idx="0"/>
              </p:cNvCxnSpPr>
              <p:nvPr/>
            </p:nvCxnSpPr>
            <p:spPr bwMode="auto">
              <a:xfrm>
                <a:off x="2797" y="3456"/>
                <a:ext cx="59" cy="2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2299" name="Oval 27"/>
              <p:cNvSpPr>
                <a:spLocks noChangeArrowheads="1"/>
              </p:cNvSpPr>
              <p:nvPr/>
            </p:nvSpPr>
            <p:spPr bwMode="auto">
              <a:xfrm>
                <a:off x="2448" y="367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20</a:t>
                </a:r>
                <a:endParaRPr lang="pt-BR" altLang="pt-BR"/>
              </a:p>
            </p:txBody>
          </p:sp>
          <p:cxnSp>
            <p:nvCxnSpPr>
              <p:cNvPr id="182300" name="AutoShape 28"/>
              <p:cNvCxnSpPr>
                <a:cxnSpLocks noChangeShapeType="1"/>
                <a:endCxn id="182299" idx="0"/>
              </p:cNvCxnSpPr>
              <p:nvPr/>
            </p:nvCxnSpPr>
            <p:spPr bwMode="auto">
              <a:xfrm flipH="1">
                <a:off x="2568" y="3456"/>
                <a:ext cx="59" cy="21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3600" y="2544"/>
              <a:ext cx="13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Remover</a:t>
              </a:r>
              <a:r>
                <a:rPr lang="en-US" altLang="pt-BR"/>
                <a:t> (10, </a:t>
              </a:r>
              <a:r>
                <a:rPr lang="en-US" altLang="pt-BR" i="1"/>
                <a:t>T</a:t>
              </a:r>
              <a:r>
                <a:rPr lang="en-US" altLang="pt-BR"/>
                <a:t>)</a:t>
              </a:r>
              <a:endParaRPr lang="pt-BR" altLang="pt-BR" i="1"/>
            </a:p>
          </p:txBody>
        </p:sp>
      </p:grpSp>
      <p:grpSp>
        <p:nvGrpSpPr>
          <p:cNvPr id="182302" name="Group 30"/>
          <p:cNvGrpSpPr>
            <a:grpSpLocks/>
          </p:cNvGrpSpPr>
          <p:nvPr/>
        </p:nvGrpSpPr>
        <p:grpSpPr bwMode="auto">
          <a:xfrm>
            <a:off x="2133600" y="5156200"/>
            <a:ext cx="1371600" cy="406400"/>
            <a:chOff x="1344" y="3248"/>
            <a:chExt cx="864" cy="256"/>
          </a:xfrm>
        </p:grpSpPr>
        <p:sp>
          <p:nvSpPr>
            <p:cNvPr id="182303" name="Oval 31"/>
            <p:cNvSpPr>
              <a:spLocks noChangeArrowheads="1"/>
            </p:cNvSpPr>
            <p:nvPr/>
          </p:nvSpPr>
          <p:spPr bwMode="auto">
            <a:xfrm>
              <a:off x="1344" y="3248"/>
              <a:ext cx="240" cy="24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2304" name="Oval 32"/>
            <p:cNvSpPr>
              <a:spLocks noChangeArrowheads="1"/>
            </p:cNvSpPr>
            <p:nvPr/>
          </p:nvSpPr>
          <p:spPr bwMode="auto">
            <a:xfrm>
              <a:off x="1968" y="3264"/>
              <a:ext cx="240" cy="240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2305" name="Group 33"/>
          <p:cNvGrpSpPr>
            <a:grpSpLocks/>
          </p:cNvGrpSpPr>
          <p:nvPr/>
        </p:nvGrpSpPr>
        <p:grpSpPr bwMode="auto">
          <a:xfrm>
            <a:off x="838200" y="3581400"/>
            <a:ext cx="4419600" cy="2819400"/>
            <a:chOff x="528" y="2256"/>
            <a:chExt cx="2784" cy="1776"/>
          </a:xfrm>
        </p:grpSpPr>
        <p:sp>
          <p:nvSpPr>
            <p:cNvPr id="182306" name="Rectangle 34"/>
            <p:cNvSpPr>
              <a:spLocks noChangeArrowheads="1"/>
            </p:cNvSpPr>
            <p:nvPr/>
          </p:nvSpPr>
          <p:spPr bwMode="auto">
            <a:xfrm>
              <a:off x="528" y="2256"/>
              <a:ext cx="2784" cy="1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2307" name="Oval 35"/>
            <p:cNvSpPr>
              <a:spLocks noChangeArrowheads="1"/>
            </p:cNvSpPr>
            <p:nvPr/>
          </p:nvSpPr>
          <p:spPr bwMode="auto">
            <a:xfrm>
              <a:off x="2592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22</a:t>
              </a:r>
              <a:endParaRPr lang="pt-BR" altLang="pt-BR"/>
            </a:p>
          </p:txBody>
        </p:sp>
        <p:cxnSp>
          <p:nvCxnSpPr>
            <p:cNvPr id="182308" name="AutoShape 36"/>
            <p:cNvCxnSpPr>
              <a:cxnSpLocks noChangeShapeType="1"/>
              <a:stCxn id="182311" idx="5"/>
              <a:endCxn id="182307" idx="0"/>
            </p:cNvCxnSpPr>
            <p:nvPr/>
          </p:nvCxnSpPr>
          <p:spPr bwMode="auto">
            <a:xfrm>
              <a:off x="2477" y="3037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309" name="AutoShape 37"/>
            <p:cNvCxnSpPr>
              <a:cxnSpLocks noChangeShapeType="1"/>
              <a:stCxn id="182311" idx="3"/>
            </p:cNvCxnSpPr>
            <p:nvPr/>
          </p:nvCxnSpPr>
          <p:spPr bwMode="auto">
            <a:xfrm flipH="1">
              <a:off x="2088" y="3037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10" name="Oval 38"/>
            <p:cNvSpPr>
              <a:spLocks noChangeArrowheads="1"/>
            </p:cNvSpPr>
            <p:nvPr/>
          </p:nvSpPr>
          <p:spPr bwMode="auto">
            <a:xfrm>
              <a:off x="163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13</a:t>
              </a:r>
              <a:endParaRPr lang="pt-BR" altLang="pt-BR"/>
            </a:p>
          </p:txBody>
        </p:sp>
        <p:sp>
          <p:nvSpPr>
            <p:cNvPr id="182311" name="Oval 39"/>
            <p:cNvSpPr>
              <a:spLocks noChangeArrowheads="1"/>
            </p:cNvSpPr>
            <p:nvPr/>
          </p:nvSpPr>
          <p:spPr bwMode="auto">
            <a:xfrm>
              <a:off x="2272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19</a:t>
              </a:r>
              <a:endParaRPr lang="pt-BR" altLang="pt-BR">
                <a:latin typeface="Arial" charset="0"/>
                <a:sym typeface="Symbol" pitchFamily="18" charset="2"/>
              </a:endParaRPr>
            </a:p>
          </p:txBody>
        </p:sp>
        <p:cxnSp>
          <p:nvCxnSpPr>
            <p:cNvPr id="182312" name="AutoShape 40"/>
            <p:cNvCxnSpPr>
              <a:cxnSpLocks noChangeShapeType="1"/>
              <a:stCxn id="182310" idx="5"/>
              <a:endCxn id="182311" idx="0"/>
            </p:cNvCxnSpPr>
            <p:nvPr/>
          </p:nvCxnSpPr>
          <p:spPr bwMode="auto">
            <a:xfrm>
              <a:off x="1837" y="2605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13" name="Oval 41"/>
            <p:cNvSpPr>
              <a:spLocks noChangeArrowheads="1"/>
            </p:cNvSpPr>
            <p:nvPr/>
          </p:nvSpPr>
          <p:spPr bwMode="auto">
            <a:xfrm>
              <a:off x="1016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182314" name="AutoShape 42"/>
            <p:cNvCxnSpPr>
              <a:cxnSpLocks noChangeShapeType="1"/>
              <a:stCxn id="182310" idx="3"/>
              <a:endCxn id="182313" idx="0"/>
            </p:cNvCxnSpPr>
            <p:nvPr/>
          </p:nvCxnSpPr>
          <p:spPr bwMode="auto">
            <a:xfrm flipH="1">
              <a:off x="1136" y="2605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15" name="Oval 43"/>
            <p:cNvSpPr>
              <a:spLocks noChangeArrowheads="1"/>
            </p:cNvSpPr>
            <p:nvPr/>
          </p:nvSpPr>
          <p:spPr bwMode="auto">
            <a:xfrm>
              <a:off x="1344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cxnSp>
          <p:nvCxnSpPr>
            <p:cNvPr id="182316" name="AutoShape 44"/>
            <p:cNvCxnSpPr>
              <a:cxnSpLocks noChangeShapeType="1"/>
              <a:endCxn id="182315" idx="0"/>
            </p:cNvCxnSpPr>
            <p:nvPr/>
          </p:nvCxnSpPr>
          <p:spPr bwMode="auto">
            <a:xfrm>
              <a:off x="1229" y="3024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17" name="Oval 45"/>
            <p:cNvSpPr>
              <a:spLocks noChangeArrowheads="1"/>
            </p:cNvSpPr>
            <p:nvPr/>
          </p:nvSpPr>
          <p:spPr bwMode="auto">
            <a:xfrm>
              <a:off x="720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  <a:sym typeface="Symbol" pitchFamily="18" charset="2"/>
                </a:rPr>
                <a:t>3</a:t>
              </a:r>
              <a:endParaRPr lang="pt-BR" altLang="pt-BR">
                <a:latin typeface="Arial" charset="0"/>
                <a:sym typeface="Symbol" pitchFamily="18" charset="2"/>
              </a:endParaRPr>
            </a:p>
          </p:txBody>
        </p:sp>
        <p:cxnSp>
          <p:nvCxnSpPr>
            <p:cNvPr id="182318" name="AutoShape 46"/>
            <p:cNvCxnSpPr>
              <a:cxnSpLocks noChangeShapeType="1"/>
              <a:endCxn id="182317" idx="0"/>
            </p:cNvCxnSpPr>
            <p:nvPr/>
          </p:nvCxnSpPr>
          <p:spPr bwMode="auto">
            <a:xfrm flipH="1">
              <a:off x="840" y="3024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19" name="Oval 47"/>
            <p:cNvSpPr>
              <a:spLocks noChangeArrowheads="1"/>
            </p:cNvSpPr>
            <p:nvPr/>
          </p:nvSpPr>
          <p:spPr bwMode="auto">
            <a:xfrm>
              <a:off x="864" y="368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4</a:t>
              </a:r>
              <a:endParaRPr lang="pt-BR" altLang="pt-BR"/>
            </a:p>
          </p:txBody>
        </p:sp>
        <p:cxnSp>
          <p:nvCxnSpPr>
            <p:cNvPr id="182320" name="AutoShape 48"/>
            <p:cNvCxnSpPr>
              <a:cxnSpLocks noChangeShapeType="1"/>
              <a:stCxn id="182317" idx="5"/>
              <a:endCxn id="182319" idx="0"/>
            </p:cNvCxnSpPr>
            <p:nvPr/>
          </p:nvCxnSpPr>
          <p:spPr bwMode="auto">
            <a:xfrm>
              <a:off x="925" y="3456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21" name="Oval 49"/>
            <p:cNvSpPr>
              <a:spLocks noChangeArrowheads="1"/>
            </p:cNvSpPr>
            <p:nvPr/>
          </p:nvSpPr>
          <p:spPr bwMode="auto">
            <a:xfrm>
              <a:off x="576" y="368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</a:t>
              </a:r>
              <a:endParaRPr lang="pt-BR" altLang="pt-BR"/>
            </a:p>
          </p:txBody>
        </p:sp>
        <p:cxnSp>
          <p:nvCxnSpPr>
            <p:cNvPr id="182322" name="AutoShape 50"/>
            <p:cNvCxnSpPr>
              <a:cxnSpLocks noChangeShapeType="1"/>
              <a:stCxn id="182317" idx="3"/>
              <a:endCxn id="182321" idx="0"/>
            </p:cNvCxnSpPr>
            <p:nvPr/>
          </p:nvCxnSpPr>
          <p:spPr bwMode="auto">
            <a:xfrm flipH="1">
              <a:off x="696" y="3456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23" name="Oval 51"/>
            <p:cNvSpPr>
              <a:spLocks noChangeArrowheads="1"/>
            </p:cNvSpPr>
            <p:nvPr/>
          </p:nvSpPr>
          <p:spPr bwMode="auto">
            <a:xfrm>
              <a:off x="1968" y="3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17</a:t>
              </a:r>
              <a:endParaRPr lang="pt-BR" altLang="pt-BR"/>
            </a:p>
          </p:txBody>
        </p:sp>
        <p:sp>
          <p:nvSpPr>
            <p:cNvPr id="182324" name="Oval 52"/>
            <p:cNvSpPr>
              <a:spLocks noChangeArrowheads="1"/>
            </p:cNvSpPr>
            <p:nvPr/>
          </p:nvSpPr>
          <p:spPr bwMode="auto">
            <a:xfrm>
              <a:off x="2736" y="36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27</a:t>
              </a:r>
              <a:endParaRPr lang="pt-BR" altLang="pt-BR"/>
            </a:p>
          </p:txBody>
        </p:sp>
        <p:cxnSp>
          <p:nvCxnSpPr>
            <p:cNvPr id="182325" name="AutoShape 53"/>
            <p:cNvCxnSpPr>
              <a:cxnSpLocks noChangeShapeType="1"/>
              <a:endCxn id="182324" idx="0"/>
            </p:cNvCxnSpPr>
            <p:nvPr/>
          </p:nvCxnSpPr>
          <p:spPr bwMode="auto">
            <a:xfrm>
              <a:off x="2797" y="3456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326" name="Oval 54"/>
            <p:cNvSpPr>
              <a:spLocks noChangeArrowheads="1"/>
            </p:cNvSpPr>
            <p:nvPr/>
          </p:nvSpPr>
          <p:spPr bwMode="auto">
            <a:xfrm>
              <a:off x="2448" y="367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20</a:t>
              </a:r>
              <a:endParaRPr lang="pt-BR" altLang="pt-BR"/>
            </a:p>
          </p:txBody>
        </p:sp>
        <p:cxnSp>
          <p:nvCxnSpPr>
            <p:cNvPr id="182327" name="AutoShape 55"/>
            <p:cNvCxnSpPr>
              <a:cxnSpLocks noChangeShapeType="1"/>
              <a:endCxn id="182326" idx="0"/>
            </p:cNvCxnSpPr>
            <p:nvPr/>
          </p:nvCxnSpPr>
          <p:spPr bwMode="auto">
            <a:xfrm flipH="1">
              <a:off x="2568" y="3456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34F2-DF0B-4788-92A3-B96CC3ABCE87}" type="slidenum">
              <a:rPr lang="pt-PT" altLang="pt-BR"/>
              <a:pPr/>
              <a:t>135</a:t>
            </a:fld>
            <a:endParaRPr lang="pt-PT" altLang="pt-BR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Remoção em Árvores Binárias de Busca</a:t>
            </a:r>
            <a:endParaRPr lang="pt-BR" altLang="pt-BR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RemoverMenor</a:t>
            </a:r>
            <a:r>
              <a:rPr lang="pt-BR" altLang="pt-BR"/>
              <a:t> (var </a:t>
            </a:r>
            <a:r>
              <a:rPr lang="pt-BR" altLang="pt-BR" i="1"/>
              <a:t>Árvore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)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se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 = </a:t>
            </a:r>
            <a:r>
              <a:rPr lang="pt-BR" altLang="pt-BR" i="1"/>
              <a:t>Nulo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então</a:t>
            </a:r>
            <a:r>
              <a:rPr lang="pt-BR" altLang="pt-BR"/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tmp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T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y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Val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T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Dir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Liberar</a:t>
            </a:r>
            <a:r>
              <a:rPr lang="pt-BR" altLang="pt-BR"/>
              <a:t> (</a:t>
            </a:r>
            <a:r>
              <a:rPr lang="pt-BR" altLang="pt-BR" i="1"/>
              <a:t>tmp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b="1">
                <a:latin typeface="Arial" charset="0"/>
              </a:rPr>
              <a:t>retornar</a:t>
            </a:r>
            <a:r>
              <a:rPr lang="pt-BR" altLang="pt-BR"/>
              <a:t> </a:t>
            </a:r>
            <a:r>
              <a:rPr lang="pt-BR" altLang="pt-BR" i="1"/>
              <a:t>y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/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senão</a:t>
            </a:r>
            <a:r>
              <a:rPr lang="pt-BR" altLang="pt-BR"/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b="1">
                <a:latin typeface="Arial" charset="0"/>
              </a:rPr>
              <a:t>retornar</a:t>
            </a:r>
            <a:r>
              <a:rPr lang="pt-BR" altLang="pt-BR"/>
              <a:t> </a:t>
            </a:r>
            <a:r>
              <a:rPr lang="pt-BR" altLang="pt-BR" i="1"/>
              <a:t>RemoverMenor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/>
              <a:t>}</a:t>
            </a:r>
          </a:p>
          <a:p>
            <a:pPr>
              <a:buFont typeface="Wingdings" pitchFamily="2" charset="2"/>
              <a:buNone/>
            </a:pPr>
            <a:endParaRPr lang="pt-BR" altLang="pt-BR"/>
          </a:p>
          <a:p>
            <a:pPr>
              <a:buFont typeface="Wingdings" pitchFamily="2" charset="2"/>
              <a:buNone/>
            </a:pPr>
            <a:endParaRPr lang="pt-BR" altLang="pt-BR"/>
          </a:p>
        </p:txBody>
      </p:sp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4876800" y="1981200"/>
            <a:ext cx="4191000" cy="2667000"/>
            <a:chOff x="2352" y="1152"/>
            <a:chExt cx="2640" cy="1680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2352" y="1152"/>
              <a:ext cx="264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3744" y="1920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23</a:t>
              </a:r>
              <a:endParaRPr lang="pt-BR" altLang="pt-BR"/>
            </a:p>
          </p:txBody>
        </p:sp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4032" y="192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3552" y="192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 flipH="1">
              <a:off x="3264" y="20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3306" name="Group 10"/>
            <p:cNvGrpSpPr>
              <a:grpSpLocks/>
            </p:cNvGrpSpPr>
            <p:nvPr/>
          </p:nvGrpSpPr>
          <p:grpSpPr bwMode="auto">
            <a:xfrm>
              <a:off x="3168" y="2400"/>
              <a:ext cx="192" cy="95"/>
              <a:chOff x="432" y="2928"/>
              <a:chExt cx="192" cy="95"/>
            </a:xfrm>
          </p:grpSpPr>
          <p:sp>
            <p:nvSpPr>
              <p:cNvPr id="183307" name="Line 11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08" name="Line 12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09" name="Freeform 13"/>
              <p:cNvSpPr>
                <a:spLocks/>
              </p:cNvSpPr>
              <p:nvPr/>
            </p:nvSpPr>
            <p:spPr bwMode="auto">
              <a:xfrm>
                <a:off x="505" y="3022"/>
                <a:ext cx="39" cy="1"/>
              </a:xfrm>
              <a:custGeom>
                <a:avLst/>
                <a:gdLst>
                  <a:gd name="T0" fmla="*/ 0 w 39"/>
                  <a:gd name="T1" fmla="*/ 0 h 1"/>
                  <a:gd name="T2" fmla="*/ 39 w 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1">
                    <a:moveTo>
                      <a:pt x="0" y="0"/>
                    </a:moveTo>
                    <a:lnTo>
                      <a:pt x="3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83310" name="Text Box 14"/>
            <p:cNvSpPr txBox="1">
              <a:spLocks noChangeArrowheads="1"/>
            </p:cNvSpPr>
            <p:nvPr/>
          </p:nvSpPr>
          <p:spPr bwMode="auto">
            <a:xfrm>
              <a:off x="2832" y="141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183311" name="Rectangle 15"/>
            <p:cNvSpPr>
              <a:spLocks noChangeArrowheads="1"/>
            </p:cNvSpPr>
            <p:nvPr/>
          </p:nvSpPr>
          <p:spPr bwMode="auto">
            <a:xfrm>
              <a:off x="3087" y="1489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4128" y="201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3168" y="1585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3314" name="Group 18"/>
          <p:cNvGrpSpPr>
            <a:grpSpLocks/>
          </p:cNvGrpSpPr>
          <p:nvPr/>
        </p:nvGrpSpPr>
        <p:grpSpPr bwMode="auto">
          <a:xfrm>
            <a:off x="4876800" y="1981200"/>
            <a:ext cx="4191000" cy="2667000"/>
            <a:chOff x="2640" y="1488"/>
            <a:chExt cx="2640" cy="1680"/>
          </a:xfrm>
        </p:grpSpPr>
        <p:sp>
          <p:nvSpPr>
            <p:cNvPr id="183315" name="Rectangle 19"/>
            <p:cNvSpPr>
              <a:spLocks noChangeArrowheads="1"/>
            </p:cNvSpPr>
            <p:nvPr/>
          </p:nvSpPr>
          <p:spPr bwMode="auto">
            <a:xfrm>
              <a:off x="2640" y="1488"/>
              <a:ext cx="264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16" name="Rectangle 20"/>
            <p:cNvSpPr>
              <a:spLocks noChangeArrowheads="1"/>
            </p:cNvSpPr>
            <p:nvPr/>
          </p:nvSpPr>
          <p:spPr bwMode="auto">
            <a:xfrm>
              <a:off x="4032" y="225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23</a:t>
              </a:r>
              <a:endParaRPr lang="pt-BR" altLang="pt-BR"/>
            </a:p>
          </p:txBody>
        </p:sp>
        <p:sp>
          <p:nvSpPr>
            <p:cNvPr id="183317" name="Rectangle 21"/>
            <p:cNvSpPr>
              <a:spLocks noChangeArrowheads="1"/>
            </p:cNvSpPr>
            <p:nvPr/>
          </p:nvSpPr>
          <p:spPr bwMode="auto">
            <a:xfrm>
              <a:off x="432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18" name="Rectangle 22"/>
            <p:cNvSpPr>
              <a:spLocks noChangeArrowheads="1"/>
            </p:cNvSpPr>
            <p:nvPr/>
          </p:nvSpPr>
          <p:spPr bwMode="auto">
            <a:xfrm>
              <a:off x="3840" y="225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19" name="Line 23"/>
            <p:cNvSpPr>
              <a:spLocks noChangeShapeType="1"/>
            </p:cNvSpPr>
            <p:nvPr/>
          </p:nvSpPr>
          <p:spPr bwMode="auto">
            <a:xfrm flipH="1">
              <a:off x="3552" y="235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3320" name="Group 24"/>
            <p:cNvGrpSpPr>
              <a:grpSpLocks/>
            </p:cNvGrpSpPr>
            <p:nvPr/>
          </p:nvGrpSpPr>
          <p:grpSpPr bwMode="auto">
            <a:xfrm>
              <a:off x="3456" y="2736"/>
              <a:ext cx="192" cy="95"/>
              <a:chOff x="432" y="2928"/>
              <a:chExt cx="192" cy="95"/>
            </a:xfrm>
          </p:grpSpPr>
          <p:sp>
            <p:nvSpPr>
              <p:cNvPr id="183321" name="Line 25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22" name="Line 26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23" name="Freeform 27"/>
              <p:cNvSpPr>
                <a:spLocks/>
              </p:cNvSpPr>
              <p:nvPr/>
            </p:nvSpPr>
            <p:spPr bwMode="auto">
              <a:xfrm>
                <a:off x="505" y="3022"/>
                <a:ext cx="39" cy="1"/>
              </a:xfrm>
              <a:custGeom>
                <a:avLst/>
                <a:gdLst>
                  <a:gd name="T0" fmla="*/ 0 w 39"/>
                  <a:gd name="T1" fmla="*/ 0 h 1"/>
                  <a:gd name="T2" fmla="*/ 39 w 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1">
                    <a:moveTo>
                      <a:pt x="0" y="0"/>
                    </a:moveTo>
                    <a:lnTo>
                      <a:pt x="3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83324" name="Text Box 28"/>
            <p:cNvSpPr txBox="1">
              <a:spLocks noChangeArrowheads="1"/>
            </p:cNvSpPr>
            <p:nvPr/>
          </p:nvSpPr>
          <p:spPr bwMode="auto">
            <a:xfrm>
              <a:off x="3120" y="175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183325" name="Rectangle 29"/>
            <p:cNvSpPr>
              <a:spLocks noChangeArrowheads="1"/>
            </p:cNvSpPr>
            <p:nvPr/>
          </p:nvSpPr>
          <p:spPr bwMode="auto">
            <a:xfrm>
              <a:off x="3375" y="182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26" name="Line 30"/>
            <p:cNvSpPr>
              <a:spLocks noChangeShapeType="1"/>
            </p:cNvSpPr>
            <p:nvPr/>
          </p:nvSpPr>
          <p:spPr bwMode="auto">
            <a:xfrm>
              <a:off x="4416" y="235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27" name="Line 31"/>
            <p:cNvSpPr>
              <a:spLocks noChangeShapeType="1"/>
            </p:cNvSpPr>
            <p:nvPr/>
          </p:nvSpPr>
          <p:spPr bwMode="auto">
            <a:xfrm>
              <a:off x="3456" y="1921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28" name="Text Box 32"/>
            <p:cNvSpPr txBox="1">
              <a:spLocks noChangeArrowheads="1"/>
            </p:cNvSpPr>
            <p:nvPr/>
          </p:nvSpPr>
          <p:spPr bwMode="auto">
            <a:xfrm>
              <a:off x="2784" y="216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tmp</a:t>
              </a:r>
              <a:endParaRPr lang="pt-BR" altLang="pt-BR" i="1"/>
            </a:p>
          </p:txBody>
        </p:sp>
        <p:sp>
          <p:nvSpPr>
            <p:cNvPr id="183329" name="Rectangle 33"/>
            <p:cNvSpPr>
              <a:spLocks noChangeArrowheads="1"/>
            </p:cNvSpPr>
            <p:nvPr/>
          </p:nvSpPr>
          <p:spPr bwMode="auto">
            <a:xfrm>
              <a:off x="3183" y="223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30" name="Line 34"/>
            <p:cNvSpPr>
              <a:spLocks noChangeShapeType="1"/>
            </p:cNvSpPr>
            <p:nvPr/>
          </p:nvSpPr>
          <p:spPr bwMode="auto">
            <a:xfrm>
              <a:off x="3280" y="2320"/>
              <a:ext cx="56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3331" name="Group 35"/>
          <p:cNvGrpSpPr>
            <a:grpSpLocks/>
          </p:cNvGrpSpPr>
          <p:nvPr/>
        </p:nvGrpSpPr>
        <p:grpSpPr bwMode="auto">
          <a:xfrm>
            <a:off x="4876800" y="1981200"/>
            <a:ext cx="4191000" cy="2667000"/>
            <a:chOff x="2880" y="1728"/>
            <a:chExt cx="2640" cy="1680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2880" y="1728"/>
              <a:ext cx="264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4272" y="249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23</a:t>
              </a:r>
              <a:endParaRPr lang="pt-BR" altLang="pt-BR"/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4560" y="24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4080" y="249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36" name="Line 40"/>
            <p:cNvSpPr>
              <a:spLocks noChangeShapeType="1"/>
            </p:cNvSpPr>
            <p:nvPr/>
          </p:nvSpPr>
          <p:spPr bwMode="auto">
            <a:xfrm flipH="1">
              <a:off x="3792" y="259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3337" name="Group 41"/>
            <p:cNvGrpSpPr>
              <a:grpSpLocks/>
            </p:cNvGrpSpPr>
            <p:nvPr/>
          </p:nvGrpSpPr>
          <p:grpSpPr bwMode="auto">
            <a:xfrm>
              <a:off x="3696" y="2976"/>
              <a:ext cx="192" cy="95"/>
              <a:chOff x="432" y="2928"/>
              <a:chExt cx="192" cy="95"/>
            </a:xfrm>
          </p:grpSpPr>
          <p:sp>
            <p:nvSpPr>
              <p:cNvPr id="183338" name="Line 42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39" name="Line 43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40" name="Freeform 44"/>
              <p:cNvSpPr>
                <a:spLocks/>
              </p:cNvSpPr>
              <p:nvPr/>
            </p:nvSpPr>
            <p:spPr bwMode="auto">
              <a:xfrm>
                <a:off x="505" y="3022"/>
                <a:ext cx="39" cy="1"/>
              </a:xfrm>
              <a:custGeom>
                <a:avLst/>
                <a:gdLst>
                  <a:gd name="T0" fmla="*/ 0 w 39"/>
                  <a:gd name="T1" fmla="*/ 0 h 1"/>
                  <a:gd name="T2" fmla="*/ 39 w 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1">
                    <a:moveTo>
                      <a:pt x="0" y="0"/>
                    </a:moveTo>
                    <a:lnTo>
                      <a:pt x="3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83341" name="Text Box 45"/>
            <p:cNvSpPr txBox="1">
              <a:spLocks noChangeArrowheads="1"/>
            </p:cNvSpPr>
            <p:nvPr/>
          </p:nvSpPr>
          <p:spPr bwMode="auto">
            <a:xfrm>
              <a:off x="3360" y="199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183342" name="Rectangle 46"/>
            <p:cNvSpPr>
              <a:spLocks noChangeArrowheads="1"/>
            </p:cNvSpPr>
            <p:nvPr/>
          </p:nvSpPr>
          <p:spPr bwMode="auto">
            <a:xfrm>
              <a:off x="3615" y="2065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43" name="Line 47"/>
            <p:cNvSpPr>
              <a:spLocks noChangeShapeType="1"/>
            </p:cNvSpPr>
            <p:nvPr/>
          </p:nvSpPr>
          <p:spPr bwMode="auto">
            <a:xfrm>
              <a:off x="4656" y="259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44" name="Line 48"/>
            <p:cNvSpPr>
              <a:spLocks noChangeShapeType="1"/>
            </p:cNvSpPr>
            <p:nvPr/>
          </p:nvSpPr>
          <p:spPr bwMode="auto">
            <a:xfrm>
              <a:off x="3696" y="2161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45" name="Text Box 49"/>
            <p:cNvSpPr txBox="1">
              <a:spLocks noChangeArrowheads="1"/>
            </p:cNvSpPr>
            <p:nvPr/>
          </p:nvSpPr>
          <p:spPr bwMode="auto">
            <a:xfrm>
              <a:off x="3024" y="240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tmp</a:t>
              </a:r>
              <a:endParaRPr lang="pt-BR" altLang="pt-BR" i="1"/>
            </a:p>
          </p:txBody>
        </p:sp>
        <p:sp>
          <p:nvSpPr>
            <p:cNvPr id="183346" name="Rectangle 50"/>
            <p:cNvSpPr>
              <a:spLocks noChangeArrowheads="1"/>
            </p:cNvSpPr>
            <p:nvPr/>
          </p:nvSpPr>
          <p:spPr bwMode="auto">
            <a:xfrm>
              <a:off x="3423" y="247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47" name="Line 51"/>
            <p:cNvSpPr>
              <a:spLocks noChangeShapeType="1"/>
            </p:cNvSpPr>
            <p:nvPr/>
          </p:nvSpPr>
          <p:spPr bwMode="auto">
            <a:xfrm>
              <a:off x="3520" y="2560"/>
              <a:ext cx="56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48" name="Rectangle 52"/>
            <p:cNvSpPr>
              <a:spLocks noChangeArrowheads="1"/>
            </p:cNvSpPr>
            <p:nvPr/>
          </p:nvSpPr>
          <p:spPr bwMode="auto">
            <a:xfrm>
              <a:off x="4704" y="2064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23</a:t>
              </a:r>
              <a:endParaRPr lang="pt-BR" altLang="pt-BR"/>
            </a:p>
          </p:txBody>
        </p:sp>
        <p:sp>
          <p:nvSpPr>
            <p:cNvPr id="183349" name="Text Box 53"/>
            <p:cNvSpPr txBox="1">
              <a:spLocks noChangeArrowheads="1"/>
            </p:cNvSpPr>
            <p:nvPr/>
          </p:nvSpPr>
          <p:spPr bwMode="auto">
            <a:xfrm>
              <a:off x="4449" y="2016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y</a:t>
              </a:r>
              <a:endParaRPr lang="pt-BR" altLang="pt-BR" i="1"/>
            </a:p>
          </p:txBody>
        </p:sp>
      </p:grpSp>
      <p:grpSp>
        <p:nvGrpSpPr>
          <p:cNvPr id="183350" name="Group 54"/>
          <p:cNvGrpSpPr>
            <a:grpSpLocks/>
          </p:cNvGrpSpPr>
          <p:nvPr/>
        </p:nvGrpSpPr>
        <p:grpSpPr bwMode="auto">
          <a:xfrm>
            <a:off x="4876800" y="1981200"/>
            <a:ext cx="4191000" cy="2667000"/>
            <a:chOff x="2688" y="1920"/>
            <a:chExt cx="2640" cy="1680"/>
          </a:xfrm>
        </p:grpSpPr>
        <p:sp>
          <p:nvSpPr>
            <p:cNvPr id="183351" name="Rectangle 55"/>
            <p:cNvSpPr>
              <a:spLocks noChangeArrowheads="1"/>
            </p:cNvSpPr>
            <p:nvPr/>
          </p:nvSpPr>
          <p:spPr bwMode="auto">
            <a:xfrm>
              <a:off x="2688" y="1920"/>
              <a:ext cx="264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52" name="Rectangle 56"/>
            <p:cNvSpPr>
              <a:spLocks noChangeArrowheads="1"/>
            </p:cNvSpPr>
            <p:nvPr/>
          </p:nvSpPr>
          <p:spPr bwMode="auto">
            <a:xfrm>
              <a:off x="4080" y="2688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23</a:t>
              </a:r>
              <a:endParaRPr lang="pt-BR" altLang="pt-BR"/>
            </a:p>
          </p:txBody>
        </p:sp>
        <p:sp>
          <p:nvSpPr>
            <p:cNvPr id="183353" name="Rectangle 57"/>
            <p:cNvSpPr>
              <a:spLocks noChangeArrowheads="1"/>
            </p:cNvSpPr>
            <p:nvPr/>
          </p:nvSpPr>
          <p:spPr bwMode="auto">
            <a:xfrm>
              <a:off x="4368" y="26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54" name="Rectangle 58"/>
            <p:cNvSpPr>
              <a:spLocks noChangeArrowheads="1"/>
            </p:cNvSpPr>
            <p:nvPr/>
          </p:nvSpPr>
          <p:spPr bwMode="auto">
            <a:xfrm>
              <a:off x="3888" y="268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55" name="Line 59"/>
            <p:cNvSpPr>
              <a:spLocks noChangeShapeType="1"/>
            </p:cNvSpPr>
            <p:nvPr/>
          </p:nvSpPr>
          <p:spPr bwMode="auto">
            <a:xfrm flipH="1">
              <a:off x="3600" y="278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83356" name="Group 60"/>
            <p:cNvGrpSpPr>
              <a:grpSpLocks/>
            </p:cNvGrpSpPr>
            <p:nvPr/>
          </p:nvGrpSpPr>
          <p:grpSpPr bwMode="auto">
            <a:xfrm>
              <a:off x="3504" y="3168"/>
              <a:ext cx="192" cy="95"/>
              <a:chOff x="432" y="2928"/>
              <a:chExt cx="192" cy="95"/>
            </a:xfrm>
          </p:grpSpPr>
          <p:sp>
            <p:nvSpPr>
              <p:cNvPr id="183357" name="Line 61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58" name="Line 62"/>
              <p:cNvSpPr>
                <a:spLocks noChangeShapeType="1"/>
              </p:cNvSpPr>
              <p:nvPr/>
            </p:nvSpPr>
            <p:spPr bwMode="auto">
              <a:xfrm>
                <a:off x="480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59" name="Freeform 63"/>
              <p:cNvSpPr>
                <a:spLocks/>
              </p:cNvSpPr>
              <p:nvPr/>
            </p:nvSpPr>
            <p:spPr bwMode="auto">
              <a:xfrm>
                <a:off x="505" y="3022"/>
                <a:ext cx="39" cy="1"/>
              </a:xfrm>
              <a:custGeom>
                <a:avLst/>
                <a:gdLst>
                  <a:gd name="T0" fmla="*/ 0 w 39"/>
                  <a:gd name="T1" fmla="*/ 0 h 1"/>
                  <a:gd name="T2" fmla="*/ 39 w 39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1">
                    <a:moveTo>
                      <a:pt x="0" y="0"/>
                    </a:moveTo>
                    <a:lnTo>
                      <a:pt x="3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83360" name="Text Box 64"/>
            <p:cNvSpPr txBox="1">
              <a:spLocks noChangeArrowheads="1"/>
            </p:cNvSpPr>
            <p:nvPr/>
          </p:nvSpPr>
          <p:spPr bwMode="auto">
            <a:xfrm>
              <a:off x="3168" y="218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183361" name="Rectangle 65"/>
            <p:cNvSpPr>
              <a:spLocks noChangeArrowheads="1"/>
            </p:cNvSpPr>
            <p:nvPr/>
          </p:nvSpPr>
          <p:spPr bwMode="auto">
            <a:xfrm>
              <a:off x="3423" y="2257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62" name="Line 66"/>
            <p:cNvSpPr>
              <a:spLocks noChangeShapeType="1"/>
            </p:cNvSpPr>
            <p:nvPr/>
          </p:nvSpPr>
          <p:spPr bwMode="auto">
            <a:xfrm>
              <a:off x="4464" y="278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63" name="Text Box 67"/>
            <p:cNvSpPr txBox="1">
              <a:spLocks noChangeArrowheads="1"/>
            </p:cNvSpPr>
            <p:nvPr/>
          </p:nvSpPr>
          <p:spPr bwMode="auto">
            <a:xfrm>
              <a:off x="2832" y="2592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tmp</a:t>
              </a:r>
              <a:endParaRPr lang="pt-BR" altLang="pt-BR" i="1"/>
            </a:p>
          </p:txBody>
        </p:sp>
        <p:sp>
          <p:nvSpPr>
            <p:cNvPr id="183364" name="Rectangle 68"/>
            <p:cNvSpPr>
              <a:spLocks noChangeArrowheads="1"/>
            </p:cNvSpPr>
            <p:nvPr/>
          </p:nvSpPr>
          <p:spPr bwMode="auto">
            <a:xfrm>
              <a:off x="3231" y="266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65" name="Line 69"/>
            <p:cNvSpPr>
              <a:spLocks noChangeShapeType="1"/>
            </p:cNvSpPr>
            <p:nvPr/>
          </p:nvSpPr>
          <p:spPr bwMode="auto">
            <a:xfrm>
              <a:off x="3328" y="2752"/>
              <a:ext cx="56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83366" name="Rectangle 70"/>
            <p:cNvSpPr>
              <a:spLocks noChangeArrowheads="1"/>
            </p:cNvSpPr>
            <p:nvPr/>
          </p:nvSpPr>
          <p:spPr bwMode="auto">
            <a:xfrm>
              <a:off x="4512" y="2256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23</a:t>
              </a:r>
              <a:endParaRPr lang="pt-BR" altLang="pt-BR"/>
            </a:p>
          </p:txBody>
        </p:sp>
        <p:sp>
          <p:nvSpPr>
            <p:cNvPr id="183367" name="Text Box 71"/>
            <p:cNvSpPr txBox="1">
              <a:spLocks noChangeArrowheads="1"/>
            </p:cNvSpPr>
            <p:nvPr/>
          </p:nvSpPr>
          <p:spPr bwMode="auto">
            <a:xfrm>
              <a:off x="4257" y="220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y</a:t>
              </a:r>
              <a:endParaRPr lang="pt-BR" altLang="pt-BR" i="1"/>
            </a:p>
          </p:txBody>
        </p:sp>
        <p:sp>
          <p:nvSpPr>
            <p:cNvPr id="183368" name="Freeform 72"/>
            <p:cNvSpPr>
              <a:spLocks/>
            </p:cNvSpPr>
            <p:nvPr/>
          </p:nvSpPr>
          <p:spPr bwMode="auto">
            <a:xfrm>
              <a:off x="3504" y="2352"/>
              <a:ext cx="1401" cy="704"/>
            </a:xfrm>
            <a:custGeom>
              <a:avLst/>
              <a:gdLst>
                <a:gd name="T0" fmla="*/ 0 w 1401"/>
                <a:gd name="T1" fmla="*/ 0 h 704"/>
                <a:gd name="T2" fmla="*/ 974 w 1401"/>
                <a:gd name="T3" fmla="*/ 247 h 704"/>
                <a:gd name="T4" fmla="*/ 1401 w 1401"/>
                <a:gd name="T5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1" h="704">
                  <a:moveTo>
                    <a:pt x="0" y="0"/>
                  </a:moveTo>
                  <a:cubicBezTo>
                    <a:pt x="162" y="41"/>
                    <a:pt x="741" y="130"/>
                    <a:pt x="974" y="247"/>
                  </a:cubicBezTo>
                  <a:cubicBezTo>
                    <a:pt x="1094" y="303"/>
                    <a:pt x="1312" y="609"/>
                    <a:pt x="1401" y="7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83369" name="Group 73"/>
          <p:cNvGrpSpPr>
            <a:grpSpLocks/>
          </p:cNvGrpSpPr>
          <p:nvPr/>
        </p:nvGrpSpPr>
        <p:grpSpPr bwMode="auto">
          <a:xfrm>
            <a:off x="4876800" y="1981200"/>
            <a:ext cx="4191000" cy="2667000"/>
            <a:chOff x="2400" y="1968"/>
            <a:chExt cx="2640" cy="1680"/>
          </a:xfrm>
        </p:grpSpPr>
        <p:sp>
          <p:nvSpPr>
            <p:cNvPr id="183370" name="Rectangle 74"/>
            <p:cNvSpPr>
              <a:spLocks noChangeArrowheads="1"/>
            </p:cNvSpPr>
            <p:nvPr/>
          </p:nvSpPr>
          <p:spPr bwMode="auto">
            <a:xfrm>
              <a:off x="2400" y="1968"/>
              <a:ext cx="264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?</a:t>
              </a:r>
              <a:endParaRPr lang="pt-BR" altLang="pt-BR"/>
            </a:p>
          </p:txBody>
        </p:sp>
        <p:grpSp>
          <p:nvGrpSpPr>
            <p:cNvPr id="183371" name="Group 75"/>
            <p:cNvGrpSpPr>
              <a:grpSpLocks/>
            </p:cNvGrpSpPr>
            <p:nvPr/>
          </p:nvGrpSpPr>
          <p:grpSpPr bwMode="auto">
            <a:xfrm>
              <a:off x="2544" y="2235"/>
              <a:ext cx="2073" cy="869"/>
              <a:chOff x="2544" y="2235"/>
              <a:chExt cx="2073" cy="869"/>
            </a:xfrm>
          </p:grpSpPr>
          <p:sp>
            <p:nvSpPr>
              <p:cNvPr id="183372" name="Text Box 76"/>
              <p:cNvSpPr txBox="1">
                <a:spLocks noChangeArrowheads="1"/>
              </p:cNvSpPr>
              <p:nvPr/>
            </p:nvSpPr>
            <p:spPr bwMode="auto">
              <a:xfrm>
                <a:off x="2880" y="223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T</a:t>
                </a:r>
                <a:endParaRPr lang="pt-BR" altLang="pt-BR" i="1"/>
              </a:p>
            </p:txBody>
          </p:sp>
          <p:sp>
            <p:nvSpPr>
              <p:cNvPr id="183373" name="Rectangle 77"/>
              <p:cNvSpPr>
                <a:spLocks noChangeArrowheads="1"/>
              </p:cNvSpPr>
              <p:nvPr/>
            </p:nvSpPr>
            <p:spPr bwMode="auto">
              <a:xfrm>
                <a:off x="3135" y="2305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74" name="Text Box 7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tmp</a:t>
                </a:r>
                <a:endParaRPr lang="pt-BR" altLang="pt-BR" i="1"/>
              </a:p>
            </p:txBody>
          </p:sp>
          <p:sp>
            <p:nvSpPr>
              <p:cNvPr id="183375" name="Rectangle 79"/>
              <p:cNvSpPr>
                <a:spLocks noChangeArrowheads="1"/>
              </p:cNvSpPr>
              <p:nvPr/>
            </p:nvSpPr>
            <p:spPr bwMode="auto">
              <a:xfrm>
                <a:off x="2943" y="2710"/>
                <a:ext cx="192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76" name="Line 80"/>
              <p:cNvSpPr>
                <a:spLocks noChangeShapeType="1"/>
              </p:cNvSpPr>
              <p:nvPr/>
            </p:nvSpPr>
            <p:spPr bwMode="auto">
              <a:xfrm>
                <a:off x="3040" y="2800"/>
                <a:ext cx="560" cy="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3377" name="Rectangle 81"/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23</a:t>
                </a:r>
                <a:endParaRPr lang="pt-BR" altLang="pt-BR"/>
              </a:p>
            </p:txBody>
          </p:sp>
          <p:sp>
            <p:nvSpPr>
              <p:cNvPr id="183378" name="Text Box 82"/>
              <p:cNvSpPr txBox="1">
                <a:spLocks noChangeArrowheads="1"/>
              </p:cNvSpPr>
              <p:nvPr/>
            </p:nvSpPr>
            <p:spPr bwMode="auto">
              <a:xfrm>
                <a:off x="3969" y="225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y</a:t>
                </a:r>
                <a:endParaRPr lang="pt-BR" altLang="pt-BR" i="1"/>
              </a:p>
            </p:txBody>
          </p:sp>
          <p:sp>
            <p:nvSpPr>
              <p:cNvPr id="183379" name="Freeform 83"/>
              <p:cNvSpPr>
                <a:spLocks/>
              </p:cNvSpPr>
              <p:nvPr/>
            </p:nvSpPr>
            <p:spPr bwMode="auto">
              <a:xfrm>
                <a:off x="3216" y="2400"/>
                <a:ext cx="1401" cy="704"/>
              </a:xfrm>
              <a:custGeom>
                <a:avLst/>
                <a:gdLst>
                  <a:gd name="T0" fmla="*/ 0 w 1401"/>
                  <a:gd name="T1" fmla="*/ 0 h 704"/>
                  <a:gd name="T2" fmla="*/ 974 w 1401"/>
                  <a:gd name="T3" fmla="*/ 247 h 704"/>
                  <a:gd name="T4" fmla="*/ 1401 w 1401"/>
                  <a:gd name="T5" fmla="*/ 704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01" h="704">
                    <a:moveTo>
                      <a:pt x="0" y="0"/>
                    </a:moveTo>
                    <a:cubicBezTo>
                      <a:pt x="162" y="41"/>
                      <a:pt x="741" y="130"/>
                      <a:pt x="974" y="247"/>
                    </a:cubicBezTo>
                    <a:cubicBezTo>
                      <a:pt x="1094" y="303"/>
                      <a:pt x="1312" y="609"/>
                      <a:pt x="1401" y="70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FC57-426F-499B-B7EB-F0805A13F470}" type="slidenum">
              <a:rPr lang="pt-PT" altLang="pt-BR"/>
              <a:pPr/>
              <a:t>136</a:t>
            </a:fld>
            <a:endParaRPr lang="pt-PT" altLang="pt-BR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Remoção em Árvores Binárias de Busca</a:t>
            </a:r>
            <a:endParaRPr lang="pt-BR" altLang="pt-BR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Remover</a:t>
            </a:r>
            <a:r>
              <a:rPr lang="pt-BR" altLang="pt-BR" sz="2000"/>
              <a:t> (</a:t>
            </a:r>
            <a:r>
              <a:rPr lang="pt-BR" altLang="pt-BR" sz="2000" i="1"/>
              <a:t>Chave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Árvore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¹</a:t>
            </a:r>
            <a:r>
              <a:rPr lang="pt-BR" altLang="pt-BR" sz="2000"/>
              <a:t>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Remover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&gt;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Remover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>
                <a:latin typeface="Courier New" pitchFamily="49" charset="0"/>
              </a:rPr>
              <a:t>  </a:t>
            </a:r>
            <a:endParaRPr lang="pt-BR" altLang="pt-B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 =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tmp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endParaRPr lang="pt-BR" altLang="pt-B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endParaRPr lang="pt-BR" altLang="pt-B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Liberar</a:t>
            </a:r>
            <a:r>
              <a:rPr lang="pt-BR" altLang="pt-BR" sz="2000"/>
              <a:t> (</a:t>
            </a:r>
            <a:r>
              <a:rPr lang="pt-BR" altLang="pt-BR" sz="2000" i="1"/>
              <a:t>tmp</a:t>
            </a:r>
            <a:r>
              <a:rPr lang="pt-BR" altLang="pt-BR" sz="200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 =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tmp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endParaRPr lang="pt-BR" altLang="pt-B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endParaRPr lang="pt-BR" altLang="pt-B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Liberar</a:t>
            </a:r>
            <a:r>
              <a:rPr lang="pt-BR" altLang="pt-BR" sz="2000"/>
              <a:t> (</a:t>
            </a:r>
            <a:r>
              <a:rPr lang="pt-BR" altLang="pt-BR" sz="2000" i="1"/>
              <a:t>tmp</a:t>
            </a:r>
            <a:r>
              <a:rPr lang="pt-BR" altLang="pt-BR" sz="200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RemoverMenor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en-US" altLang="pt-BR" sz="2000" i="1"/>
              <a:t>Dir</a:t>
            </a:r>
            <a:r>
              <a:rPr lang="pt-BR" altLang="pt-BR" sz="200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  <a:r>
              <a:rPr lang="pt-BR" altLang="pt-BR" sz="2000">
                <a:latin typeface="Courier New" pitchFamily="49" charset="0"/>
              </a:rPr>
              <a:t>            </a:t>
            </a:r>
            <a:endParaRPr lang="pt-BR" altLang="pt-BR" sz="20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563DB-9FB1-44FA-A06B-FE8AA07E65EC}" type="slidenum">
              <a:rPr lang="pt-PT" altLang="pt-BR"/>
              <a:pPr/>
              <a:t>137</a:t>
            </a:fld>
            <a:endParaRPr lang="pt-PT" altLang="pt-B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Binárias de Busca - Complexidade</a:t>
            </a:r>
            <a:endParaRPr lang="pt-BR" altLang="pt-B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 busca em uma árvore binária tem complexidade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h</a:t>
            </a:r>
            <a:r>
              <a:rPr lang="en-US" altLang="pt-BR"/>
              <a:t>)</a:t>
            </a:r>
          </a:p>
          <a:p>
            <a:r>
              <a:rPr lang="en-US" altLang="pt-BR"/>
              <a:t>A altura de uma árvore é, </a:t>
            </a:r>
          </a:p>
          <a:p>
            <a:pPr lvl="1"/>
            <a:r>
              <a:rPr lang="en-US" altLang="pt-BR"/>
              <a:t>no pior caso, </a:t>
            </a:r>
            <a:r>
              <a:rPr lang="en-US" altLang="pt-BR" i="1"/>
              <a:t>n</a:t>
            </a:r>
            <a:r>
              <a:rPr lang="en-US" altLang="pt-BR"/>
              <a:t> </a:t>
            </a:r>
          </a:p>
          <a:p>
            <a:pPr lvl="1"/>
            <a:r>
              <a:rPr lang="en-US" altLang="pt-BR"/>
              <a:t>no melhor caso, </a:t>
            </a:r>
            <a:r>
              <a:rPr lang="en-US" altLang="pt-BR">
                <a:sym typeface="Symbol" pitchFamily="18" charset="2"/>
              </a:rPr>
              <a:t></a:t>
            </a:r>
            <a:r>
              <a:rPr lang="en-US" altLang="pt-BR"/>
              <a:t>log</a:t>
            </a:r>
            <a:r>
              <a:rPr lang="en-US" altLang="pt-BR" baseline="-25000"/>
              <a:t>2 </a:t>
            </a:r>
            <a:r>
              <a:rPr lang="en-US" altLang="pt-BR" i="1"/>
              <a:t>n</a:t>
            </a:r>
            <a:r>
              <a:rPr lang="en-US" altLang="pt-BR">
                <a:sym typeface="Symbol" pitchFamily="18" charset="2"/>
              </a:rPr>
              <a:t></a:t>
            </a:r>
            <a:r>
              <a:rPr lang="en-US" altLang="pt-BR" i="1"/>
              <a:t> + </a:t>
            </a:r>
            <a:r>
              <a:rPr lang="en-US" altLang="pt-BR"/>
              <a:t>1 (árvore completa)</a:t>
            </a:r>
          </a:p>
          <a:p>
            <a:r>
              <a:rPr lang="en-US" altLang="pt-BR"/>
              <a:t>Inserção e remoção também têm complexidade de pior caso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h</a:t>
            </a:r>
            <a:r>
              <a:rPr lang="en-US" altLang="pt-BR"/>
              <a:t>), e portanto, a inserção ou a remoção de </a:t>
            </a:r>
            <a:r>
              <a:rPr lang="en-US" altLang="pt-BR" i="1"/>
              <a:t>n </a:t>
            </a:r>
            <a:r>
              <a:rPr lang="en-US" altLang="pt-BR"/>
              <a:t>chaves toma tempo</a:t>
            </a:r>
            <a:endParaRPr lang="en-US" altLang="pt-BR" i="1"/>
          </a:p>
          <a:p>
            <a:pPr lvl="1"/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 baseline="30000"/>
              <a:t>2</a:t>
            </a:r>
            <a:r>
              <a:rPr lang="en-US" altLang="pt-BR"/>
              <a:t>) no pior caso ou</a:t>
            </a:r>
          </a:p>
          <a:p>
            <a:pPr lvl="1"/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 </a:t>
            </a:r>
            <a:r>
              <a:rPr lang="en-US" altLang="pt-BR"/>
              <a:t>log </a:t>
            </a:r>
            <a:r>
              <a:rPr lang="en-US" altLang="pt-BR" i="1"/>
              <a:t>n</a:t>
            </a:r>
            <a:r>
              <a:rPr lang="en-US" altLang="pt-BR"/>
              <a:t>) se pudermos garantir que árvore tem altura logarítmica</a:t>
            </a:r>
          </a:p>
          <a:p>
            <a:endParaRPr lang="en-US" altLang="pt-BR" baseline="30000"/>
          </a:p>
          <a:p>
            <a:endParaRPr lang="pt-BR" altLang="pt-BR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7401-15F1-440C-BE09-B18290C8D0BE}" type="slidenum">
              <a:rPr lang="pt-PT" altLang="pt-BR"/>
              <a:pPr/>
              <a:t>138</a:t>
            </a:fld>
            <a:endParaRPr lang="pt-PT" altLang="pt-BR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Busca de Altura Ótima</a:t>
            </a:r>
            <a:endParaRPr lang="pt-BR" altLang="pt-BR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000"/>
              <a:t>É fácil ver que podemos garantir uma árvore de altura ótima para uma coleção de chaves se toda vez que temos que escolher uma chave para inserir, optamos pela mediana:</a:t>
            </a:r>
          </a:p>
          <a:p>
            <a:pPr>
              <a:lnSpc>
                <a:spcPct val="90000"/>
              </a:lnSpc>
            </a:pPr>
            <a:endParaRPr lang="en-US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 b="1">
                <a:latin typeface="Arial" charset="0"/>
              </a:rPr>
              <a:t>proc</a:t>
            </a:r>
            <a:r>
              <a:rPr lang="en-US" altLang="pt-BR" sz="2000"/>
              <a:t> </a:t>
            </a:r>
            <a:r>
              <a:rPr lang="en-US" altLang="pt-BR" sz="2000" i="1"/>
              <a:t>InserirTodos</a:t>
            </a:r>
            <a:r>
              <a:rPr lang="en-US" altLang="pt-BR" sz="2000"/>
              <a:t> (</a:t>
            </a:r>
            <a:r>
              <a:rPr lang="en-US" altLang="pt-BR" sz="2000" i="1"/>
              <a:t>i</a:t>
            </a:r>
            <a:r>
              <a:rPr lang="en-US" altLang="pt-BR" sz="2000"/>
              <a:t>, </a:t>
            </a:r>
            <a:r>
              <a:rPr lang="en-US" altLang="pt-BR" sz="2000" i="1"/>
              <a:t>n</a:t>
            </a:r>
            <a:r>
              <a:rPr lang="en-US" altLang="pt-BR" sz="2000"/>
              <a:t>, </a:t>
            </a:r>
            <a:r>
              <a:rPr lang="en-US" altLang="pt-BR" sz="2000" i="1"/>
              <a:t>A</a:t>
            </a:r>
            <a:r>
              <a:rPr lang="en-US" altLang="pt-BR" sz="2000"/>
              <a:t> [</a:t>
            </a:r>
            <a:r>
              <a:rPr lang="en-US" altLang="pt-BR" sz="2000" i="1"/>
              <a:t>i</a:t>
            </a:r>
            <a:r>
              <a:rPr lang="en-US" altLang="pt-BR" sz="2000"/>
              <a:t> .. </a:t>
            </a:r>
            <a:r>
              <a:rPr lang="en-US" altLang="pt-BR" sz="2000" i="1"/>
              <a:t>i</a:t>
            </a:r>
            <a:r>
              <a:rPr lang="en-US" altLang="pt-BR" sz="2000"/>
              <a:t>+</a:t>
            </a:r>
            <a:r>
              <a:rPr lang="en-US" altLang="pt-BR" sz="2000" i="1"/>
              <a:t>n</a:t>
            </a:r>
            <a:r>
              <a:rPr lang="en-US" altLang="pt-BR" sz="2000"/>
              <a:t>–1], var </a:t>
            </a:r>
            <a:r>
              <a:rPr lang="en-US" altLang="pt-BR" sz="2000" i="1"/>
              <a:t>Árvore</a:t>
            </a:r>
            <a:r>
              <a:rPr lang="en-US" altLang="pt-BR" sz="2000"/>
              <a:t> </a:t>
            </a:r>
            <a:r>
              <a:rPr lang="en-US" altLang="pt-BR" sz="2000" i="1"/>
              <a:t>T</a:t>
            </a:r>
            <a:r>
              <a:rPr lang="en-US" altLang="pt-BR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</a:t>
            </a:r>
            <a:r>
              <a:rPr lang="en-US" altLang="pt-BR" sz="2000" b="1">
                <a:latin typeface="Arial" charset="0"/>
              </a:rPr>
              <a:t>se</a:t>
            </a:r>
            <a:r>
              <a:rPr lang="en-US" altLang="pt-BR" sz="2000"/>
              <a:t> </a:t>
            </a:r>
            <a:r>
              <a:rPr lang="en-US" altLang="pt-BR" sz="2000" i="1"/>
              <a:t>n</a:t>
            </a:r>
            <a:r>
              <a:rPr lang="en-US" altLang="pt-BR" sz="2000"/>
              <a:t> = 1 </a:t>
            </a:r>
            <a:r>
              <a:rPr lang="en-US" altLang="pt-BR" sz="2000" b="1">
                <a:latin typeface="Arial" charset="0"/>
              </a:rPr>
              <a:t>então</a:t>
            </a:r>
            <a:r>
              <a:rPr lang="en-US" altLang="pt-BR" sz="2000"/>
              <a:t> </a:t>
            </a:r>
            <a:r>
              <a:rPr lang="en-US" altLang="pt-BR" sz="2000" i="1"/>
              <a:t>Inserir</a:t>
            </a:r>
            <a:r>
              <a:rPr lang="en-US" altLang="pt-BR" sz="2000"/>
              <a:t> (</a:t>
            </a:r>
            <a:r>
              <a:rPr lang="en-US" altLang="pt-BR" sz="2000" i="1"/>
              <a:t>A</a:t>
            </a:r>
            <a:r>
              <a:rPr lang="en-US" altLang="pt-BR" sz="2000"/>
              <a:t> [</a:t>
            </a:r>
            <a:r>
              <a:rPr lang="en-US" altLang="pt-BR" sz="2000" i="1"/>
              <a:t>i</a:t>
            </a:r>
            <a:r>
              <a:rPr lang="en-US" altLang="pt-BR" sz="2000"/>
              <a:t>], </a:t>
            </a:r>
            <a:r>
              <a:rPr lang="en-US" altLang="pt-BR" sz="2000" i="1"/>
              <a:t>T</a:t>
            </a:r>
            <a:r>
              <a:rPr lang="en-US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</a:t>
            </a:r>
            <a:r>
              <a:rPr lang="en-US" altLang="pt-BR" sz="2000" b="1">
                <a:latin typeface="Arial" charset="0"/>
              </a:rPr>
              <a:t>senão</a:t>
            </a:r>
            <a:r>
              <a:rPr lang="en-US" altLang="pt-BR" sz="2000"/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</a:t>
            </a:r>
            <a:r>
              <a:rPr lang="en-US" altLang="pt-BR" sz="2000" i="1"/>
              <a:t>j</a:t>
            </a:r>
            <a:r>
              <a:rPr lang="en-US" altLang="pt-BR" sz="2000"/>
              <a:t> </a:t>
            </a:r>
            <a:r>
              <a:rPr lang="en-US" altLang="pt-BR" sz="2000">
                <a:latin typeface="Symbol" pitchFamily="18" charset="2"/>
              </a:rPr>
              <a:t>¬</a:t>
            </a:r>
            <a:r>
              <a:rPr lang="en-US" altLang="pt-BR" sz="2000"/>
              <a:t> </a:t>
            </a:r>
            <a:r>
              <a:rPr lang="en-US" altLang="pt-BR" sz="2000" i="1"/>
              <a:t>Mediana</a:t>
            </a:r>
            <a:r>
              <a:rPr lang="en-US" altLang="pt-BR" sz="2000"/>
              <a:t> (</a:t>
            </a:r>
            <a:r>
              <a:rPr lang="en-US" altLang="pt-BR" sz="2000" i="1"/>
              <a:t>i</a:t>
            </a:r>
            <a:r>
              <a:rPr lang="en-US" altLang="pt-BR" sz="2000"/>
              <a:t>, </a:t>
            </a:r>
            <a:r>
              <a:rPr lang="en-US" altLang="pt-BR" sz="2000" i="1"/>
              <a:t>n</a:t>
            </a:r>
            <a:r>
              <a:rPr lang="en-US" altLang="pt-BR" sz="2000"/>
              <a:t>, </a:t>
            </a:r>
            <a:r>
              <a:rPr lang="en-US" altLang="pt-BR" sz="2000" i="1"/>
              <a:t>A</a:t>
            </a:r>
            <a:r>
              <a:rPr lang="en-US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</a:t>
            </a:r>
            <a:r>
              <a:rPr lang="en-US" altLang="pt-BR" sz="2000"/>
              <a:t>trocar  </a:t>
            </a:r>
            <a:r>
              <a:rPr lang="en-US" altLang="pt-BR" sz="2000" i="1"/>
              <a:t>A</a:t>
            </a:r>
            <a:r>
              <a:rPr lang="en-US" altLang="pt-BR" sz="2000"/>
              <a:t>[</a:t>
            </a:r>
            <a:r>
              <a:rPr lang="en-US" altLang="pt-BR" sz="2000" i="1"/>
              <a:t>i</a:t>
            </a:r>
            <a:r>
              <a:rPr lang="en-US" altLang="pt-BR" sz="2000"/>
              <a:t>] com </a:t>
            </a:r>
            <a:r>
              <a:rPr lang="en-US" altLang="pt-BR" sz="2000" i="1"/>
              <a:t>A</a:t>
            </a:r>
            <a:r>
              <a:rPr lang="en-US" altLang="pt-BR" sz="2000"/>
              <a:t> [</a:t>
            </a:r>
            <a:r>
              <a:rPr lang="en-US" altLang="pt-BR" sz="2000" i="1"/>
              <a:t>j</a:t>
            </a:r>
            <a:r>
              <a:rPr lang="en-US" altLang="pt-BR" sz="2000"/>
              <a:t>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</a:t>
            </a:r>
            <a:r>
              <a:rPr lang="en-US" altLang="pt-BR" sz="2000" i="1"/>
              <a:t>m</a:t>
            </a:r>
            <a:r>
              <a:rPr lang="en-US" altLang="pt-BR" sz="2000"/>
              <a:t> </a:t>
            </a:r>
            <a:r>
              <a:rPr lang="en-US" altLang="pt-BR" sz="2000">
                <a:latin typeface="Symbol" pitchFamily="18" charset="2"/>
              </a:rPr>
              <a:t>¬</a:t>
            </a:r>
            <a:r>
              <a:rPr lang="en-US" altLang="pt-BR" sz="2000"/>
              <a:t> </a:t>
            </a:r>
            <a:r>
              <a:rPr lang="en-US" altLang="pt-BR" sz="2000" i="1"/>
              <a:t>Particao</a:t>
            </a:r>
            <a:r>
              <a:rPr lang="en-US" altLang="pt-BR" sz="2000"/>
              <a:t> (</a:t>
            </a:r>
            <a:r>
              <a:rPr lang="en-US" altLang="pt-BR" sz="2000" i="1"/>
              <a:t>i</a:t>
            </a:r>
            <a:r>
              <a:rPr lang="en-US" altLang="pt-BR" sz="2000"/>
              <a:t>, </a:t>
            </a:r>
            <a:r>
              <a:rPr lang="en-US" altLang="pt-BR" sz="2000" i="1"/>
              <a:t>n</a:t>
            </a:r>
            <a:r>
              <a:rPr lang="en-US" altLang="pt-BR" sz="2000"/>
              <a:t>, </a:t>
            </a:r>
            <a:r>
              <a:rPr lang="en-US" altLang="pt-BR" sz="2000" i="1"/>
              <a:t>A</a:t>
            </a:r>
            <a:r>
              <a:rPr lang="en-US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</a:t>
            </a:r>
            <a:r>
              <a:rPr lang="en-US" altLang="pt-BR" sz="2000" i="1"/>
              <a:t>Inserir</a:t>
            </a:r>
            <a:r>
              <a:rPr lang="en-US" altLang="pt-BR" sz="2000"/>
              <a:t> (</a:t>
            </a:r>
            <a:r>
              <a:rPr lang="en-US" altLang="pt-BR" sz="2000" i="1"/>
              <a:t>A</a:t>
            </a:r>
            <a:r>
              <a:rPr lang="en-US" altLang="pt-BR" sz="2000"/>
              <a:t> [</a:t>
            </a:r>
            <a:r>
              <a:rPr lang="en-US" altLang="pt-BR" sz="2000" i="1"/>
              <a:t>i</a:t>
            </a:r>
            <a:r>
              <a:rPr lang="en-US" altLang="pt-BR" sz="2000"/>
              <a:t>+</a:t>
            </a:r>
            <a:r>
              <a:rPr lang="en-US" altLang="pt-BR" sz="2000" i="1"/>
              <a:t>m</a:t>
            </a:r>
            <a:r>
              <a:rPr lang="en-US" altLang="pt-BR" sz="2000"/>
              <a:t>], </a:t>
            </a:r>
            <a:r>
              <a:rPr lang="en-US" altLang="pt-BR" sz="2000" i="1"/>
              <a:t>T</a:t>
            </a:r>
            <a:r>
              <a:rPr lang="en-US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</a:t>
            </a:r>
            <a:r>
              <a:rPr lang="en-US" altLang="pt-BR" sz="2000" i="1"/>
              <a:t>InserirTodos</a:t>
            </a:r>
            <a:r>
              <a:rPr lang="en-US" altLang="pt-BR" sz="2000"/>
              <a:t> (</a:t>
            </a:r>
            <a:r>
              <a:rPr lang="en-US" altLang="pt-BR" sz="2000" i="1"/>
              <a:t>i</a:t>
            </a:r>
            <a:r>
              <a:rPr lang="en-US" altLang="pt-BR" sz="2000"/>
              <a:t>, </a:t>
            </a:r>
            <a:r>
              <a:rPr lang="en-US" altLang="pt-BR" sz="2000" i="1"/>
              <a:t>m</a:t>
            </a:r>
            <a:r>
              <a:rPr lang="en-US" altLang="pt-BR" sz="2000"/>
              <a:t>, </a:t>
            </a:r>
            <a:r>
              <a:rPr lang="en-US" altLang="pt-BR" sz="2000" i="1"/>
              <a:t>A</a:t>
            </a:r>
            <a:r>
              <a:rPr lang="en-US" altLang="pt-BR" sz="2000"/>
              <a:t>, </a:t>
            </a:r>
            <a:r>
              <a:rPr lang="en-US" altLang="pt-BR" sz="2000" i="1"/>
              <a:t>T</a:t>
            </a:r>
            <a:r>
              <a:rPr lang="en-US" altLang="pt-BR" sz="2000"/>
              <a:t>^.</a:t>
            </a:r>
            <a:r>
              <a:rPr lang="en-US" altLang="pt-BR" sz="2000" i="1"/>
              <a:t>Esq</a:t>
            </a:r>
            <a:r>
              <a:rPr lang="en-US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  </a:t>
            </a:r>
            <a:r>
              <a:rPr lang="en-US" altLang="pt-BR" sz="2000" i="1"/>
              <a:t>InserirTodos</a:t>
            </a:r>
            <a:r>
              <a:rPr lang="en-US" altLang="pt-BR" sz="2000"/>
              <a:t> (</a:t>
            </a:r>
            <a:r>
              <a:rPr lang="en-US" altLang="pt-BR" sz="2000" i="1"/>
              <a:t>i</a:t>
            </a:r>
            <a:r>
              <a:rPr lang="en-US" altLang="pt-BR" sz="2000"/>
              <a:t>+</a:t>
            </a:r>
            <a:r>
              <a:rPr lang="en-US" altLang="pt-BR" sz="2000" i="1"/>
              <a:t>m</a:t>
            </a:r>
            <a:r>
              <a:rPr lang="en-US" altLang="pt-BR" sz="2000"/>
              <a:t>+1, </a:t>
            </a:r>
            <a:r>
              <a:rPr lang="en-US" altLang="pt-BR" sz="2000" i="1"/>
              <a:t>n</a:t>
            </a:r>
            <a:r>
              <a:rPr lang="en-US" altLang="pt-BR" sz="2000"/>
              <a:t>–</a:t>
            </a:r>
            <a:r>
              <a:rPr lang="en-US" altLang="pt-BR" sz="2000" i="1"/>
              <a:t>m</a:t>
            </a:r>
            <a:r>
              <a:rPr lang="en-US" altLang="pt-BR" sz="2000"/>
              <a:t>–1, </a:t>
            </a:r>
            <a:r>
              <a:rPr lang="en-US" altLang="pt-BR" sz="2000" i="1"/>
              <a:t>A</a:t>
            </a:r>
            <a:r>
              <a:rPr lang="en-US" altLang="pt-BR" sz="2000"/>
              <a:t>, </a:t>
            </a:r>
            <a:r>
              <a:rPr lang="en-US" altLang="pt-BR" sz="2000" i="1"/>
              <a:t>T</a:t>
            </a:r>
            <a:r>
              <a:rPr lang="en-US" altLang="pt-BR" sz="2000"/>
              <a:t>^.</a:t>
            </a:r>
            <a:r>
              <a:rPr lang="en-US" altLang="pt-BR" sz="2000" i="1"/>
              <a:t>Dir</a:t>
            </a:r>
            <a:r>
              <a:rPr lang="en-US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 </a:t>
            </a:r>
            <a:r>
              <a:rPr lang="en-US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/>
              <a:t>}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6D80-FA78-4ECA-8CAC-2ED88B114B73}" type="slidenum">
              <a:rPr lang="pt-PT" altLang="pt-BR"/>
              <a:pPr/>
              <a:t>139</a:t>
            </a:fld>
            <a:endParaRPr lang="pt-PT" altLang="pt-BR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Busca de Altura Ótima</a:t>
            </a:r>
            <a:endParaRPr lang="pt-BR" altLang="pt-BR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Sabendo que tanto </a:t>
            </a:r>
            <a:r>
              <a:rPr lang="en-US" altLang="pt-BR" i="1"/>
              <a:t>Mediana</a:t>
            </a:r>
            <a:r>
              <a:rPr lang="en-US" altLang="pt-BR"/>
              <a:t> quanto </a:t>
            </a:r>
            <a:r>
              <a:rPr lang="en-US" altLang="pt-BR" i="1"/>
              <a:t>Particao</a:t>
            </a:r>
            <a:r>
              <a:rPr lang="en-US" altLang="pt-BR"/>
              <a:t> podem ser feitos em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/>
              <a:t>) o algoritmo </a:t>
            </a:r>
            <a:r>
              <a:rPr lang="en-US" altLang="pt-BR" i="1"/>
              <a:t>InsereTodos</a:t>
            </a:r>
            <a:r>
              <a:rPr lang="en-US" altLang="pt-BR"/>
              <a:t> executa em tempo</a:t>
            </a:r>
            <a:br>
              <a:rPr lang="en-US" altLang="pt-BR"/>
            </a:b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/>
              <a:t> log </a:t>
            </a:r>
            <a:r>
              <a:rPr lang="en-US" altLang="pt-BR" i="1"/>
              <a:t>n</a:t>
            </a:r>
            <a:r>
              <a:rPr lang="en-US" altLang="pt-BR"/>
              <a:t>) </a:t>
            </a:r>
            <a:endParaRPr lang="pt-BR" altLang="pt-BR"/>
          </a:p>
          <a:p>
            <a:pPr>
              <a:lnSpc>
                <a:spcPct val="90000"/>
              </a:lnSpc>
            </a:pPr>
            <a:r>
              <a:rPr lang="en-US" altLang="pt-BR"/>
              <a:t>O algoritmo pode ser reescrito de forma mais sucinta se admitimos que o array </a:t>
            </a:r>
            <a:r>
              <a:rPr lang="en-US" altLang="pt-BR" i="1"/>
              <a:t>A </a:t>
            </a:r>
            <a:r>
              <a:rPr lang="en-US" altLang="pt-BR"/>
              <a:t>se encontra ordenado</a:t>
            </a:r>
          </a:p>
          <a:p>
            <a:pPr>
              <a:lnSpc>
                <a:spcPct val="90000"/>
              </a:lnSpc>
            </a:pPr>
            <a:r>
              <a:rPr lang="en-US" altLang="pt-BR"/>
              <a:t>Nem sempre, entretanto, podemos garantir que conhecemos todas as chaves de antemão</a:t>
            </a:r>
          </a:p>
          <a:p>
            <a:pPr>
              <a:lnSpc>
                <a:spcPct val="90000"/>
              </a:lnSpc>
            </a:pPr>
            <a:r>
              <a:rPr lang="en-US" altLang="pt-BR"/>
              <a:t>O que esperar em geral?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Percebemos que a altura da árvore final depende da ordem de inserção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Temos </a:t>
            </a:r>
            <a:r>
              <a:rPr lang="en-US" altLang="pt-BR" i="1"/>
              <a:t>n</a:t>
            </a:r>
            <a:r>
              <a:rPr lang="en-US" altLang="pt-BR"/>
              <a:t>! possíveis ordens de inserção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Se todas as ordens de inserção são igualmente prováveis, no caso médio teremos uma árvore de altura </a:t>
            </a:r>
            <a:r>
              <a:rPr lang="en-US" altLang="pt-BR">
                <a:sym typeface="Symbol" pitchFamily="18" charset="2"/>
              </a:rPr>
              <a:t> 1 + 2.4 log </a:t>
            </a:r>
            <a:r>
              <a:rPr lang="en-US" altLang="pt-BR" i="1"/>
              <a:t>n</a:t>
            </a:r>
          </a:p>
          <a:p>
            <a:pPr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2AA5-61FF-4E8E-A9E8-06621B4D2D32}" type="slidenum">
              <a:rPr lang="pt-PT" altLang="pt-BR"/>
              <a:pPr/>
              <a:t>14</a:t>
            </a:fld>
            <a:endParaRPr lang="pt-PT" altLang="pt-BR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– Algoritmo Força Bruta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r>
              <a:rPr lang="pt-BR" altLang="pt-BR"/>
              <a:t>Basta testar todos os pontos e verificar se são máximos:</a:t>
            </a:r>
          </a:p>
          <a:p>
            <a:pPr lvl="1"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maximos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(Inteiro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n</a:t>
            </a:r>
            <a:r>
              <a:rPr lang="pt-BR" altLang="pt-BR" sz="2000"/>
              <a:t>,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Ponto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p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[1..</a:t>
            </a:r>
            <a:r>
              <a:rPr lang="pt-BR" altLang="pt-BR" sz="2000" i="1"/>
              <a:t>n</a:t>
            </a:r>
            <a:r>
              <a:rPr lang="pt-BR" altLang="pt-BR" sz="2000"/>
              <a:t>])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{</a:t>
            </a:r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para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i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desde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1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até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n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{</a:t>
            </a:r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dominado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falso</a:t>
            </a:r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j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1</a:t>
            </a:r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enquanto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Ø</a:t>
            </a:r>
            <a:r>
              <a:rPr lang="pt-BR" altLang="pt-BR" sz="2000" i="1"/>
              <a:t>dominado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Ù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j</a:t>
            </a:r>
            <a:r>
              <a:rPr lang="pt-BR" altLang="pt-BR" sz="2000">
                <a:latin typeface="Symbol" pitchFamily="18" charset="2"/>
              </a:rPr>
              <a:t>£</a:t>
            </a:r>
            <a:r>
              <a:rPr lang="pt-BR" altLang="pt-BR" sz="2000" i="1"/>
              <a:t>n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{</a:t>
            </a:r>
            <a:r>
              <a:rPr lang="pt-BR" altLang="pt-BR" sz="2000">
                <a:latin typeface="Courier New" pitchFamily="49" charset="0"/>
              </a:rPr>
              <a:t> </a:t>
            </a:r>
            <a:endParaRPr lang="pt-BR" altLang="pt-BR" sz="2000"/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i</a:t>
            </a:r>
            <a:r>
              <a:rPr lang="pt-BR" altLang="pt-BR" sz="2000">
                <a:latin typeface="Symbol" pitchFamily="18" charset="2"/>
              </a:rPr>
              <a:t>¹</a:t>
            </a:r>
            <a:r>
              <a:rPr lang="pt-BR" altLang="pt-BR" sz="2000" i="1"/>
              <a:t>j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Ù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domina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(</a:t>
            </a:r>
            <a:r>
              <a:rPr lang="pt-BR" altLang="pt-BR" sz="2000" i="1"/>
              <a:t>p</a:t>
            </a:r>
            <a:r>
              <a:rPr lang="pt-BR" altLang="pt-BR" sz="2000"/>
              <a:t>[</a:t>
            </a:r>
            <a:r>
              <a:rPr lang="pt-BR" altLang="pt-BR" sz="2000" i="1"/>
              <a:t>j</a:t>
            </a:r>
            <a:r>
              <a:rPr lang="pt-BR" altLang="pt-BR" sz="2000"/>
              <a:t>],</a:t>
            </a:r>
            <a:r>
              <a:rPr lang="pt-BR" altLang="pt-BR" sz="2000" i="1"/>
              <a:t>p</a:t>
            </a:r>
            <a:r>
              <a:rPr lang="pt-BR" altLang="pt-BR" sz="2000"/>
              <a:t>[</a:t>
            </a:r>
            <a:r>
              <a:rPr lang="pt-BR" altLang="pt-BR" sz="2000" i="1"/>
              <a:t>i</a:t>
            </a:r>
            <a:r>
              <a:rPr lang="pt-BR" altLang="pt-BR" sz="2000"/>
              <a:t>])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>
                <a:latin typeface="Courier New" pitchFamily="49" charset="0"/>
              </a:rPr>
              <a:t> </a:t>
            </a:r>
            <a:endParaRPr lang="pt-BR" altLang="pt-BR" sz="2000"/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dominado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verdadeiro</a:t>
            </a:r>
            <a:endParaRPr lang="pt-BR" altLang="pt-BR" sz="2000"/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j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j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+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1</a:t>
            </a:r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/>
              <a:t>}</a:t>
            </a:r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Ø</a:t>
            </a:r>
            <a:r>
              <a:rPr lang="pt-BR" altLang="pt-BR" sz="2000" i="1"/>
              <a:t>dominado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reportar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(</a:t>
            </a:r>
            <a:r>
              <a:rPr lang="pt-BR" altLang="pt-BR" sz="2000" i="1"/>
              <a:t>p</a:t>
            </a:r>
            <a:r>
              <a:rPr lang="pt-BR" altLang="pt-BR" sz="2000"/>
              <a:t>[</a:t>
            </a:r>
            <a:r>
              <a:rPr lang="pt-BR" altLang="pt-BR" sz="2000" i="1"/>
              <a:t>i</a:t>
            </a:r>
            <a:r>
              <a:rPr lang="pt-BR" altLang="pt-BR" sz="2000"/>
              <a:t>])</a:t>
            </a:r>
          </a:p>
          <a:p>
            <a:pPr lvl="1"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 lvl="1">
              <a:buFontTx/>
              <a:buNone/>
            </a:pPr>
            <a:r>
              <a:rPr lang="pt-BR" altLang="pt-BR" sz="2000"/>
              <a:t>}</a:t>
            </a:r>
            <a:r>
              <a:rPr lang="pt-BR" altLang="pt-BR" sz="20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2CEC-DA6D-4EBA-8998-4ACFE986D78C}" type="slidenum">
              <a:rPr lang="pt-PT" altLang="pt-BR"/>
              <a:pPr/>
              <a:t>140</a:t>
            </a:fld>
            <a:endParaRPr lang="pt-PT" altLang="pt-BR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Altura de Árvores Binárias de Busca – Caso Médio</a:t>
            </a:r>
            <a:endParaRPr lang="pt-BR" altLang="pt-BR" sz="240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Eis uma explicação intuitiva para o fato de que no caso médio, a altura de uma árvore binária de busca é </a:t>
            </a:r>
            <a:r>
              <a:rPr lang="en-US" altLang="pt-BR" i="1"/>
              <a:t>O</a:t>
            </a:r>
            <a:r>
              <a:rPr lang="en-US" altLang="pt-BR"/>
              <a:t>(log </a:t>
            </a:r>
            <a:r>
              <a:rPr lang="en-US" altLang="pt-BR" i="1"/>
              <a:t>n</a:t>
            </a:r>
            <a:r>
              <a:rPr lang="en-US" altLang="pt-BR"/>
              <a:t>)</a:t>
            </a:r>
          </a:p>
          <a:p>
            <a:r>
              <a:rPr lang="en-US" altLang="pt-BR"/>
              <a:t>Considere uma coleção ordenada de </a:t>
            </a:r>
            <a:r>
              <a:rPr lang="en-US" altLang="pt-BR" i="1"/>
              <a:t>n </a:t>
            </a:r>
            <a:r>
              <a:rPr lang="en-US" altLang="pt-BR"/>
              <a:t>chaves</a:t>
            </a:r>
          </a:p>
          <a:p>
            <a:pPr lvl="1"/>
            <a:r>
              <a:rPr lang="en-US" altLang="pt-BR"/>
              <a:t>Vemos que se escolhemos a </a:t>
            </a:r>
            <a:r>
              <a:rPr lang="en-US" altLang="pt-BR" i="1"/>
              <a:t>k</a:t>
            </a:r>
            <a:r>
              <a:rPr lang="en-US" altLang="pt-BR"/>
              <a:t>’ésima chave para inserir primeiro, teremos à esquerda do nó raiz uma subárvore com </a:t>
            </a:r>
            <a:r>
              <a:rPr lang="en-US" altLang="pt-BR" i="1"/>
              <a:t>k – </a:t>
            </a:r>
            <a:r>
              <a:rPr lang="en-US" altLang="pt-BR"/>
              <a:t>1 nós e à direita uma subárvore com </a:t>
            </a:r>
            <a:r>
              <a:rPr lang="en-US" altLang="pt-BR" i="1"/>
              <a:t>n</a:t>
            </a:r>
            <a:r>
              <a:rPr lang="en-US" altLang="pt-BR"/>
              <a:t> – </a:t>
            </a:r>
            <a:r>
              <a:rPr lang="en-US" altLang="pt-BR" i="1"/>
              <a:t>k</a:t>
            </a:r>
            <a:r>
              <a:rPr lang="en-US" altLang="pt-BR"/>
              <a:t> nós</a:t>
            </a:r>
          </a:p>
          <a:p>
            <a:pPr lvl="1"/>
            <a:r>
              <a:rPr lang="en-US" altLang="pt-BR"/>
              <a:t>No melhor caso </a:t>
            </a:r>
            <a:r>
              <a:rPr lang="en-US" altLang="pt-BR" i="1"/>
              <a:t>k = </a:t>
            </a:r>
            <a:r>
              <a:rPr lang="en-US" altLang="pt-BR"/>
              <a:t>n / 2</a:t>
            </a:r>
            <a:endParaRPr lang="en-US" altLang="pt-BR" i="1"/>
          </a:p>
          <a:p>
            <a:pPr lvl="1"/>
            <a:r>
              <a:rPr lang="en-US" altLang="pt-BR"/>
              <a:t>No pior caso, </a:t>
            </a:r>
            <a:r>
              <a:rPr lang="en-US" altLang="pt-BR" i="1"/>
              <a:t>k</a:t>
            </a:r>
            <a:r>
              <a:rPr lang="en-US" altLang="pt-BR"/>
              <a:t> = 1 ou </a:t>
            </a:r>
            <a:r>
              <a:rPr lang="en-US" altLang="pt-BR" i="1"/>
              <a:t>k</a:t>
            </a:r>
            <a:r>
              <a:rPr lang="en-US" altLang="pt-BR"/>
              <a:t> = </a:t>
            </a:r>
            <a:r>
              <a:rPr lang="en-US" altLang="pt-BR" i="1"/>
              <a:t>n</a:t>
            </a:r>
          </a:p>
          <a:p>
            <a:pPr lvl="1"/>
            <a:r>
              <a:rPr lang="en-US" altLang="pt-BR"/>
              <a:t>Admitamos que o caso médio corresponde a </a:t>
            </a:r>
            <a:r>
              <a:rPr lang="en-US" altLang="pt-BR" i="1"/>
              <a:t>k</a:t>
            </a:r>
            <a:r>
              <a:rPr lang="en-US" altLang="pt-BR"/>
              <a:t> = </a:t>
            </a:r>
            <a:r>
              <a:rPr lang="en-US" altLang="pt-BR" i="1"/>
              <a:t>n</a:t>
            </a:r>
            <a:r>
              <a:rPr lang="en-US" altLang="pt-BR"/>
              <a:t>/4 ou </a:t>
            </a:r>
            <a:r>
              <a:rPr lang="en-US" altLang="pt-BR" i="1"/>
              <a:t>k=</a:t>
            </a:r>
            <a:r>
              <a:rPr lang="en-US" altLang="pt-BR"/>
              <a:t>3</a:t>
            </a:r>
            <a:r>
              <a:rPr lang="en-US" altLang="pt-BR" i="1"/>
              <a:t>n</a:t>
            </a:r>
            <a:r>
              <a:rPr lang="en-US" altLang="pt-BR"/>
              <a:t>/4 (estamos ignorando tetos, pisos, etc)</a:t>
            </a:r>
            <a:endParaRPr lang="pt-BR" altLang="pt-BR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F7526-4799-4497-A80C-1438AF3AFE52}" type="slidenum">
              <a:rPr lang="pt-PT" altLang="pt-BR"/>
              <a:pPr/>
              <a:t>141</a:t>
            </a:fld>
            <a:endParaRPr lang="pt-PT" altLang="pt-BR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Altura de Árvores Binárias de Busca – Caso Médio</a:t>
            </a:r>
            <a:endParaRPr lang="pt-BR" altLang="pt-BR" sz="240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pt-BR"/>
              <a:t>Em qualquer caso, a subárvore com 3n/4 nós vai dominar a altura da árvore como um todo</a:t>
            </a:r>
          </a:p>
          <a:p>
            <a:pPr lvl="1"/>
            <a:r>
              <a:rPr lang="en-US" altLang="pt-BR"/>
              <a:t>Resolvendo a recursão (novamente ignorando o fato que 3</a:t>
            </a:r>
            <a:r>
              <a:rPr lang="en-US" altLang="pt-BR" i="1"/>
              <a:t>n</a:t>
            </a:r>
            <a:r>
              <a:rPr lang="en-US" altLang="pt-BR"/>
              <a:t>/4 nem sempre é um inteiro), temos</a:t>
            </a:r>
          </a:p>
          <a:p>
            <a:pPr lvl="2">
              <a:buFontTx/>
              <a:buNone/>
            </a:pPr>
            <a:r>
              <a:rPr lang="en-US" altLang="pt-BR"/>
              <a:t> </a:t>
            </a:r>
            <a:endParaRPr lang="pt-BR" altLang="pt-BR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2503488" y="2895600"/>
          <a:ext cx="3657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5" name="Equation" r:id="rId3" imgW="2057400" imgH="2057400" progId="Equation.3">
                  <p:embed/>
                </p:oleObj>
              </mc:Choice>
              <mc:Fallback>
                <p:oleObj name="Equation" r:id="rId3" imgW="20574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2895600"/>
                        <a:ext cx="3657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0A5C9-0E7A-46E5-98AD-792E3594B7CF}" type="slidenum">
              <a:rPr lang="pt-PT" altLang="pt-BR"/>
              <a:pPr/>
              <a:t>142</a:t>
            </a:fld>
            <a:endParaRPr lang="pt-PT" altLang="pt-BR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Binárias de Busca Ótimas </a:t>
            </a:r>
            <a:endParaRPr lang="pt-BR" altLang="pt-BR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sz="2000"/>
              <a:t>Dada uma árvore binária de busca, um dado importante é o número total de comparações que precisamos fazer durante a busca de uma chave</a:t>
            </a:r>
          </a:p>
          <a:p>
            <a:pPr lvl="1"/>
            <a:r>
              <a:rPr lang="en-US" altLang="pt-BR" sz="2000"/>
              <a:t>Se a chave buscada é uma chave </a:t>
            </a:r>
            <a:r>
              <a:rPr lang="en-US" altLang="pt-BR" sz="2000" i="1"/>
              <a:t>s</a:t>
            </a:r>
            <a:r>
              <a:rPr lang="en-US" altLang="pt-BR" sz="2000" i="1" baseline="-25000"/>
              <a:t>k</a:t>
            </a:r>
            <a:r>
              <a:rPr lang="en-US" altLang="pt-BR" sz="2000"/>
              <a:t> pertencente à árvore, o número de comparações é o nível da chave na árvore, isto é, </a:t>
            </a:r>
            <a:r>
              <a:rPr lang="en-US" altLang="pt-BR" sz="2000" i="1"/>
              <a:t>l</a:t>
            </a:r>
            <a:r>
              <a:rPr lang="en-US" altLang="pt-BR" sz="2000" i="1" baseline="-25000"/>
              <a:t>k</a:t>
            </a:r>
          </a:p>
          <a:p>
            <a:pPr lvl="1"/>
            <a:r>
              <a:rPr lang="en-US" altLang="pt-BR" sz="2000"/>
              <a:t>Se a chave </a:t>
            </a:r>
            <a:r>
              <a:rPr lang="en-US" altLang="pt-BR" sz="2000" i="1"/>
              <a:t>x </a:t>
            </a:r>
            <a:r>
              <a:rPr lang="en-US" altLang="pt-BR" sz="2000"/>
              <a:t>sendo buscada não pertence à árvore, o número de comparações corresponde à subárvore vazia (também chamada de </a:t>
            </a:r>
            <a:r>
              <a:rPr lang="en-US" altLang="pt-BR" sz="2000" i="1"/>
              <a:t>nó externo</a:t>
            </a:r>
            <a:r>
              <a:rPr lang="en-US" altLang="pt-BR" sz="2000"/>
              <a:t>) que encontramos durante o processo de busca</a:t>
            </a:r>
          </a:p>
          <a:p>
            <a:pPr lvl="2"/>
            <a:r>
              <a:rPr lang="en-US" altLang="pt-BR" sz="2000"/>
              <a:t>Cada subárvore nula </a:t>
            </a:r>
            <a:r>
              <a:rPr lang="en-US" altLang="pt-BR" sz="2000" i="1"/>
              <a:t>R</a:t>
            </a:r>
            <a:r>
              <a:rPr lang="en-US" altLang="pt-BR" sz="2000" i="1" baseline="-25000"/>
              <a:t>i</a:t>
            </a:r>
            <a:r>
              <a:rPr lang="en-US" altLang="pt-BR" sz="2000"/>
              <a:t> corresponde a um intervalo entre duas chaves da árvore, digamos </a:t>
            </a:r>
            <a:r>
              <a:rPr lang="en-US" altLang="pt-BR" sz="2000" i="1"/>
              <a:t>s</a:t>
            </a:r>
            <a:r>
              <a:rPr lang="en-US" altLang="pt-BR" sz="2000" i="1" baseline="-25000"/>
              <a:t>i</a:t>
            </a:r>
            <a:r>
              <a:rPr lang="en-US" altLang="pt-BR" sz="2000"/>
              <a:t> e </a:t>
            </a:r>
            <a:r>
              <a:rPr lang="en-US" altLang="pt-BR" sz="2000" i="1"/>
              <a:t>s</a:t>
            </a:r>
            <a:r>
              <a:rPr lang="en-US" altLang="pt-BR" sz="2000" i="1" baseline="-25000"/>
              <a:t>i+</a:t>
            </a:r>
            <a:r>
              <a:rPr lang="en-US" altLang="pt-BR" sz="2000" baseline="-25000"/>
              <a:t>1</a:t>
            </a:r>
            <a:r>
              <a:rPr lang="en-US" altLang="pt-BR" sz="2000"/>
              <a:t>, isto é, </a:t>
            </a:r>
            <a:r>
              <a:rPr lang="en-US" altLang="pt-BR" sz="2000" i="1"/>
              <a:t>s</a:t>
            </a:r>
            <a:r>
              <a:rPr lang="en-US" altLang="pt-BR" sz="2000" i="1" baseline="-25000"/>
              <a:t>i</a:t>
            </a:r>
            <a:r>
              <a:rPr lang="en-US" altLang="pt-BR" sz="2000"/>
              <a:t> &lt; </a:t>
            </a:r>
            <a:r>
              <a:rPr lang="en-US" altLang="pt-BR" sz="2000" i="1"/>
              <a:t>x</a:t>
            </a:r>
            <a:r>
              <a:rPr lang="en-US" altLang="pt-BR" sz="2000"/>
              <a:t> &lt; </a:t>
            </a:r>
            <a:r>
              <a:rPr lang="en-US" altLang="pt-BR" sz="2000" i="1"/>
              <a:t>s</a:t>
            </a:r>
            <a:r>
              <a:rPr lang="en-US" altLang="pt-BR" sz="2000" i="1" baseline="-25000"/>
              <a:t>i+</a:t>
            </a:r>
            <a:r>
              <a:rPr lang="en-US" altLang="pt-BR" sz="2000" baseline="-25000"/>
              <a:t>1 </a:t>
            </a:r>
            <a:r>
              <a:rPr lang="en-US" altLang="pt-BR" sz="2000"/>
              <a:t>para algum </a:t>
            </a:r>
            <a:r>
              <a:rPr lang="en-US" altLang="pt-BR" sz="2000" i="1"/>
              <a:t>i </a:t>
            </a:r>
            <a:r>
              <a:rPr lang="en-US" altLang="pt-BR" sz="2000"/>
              <a:t>entre 1 e </a:t>
            </a:r>
            <a:r>
              <a:rPr lang="en-US" altLang="pt-BR" sz="2000" i="1"/>
              <a:t>n</a:t>
            </a:r>
          </a:p>
          <a:p>
            <a:pPr lvl="2"/>
            <a:r>
              <a:rPr lang="en-US" altLang="pt-BR" sz="2000"/>
              <a:t>Os casos extremos </a:t>
            </a:r>
            <a:r>
              <a:rPr lang="en-US" altLang="pt-BR" sz="2000" i="1"/>
              <a:t>R</a:t>
            </a:r>
            <a:r>
              <a:rPr lang="en-US" altLang="pt-BR" sz="2000" i="1" baseline="-25000"/>
              <a:t>0</a:t>
            </a:r>
            <a:r>
              <a:rPr lang="en-US" altLang="pt-BR" sz="2000"/>
              <a:t> e </a:t>
            </a:r>
            <a:r>
              <a:rPr lang="en-US" altLang="pt-BR" sz="2000" i="1"/>
              <a:t>R</a:t>
            </a:r>
            <a:r>
              <a:rPr lang="en-US" altLang="pt-BR" sz="2000" i="1" baseline="-25000"/>
              <a:t>n</a:t>
            </a:r>
            <a:r>
              <a:rPr lang="en-US" altLang="pt-BR" sz="2000"/>
              <a:t> correspondem a  </a:t>
            </a:r>
            <a:r>
              <a:rPr lang="en-US" altLang="pt-BR" sz="2000" i="1"/>
              <a:t>x</a:t>
            </a:r>
            <a:r>
              <a:rPr lang="en-US" altLang="pt-BR" sz="2000"/>
              <a:t> &lt; </a:t>
            </a:r>
            <a:r>
              <a:rPr lang="en-US" altLang="pt-BR" sz="2000" i="1"/>
              <a:t>s</a:t>
            </a:r>
            <a:r>
              <a:rPr lang="en-US" altLang="pt-BR" sz="2000" baseline="-25000"/>
              <a:t>1</a:t>
            </a:r>
            <a:r>
              <a:rPr lang="en-US" altLang="pt-BR" sz="2000"/>
              <a:t> e  </a:t>
            </a:r>
            <a:r>
              <a:rPr lang="en-US" altLang="pt-BR" sz="2000" i="1"/>
              <a:t>s</a:t>
            </a:r>
            <a:r>
              <a:rPr lang="en-US" altLang="pt-BR" sz="2000" i="1" baseline="-25000"/>
              <a:t>n</a:t>
            </a:r>
            <a:r>
              <a:rPr lang="en-US" altLang="pt-BR" sz="2000"/>
              <a:t> &lt; </a:t>
            </a:r>
            <a:r>
              <a:rPr lang="en-US" altLang="pt-BR" sz="2000" i="1"/>
              <a:t>x</a:t>
            </a:r>
          </a:p>
          <a:p>
            <a:pPr lvl="2"/>
            <a:r>
              <a:rPr lang="en-US" altLang="pt-BR" sz="2000"/>
              <a:t>O número de comparações para encontrar </a:t>
            </a:r>
            <a:r>
              <a:rPr lang="en-US" altLang="pt-BR" sz="2000" i="1"/>
              <a:t>x, </a:t>
            </a:r>
            <a:r>
              <a:rPr lang="en-US" altLang="pt-BR" sz="2000"/>
              <a:t>portanto, é o nível dessa subárvore nula (a que chamaremos de </a:t>
            </a:r>
            <a:r>
              <a:rPr lang="en-US" altLang="pt-BR" sz="2000" i="1"/>
              <a:t>l’</a:t>
            </a:r>
            <a:r>
              <a:rPr lang="en-US" altLang="pt-BR" sz="2000" i="1" baseline="-25000"/>
              <a:t>k</a:t>
            </a:r>
            <a:r>
              <a:rPr lang="en-US" altLang="pt-BR" sz="2000"/>
              <a:t>) </a:t>
            </a:r>
            <a:r>
              <a:rPr lang="en-US" altLang="pt-BR" sz="2000" u="sng"/>
              <a:t>menos 1</a:t>
            </a:r>
            <a:endParaRPr lang="pt-BR" altLang="pt-BR" sz="2000" u="sng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5F05-5D8B-4791-B729-35959D116C65}" type="slidenum">
              <a:rPr lang="pt-PT" altLang="pt-BR"/>
              <a:pPr/>
              <a:t>143</a:t>
            </a:fld>
            <a:endParaRPr lang="pt-PT" altLang="pt-BR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 de Busca Ótima</a:t>
            </a:r>
            <a:endParaRPr lang="pt-BR" altLang="pt-BR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/>
          <a:p>
            <a:r>
              <a:rPr lang="en-US" altLang="pt-BR"/>
              <a:t>Comprimento de Caminho Interno: </a:t>
            </a:r>
            <a:r>
              <a:rPr lang="en-US" altLang="pt-BR" i="1"/>
              <a:t>I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 = </a:t>
            </a:r>
            <a:r>
              <a:rPr lang="en-US" altLang="pt-BR" sz="2800">
                <a:sym typeface="Symbol" pitchFamily="18" charset="2"/>
              </a:rPr>
              <a:t></a:t>
            </a:r>
            <a:r>
              <a:rPr lang="en-US" altLang="pt-BR" sz="2800" baseline="-25000">
                <a:sym typeface="Symbol" pitchFamily="18" charset="2"/>
              </a:rPr>
              <a:t>1</a:t>
            </a:r>
            <a:r>
              <a:rPr lang="en-US" altLang="pt-BR" sz="2800" i="1" baseline="-25000">
                <a:sym typeface="Symbol" pitchFamily="18" charset="2"/>
              </a:rPr>
              <a:t>i</a:t>
            </a:r>
            <a:r>
              <a:rPr lang="en-US" altLang="pt-BR" sz="2800" baseline="-25000">
                <a:sym typeface="Symbol" pitchFamily="18" charset="2"/>
              </a:rPr>
              <a:t></a:t>
            </a:r>
            <a:r>
              <a:rPr lang="en-US" altLang="pt-BR" sz="2800" i="1" baseline="-25000">
                <a:sym typeface="Symbol" pitchFamily="18" charset="2"/>
              </a:rPr>
              <a:t>n </a:t>
            </a:r>
            <a:r>
              <a:rPr lang="en-US" altLang="pt-BR" sz="2800" i="1">
                <a:sym typeface="Symbol" pitchFamily="18" charset="2"/>
              </a:rPr>
              <a:t>l</a:t>
            </a:r>
            <a:r>
              <a:rPr lang="en-US" altLang="pt-BR" sz="2800" i="1" baseline="-25000">
                <a:sym typeface="Symbol" pitchFamily="18" charset="2"/>
              </a:rPr>
              <a:t>i</a:t>
            </a:r>
          </a:p>
          <a:p>
            <a:r>
              <a:rPr lang="en-US" altLang="pt-BR"/>
              <a:t>Comprimento de Caminho Externo </a:t>
            </a:r>
            <a:r>
              <a:rPr lang="en-US" altLang="pt-BR" i="1"/>
              <a:t>E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 = </a:t>
            </a:r>
            <a:r>
              <a:rPr lang="en-US" altLang="pt-BR" sz="2800">
                <a:sym typeface="Symbol" pitchFamily="18" charset="2"/>
              </a:rPr>
              <a:t></a:t>
            </a:r>
            <a:r>
              <a:rPr lang="en-US" altLang="pt-BR" sz="2800" baseline="-25000">
                <a:sym typeface="Symbol" pitchFamily="18" charset="2"/>
              </a:rPr>
              <a:t>0</a:t>
            </a:r>
            <a:r>
              <a:rPr lang="en-US" altLang="pt-BR" sz="2800" i="1" baseline="-25000">
                <a:sym typeface="Symbol" pitchFamily="18" charset="2"/>
              </a:rPr>
              <a:t>i</a:t>
            </a:r>
            <a:r>
              <a:rPr lang="en-US" altLang="pt-BR" sz="2800" baseline="-25000">
                <a:sym typeface="Symbol" pitchFamily="18" charset="2"/>
              </a:rPr>
              <a:t></a:t>
            </a:r>
            <a:r>
              <a:rPr lang="en-US" altLang="pt-BR" sz="2800" i="1" baseline="-25000">
                <a:sym typeface="Symbol" pitchFamily="18" charset="2"/>
              </a:rPr>
              <a:t>n </a:t>
            </a:r>
            <a:r>
              <a:rPr lang="en-US" altLang="pt-BR" sz="2800">
                <a:sym typeface="Symbol" pitchFamily="18" charset="2"/>
              </a:rPr>
              <a:t>(</a:t>
            </a:r>
            <a:r>
              <a:rPr lang="en-US" altLang="pt-BR" sz="2800" i="1">
                <a:sym typeface="Symbol" pitchFamily="18" charset="2"/>
              </a:rPr>
              <a:t>l’</a:t>
            </a:r>
            <a:r>
              <a:rPr lang="en-US" altLang="pt-BR" sz="2800" i="1" baseline="-25000">
                <a:sym typeface="Symbol" pitchFamily="18" charset="2"/>
              </a:rPr>
              <a:t>i </a:t>
            </a:r>
            <a:r>
              <a:rPr lang="en-US" altLang="pt-BR" sz="2800">
                <a:sym typeface="Symbol" pitchFamily="18" charset="2"/>
              </a:rPr>
              <a:t>–1)</a:t>
            </a:r>
            <a:endParaRPr lang="en-US" altLang="pt-BR" sz="2800" i="1" baseline="-25000">
              <a:sym typeface="Symbol" pitchFamily="18" charset="2"/>
            </a:endParaRPr>
          </a:p>
          <a:p>
            <a:r>
              <a:rPr lang="en-US" altLang="pt-BR">
                <a:sym typeface="Symbol" pitchFamily="18" charset="2"/>
              </a:rPr>
              <a:t>No exemplo, </a:t>
            </a:r>
            <a:br>
              <a:rPr lang="en-US" altLang="pt-BR">
                <a:sym typeface="Symbol" pitchFamily="18" charset="2"/>
              </a:rPr>
            </a:br>
            <a:r>
              <a:rPr lang="en-US" altLang="pt-BR" i="1"/>
              <a:t>I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)=</a:t>
            </a:r>
            <a:r>
              <a:rPr lang="en-US" altLang="pt-BR">
                <a:sym typeface="Symbol" pitchFamily="18" charset="2"/>
              </a:rPr>
              <a:t>1+2*2+3*3+4=18</a:t>
            </a:r>
            <a:br>
              <a:rPr lang="en-US" altLang="pt-BR">
                <a:sym typeface="Symbol" pitchFamily="18" charset="2"/>
              </a:rPr>
            </a:br>
            <a:r>
              <a:rPr lang="en-US" altLang="pt-BR" i="1"/>
              <a:t>E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)=</a:t>
            </a:r>
            <a:r>
              <a:rPr lang="en-US" altLang="pt-BR">
                <a:sym typeface="Symbol" pitchFamily="18" charset="2"/>
              </a:rPr>
              <a:t>2+5*3+2*4=25</a:t>
            </a:r>
          </a:p>
          <a:p>
            <a:r>
              <a:rPr lang="en-US" altLang="pt-BR">
                <a:sym typeface="Symbol" pitchFamily="18" charset="2"/>
              </a:rPr>
              <a:t>Em geral,</a:t>
            </a:r>
            <a:r>
              <a:rPr lang="en-US" altLang="pt-BR" sz="2800">
                <a:sym typeface="Symbol" pitchFamily="18" charset="2"/>
              </a:rPr>
              <a:t> </a:t>
            </a:r>
            <a:r>
              <a:rPr lang="en-US" altLang="pt-BR" i="1"/>
              <a:t>E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)=</a:t>
            </a:r>
            <a:r>
              <a:rPr lang="en-US" altLang="pt-BR" i="1"/>
              <a:t>I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)+</a:t>
            </a:r>
            <a:r>
              <a:rPr lang="en-US" altLang="pt-BR" i="1"/>
              <a:t>n</a:t>
            </a:r>
            <a:r>
              <a:rPr lang="en-US" altLang="pt-BR" sz="2800">
                <a:sym typeface="Symbol" pitchFamily="18" charset="2"/>
              </a:rPr>
              <a:t> </a:t>
            </a:r>
          </a:p>
          <a:p>
            <a:r>
              <a:rPr lang="en-US" altLang="pt-BR">
                <a:sym typeface="Symbol" pitchFamily="18" charset="2"/>
              </a:rPr>
              <a:t>Árvores completas minimizam tanto </a:t>
            </a:r>
            <a:r>
              <a:rPr lang="en-US" altLang="pt-BR" i="1"/>
              <a:t>E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 quanto </a:t>
            </a:r>
            <a:r>
              <a:rPr lang="en-US" altLang="pt-BR" i="1"/>
              <a:t>I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</p:txBody>
      </p:sp>
      <p:sp>
        <p:nvSpPr>
          <p:cNvPr id="191492" name="Oval 4"/>
          <p:cNvSpPr>
            <a:spLocks noChangeArrowheads="1"/>
          </p:cNvSpPr>
          <p:nvPr/>
        </p:nvSpPr>
        <p:spPr bwMode="auto">
          <a:xfrm>
            <a:off x="3733800" y="3276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7</a:t>
            </a:r>
            <a:endParaRPr lang="pt-BR" altLang="pt-BR"/>
          </a:p>
        </p:txBody>
      </p:sp>
      <p:cxnSp>
        <p:nvCxnSpPr>
          <p:cNvPr id="191493" name="AutoShape 5"/>
          <p:cNvCxnSpPr>
            <a:cxnSpLocks noChangeShapeType="1"/>
            <a:stCxn id="191496" idx="5"/>
            <a:endCxn id="191492" idx="0"/>
          </p:cNvCxnSpPr>
          <p:nvPr/>
        </p:nvCxnSpPr>
        <p:spPr bwMode="auto">
          <a:xfrm>
            <a:off x="3551238" y="29162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494" name="AutoShape 6"/>
          <p:cNvCxnSpPr>
            <a:cxnSpLocks noChangeShapeType="1"/>
            <a:stCxn id="191496" idx="3"/>
          </p:cNvCxnSpPr>
          <p:nvPr/>
        </p:nvCxnSpPr>
        <p:spPr bwMode="auto">
          <a:xfrm flipH="1">
            <a:off x="2933700" y="29162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2209800" y="190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4</a:t>
            </a:r>
            <a:endParaRPr lang="pt-BR" altLang="pt-BR"/>
          </a:p>
        </p:txBody>
      </p:sp>
      <p:sp>
        <p:nvSpPr>
          <p:cNvPr id="191496" name="Oval 8"/>
          <p:cNvSpPr>
            <a:spLocks noChangeArrowheads="1"/>
          </p:cNvSpPr>
          <p:nvPr/>
        </p:nvSpPr>
        <p:spPr bwMode="auto">
          <a:xfrm>
            <a:off x="32258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  <a:sym typeface="Symbol" pitchFamily="18" charset="2"/>
              </a:rPr>
              <a:t>5</a:t>
            </a:r>
            <a:endParaRPr lang="pt-BR" altLang="pt-BR">
              <a:latin typeface="Arial" charset="0"/>
              <a:sym typeface="Symbol" pitchFamily="18" charset="2"/>
            </a:endParaRPr>
          </a:p>
        </p:txBody>
      </p:sp>
      <p:cxnSp>
        <p:nvCxnSpPr>
          <p:cNvPr id="191497" name="AutoShape 9"/>
          <p:cNvCxnSpPr>
            <a:cxnSpLocks noChangeShapeType="1"/>
            <a:stCxn id="191495" idx="5"/>
            <a:endCxn id="191496" idx="0"/>
          </p:cNvCxnSpPr>
          <p:nvPr/>
        </p:nvCxnSpPr>
        <p:spPr bwMode="auto">
          <a:xfrm>
            <a:off x="2535238" y="22304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498" name="Oval 10"/>
          <p:cNvSpPr>
            <a:spLocks noChangeArrowheads="1"/>
          </p:cNvSpPr>
          <p:nvPr/>
        </p:nvSpPr>
        <p:spPr bwMode="auto">
          <a:xfrm>
            <a:off x="12319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  <a:sym typeface="Symbol" pitchFamily="18" charset="2"/>
              </a:rPr>
              <a:t>2</a:t>
            </a:r>
            <a:endParaRPr lang="pt-BR" altLang="pt-BR">
              <a:latin typeface="Arial" charset="0"/>
            </a:endParaRPr>
          </a:p>
        </p:txBody>
      </p:sp>
      <p:cxnSp>
        <p:nvCxnSpPr>
          <p:cNvPr id="191499" name="AutoShape 11"/>
          <p:cNvCxnSpPr>
            <a:cxnSpLocks noChangeShapeType="1"/>
            <a:stCxn id="191495" idx="3"/>
            <a:endCxn id="191498" idx="0"/>
          </p:cNvCxnSpPr>
          <p:nvPr/>
        </p:nvCxnSpPr>
        <p:spPr bwMode="auto">
          <a:xfrm flipH="1">
            <a:off x="1422400" y="22304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0" name="Oval 12"/>
          <p:cNvSpPr>
            <a:spLocks noChangeArrowheads="1"/>
          </p:cNvSpPr>
          <p:nvPr/>
        </p:nvSpPr>
        <p:spPr bwMode="auto">
          <a:xfrm>
            <a:off x="1752600" y="3255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3</a:t>
            </a:r>
            <a:endParaRPr lang="pt-BR" altLang="pt-BR"/>
          </a:p>
        </p:txBody>
      </p:sp>
      <p:cxnSp>
        <p:nvCxnSpPr>
          <p:cNvPr id="191501" name="AutoShape 13"/>
          <p:cNvCxnSpPr>
            <a:cxnSpLocks noChangeShapeType="1"/>
            <a:endCxn id="191500" idx="0"/>
          </p:cNvCxnSpPr>
          <p:nvPr/>
        </p:nvCxnSpPr>
        <p:spPr bwMode="auto">
          <a:xfrm>
            <a:off x="1570038" y="28956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2" name="Oval 14"/>
          <p:cNvSpPr>
            <a:spLocks noChangeArrowheads="1"/>
          </p:cNvSpPr>
          <p:nvPr/>
        </p:nvSpPr>
        <p:spPr bwMode="auto">
          <a:xfrm>
            <a:off x="762000" y="3255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  <a:sym typeface="Symbol" pitchFamily="18" charset="2"/>
              </a:rPr>
              <a:t>1</a:t>
            </a:r>
            <a:endParaRPr lang="pt-BR" altLang="pt-BR">
              <a:latin typeface="Arial" charset="0"/>
              <a:sym typeface="Symbol" pitchFamily="18" charset="2"/>
            </a:endParaRPr>
          </a:p>
        </p:txBody>
      </p:sp>
      <p:cxnSp>
        <p:nvCxnSpPr>
          <p:cNvPr id="191503" name="AutoShape 15"/>
          <p:cNvCxnSpPr>
            <a:cxnSpLocks noChangeShapeType="1"/>
            <a:endCxn id="191502" idx="0"/>
          </p:cNvCxnSpPr>
          <p:nvPr/>
        </p:nvCxnSpPr>
        <p:spPr bwMode="auto">
          <a:xfrm flipH="1">
            <a:off x="952500" y="28956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4" name="AutoShape 16"/>
          <p:cNvCxnSpPr>
            <a:cxnSpLocks noChangeShapeType="1"/>
            <a:stCxn id="191502" idx="5"/>
          </p:cNvCxnSpPr>
          <p:nvPr/>
        </p:nvCxnSpPr>
        <p:spPr bwMode="auto">
          <a:xfrm>
            <a:off x="1087438" y="35814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5" name="AutoShape 17"/>
          <p:cNvCxnSpPr>
            <a:cxnSpLocks noChangeShapeType="1"/>
            <a:stCxn id="191502" idx="3"/>
          </p:cNvCxnSpPr>
          <p:nvPr/>
        </p:nvCxnSpPr>
        <p:spPr bwMode="auto">
          <a:xfrm flipH="1">
            <a:off x="723900" y="35814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06" name="AutoShape 18"/>
          <p:cNvCxnSpPr>
            <a:cxnSpLocks noChangeShapeType="1"/>
            <a:stCxn id="191492" idx="5"/>
          </p:cNvCxnSpPr>
          <p:nvPr/>
        </p:nvCxnSpPr>
        <p:spPr bwMode="auto">
          <a:xfrm>
            <a:off x="4059238" y="3602038"/>
            <a:ext cx="169862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7" name="Oval 19"/>
          <p:cNvSpPr>
            <a:spLocks noChangeArrowheads="1"/>
          </p:cNvSpPr>
          <p:nvPr/>
        </p:nvSpPr>
        <p:spPr bwMode="auto">
          <a:xfrm>
            <a:off x="3352800" y="3921125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6</a:t>
            </a:r>
            <a:endParaRPr lang="pt-BR" altLang="pt-BR"/>
          </a:p>
        </p:txBody>
      </p:sp>
      <p:cxnSp>
        <p:nvCxnSpPr>
          <p:cNvPr id="191508" name="AutoShape 20"/>
          <p:cNvCxnSpPr>
            <a:cxnSpLocks noChangeShapeType="1"/>
            <a:stCxn id="191492" idx="3"/>
            <a:endCxn id="191507" idx="0"/>
          </p:cNvCxnSpPr>
          <p:nvPr/>
        </p:nvCxnSpPr>
        <p:spPr bwMode="auto">
          <a:xfrm flipH="1">
            <a:off x="3543300" y="3602038"/>
            <a:ext cx="246063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2743200" y="3276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4</a:t>
            </a:r>
            <a:endParaRPr lang="pt-BR" altLang="pt-BR" baseline="-25000"/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5334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0</a:t>
            </a:r>
            <a:endParaRPr lang="pt-BR" altLang="pt-BR" baseline="-25000"/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10668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1</a:t>
            </a:r>
            <a:endParaRPr lang="pt-BR" altLang="pt-BR" baseline="-25000"/>
          </a:p>
        </p:txBody>
      </p:sp>
      <p:cxnSp>
        <p:nvCxnSpPr>
          <p:cNvPr id="191512" name="AutoShape 24"/>
          <p:cNvCxnSpPr>
            <a:cxnSpLocks noChangeShapeType="1"/>
          </p:cNvCxnSpPr>
          <p:nvPr/>
        </p:nvCxnSpPr>
        <p:spPr bwMode="auto">
          <a:xfrm>
            <a:off x="2090738" y="35814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13" name="AutoShape 25"/>
          <p:cNvCxnSpPr>
            <a:cxnSpLocks noChangeShapeType="1"/>
          </p:cNvCxnSpPr>
          <p:nvPr/>
        </p:nvCxnSpPr>
        <p:spPr bwMode="auto">
          <a:xfrm flipH="1">
            <a:off x="1727200" y="35814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14" name="Rectangle 26"/>
          <p:cNvSpPr>
            <a:spLocks noChangeArrowheads="1"/>
          </p:cNvSpPr>
          <p:nvPr/>
        </p:nvSpPr>
        <p:spPr bwMode="auto">
          <a:xfrm>
            <a:off x="15367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2</a:t>
            </a:r>
            <a:endParaRPr lang="pt-BR" altLang="pt-BR" baseline="-25000"/>
          </a:p>
        </p:txBody>
      </p:sp>
      <p:sp>
        <p:nvSpPr>
          <p:cNvPr id="191515" name="Rectangle 27"/>
          <p:cNvSpPr>
            <a:spLocks noChangeArrowheads="1"/>
          </p:cNvSpPr>
          <p:nvPr/>
        </p:nvSpPr>
        <p:spPr bwMode="auto">
          <a:xfrm>
            <a:off x="20701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3</a:t>
            </a:r>
            <a:endParaRPr lang="pt-BR" altLang="pt-BR" baseline="-25000"/>
          </a:p>
        </p:txBody>
      </p:sp>
      <p:cxnSp>
        <p:nvCxnSpPr>
          <p:cNvPr id="191516" name="AutoShape 28"/>
          <p:cNvCxnSpPr>
            <a:cxnSpLocks noChangeShapeType="1"/>
          </p:cNvCxnSpPr>
          <p:nvPr/>
        </p:nvCxnSpPr>
        <p:spPr bwMode="auto">
          <a:xfrm>
            <a:off x="3678238" y="42672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517" name="AutoShape 29"/>
          <p:cNvCxnSpPr>
            <a:cxnSpLocks noChangeShapeType="1"/>
          </p:cNvCxnSpPr>
          <p:nvPr/>
        </p:nvCxnSpPr>
        <p:spPr bwMode="auto">
          <a:xfrm flipH="1">
            <a:off x="3314700" y="42672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18" name="Rectangle 30"/>
          <p:cNvSpPr>
            <a:spLocks noChangeArrowheads="1"/>
          </p:cNvSpPr>
          <p:nvPr/>
        </p:nvSpPr>
        <p:spPr bwMode="auto">
          <a:xfrm>
            <a:off x="3124200" y="4648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5</a:t>
            </a:r>
            <a:endParaRPr lang="pt-BR" altLang="pt-BR" baseline="-25000"/>
          </a:p>
        </p:txBody>
      </p:sp>
      <p:sp>
        <p:nvSpPr>
          <p:cNvPr id="191519" name="Rectangle 31"/>
          <p:cNvSpPr>
            <a:spLocks noChangeArrowheads="1"/>
          </p:cNvSpPr>
          <p:nvPr/>
        </p:nvSpPr>
        <p:spPr bwMode="auto">
          <a:xfrm>
            <a:off x="3657600" y="4648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6</a:t>
            </a:r>
            <a:endParaRPr lang="pt-BR" altLang="pt-BR" baseline="-25000"/>
          </a:p>
        </p:txBody>
      </p:sp>
      <p:sp>
        <p:nvSpPr>
          <p:cNvPr id="191520" name="Rectangle 32"/>
          <p:cNvSpPr>
            <a:spLocks noChangeArrowheads="1"/>
          </p:cNvSpPr>
          <p:nvPr/>
        </p:nvSpPr>
        <p:spPr bwMode="auto">
          <a:xfrm>
            <a:off x="4038600" y="3962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R</a:t>
            </a:r>
            <a:r>
              <a:rPr lang="en-US" altLang="pt-BR" baseline="-25000"/>
              <a:t>7</a:t>
            </a:r>
            <a:endParaRPr lang="pt-BR" altLang="pt-BR" baseline="-250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F926-BED9-40B4-B933-6A6EB5137AED}" type="slidenum">
              <a:rPr lang="pt-PT" altLang="pt-BR"/>
              <a:pPr/>
              <a:t>144</a:t>
            </a:fld>
            <a:endParaRPr lang="pt-PT" altLang="pt-BR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000"/>
              <a:t>Árvore de Busca Ótima para Freqüências de Acesso Dadas</a:t>
            </a:r>
            <a:endParaRPr lang="pt-BR" altLang="pt-BR" sz="200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Admitindo probabilidade uniforme no acesso de quaisquer chaves, as árvores completas são ótimas</a:t>
            </a:r>
          </a:p>
          <a:p>
            <a:r>
              <a:rPr lang="en-US" altLang="pt-BR"/>
              <a:t>Entretanto, se a distribuição não é uniforme, precisamos empregar um algoritmo mais elaborado</a:t>
            </a:r>
          </a:p>
          <a:p>
            <a:r>
              <a:rPr lang="en-US" altLang="pt-BR"/>
              <a:t>Sejam</a:t>
            </a:r>
          </a:p>
          <a:p>
            <a:pPr lvl="1"/>
            <a:r>
              <a:rPr lang="en-US" altLang="pt-BR"/>
              <a:t> </a:t>
            </a:r>
            <a:r>
              <a:rPr lang="en-US" altLang="pt-BR" i="1"/>
              <a:t>f</a:t>
            </a:r>
            <a:r>
              <a:rPr lang="en-US" altLang="pt-BR" i="1" baseline="-25000"/>
              <a:t>k </a:t>
            </a:r>
            <a:r>
              <a:rPr lang="en-US" altLang="pt-BR"/>
              <a:t>a freqüência de acesso à </a:t>
            </a:r>
            <a:r>
              <a:rPr lang="en-US" altLang="pt-BR" i="1"/>
              <a:t>k’</a:t>
            </a:r>
            <a:r>
              <a:rPr lang="en-US" altLang="pt-BR"/>
              <a:t>ésima menor chave, armazenada em </a:t>
            </a:r>
            <a:r>
              <a:rPr lang="en-US" altLang="pt-BR" i="1"/>
              <a:t>T</a:t>
            </a:r>
            <a:r>
              <a:rPr lang="en-US" altLang="pt-BR"/>
              <a:t> no nível </a:t>
            </a:r>
            <a:r>
              <a:rPr lang="en-US" altLang="pt-BR" i="1"/>
              <a:t>l</a:t>
            </a:r>
            <a:r>
              <a:rPr lang="en-US" altLang="pt-BR" i="1" baseline="-25000"/>
              <a:t>k</a:t>
            </a:r>
            <a:r>
              <a:rPr lang="en-US" altLang="pt-BR"/>
              <a:t>, </a:t>
            </a:r>
          </a:p>
          <a:p>
            <a:pPr lvl="1"/>
            <a:r>
              <a:rPr lang="en-US" altLang="pt-BR" i="1"/>
              <a:t>f’</a:t>
            </a:r>
            <a:r>
              <a:rPr lang="en-US" altLang="pt-BR" i="1" baseline="-25000"/>
              <a:t>k </a:t>
            </a:r>
            <a:r>
              <a:rPr lang="en-US" altLang="pt-BR"/>
              <a:t>a freqüência de acesso a chaves que serão buscadas nos nós externos </a:t>
            </a:r>
            <a:r>
              <a:rPr lang="en-US" altLang="pt-BR" i="1"/>
              <a:t>R</a:t>
            </a:r>
            <a:r>
              <a:rPr lang="en-US" altLang="pt-BR" i="1" baseline="-25000"/>
              <a:t>k</a:t>
            </a:r>
            <a:r>
              <a:rPr lang="en-US" altLang="pt-BR"/>
              <a:t>, armazenados em </a:t>
            </a:r>
            <a:r>
              <a:rPr lang="en-US" altLang="pt-BR" i="1"/>
              <a:t>T</a:t>
            </a:r>
            <a:r>
              <a:rPr lang="en-US" altLang="pt-BR"/>
              <a:t> no nível </a:t>
            </a:r>
            <a:r>
              <a:rPr lang="en-US" altLang="pt-BR" i="1"/>
              <a:t>l’</a:t>
            </a:r>
            <a:r>
              <a:rPr lang="en-US" altLang="pt-BR" i="1" baseline="-25000"/>
              <a:t>k</a:t>
            </a:r>
            <a:r>
              <a:rPr lang="en-US" altLang="pt-BR"/>
              <a:t>, </a:t>
            </a:r>
          </a:p>
          <a:p>
            <a:r>
              <a:rPr lang="en-US" altLang="pt-BR"/>
              <a:t>Então, o custo médio de acesso é dado por</a:t>
            </a:r>
          </a:p>
          <a:p>
            <a:endParaRPr lang="pt-BR" altLang="pt-BR"/>
          </a:p>
        </p:txBody>
      </p:sp>
      <p:graphicFrame>
        <p:nvGraphicFramePr>
          <p:cNvPr id="192516" name="Object 4"/>
          <p:cNvGraphicFramePr>
            <a:graphicFrameLocks noChangeAspect="1"/>
          </p:cNvGraphicFramePr>
          <p:nvPr/>
        </p:nvGraphicFramePr>
        <p:xfrm>
          <a:off x="2209800" y="5410200"/>
          <a:ext cx="39878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7" name="Equation" r:id="rId3" imgW="1879560" imgH="355320" progId="Equation.3">
                  <p:embed/>
                </p:oleObj>
              </mc:Choice>
              <mc:Fallback>
                <p:oleObj name="Equation" r:id="rId3" imgW="18795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39878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374D-E264-4C7B-8451-ADF4FE56176A}" type="slidenum">
              <a:rPr lang="pt-PT" altLang="pt-BR"/>
              <a:pPr/>
              <a:t>145</a:t>
            </a:fld>
            <a:endParaRPr lang="pt-PT" altLang="pt-BR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000"/>
              <a:t>Árvore de Busca Ótima para Freqüências de Acesso Dadas</a:t>
            </a:r>
            <a:endParaRPr lang="pt-BR" altLang="pt-BR" sz="200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O algoritmo para construção de árvores ótimas baseia-se no fato de que subárvores de árvores ótimas são também ótimas</a:t>
            </a:r>
          </a:p>
          <a:p>
            <a:pPr lvl="1"/>
            <a:r>
              <a:rPr lang="en-US" altLang="pt-BR"/>
              <a:t>se assim não fosse, poderíamos substituir uma subárvore não ótima por uma ótima e diminuir o custo da árvore ótima, o que é um absurdo</a:t>
            </a:r>
          </a:p>
          <a:p>
            <a:r>
              <a:rPr lang="en-US" altLang="pt-BR"/>
              <a:t>O algoritmo consiste de testar todas as </a:t>
            </a:r>
            <a:r>
              <a:rPr lang="en-US" altLang="pt-BR" i="1"/>
              <a:t>n</a:t>
            </a:r>
            <a:r>
              <a:rPr lang="en-US" altLang="pt-BR"/>
              <a:t> chaves como raízes da árvore e escolher aquela que leva ao custo mínimo</a:t>
            </a:r>
          </a:p>
          <a:p>
            <a:pPr lvl="1"/>
            <a:r>
              <a:rPr lang="en-US" altLang="pt-BR"/>
              <a:t>As subárvores são construídas de forma recursivamente idêntica</a:t>
            </a:r>
            <a:endParaRPr lang="pt-BR" altLang="pt-BR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9AFB-724E-4106-A8E0-1C1FFD3CAA7D}" type="slidenum">
              <a:rPr lang="pt-PT" altLang="pt-BR"/>
              <a:pPr/>
              <a:t>146</a:t>
            </a:fld>
            <a:endParaRPr lang="pt-PT" altLang="pt-BR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000"/>
              <a:t>Árvore de Busca Ótima para Freqüências de Acesso Dadas</a:t>
            </a:r>
            <a:endParaRPr lang="pt-BR" altLang="pt-BR" sz="200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en-US" altLang="pt-BR"/>
              <a:t>Seja </a:t>
            </a:r>
            <a:r>
              <a:rPr lang="en-US" altLang="pt-BR" i="1"/>
              <a:t>T</a:t>
            </a:r>
            <a:r>
              <a:rPr lang="en-US" altLang="pt-BR"/>
              <a:t>(</a:t>
            </a:r>
            <a:r>
              <a:rPr lang="en-US" altLang="pt-BR" i="1"/>
              <a:t>i</a:t>
            </a:r>
            <a:r>
              <a:rPr lang="en-US" altLang="pt-BR"/>
              <a:t>, </a:t>
            </a:r>
            <a:r>
              <a:rPr lang="en-US" altLang="pt-BR" i="1"/>
              <a:t>j</a:t>
            </a:r>
            <a:r>
              <a:rPr lang="en-US" altLang="pt-BR"/>
              <a:t>) a árvore ótima para as chaves {</a:t>
            </a:r>
            <a:r>
              <a:rPr lang="en-US" altLang="pt-BR" i="1"/>
              <a:t>s</a:t>
            </a:r>
            <a:r>
              <a:rPr lang="en-US" altLang="pt-BR" i="1" baseline="-25000"/>
              <a:t>i</a:t>
            </a:r>
            <a:r>
              <a:rPr lang="en-US" altLang="pt-BR" baseline="-25000"/>
              <a:t>+1</a:t>
            </a:r>
            <a:r>
              <a:rPr lang="en-US" altLang="pt-BR"/>
              <a:t>, </a:t>
            </a:r>
            <a:r>
              <a:rPr lang="en-US" altLang="pt-BR" i="1"/>
              <a:t>s</a:t>
            </a:r>
            <a:r>
              <a:rPr lang="en-US" altLang="pt-BR" i="1" baseline="-25000"/>
              <a:t>i</a:t>
            </a:r>
            <a:r>
              <a:rPr lang="en-US" altLang="pt-BR" baseline="-25000"/>
              <a:t>+2</a:t>
            </a:r>
            <a:r>
              <a:rPr lang="en-US" altLang="pt-BR"/>
              <a:t>,... </a:t>
            </a:r>
            <a:r>
              <a:rPr lang="en-US" altLang="pt-BR" i="1"/>
              <a:t>s</a:t>
            </a:r>
            <a:r>
              <a:rPr lang="en-US" altLang="pt-BR" i="1" baseline="-25000"/>
              <a:t>j</a:t>
            </a:r>
            <a:r>
              <a:rPr lang="en-US" altLang="pt-BR"/>
              <a:t>}</a:t>
            </a:r>
          </a:p>
          <a:p>
            <a:r>
              <a:rPr lang="en-US" altLang="pt-BR"/>
              <a:t>Seja </a:t>
            </a:r>
            <a:r>
              <a:rPr lang="en-US" altLang="pt-BR" i="1"/>
              <a:t>F</a:t>
            </a:r>
            <a:r>
              <a:rPr lang="en-US" altLang="pt-BR"/>
              <a:t>(</a:t>
            </a:r>
            <a:r>
              <a:rPr lang="en-US" altLang="pt-BR" i="1"/>
              <a:t>i</a:t>
            </a:r>
            <a:r>
              <a:rPr lang="en-US" altLang="pt-BR"/>
              <a:t>, </a:t>
            </a:r>
            <a:r>
              <a:rPr lang="en-US" altLang="pt-BR" i="1"/>
              <a:t>j</a:t>
            </a:r>
            <a:r>
              <a:rPr lang="en-US" altLang="pt-BR"/>
              <a:t>) a soma de todas as freqüências relacionadas com </a:t>
            </a:r>
            <a:r>
              <a:rPr lang="en-US" altLang="pt-BR" i="1"/>
              <a:t>T</a:t>
            </a:r>
            <a:r>
              <a:rPr lang="en-US" altLang="pt-BR"/>
              <a:t>(</a:t>
            </a:r>
            <a:r>
              <a:rPr lang="en-US" altLang="pt-BR" i="1"/>
              <a:t>i</a:t>
            </a:r>
            <a:r>
              <a:rPr lang="en-US" altLang="pt-BR"/>
              <a:t>, </a:t>
            </a:r>
            <a:r>
              <a:rPr lang="en-US" altLang="pt-BR" i="1"/>
              <a:t>j</a:t>
            </a:r>
            <a:r>
              <a:rPr lang="en-US" altLang="pt-BR"/>
              <a:t>), isto é,</a:t>
            </a:r>
          </a:p>
          <a:p>
            <a:endParaRPr lang="en-US" altLang="pt-BR"/>
          </a:p>
          <a:p>
            <a:endParaRPr lang="en-US" altLang="pt-BR"/>
          </a:p>
          <a:p>
            <a:r>
              <a:rPr lang="en-US" altLang="pt-BR"/>
              <a:t>Assumindo que </a:t>
            </a:r>
            <a:r>
              <a:rPr lang="en-US" altLang="pt-BR" i="1"/>
              <a:t>T</a:t>
            </a:r>
            <a:r>
              <a:rPr lang="en-US" altLang="pt-BR"/>
              <a:t>(</a:t>
            </a:r>
            <a:r>
              <a:rPr lang="en-US" altLang="pt-BR" i="1"/>
              <a:t>i</a:t>
            </a:r>
            <a:r>
              <a:rPr lang="en-US" altLang="pt-BR"/>
              <a:t>, </a:t>
            </a:r>
            <a:r>
              <a:rPr lang="en-US" altLang="pt-BR" i="1"/>
              <a:t>j</a:t>
            </a:r>
            <a:r>
              <a:rPr lang="en-US" altLang="pt-BR"/>
              <a:t>) foi construída escolhendo </a:t>
            </a:r>
            <a:r>
              <a:rPr lang="en-US" altLang="pt-BR" i="1"/>
              <a:t>s</a:t>
            </a:r>
            <a:r>
              <a:rPr lang="en-US" altLang="pt-BR" i="1" baseline="-25000"/>
              <a:t>k</a:t>
            </a:r>
            <a:r>
              <a:rPr lang="en-US" altLang="pt-BR" i="1"/>
              <a:t> </a:t>
            </a:r>
            <a:r>
              <a:rPr lang="en-US" altLang="pt-BR"/>
              <a:t>como raiz, então prova-se que </a:t>
            </a:r>
          </a:p>
          <a:p>
            <a:endParaRPr lang="en-US" altLang="pt-BR"/>
          </a:p>
          <a:p>
            <a:endParaRPr lang="en-US" altLang="pt-BR"/>
          </a:p>
          <a:p>
            <a:r>
              <a:rPr lang="en-US" altLang="pt-BR"/>
              <a:t>Portanto, para encontrar o valor de </a:t>
            </a:r>
            <a:r>
              <a:rPr lang="en-US" altLang="pt-BR" i="1"/>
              <a:t>k </a:t>
            </a:r>
            <a:r>
              <a:rPr lang="en-US" altLang="pt-BR"/>
              <a:t>apropriado, basta escolher aquele que minimiza a expressão acima</a:t>
            </a:r>
          </a:p>
          <a:p>
            <a:endParaRPr lang="en-US" altLang="pt-BR"/>
          </a:p>
          <a:p>
            <a:endParaRPr lang="en-US" altLang="pt-BR"/>
          </a:p>
        </p:txBody>
      </p:sp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2613025" y="2362200"/>
          <a:ext cx="31797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6" name="Equation" r:id="rId3" imgW="1498320" imgH="380880" progId="Equation.3">
                  <p:embed/>
                </p:oleObj>
              </mc:Choice>
              <mc:Fallback>
                <p:oleObj name="Equation" r:id="rId3" imgW="14983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362200"/>
                        <a:ext cx="31797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1371600" y="4191000"/>
          <a:ext cx="6400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" name="Equation" r:id="rId5" imgW="2743200" imgH="203040" progId="Equation.3">
                  <p:embed/>
                </p:oleObj>
              </mc:Choice>
              <mc:Fallback>
                <p:oleObj name="Equation" r:id="rId5" imgW="27432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6400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88CB-9804-4F64-9B99-A2F8DBC9035A}" type="slidenum">
              <a:rPr lang="pt-PT" altLang="pt-BR"/>
              <a:pPr/>
              <a:t>147</a:t>
            </a:fld>
            <a:endParaRPr lang="pt-PT" altLang="pt-BR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000"/>
              <a:t>Árvore de Busca Ótima para Freqüências de Acesso Dadas</a:t>
            </a:r>
            <a:endParaRPr lang="pt-BR" altLang="pt-BR" sz="200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en-US" altLang="pt-BR"/>
              <a:t>Seria possível em computar recursivamente </a:t>
            </a:r>
            <a:r>
              <a:rPr lang="en-US" altLang="pt-BR" i="1"/>
              <a:t>c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(0,</a:t>
            </a:r>
            <a:r>
              <a:rPr lang="en-US" altLang="pt-BR" i="1"/>
              <a:t>n</a:t>
            </a:r>
            <a:r>
              <a:rPr lang="en-US" altLang="pt-BR"/>
              <a:t>)) usando como caso base </a:t>
            </a:r>
            <a:r>
              <a:rPr lang="en-US" altLang="pt-BR" i="1"/>
              <a:t>c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(</a:t>
            </a:r>
            <a:r>
              <a:rPr lang="en-US" altLang="pt-BR" i="1"/>
              <a:t>i</a:t>
            </a:r>
            <a:r>
              <a:rPr lang="en-US" altLang="pt-BR"/>
              <a:t>,</a:t>
            </a:r>
            <a:r>
              <a:rPr lang="en-US" altLang="pt-BR" i="1"/>
              <a:t>i</a:t>
            </a:r>
            <a:r>
              <a:rPr lang="en-US" altLang="pt-BR"/>
              <a:t>))=0</a:t>
            </a:r>
          </a:p>
          <a:p>
            <a:r>
              <a:rPr lang="en-US" altLang="pt-BR"/>
              <a:t>No entanto, esse algoritmo iria computar cada </a:t>
            </a:r>
            <a:r>
              <a:rPr lang="en-US" altLang="pt-BR" i="1"/>
              <a:t>c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(</a:t>
            </a:r>
            <a:r>
              <a:rPr lang="en-US" altLang="pt-BR" i="1"/>
              <a:t>i</a:t>
            </a:r>
            <a:r>
              <a:rPr lang="en-US" altLang="pt-BR"/>
              <a:t>,</a:t>
            </a:r>
            <a:r>
              <a:rPr lang="en-US" altLang="pt-BR" i="1"/>
              <a:t>j</a:t>
            </a:r>
            <a:r>
              <a:rPr lang="en-US" altLang="pt-BR"/>
              <a:t>)) e </a:t>
            </a:r>
            <a:r>
              <a:rPr lang="en-US" altLang="pt-BR" i="1"/>
              <a:t>F</a:t>
            </a:r>
            <a:r>
              <a:rPr lang="en-US" altLang="pt-BR"/>
              <a:t>(</a:t>
            </a:r>
            <a:r>
              <a:rPr lang="en-US" altLang="pt-BR" i="1"/>
              <a:t>i,j</a:t>
            </a:r>
            <a:r>
              <a:rPr lang="en-US" altLang="pt-BR"/>
              <a:t>) múltiplas vezes</a:t>
            </a:r>
          </a:p>
          <a:p>
            <a:r>
              <a:rPr lang="en-US" altLang="pt-BR"/>
              <a:t>Para evitar isso, valores já computados são armazenados em duas matrizes: </a:t>
            </a:r>
            <a:r>
              <a:rPr lang="en-US" altLang="pt-BR" i="1"/>
              <a:t>c</a:t>
            </a:r>
            <a:r>
              <a:rPr lang="en-US" altLang="pt-BR"/>
              <a:t>[0 .. </a:t>
            </a:r>
            <a:r>
              <a:rPr lang="en-US" altLang="pt-BR" i="1"/>
              <a:t>n, </a:t>
            </a:r>
            <a:r>
              <a:rPr lang="en-US" altLang="pt-BR"/>
              <a:t>0 .. </a:t>
            </a:r>
            <a:r>
              <a:rPr lang="en-US" altLang="pt-BR" i="1"/>
              <a:t>n</a:t>
            </a:r>
            <a:r>
              <a:rPr lang="en-US" altLang="pt-BR"/>
              <a:t>] e </a:t>
            </a:r>
            <a:r>
              <a:rPr lang="en-US" altLang="pt-BR" i="1"/>
              <a:t>F</a:t>
            </a:r>
            <a:r>
              <a:rPr lang="en-US" altLang="pt-BR"/>
              <a:t>[0 .. </a:t>
            </a:r>
            <a:r>
              <a:rPr lang="en-US" altLang="pt-BR" i="1"/>
              <a:t>n, </a:t>
            </a:r>
            <a:r>
              <a:rPr lang="en-US" altLang="pt-BR"/>
              <a:t>0 .. </a:t>
            </a:r>
            <a:r>
              <a:rPr lang="en-US" altLang="pt-BR" i="1"/>
              <a:t>n</a:t>
            </a:r>
            <a:r>
              <a:rPr lang="en-US" altLang="pt-BR"/>
              <a:t>]</a:t>
            </a:r>
          </a:p>
          <a:p>
            <a:r>
              <a:rPr lang="en-US" altLang="pt-BR"/>
              <a:t>Podemos também dispensar a construção recursiva e computar iterativamente o custo de todas as </a:t>
            </a:r>
            <a:r>
              <a:rPr lang="en-US" altLang="pt-BR" i="1"/>
              <a:t>n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/>
              <a:t>+1)/2 árvores envolvidas no processo </a:t>
            </a:r>
          </a:p>
          <a:p>
            <a:pPr lvl="1"/>
            <a:r>
              <a:rPr lang="en-US" altLang="pt-BR"/>
              <a:t>As árvores com </a:t>
            </a:r>
            <a:r>
              <a:rPr lang="en-US" altLang="pt-BR" i="1"/>
              <a:t>d</a:t>
            </a:r>
            <a:r>
              <a:rPr lang="en-US" altLang="pt-BR"/>
              <a:t> nós depende apenas do custo de árvores com 0, 1, 2 ... e até </a:t>
            </a:r>
            <a:r>
              <a:rPr lang="en-US" altLang="pt-BR" i="1"/>
              <a:t>d </a:t>
            </a:r>
            <a:r>
              <a:rPr lang="en-US" altLang="pt-BR"/>
              <a:t>– 1 nós</a:t>
            </a:r>
          </a:p>
          <a:p>
            <a:pPr lvl="1"/>
            <a:r>
              <a:rPr lang="en-US" altLang="pt-BR"/>
              <a:t>Computar </a:t>
            </a:r>
            <a:r>
              <a:rPr lang="en-US" altLang="pt-BR" i="1"/>
              <a:t>F</a:t>
            </a:r>
            <a:r>
              <a:rPr lang="en-US" altLang="pt-BR"/>
              <a:t>(</a:t>
            </a:r>
            <a:r>
              <a:rPr lang="en-US" altLang="pt-BR" i="1"/>
              <a:t>i</a:t>
            </a:r>
            <a:r>
              <a:rPr lang="en-US" altLang="pt-BR"/>
              <a:t>,</a:t>
            </a:r>
            <a:r>
              <a:rPr lang="en-US" altLang="pt-BR" i="1"/>
              <a:t>j</a:t>
            </a:r>
            <a:r>
              <a:rPr lang="en-US" altLang="pt-BR"/>
              <a:t>) também não oferece dificuldade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81B5-FDC9-47DA-AE6C-010481A6A898}" type="slidenum">
              <a:rPr lang="pt-PT" altLang="pt-BR"/>
              <a:pPr/>
              <a:t>148</a:t>
            </a:fld>
            <a:endParaRPr lang="pt-PT" altLang="pt-BR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000"/>
              <a:t>Árvore de Busca Ótima para Freqüências de Acesso Dadas</a:t>
            </a:r>
            <a:endParaRPr lang="pt-BR" altLang="pt-BR" sz="200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CustoArvoreOtima</a:t>
            </a:r>
            <a:r>
              <a:rPr lang="pt-BR" altLang="pt-BR" sz="2000"/>
              <a:t> (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f</a:t>
            </a:r>
            <a:r>
              <a:rPr lang="pt-BR" altLang="pt-BR" sz="2000"/>
              <a:t> [1 .. </a:t>
            </a:r>
            <a:r>
              <a:rPr lang="pt-BR" altLang="pt-BR" sz="2000" i="1"/>
              <a:t>n</a:t>
            </a:r>
            <a:r>
              <a:rPr lang="pt-BR" altLang="pt-BR" sz="2000"/>
              <a:t>], </a:t>
            </a:r>
            <a:r>
              <a:rPr lang="pt-BR" altLang="pt-BR" sz="2000" i="1"/>
              <a:t>f</a:t>
            </a:r>
            <a:r>
              <a:rPr lang="pt-BR" altLang="pt-BR" sz="2000"/>
              <a:t> '[0 .. </a:t>
            </a:r>
            <a:r>
              <a:rPr lang="pt-BR" altLang="pt-BR" sz="2000" i="1"/>
              <a:t>n</a:t>
            </a:r>
            <a:r>
              <a:rPr lang="pt-BR" altLang="pt-BR" sz="2000"/>
              <a:t>])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array </a:t>
            </a:r>
            <a:r>
              <a:rPr lang="pt-BR" altLang="pt-BR" sz="2000" i="1"/>
              <a:t>c</a:t>
            </a:r>
            <a:r>
              <a:rPr lang="pt-BR" altLang="pt-BR" sz="2000"/>
              <a:t> [0 .. </a:t>
            </a:r>
            <a:r>
              <a:rPr lang="pt-BR" altLang="pt-BR" sz="2000" i="1"/>
              <a:t>n</a:t>
            </a:r>
            <a:r>
              <a:rPr lang="pt-BR" altLang="pt-BR" sz="2000"/>
              <a:t>, 0 .. </a:t>
            </a:r>
            <a:r>
              <a:rPr lang="pt-BR" altLang="pt-BR" sz="2000" i="1"/>
              <a:t>n</a:t>
            </a:r>
            <a:r>
              <a:rPr lang="pt-BR" altLang="pt-BR" sz="2000"/>
              <a:t>], </a:t>
            </a:r>
            <a:r>
              <a:rPr lang="pt-BR" altLang="pt-BR" sz="2000" i="1"/>
              <a:t>F</a:t>
            </a:r>
            <a:r>
              <a:rPr lang="pt-BR" altLang="pt-BR" sz="2000"/>
              <a:t> [0 .. </a:t>
            </a:r>
            <a:r>
              <a:rPr lang="pt-BR" altLang="pt-BR" sz="2000" i="1"/>
              <a:t>n</a:t>
            </a:r>
            <a:r>
              <a:rPr lang="pt-BR" altLang="pt-BR" sz="2000"/>
              <a:t>, 0 .. </a:t>
            </a:r>
            <a:r>
              <a:rPr lang="pt-BR" altLang="pt-BR" sz="2000" i="1"/>
              <a:t>n</a:t>
            </a:r>
            <a:r>
              <a:rPr lang="pt-BR" altLang="pt-BR" sz="2000"/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para</a:t>
            </a:r>
            <a:r>
              <a:rPr lang="pt-BR" altLang="pt-BR" sz="2000"/>
              <a:t> </a:t>
            </a:r>
            <a:r>
              <a:rPr lang="pt-BR" altLang="pt-BR" sz="2000" i="1"/>
              <a:t>j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desde</a:t>
            </a:r>
            <a:r>
              <a:rPr lang="pt-BR" altLang="pt-BR" sz="2000"/>
              <a:t> 0 </a:t>
            </a:r>
            <a:r>
              <a:rPr lang="pt-BR" altLang="pt-BR" sz="2000" b="1">
                <a:latin typeface="Arial" charset="0"/>
              </a:rPr>
              <a:t>até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c</a:t>
            </a:r>
            <a:r>
              <a:rPr lang="pt-BR" altLang="pt-BR" sz="2000"/>
              <a:t> [</a:t>
            </a:r>
            <a:r>
              <a:rPr lang="pt-BR" altLang="pt-BR" sz="2000" i="1"/>
              <a:t>j</a:t>
            </a:r>
            <a:r>
              <a:rPr lang="pt-BR" altLang="pt-BR" sz="2000"/>
              <a:t>, </a:t>
            </a:r>
            <a:r>
              <a:rPr lang="pt-BR" altLang="pt-BR" sz="2000" i="1"/>
              <a:t>j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0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F</a:t>
            </a:r>
            <a:r>
              <a:rPr lang="pt-BR" altLang="pt-BR" sz="2000"/>
              <a:t> [</a:t>
            </a:r>
            <a:r>
              <a:rPr lang="pt-BR" altLang="pt-BR" sz="2000" i="1"/>
              <a:t>j</a:t>
            </a:r>
            <a:r>
              <a:rPr lang="pt-BR" altLang="pt-BR" sz="2000"/>
              <a:t>, </a:t>
            </a:r>
            <a:r>
              <a:rPr lang="pt-BR" altLang="pt-BR" sz="2000" i="1"/>
              <a:t>j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f</a:t>
            </a:r>
            <a:r>
              <a:rPr lang="pt-BR" altLang="pt-BR" sz="2000"/>
              <a:t> ' [</a:t>
            </a:r>
            <a:r>
              <a:rPr lang="pt-BR" altLang="pt-BR" sz="2000" i="1"/>
              <a:t>j</a:t>
            </a:r>
            <a:r>
              <a:rPr lang="pt-BR" altLang="pt-BR" sz="200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para</a:t>
            </a:r>
            <a:r>
              <a:rPr lang="pt-BR" altLang="pt-BR" sz="2000"/>
              <a:t> </a:t>
            </a:r>
            <a:r>
              <a:rPr lang="pt-BR" altLang="pt-BR" sz="2000" i="1"/>
              <a:t>d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desde</a:t>
            </a:r>
            <a:r>
              <a:rPr lang="pt-BR" altLang="pt-BR" sz="2000"/>
              <a:t> 1 </a:t>
            </a:r>
            <a:r>
              <a:rPr lang="pt-BR" altLang="pt-BR" sz="2000" b="1">
                <a:latin typeface="Arial" charset="0"/>
              </a:rPr>
              <a:t>até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para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desde</a:t>
            </a:r>
            <a:r>
              <a:rPr lang="pt-BR" altLang="pt-BR" sz="2000"/>
              <a:t> 0 </a:t>
            </a:r>
            <a:r>
              <a:rPr lang="pt-BR" altLang="pt-BR" sz="2000" b="1">
                <a:latin typeface="Arial" charset="0"/>
              </a:rPr>
              <a:t>até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– </a:t>
            </a:r>
            <a:r>
              <a:rPr lang="pt-BR" altLang="pt-BR" sz="2000" i="1"/>
              <a:t>d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j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+ </a:t>
            </a:r>
            <a:r>
              <a:rPr lang="pt-BR" altLang="pt-BR" sz="2000" i="1"/>
              <a:t>d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F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, </a:t>
            </a:r>
            <a:r>
              <a:rPr lang="pt-BR" altLang="pt-BR" sz="2000" i="1"/>
              <a:t>j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F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, </a:t>
            </a:r>
            <a:r>
              <a:rPr lang="pt-BR" altLang="pt-BR" sz="2000" i="1"/>
              <a:t>j</a:t>
            </a:r>
            <a:r>
              <a:rPr lang="pt-BR" altLang="pt-BR" sz="2000"/>
              <a:t> – 1] + </a:t>
            </a:r>
            <a:r>
              <a:rPr lang="pt-BR" altLang="pt-BR" sz="2000" i="1"/>
              <a:t>f</a:t>
            </a:r>
            <a:r>
              <a:rPr lang="pt-BR" altLang="pt-BR" sz="2000"/>
              <a:t> [</a:t>
            </a:r>
            <a:r>
              <a:rPr lang="pt-BR" altLang="pt-BR" sz="2000" i="1"/>
              <a:t>j</a:t>
            </a:r>
            <a:r>
              <a:rPr lang="pt-BR" altLang="pt-BR" sz="2000"/>
              <a:t>] + </a:t>
            </a:r>
            <a:r>
              <a:rPr lang="pt-BR" altLang="pt-BR" sz="2000" i="1"/>
              <a:t>f</a:t>
            </a:r>
            <a:r>
              <a:rPr lang="pt-BR" altLang="pt-BR" sz="2000"/>
              <a:t> ' [</a:t>
            </a:r>
            <a:r>
              <a:rPr lang="pt-BR" altLang="pt-BR" sz="2000" i="1"/>
              <a:t>j</a:t>
            </a:r>
            <a:r>
              <a:rPr lang="pt-BR" altLang="pt-BR" sz="200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tmp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en-US" altLang="pt-BR" sz="2000"/>
              <a:t>inf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b="1">
                <a:latin typeface="Arial" charset="0"/>
              </a:rPr>
              <a:t>para</a:t>
            </a:r>
            <a:r>
              <a:rPr lang="pt-BR" altLang="pt-BR" sz="2000"/>
              <a:t> </a:t>
            </a:r>
            <a:r>
              <a:rPr lang="pt-BR" altLang="pt-BR" sz="2000" i="1"/>
              <a:t>k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desde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+ 1 </a:t>
            </a:r>
            <a:r>
              <a:rPr lang="pt-BR" altLang="pt-BR" sz="2000" b="1">
                <a:latin typeface="Arial" charset="0"/>
              </a:rPr>
              <a:t>até</a:t>
            </a:r>
            <a:r>
              <a:rPr lang="pt-BR" altLang="pt-BR" sz="2000"/>
              <a:t> </a:t>
            </a:r>
            <a:r>
              <a:rPr lang="pt-BR" altLang="pt-BR" sz="2000" i="1"/>
              <a:t>j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  </a:t>
            </a:r>
            <a:r>
              <a:rPr lang="pt-BR" altLang="pt-BR" sz="2000" i="1"/>
              <a:t>tmp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min(</a:t>
            </a:r>
            <a:r>
              <a:rPr lang="pt-BR" altLang="pt-BR" sz="2000" i="1"/>
              <a:t>tmp</a:t>
            </a:r>
            <a:r>
              <a:rPr lang="pt-BR" altLang="pt-BR" sz="2000"/>
              <a:t>, </a:t>
            </a:r>
            <a:r>
              <a:rPr lang="pt-BR" altLang="pt-BR" sz="2000" i="1"/>
              <a:t>c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, </a:t>
            </a:r>
            <a:r>
              <a:rPr lang="pt-BR" altLang="pt-BR" sz="2000" i="1"/>
              <a:t>k</a:t>
            </a:r>
            <a:r>
              <a:rPr lang="pt-BR" altLang="pt-BR" sz="2000"/>
              <a:t> – 1] + </a:t>
            </a:r>
            <a:r>
              <a:rPr lang="pt-BR" altLang="pt-BR" sz="2000" i="1"/>
              <a:t>c</a:t>
            </a:r>
            <a:r>
              <a:rPr lang="pt-BR" altLang="pt-BR" sz="2000"/>
              <a:t> [</a:t>
            </a:r>
            <a:r>
              <a:rPr lang="pt-BR" altLang="pt-BR" sz="2000" i="1"/>
              <a:t>k</a:t>
            </a:r>
            <a:r>
              <a:rPr lang="pt-BR" altLang="pt-BR" sz="2000"/>
              <a:t>, </a:t>
            </a:r>
            <a:r>
              <a:rPr lang="pt-BR" altLang="pt-BR" sz="2000" i="1"/>
              <a:t>j</a:t>
            </a:r>
            <a:r>
              <a:rPr lang="pt-BR" altLang="pt-BR" sz="2000"/>
              <a:t>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c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, </a:t>
            </a:r>
            <a:r>
              <a:rPr lang="pt-BR" altLang="pt-BR" sz="2000" i="1"/>
              <a:t>j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tmp</a:t>
            </a:r>
            <a:r>
              <a:rPr lang="pt-BR" altLang="pt-BR" sz="2000"/>
              <a:t> + </a:t>
            </a:r>
            <a:r>
              <a:rPr lang="pt-BR" altLang="pt-BR" sz="2000" i="1"/>
              <a:t>F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, </a:t>
            </a:r>
            <a:r>
              <a:rPr lang="pt-BR" altLang="pt-BR" sz="2000" i="1"/>
              <a:t>j</a:t>
            </a:r>
            <a:r>
              <a:rPr lang="pt-BR" altLang="pt-BR" sz="200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CE86F-72BC-45C4-860A-6DDDB7C72992}" type="slidenum">
              <a:rPr lang="pt-PT" altLang="pt-BR"/>
              <a:pPr/>
              <a:t>149</a:t>
            </a:fld>
            <a:endParaRPr lang="pt-PT" altLang="pt-BR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000"/>
              <a:t>Árvore de Busca Ótima para Freqüências de Acesso Dadas</a:t>
            </a:r>
            <a:endParaRPr lang="pt-BR" altLang="pt-BR" sz="200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O algoritmo para computar o custo da árvore ótima tem complexidade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 baseline="30000"/>
              <a:t>3</a:t>
            </a:r>
            <a:r>
              <a:rPr lang="en-US" altLang="pt-BR"/>
              <a:t>) </a:t>
            </a:r>
          </a:p>
          <a:p>
            <a:pPr>
              <a:lnSpc>
                <a:spcPct val="90000"/>
              </a:lnSpc>
            </a:pPr>
            <a:r>
              <a:rPr lang="en-US" altLang="pt-BR"/>
              <a:t>O algoritmo para criar a árvore ótima é trivial, bastando para isso usar como raízes os nós de índice </a:t>
            </a:r>
            <a:r>
              <a:rPr lang="en-US" altLang="pt-BR" i="1"/>
              <a:t>k</a:t>
            </a:r>
            <a:r>
              <a:rPr lang="en-US" altLang="pt-BR"/>
              <a:t> que minimizam o custo de cada subárvore (pode-se armazenar esses índices numa terceira matriz)</a:t>
            </a:r>
          </a:p>
          <a:p>
            <a:pPr>
              <a:lnSpc>
                <a:spcPct val="90000"/>
              </a:lnSpc>
            </a:pPr>
            <a:r>
              <a:rPr lang="en-US" altLang="pt-BR"/>
              <a:t>É possível obter um algoritmo de complexidade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 baseline="30000"/>
              <a:t>2</a:t>
            </a:r>
            <a:r>
              <a:rPr lang="en-US" altLang="pt-BR"/>
              <a:t>) utilizando a propriedade de monotonicidade das árvores binárias de busca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Se </a:t>
            </a:r>
            <a:r>
              <a:rPr lang="en-US" altLang="pt-BR" i="1"/>
              <a:t>s</a:t>
            </a:r>
            <a:r>
              <a:rPr lang="en-US" altLang="pt-BR" i="1" baseline="-25000"/>
              <a:t>k </a:t>
            </a:r>
            <a:r>
              <a:rPr lang="en-US" altLang="pt-BR"/>
              <a:t>é a raiz da árvore ótima para o conjunto {</a:t>
            </a:r>
            <a:r>
              <a:rPr lang="en-US" altLang="pt-BR" i="1"/>
              <a:t>s</a:t>
            </a:r>
            <a:r>
              <a:rPr lang="en-US" altLang="pt-BR" i="1" baseline="-25000"/>
              <a:t>i </a:t>
            </a:r>
            <a:r>
              <a:rPr lang="en-US" altLang="pt-BR" i="1"/>
              <a:t>...s</a:t>
            </a:r>
            <a:r>
              <a:rPr lang="en-US" altLang="pt-BR" i="1" baseline="-25000"/>
              <a:t>j </a:t>
            </a:r>
            <a:r>
              <a:rPr lang="en-US" altLang="pt-BR"/>
              <a:t>} então a raiz da árvore ótima para o conjunto {</a:t>
            </a:r>
            <a:r>
              <a:rPr lang="en-US" altLang="pt-BR" i="1"/>
              <a:t>s</a:t>
            </a:r>
            <a:r>
              <a:rPr lang="en-US" altLang="pt-BR" i="1" baseline="-25000"/>
              <a:t>i </a:t>
            </a:r>
            <a:r>
              <a:rPr lang="en-US" altLang="pt-BR" i="1"/>
              <a:t>...s</a:t>
            </a:r>
            <a:r>
              <a:rPr lang="en-US" altLang="pt-BR" i="1" baseline="-25000"/>
              <a:t>j</a:t>
            </a:r>
            <a:r>
              <a:rPr lang="en-US" altLang="pt-BR" i="1"/>
              <a:t>,</a:t>
            </a:r>
            <a:r>
              <a:rPr lang="en-US" altLang="pt-BR" i="1" baseline="-25000"/>
              <a:t> </a:t>
            </a:r>
            <a:r>
              <a:rPr lang="en-US" altLang="pt-BR" i="1"/>
              <a:t>s</a:t>
            </a:r>
            <a:r>
              <a:rPr lang="en-US" altLang="pt-BR" i="1" baseline="-25000"/>
              <a:t>j+</a:t>
            </a:r>
            <a:r>
              <a:rPr lang="en-US" altLang="pt-BR" baseline="-25000"/>
              <a:t>1</a:t>
            </a:r>
            <a:r>
              <a:rPr lang="en-US" altLang="pt-BR"/>
              <a:t>} é </a:t>
            </a:r>
            <a:r>
              <a:rPr lang="en-US" altLang="pt-BR" i="1"/>
              <a:t>s</a:t>
            </a:r>
            <a:r>
              <a:rPr lang="en-US" altLang="pt-BR" i="1" baseline="-25000"/>
              <a:t>q </a:t>
            </a:r>
            <a:r>
              <a:rPr lang="en-US" altLang="pt-BR"/>
              <a:t>para algum </a:t>
            </a:r>
            <a:r>
              <a:rPr lang="en-US" altLang="pt-BR" i="1"/>
              <a:t>q</a:t>
            </a:r>
            <a:r>
              <a:rPr lang="en-US" altLang="pt-BR">
                <a:sym typeface="Symbol" pitchFamily="18" charset="2"/>
              </a:rPr>
              <a:t></a:t>
            </a:r>
            <a:r>
              <a:rPr lang="en-US" altLang="pt-BR" i="1"/>
              <a:t>k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(Analogamente, </a:t>
            </a:r>
            <a:r>
              <a:rPr lang="en-US" altLang="pt-BR" i="1"/>
              <a:t>q</a:t>
            </a:r>
            <a:r>
              <a:rPr lang="en-US" altLang="pt-BR">
                <a:sym typeface="Symbol" pitchFamily="18" charset="2"/>
              </a:rPr>
              <a:t></a:t>
            </a:r>
            <a:r>
              <a:rPr lang="en-US" altLang="pt-BR" i="1"/>
              <a:t>k</a:t>
            </a:r>
            <a:r>
              <a:rPr lang="en-US" altLang="pt-BR"/>
              <a:t> para {</a:t>
            </a:r>
            <a:r>
              <a:rPr lang="en-US" altLang="pt-BR" i="1"/>
              <a:t>s</a:t>
            </a:r>
            <a:r>
              <a:rPr lang="en-US" altLang="pt-BR" i="1" baseline="-25000"/>
              <a:t>i – </a:t>
            </a:r>
            <a:r>
              <a:rPr lang="en-US" altLang="pt-BR" baseline="-25000"/>
              <a:t>1 </a:t>
            </a:r>
            <a:r>
              <a:rPr lang="en-US" altLang="pt-BR" i="1"/>
              <a:t>,</a:t>
            </a:r>
            <a:r>
              <a:rPr lang="en-US" altLang="pt-BR"/>
              <a:t> </a:t>
            </a:r>
            <a:r>
              <a:rPr lang="en-US" altLang="pt-BR" i="1"/>
              <a:t>s</a:t>
            </a:r>
            <a:r>
              <a:rPr lang="en-US" altLang="pt-BR" i="1" baseline="-25000"/>
              <a:t>i </a:t>
            </a:r>
            <a:r>
              <a:rPr lang="en-US" altLang="pt-BR" i="1"/>
              <a:t>...s</a:t>
            </a:r>
            <a:r>
              <a:rPr lang="en-US" altLang="pt-BR" i="1" baseline="-25000"/>
              <a:t>j</a:t>
            </a:r>
            <a:r>
              <a:rPr lang="en-US" altLang="pt-BR"/>
              <a:t>})</a:t>
            </a:r>
            <a:endParaRPr lang="pt-BR" alt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AF7CC-C6EE-476E-9AAA-54C018B36B92}" type="slidenum">
              <a:rPr lang="pt-PT" altLang="pt-BR"/>
              <a:pPr/>
              <a:t>15</a:t>
            </a:fld>
            <a:endParaRPr lang="pt-PT" altLang="pt-B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Observações sobre pseudo-código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É uma descrição do algoritmo para humanos </a:t>
            </a:r>
          </a:p>
          <a:p>
            <a:r>
              <a:rPr lang="pt-BR" altLang="pt-BR"/>
              <a:t>Não precisa conter detalhes desnecessários </a:t>
            </a:r>
          </a:p>
          <a:p>
            <a:r>
              <a:rPr lang="pt-BR" altLang="pt-BR" sz="2000">
                <a:sym typeface="Symbol" pitchFamily="18" charset="2"/>
              </a:rPr>
              <a:t>Ex.: Assumimos que 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p</a:t>
            </a:r>
            <a:r>
              <a:rPr lang="pt-BR" altLang="pt-BR" sz="2000">
                <a:sym typeface="Symbol" pitchFamily="18" charset="2"/>
              </a:rPr>
              <a:t> não contém pontos duplicados, mas este pode ser um detalhe importante para o implementador</a:t>
            </a:r>
            <a:endParaRPr lang="pt-BR" altLang="pt-BR"/>
          </a:p>
          <a:p>
            <a:r>
              <a:rPr lang="pt-BR" altLang="pt-BR"/>
              <a:t>Precisa ser inteligível</a:t>
            </a:r>
          </a:p>
          <a:p>
            <a:r>
              <a:rPr lang="pt-BR" altLang="pt-BR"/>
              <a:t>Se o algoritmo usa outro algoritmo, este deve ser óbvio ou deve ser explicitado. </a:t>
            </a:r>
          </a:p>
          <a:p>
            <a:r>
              <a:rPr lang="pt-BR" altLang="pt-BR"/>
              <a:t>Ex.: função </a:t>
            </a:r>
            <a:r>
              <a:rPr lang="pt-BR" altLang="pt-BR" i="1"/>
              <a:t>domina </a:t>
            </a:r>
            <a:r>
              <a:rPr lang="pt-BR" altLang="pt-BR"/>
              <a:t>deve ser explicitada?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sym typeface="Symbol" pitchFamily="18" charset="2"/>
              </a:rPr>
              <a:t>  </a:t>
            </a:r>
            <a:r>
              <a:rPr lang="pt-BR" altLang="pt-BR" sz="2000" b="1">
                <a:latin typeface="Arial" charset="0"/>
                <a:sym typeface="Symbol" pitchFamily="18" charset="2"/>
              </a:rPr>
              <a:t>proc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sym typeface="Symbol" pitchFamily="18" charset="2"/>
              </a:rPr>
              <a:t>domina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sym typeface="Symbol" pitchFamily="18" charset="2"/>
              </a:rPr>
              <a:t>(Ponto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sym typeface="Symbol" pitchFamily="18" charset="2"/>
              </a:rPr>
              <a:t>p</a:t>
            </a:r>
            <a:r>
              <a:rPr lang="pt-BR" altLang="pt-BR" sz="2000">
                <a:sym typeface="Symbol" pitchFamily="18" charset="2"/>
              </a:rPr>
              <a:t>,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sym typeface="Symbol" pitchFamily="18" charset="2"/>
              </a:rPr>
              <a:t>Ponto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sym typeface="Symbol" pitchFamily="18" charset="2"/>
              </a:rPr>
              <a:t>q</a:t>
            </a:r>
            <a:r>
              <a:rPr lang="pt-BR" altLang="pt-BR" sz="2000">
                <a:sym typeface="Symbol" pitchFamily="18" charset="2"/>
              </a:rPr>
              <a:t>)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sym typeface="Symbol" pitchFamily="18" charset="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sym typeface="Symbol" pitchFamily="18" charset="2"/>
              </a:rPr>
              <a:t>    </a:t>
            </a:r>
            <a:r>
              <a:rPr lang="pt-BR" altLang="pt-BR" sz="2000" b="1">
                <a:latin typeface="Arial" charset="0"/>
                <a:sym typeface="Symbol" pitchFamily="18" charset="2"/>
              </a:rPr>
              <a:t>retornar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sym typeface="Symbol" pitchFamily="18" charset="2"/>
              </a:rPr>
              <a:t>p</a:t>
            </a:r>
            <a:r>
              <a:rPr lang="pt-BR" altLang="pt-BR" sz="2000">
                <a:sym typeface="Symbol" pitchFamily="18" charset="2"/>
              </a:rPr>
              <a:t>.</a:t>
            </a:r>
            <a:r>
              <a:rPr lang="pt-BR" altLang="pt-BR" sz="2000" i="1">
                <a:sym typeface="Symbol" pitchFamily="18" charset="2"/>
              </a:rPr>
              <a:t>x </a:t>
            </a:r>
            <a:r>
              <a:rPr lang="pt-BR" altLang="pt-BR" sz="2000">
                <a:latin typeface="Symbol" pitchFamily="18" charset="2"/>
                <a:sym typeface="Symbol" pitchFamily="18" charset="2"/>
              </a:rPr>
              <a:t>³ </a:t>
            </a:r>
            <a:r>
              <a:rPr lang="pt-BR" altLang="pt-BR" sz="2000" i="1">
                <a:sym typeface="Symbol" pitchFamily="18" charset="2"/>
              </a:rPr>
              <a:t>q</a:t>
            </a:r>
            <a:r>
              <a:rPr lang="pt-BR" altLang="pt-BR" sz="2000">
                <a:sym typeface="Symbol" pitchFamily="18" charset="2"/>
              </a:rPr>
              <a:t>.</a:t>
            </a:r>
            <a:r>
              <a:rPr lang="pt-BR" altLang="pt-BR" sz="2000" i="1">
                <a:sym typeface="Symbol" pitchFamily="18" charset="2"/>
              </a:rPr>
              <a:t>x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latin typeface="Symbol" pitchFamily="18" charset="2"/>
                <a:sym typeface="Symbol" pitchFamily="18" charset="2"/>
              </a:rPr>
              <a:t>Ù</a:t>
            </a:r>
            <a:r>
              <a:rPr lang="pt-BR" altLang="pt-BR" sz="2000">
                <a:latin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sym typeface="Symbol" pitchFamily="18" charset="2"/>
              </a:rPr>
              <a:t>p</a:t>
            </a:r>
            <a:r>
              <a:rPr lang="pt-BR" altLang="pt-BR" sz="2000">
                <a:sym typeface="Symbol" pitchFamily="18" charset="2"/>
              </a:rPr>
              <a:t>.</a:t>
            </a:r>
            <a:r>
              <a:rPr lang="pt-BR" altLang="pt-BR" sz="2000" i="1">
                <a:sym typeface="Symbol" pitchFamily="18" charset="2"/>
              </a:rPr>
              <a:t>y </a:t>
            </a:r>
            <a:r>
              <a:rPr lang="pt-BR" altLang="pt-BR" sz="2000">
                <a:latin typeface="Symbol" pitchFamily="18" charset="2"/>
                <a:sym typeface="Symbol" pitchFamily="18" charset="2"/>
              </a:rPr>
              <a:t>³ </a:t>
            </a:r>
            <a:r>
              <a:rPr lang="pt-BR" altLang="pt-BR" sz="2000" i="1">
                <a:sym typeface="Symbol" pitchFamily="18" charset="2"/>
              </a:rPr>
              <a:t>q</a:t>
            </a:r>
            <a:r>
              <a:rPr lang="pt-BR" altLang="pt-BR" sz="2000">
                <a:sym typeface="Symbol" pitchFamily="18" charset="2"/>
              </a:rPr>
              <a:t>.</a:t>
            </a:r>
            <a:r>
              <a:rPr lang="pt-BR" altLang="pt-BR" sz="2000" i="1">
                <a:sym typeface="Symbol" pitchFamily="18" charset="2"/>
              </a:rPr>
              <a:t>y</a:t>
            </a:r>
            <a:endParaRPr lang="pt-BR" altLang="pt-BR" sz="20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pt-BR" altLang="pt-BR" sz="2000">
                <a:sym typeface="Symbol" pitchFamily="18" charset="2"/>
              </a:rPr>
              <a:t>     }</a:t>
            </a:r>
          </a:p>
          <a:p>
            <a:pPr>
              <a:buFont typeface="Wingdings" pitchFamily="2" charset="2"/>
              <a:buNone/>
            </a:pPr>
            <a:endParaRPr lang="pt-BR" altLang="pt-BR" sz="2000">
              <a:latin typeface="Courier New" pitchFamily="49" charset="0"/>
              <a:sym typeface="Symbol" pitchFamily="18" charset="2"/>
            </a:endParaRPr>
          </a:p>
          <a:p>
            <a:endParaRPr lang="pt-BR" altLang="pt-BR" sz="2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A8D7-35CC-4972-A8C0-37D462F3FDE5}" type="slidenum">
              <a:rPr lang="pt-PT" altLang="pt-BR"/>
              <a:pPr/>
              <a:t>150</a:t>
            </a:fld>
            <a:endParaRPr lang="pt-PT" altLang="pt-BR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Balanceadas</a:t>
            </a:r>
            <a:endParaRPr lang="pt-BR" altLang="pt-BR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sz="2000"/>
              <a:t>Vimos que árvores completas garantem buscas utilizando não mais que </a:t>
            </a:r>
            <a:r>
              <a:rPr lang="en-US" altLang="pt-BR" sz="2000">
                <a:sym typeface="Symbol" pitchFamily="18" charset="2"/>
              </a:rPr>
              <a:t></a:t>
            </a:r>
            <a:r>
              <a:rPr lang="en-US" altLang="pt-BR" sz="2000"/>
              <a:t>log</a:t>
            </a:r>
            <a:r>
              <a:rPr lang="en-US" altLang="pt-BR" sz="2000" baseline="-25000"/>
              <a:t>2 </a:t>
            </a:r>
            <a:r>
              <a:rPr lang="en-US" altLang="pt-BR" sz="2000" i="1"/>
              <a:t>n</a:t>
            </a:r>
            <a:r>
              <a:rPr lang="en-US" altLang="pt-BR" sz="2000">
                <a:sym typeface="Symbol" pitchFamily="18" charset="2"/>
              </a:rPr>
              <a:t></a:t>
            </a:r>
            <a:r>
              <a:rPr lang="en-US" altLang="pt-BR" sz="2000" i="1"/>
              <a:t> + </a:t>
            </a:r>
            <a:r>
              <a:rPr lang="en-US" altLang="pt-BR" sz="2000"/>
              <a:t>1 comparações</a:t>
            </a:r>
          </a:p>
          <a:p>
            <a:r>
              <a:rPr lang="en-US" altLang="pt-BR" sz="2000"/>
              <a:t>Mais importante, vimos que árvores binárias de busca, se construídas por inserção aleatória de elementos têm altura logarítmica (em </a:t>
            </a:r>
            <a:r>
              <a:rPr lang="en-US" altLang="pt-BR" sz="2000" i="1"/>
              <a:t>n</a:t>
            </a:r>
            <a:r>
              <a:rPr lang="en-US" altLang="pt-BR" sz="2000"/>
              <a:t>) na média</a:t>
            </a:r>
          </a:p>
          <a:p>
            <a:r>
              <a:rPr lang="en-US" altLang="pt-BR" sz="2000"/>
              <a:t>Entretanto, não podemos assegurar que árvores binárias de busca construídas segundo qualquer ordem de inserção sempre têm altura logarítmica</a:t>
            </a:r>
          </a:p>
          <a:p>
            <a:r>
              <a:rPr lang="en-US" altLang="pt-BR" sz="2000"/>
              <a:t>A idéia então é modificar os algoritmos de inserção e remoção de forma a assegurar que a árvore resultante é sempre de altura logarítmica</a:t>
            </a:r>
          </a:p>
          <a:p>
            <a:r>
              <a:rPr lang="en-US" altLang="pt-BR" sz="2000"/>
              <a:t>Duas variantes mais conhecidas:</a:t>
            </a:r>
          </a:p>
          <a:p>
            <a:pPr lvl="1"/>
            <a:r>
              <a:rPr lang="en-US" altLang="pt-BR" sz="2000"/>
              <a:t>Árvores AVL</a:t>
            </a:r>
          </a:p>
          <a:p>
            <a:pPr lvl="1"/>
            <a:r>
              <a:rPr lang="en-US" altLang="pt-BR" sz="2000"/>
              <a:t>Árvores Graduadas</a:t>
            </a:r>
            <a:endParaRPr lang="pt-BR" altLang="pt-BR" sz="20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1E8F-EFD9-482C-8308-04DD34A6047E}" type="slidenum">
              <a:rPr lang="pt-PT" altLang="pt-BR"/>
              <a:pPr/>
              <a:t>151</a:t>
            </a:fld>
            <a:endParaRPr lang="pt-PT" altLang="pt-BR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AVL</a:t>
            </a:r>
            <a:endParaRPr lang="pt-BR" altLang="pt-BR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Em geral, rebalancear uma árvore quando ela deixa de ser completa (devido a uma inserção ou remoção por exemplo) pode ser muito custoso (até </a:t>
            </a:r>
            <a:r>
              <a:rPr lang="en-US" altLang="pt-BR" i="1"/>
              <a:t>n </a:t>
            </a:r>
            <a:r>
              <a:rPr lang="en-US" altLang="pt-BR"/>
              <a:t>operações)</a:t>
            </a:r>
            <a:endParaRPr lang="en-US" altLang="pt-BR" i="1"/>
          </a:p>
          <a:p>
            <a:pPr>
              <a:lnSpc>
                <a:spcPct val="90000"/>
              </a:lnSpc>
            </a:pPr>
            <a:r>
              <a:rPr lang="en-US" altLang="pt-BR"/>
              <a:t>Uma idéia é estabelecer um critério mais fraco que, não obstante, garanta altura logarítmica</a:t>
            </a:r>
          </a:p>
          <a:p>
            <a:pPr>
              <a:lnSpc>
                <a:spcPct val="90000"/>
              </a:lnSpc>
            </a:pPr>
            <a:r>
              <a:rPr lang="en-US" altLang="pt-BR"/>
              <a:t>O critério sugerido por </a:t>
            </a:r>
            <a:r>
              <a:rPr lang="en-US" altLang="pt-BR" u="sng"/>
              <a:t>A</a:t>
            </a:r>
            <a:r>
              <a:rPr lang="en-US" altLang="pt-BR"/>
              <a:t>delson-</a:t>
            </a:r>
            <a:r>
              <a:rPr lang="en-US" altLang="pt-BR" u="sng"/>
              <a:t>V</a:t>
            </a:r>
            <a:r>
              <a:rPr lang="en-US" altLang="pt-BR"/>
              <a:t>elskii e </a:t>
            </a:r>
            <a:r>
              <a:rPr lang="en-US" altLang="pt-BR" u="sng"/>
              <a:t>L</a:t>
            </a:r>
            <a:r>
              <a:rPr lang="en-US" altLang="pt-BR"/>
              <a:t>andis é o de garantir a seguinte invariante: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Para cada nó da árvore, a altura de sua subárvore esquerda e de sua subárvore direita diferem de no máximo 1</a:t>
            </a:r>
          </a:p>
          <a:p>
            <a:pPr>
              <a:lnSpc>
                <a:spcPct val="90000"/>
              </a:lnSpc>
            </a:pPr>
            <a:r>
              <a:rPr lang="en-US" altLang="pt-BR"/>
              <a:t>Para manter essa invariante depois de alguma inserção ou remoção que desbalanceie a árvore, utiliza-se operações de custo </a:t>
            </a:r>
            <a:r>
              <a:rPr lang="en-US" altLang="pt-BR" i="1"/>
              <a:t>O</a:t>
            </a:r>
            <a:r>
              <a:rPr lang="en-US" altLang="pt-BR"/>
              <a:t>(1) chamadas </a:t>
            </a:r>
            <a:r>
              <a:rPr lang="en-US" altLang="pt-BR" i="1"/>
              <a:t>rotações</a:t>
            </a:r>
            <a:endParaRPr lang="pt-BR" altLang="pt-BR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D52F-530D-4558-B761-12E5C06BC9F9}" type="slidenum">
              <a:rPr lang="pt-PT" altLang="pt-BR"/>
              <a:pPr/>
              <a:t>152</a:t>
            </a:fld>
            <a:endParaRPr lang="pt-PT" altLang="pt-BR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AVL</a:t>
            </a:r>
            <a:endParaRPr lang="pt-BR" altLang="pt-BR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árvore AVL tem altura logarítmica?</a:t>
            </a:r>
          </a:p>
          <a:p>
            <a:pPr lvl="1"/>
            <a:r>
              <a:rPr lang="en-US" altLang="pt-BR"/>
              <a:t>Seja </a:t>
            </a:r>
            <a:r>
              <a:rPr lang="en-US" altLang="pt-BR" i="1"/>
              <a:t>N</a:t>
            </a:r>
            <a:r>
              <a:rPr lang="en-US" altLang="pt-BR"/>
              <a:t>(</a:t>
            </a:r>
            <a:r>
              <a:rPr lang="en-US" altLang="pt-BR" i="1"/>
              <a:t>h</a:t>
            </a:r>
            <a:r>
              <a:rPr lang="en-US" altLang="pt-BR"/>
              <a:t>) o número mínimo de nós de uma árvore AVL de altura </a:t>
            </a:r>
            <a:r>
              <a:rPr lang="en-US" altLang="pt-BR" i="1"/>
              <a:t>h</a:t>
            </a:r>
          </a:p>
          <a:p>
            <a:pPr lvl="1"/>
            <a:r>
              <a:rPr lang="en-US" altLang="pt-BR"/>
              <a:t>Claramente, </a:t>
            </a:r>
            <a:r>
              <a:rPr lang="en-US" altLang="pt-BR" i="1"/>
              <a:t>N</a:t>
            </a:r>
            <a:r>
              <a:rPr lang="en-US" altLang="pt-BR"/>
              <a:t>(1) = 1 e </a:t>
            </a:r>
            <a:r>
              <a:rPr lang="en-US" altLang="pt-BR" i="1"/>
              <a:t>N</a:t>
            </a:r>
            <a:r>
              <a:rPr lang="en-US" altLang="pt-BR"/>
              <a:t>(</a:t>
            </a:r>
            <a:r>
              <a:rPr lang="en-US" altLang="pt-BR" i="1"/>
              <a:t>2</a:t>
            </a:r>
            <a:r>
              <a:rPr lang="en-US" altLang="pt-BR"/>
              <a:t>) = 2</a:t>
            </a:r>
          </a:p>
          <a:p>
            <a:pPr lvl="1"/>
            <a:r>
              <a:rPr lang="en-US" altLang="pt-BR"/>
              <a:t>Em geral, </a:t>
            </a:r>
            <a:r>
              <a:rPr lang="en-US" altLang="pt-BR" i="1"/>
              <a:t>N</a:t>
            </a:r>
            <a:r>
              <a:rPr lang="en-US" altLang="pt-BR"/>
              <a:t>(</a:t>
            </a:r>
            <a:r>
              <a:rPr lang="en-US" altLang="pt-BR" i="1"/>
              <a:t>h</a:t>
            </a:r>
            <a:r>
              <a:rPr lang="en-US" altLang="pt-BR"/>
              <a:t>)= </a:t>
            </a:r>
            <a:r>
              <a:rPr lang="en-US" altLang="pt-BR" i="1"/>
              <a:t>N</a:t>
            </a:r>
            <a:r>
              <a:rPr lang="en-US" altLang="pt-BR"/>
              <a:t>(</a:t>
            </a:r>
            <a:r>
              <a:rPr lang="en-US" altLang="pt-BR" i="1"/>
              <a:t>h – </a:t>
            </a:r>
            <a:r>
              <a:rPr lang="en-US" altLang="pt-BR"/>
              <a:t>1) + </a:t>
            </a:r>
            <a:r>
              <a:rPr lang="en-US" altLang="pt-BR" i="1"/>
              <a:t>N</a:t>
            </a:r>
            <a:r>
              <a:rPr lang="en-US" altLang="pt-BR"/>
              <a:t>(</a:t>
            </a:r>
            <a:r>
              <a:rPr lang="en-US" altLang="pt-BR" i="1"/>
              <a:t>h – </a:t>
            </a:r>
            <a:r>
              <a:rPr lang="en-US" altLang="pt-BR"/>
              <a:t>2)+1</a:t>
            </a:r>
          </a:p>
          <a:p>
            <a:pPr lvl="1"/>
            <a:r>
              <a:rPr lang="en-US" altLang="pt-BR"/>
              <a:t>Essa recorrência é semelhante à recorrência obtida para a série de Fibonacci</a:t>
            </a:r>
          </a:p>
          <a:p>
            <a:pPr lvl="1"/>
            <a:r>
              <a:rPr lang="en-US" altLang="pt-BR"/>
              <a:t>Sua solução resulta aproximadamente em </a:t>
            </a:r>
          </a:p>
          <a:p>
            <a:pPr lvl="2">
              <a:buFontTx/>
              <a:buNone/>
            </a:pPr>
            <a:endParaRPr lang="pt-BR" altLang="pt-BR"/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2743200" y="4495800"/>
          <a:ext cx="31877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3" name="Equation" r:id="rId3" imgW="1663560" imgH="545760" progId="Equation.3">
                  <p:embed/>
                </p:oleObj>
              </mc:Choice>
              <mc:Fallback>
                <p:oleObj name="Equation" r:id="rId3" imgW="166356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31877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6B3-F5AA-45ED-8B3C-BE81D7704E4B}" type="slidenum">
              <a:rPr lang="pt-PT" altLang="pt-BR"/>
              <a:pPr/>
              <a:t>153</a:t>
            </a:fld>
            <a:endParaRPr lang="pt-PT" altLang="pt-BR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Rotações em Árvores Binárias de Busca</a:t>
            </a:r>
            <a:endParaRPr lang="pt-BR" altLang="pt-BR"/>
          </a:p>
        </p:txBody>
      </p: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1447800" y="2590800"/>
            <a:ext cx="1752600" cy="1905000"/>
            <a:chOff x="912" y="1632"/>
            <a:chExt cx="1104" cy="1200"/>
          </a:xfrm>
        </p:grpSpPr>
        <p:sp>
          <p:nvSpPr>
            <p:cNvPr id="202756" name="Oval 4"/>
            <p:cNvSpPr>
              <a:spLocks noChangeArrowheads="1"/>
            </p:cNvSpPr>
            <p:nvPr/>
          </p:nvSpPr>
          <p:spPr bwMode="auto">
            <a:xfrm>
              <a:off x="1440" y="16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2757" name="AutoShape 5"/>
            <p:cNvCxnSpPr>
              <a:cxnSpLocks noChangeShapeType="1"/>
              <a:stCxn id="202756" idx="5"/>
              <a:endCxn id="202765" idx="0"/>
            </p:cNvCxnSpPr>
            <p:nvPr/>
          </p:nvCxnSpPr>
          <p:spPr bwMode="auto">
            <a:xfrm>
              <a:off x="1645" y="1837"/>
              <a:ext cx="17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2758" name="Oval 6"/>
            <p:cNvSpPr>
              <a:spLocks noChangeArrowheads="1"/>
            </p:cNvSpPr>
            <p:nvPr/>
          </p:nvSpPr>
          <p:spPr bwMode="auto">
            <a:xfrm>
              <a:off x="1200" y="203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2759" name="AutoShape 7"/>
            <p:cNvCxnSpPr>
              <a:cxnSpLocks noChangeShapeType="1"/>
              <a:stCxn id="202756" idx="3"/>
              <a:endCxn id="202758" idx="0"/>
            </p:cNvCxnSpPr>
            <p:nvPr/>
          </p:nvCxnSpPr>
          <p:spPr bwMode="auto">
            <a:xfrm flipH="1">
              <a:off x="1320" y="1837"/>
              <a:ext cx="155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0" name="AutoShape 8"/>
            <p:cNvCxnSpPr>
              <a:cxnSpLocks noChangeShapeType="1"/>
              <a:stCxn id="202758" idx="5"/>
              <a:endCxn id="202768" idx="0"/>
            </p:cNvCxnSpPr>
            <p:nvPr/>
          </p:nvCxnSpPr>
          <p:spPr bwMode="auto">
            <a:xfrm>
              <a:off x="1405" y="2243"/>
              <a:ext cx="17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1" name="AutoShape 9"/>
            <p:cNvCxnSpPr>
              <a:cxnSpLocks noChangeShapeType="1"/>
              <a:stCxn id="202758" idx="3"/>
              <a:endCxn id="202767" idx="0"/>
            </p:cNvCxnSpPr>
            <p:nvPr/>
          </p:nvCxnSpPr>
          <p:spPr bwMode="auto">
            <a:xfrm flipH="1">
              <a:off x="1104" y="2243"/>
              <a:ext cx="13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2765" name="AutoShape 13"/>
            <p:cNvSpPr>
              <a:spLocks noChangeArrowheads="1"/>
            </p:cNvSpPr>
            <p:nvPr/>
          </p:nvSpPr>
          <p:spPr bwMode="auto">
            <a:xfrm>
              <a:off x="1632" y="201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2767" name="AutoShape 15"/>
            <p:cNvSpPr>
              <a:spLocks noChangeArrowheads="1"/>
            </p:cNvSpPr>
            <p:nvPr/>
          </p:nvSpPr>
          <p:spPr bwMode="auto">
            <a:xfrm>
              <a:off x="912" y="249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202768" name="AutoShape 16"/>
            <p:cNvSpPr>
              <a:spLocks noChangeArrowheads="1"/>
            </p:cNvSpPr>
            <p:nvPr/>
          </p:nvSpPr>
          <p:spPr bwMode="auto">
            <a:xfrm>
              <a:off x="1392" y="249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</p:grpSp>
      <p:grpSp>
        <p:nvGrpSpPr>
          <p:cNvPr id="202778" name="Group 26"/>
          <p:cNvGrpSpPr>
            <a:grpSpLocks/>
          </p:cNvGrpSpPr>
          <p:nvPr/>
        </p:nvGrpSpPr>
        <p:grpSpPr bwMode="auto">
          <a:xfrm flipH="1">
            <a:off x="5638800" y="2514600"/>
            <a:ext cx="1752600" cy="1905000"/>
            <a:chOff x="3408" y="1584"/>
            <a:chExt cx="1104" cy="1200"/>
          </a:xfrm>
        </p:grpSpPr>
        <p:sp>
          <p:nvSpPr>
            <p:cNvPr id="202769" name="Oval 17"/>
            <p:cNvSpPr>
              <a:spLocks noChangeArrowheads="1"/>
            </p:cNvSpPr>
            <p:nvPr/>
          </p:nvSpPr>
          <p:spPr bwMode="auto">
            <a:xfrm>
              <a:off x="3936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2770" name="AutoShape 18"/>
            <p:cNvCxnSpPr>
              <a:cxnSpLocks noChangeShapeType="1"/>
              <a:stCxn id="202769" idx="5"/>
              <a:endCxn id="202775" idx="0"/>
            </p:cNvCxnSpPr>
            <p:nvPr/>
          </p:nvCxnSpPr>
          <p:spPr bwMode="auto">
            <a:xfrm>
              <a:off x="4141" y="1789"/>
              <a:ext cx="17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2771" name="Oval 19"/>
            <p:cNvSpPr>
              <a:spLocks noChangeArrowheads="1"/>
            </p:cNvSpPr>
            <p:nvPr/>
          </p:nvSpPr>
          <p:spPr bwMode="auto">
            <a:xfrm>
              <a:off x="3696" y="199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2772" name="AutoShape 20"/>
            <p:cNvCxnSpPr>
              <a:cxnSpLocks noChangeShapeType="1"/>
              <a:stCxn id="202769" idx="3"/>
              <a:endCxn id="202771" idx="0"/>
            </p:cNvCxnSpPr>
            <p:nvPr/>
          </p:nvCxnSpPr>
          <p:spPr bwMode="auto">
            <a:xfrm flipH="1">
              <a:off x="3816" y="1789"/>
              <a:ext cx="155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3" name="AutoShape 21"/>
            <p:cNvCxnSpPr>
              <a:cxnSpLocks noChangeShapeType="1"/>
              <a:stCxn id="202771" idx="5"/>
              <a:endCxn id="202777" idx="0"/>
            </p:cNvCxnSpPr>
            <p:nvPr/>
          </p:nvCxnSpPr>
          <p:spPr bwMode="auto">
            <a:xfrm>
              <a:off x="3901" y="2195"/>
              <a:ext cx="17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4" name="AutoShape 22"/>
            <p:cNvCxnSpPr>
              <a:cxnSpLocks noChangeShapeType="1"/>
              <a:stCxn id="202771" idx="3"/>
              <a:endCxn id="202776" idx="0"/>
            </p:cNvCxnSpPr>
            <p:nvPr/>
          </p:nvCxnSpPr>
          <p:spPr bwMode="auto">
            <a:xfrm flipH="1">
              <a:off x="3600" y="2195"/>
              <a:ext cx="13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2775" name="AutoShape 23"/>
            <p:cNvSpPr>
              <a:spLocks noChangeArrowheads="1"/>
            </p:cNvSpPr>
            <p:nvPr/>
          </p:nvSpPr>
          <p:spPr bwMode="auto">
            <a:xfrm>
              <a:off x="4128" y="1968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202776" name="AutoShape 24"/>
            <p:cNvSpPr>
              <a:spLocks noChangeArrowheads="1"/>
            </p:cNvSpPr>
            <p:nvPr/>
          </p:nvSpPr>
          <p:spPr bwMode="auto">
            <a:xfrm>
              <a:off x="3408" y="2448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2777" name="AutoShape 25"/>
            <p:cNvSpPr>
              <a:spLocks noChangeArrowheads="1"/>
            </p:cNvSpPr>
            <p:nvPr/>
          </p:nvSpPr>
          <p:spPr bwMode="auto">
            <a:xfrm>
              <a:off x="3888" y="2448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</p:grpSp>
      <p:grpSp>
        <p:nvGrpSpPr>
          <p:cNvPr id="202781" name="Group 29"/>
          <p:cNvGrpSpPr>
            <a:grpSpLocks/>
          </p:cNvGrpSpPr>
          <p:nvPr/>
        </p:nvGrpSpPr>
        <p:grpSpPr bwMode="auto">
          <a:xfrm>
            <a:off x="3505200" y="2667000"/>
            <a:ext cx="1828800" cy="1905000"/>
            <a:chOff x="2208" y="1680"/>
            <a:chExt cx="1152" cy="1200"/>
          </a:xfrm>
        </p:grpSpPr>
        <p:sp>
          <p:nvSpPr>
            <p:cNvPr id="202780" name="Rectangle 28"/>
            <p:cNvSpPr>
              <a:spLocks noChangeArrowheads="1"/>
            </p:cNvSpPr>
            <p:nvPr/>
          </p:nvSpPr>
          <p:spPr bwMode="auto">
            <a:xfrm>
              <a:off x="2208" y="1680"/>
              <a:ext cx="1152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2779" name="AutoShape 27"/>
            <p:cNvSpPr>
              <a:spLocks noChangeArrowheads="1"/>
            </p:cNvSpPr>
            <p:nvPr/>
          </p:nvSpPr>
          <p:spPr bwMode="auto">
            <a:xfrm>
              <a:off x="2400" y="1920"/>
              <a:ext cx="816" cy="720"/>
            </a:xfrm>
            <a:prstGeom prst="rightArrow">
              <a:avLst>
                <a:gd name="adj1" fmla="val 50000"/>
                <a:gd name="adj2" fmla="val 2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sz="1800">
                  <a:latin typeface="Arial" charset="0"/>
                </a:rPr>
                <a:t>rotação</a:t>
              </a:r>
              <a:br>
                <a:rPr lang="en-US" altLang="pt-BR" sz="1800">
                  <a:latin typeface="Arial" charset="0"/>
                </a:rPr>
              </a:br>
              <a:r>
                <a:rPr lang="en-US" altLang="pt-BR" sz="1800">
                  <a:latin typeface="Arial" charset="0"/>
                </a:rPr>
                <a:t>direita</a:t>
              </a:r>
              <a:endParaRPr lang="pt-BR" altLang="pt-BR" sz="1800">
                <a:latin typeface="Arial" charset="0"/>
              </a:endParaRPr>
            </a:p>
          </p:txBody>
        </p:sp>
      </p:grpSp>
      <p:grpSp>
        <p:nvGrpSpPr>
          <p:cNvPr id="202783" name="Group 31"/>
          <p:cNvGrpSpPr>
            <a:grpSpLocks/>
          </p:cNvGrpSpPr>
          <p:nvPr/>
        </p:nvGrpSpPr>
        <p:grpSpPr bwMode="auto">
          <a:xfrm flipH="1">
            <a:off x="3505200" y="2667000"/>
            <a:ext cx="1828800" cy="1905000"/>
            <a:chOff x="2208" y="1680"/>
            <a:chExt cx="1152" cy="1200"/>
          </a:xfrm>
        </p:grpSpPr>
        <p:sp>
          <p:nvSpPr>
            <p:cNvPr id="202784" name="Rectangle 32"/>
            <p:cNvSpPr>
              <a:spLocks noChangeArrowheads="1"/>
            </p:cNvSpPr>
            <p:nvPr/>
          </p:nvSpPr>
          <p:spPr bwMode="auto">
            <a:xfrm>
              <a:off x="2208" y="1680"/>
              <a:ext cx="1152" cy="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2785" name="AutoShape 33"/>
            <p:cNvSpPr>
              <a:spLocks noChangeArrowheads="1"/>
            </p:cNvSpPr>
            <p:nvPr/>
          </p:nvSpPr>
          <p:spPr bwMode="auto">
            <a:xfrm>
              <a:off x="2400" y="1920"/>
              <a:ext cx="816" cy="720"/>
            </a:xfrm>
            <a:prstGeom prst="rightArrow">
              <a:avLst>
                <a:gd name="adj1" fmla="val 50000"/>
                <a:gd name="adj2" fmla="val 2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sz="1800">
                  <a:latin typeface="Arial" charset="0"/>
                </a:rPr>
                <a:t>rotação</a:t>
              </a:r>
              <a:br>
                <a:rPr lang="en-US" altLang="pt-BR" sz="1800">
                  <a:latin typeface="Arial" charset="0"/>
                </a:rPr>
              </a:br>
              <a:r>
                <a:rPr lang="en-US" altLang="pt-BR" sz="1800">
                  <a:latin typeface="Arial" charset="0"/>
                </a:rPr>
                <a:t>esquerda</a:t>
              </a:r>
              <a:endParaRPr lang="pt-BR" altLang="pt-BR" sz="18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6D5C-EDD6-485D-ACB9-7988CCC2D54F}" type="slidenum">
              <a:rPr lang="pt-PT" altLang="pt-BR"/>
              <a:pPr/>
              <a:t>154</a:t>
            </a:fld>
            <a:endParaRPr lang="pt-PT" altLang="pt-BR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Rotações em Árvores de Busca</a:t>
            </a:r>
            <a:endParaRPr lang="pt-BR" altLang="pt-BR"/>
          </a:p>
        </p:txBody>
      </p:sp>
      <p:grpSp>
        <p:nvGrpSpPr>
          <p:cNvPr id="203828" name="Group 52"/>
          <p:cNvGrpSpPr>
            <a:grpSpLocks/>
          </p:cNvGrpSpPr>
          <p:nvPr/>
        </p:nvGrpSpPr>
        <p:grpSpPr bwMode="auto">
          <a:xfrm>
            <a:off x="609600" y="1863725"/>
            <a:ext cx="2108200" cy="2632075"/>
            <a:chOff x="384" y="1174"/>
            <a:chExt cx="1328" cy="1658"/>
          </a:xfrm>
        </p:grpSpPr>
        <p:sp>
          <p:nvSpPr>
            <p:cNvPr id="203781" name="Oval 5"/>
            <p:cNvSpPr>
              <a:spLocks noChangeArrowheads="1"/>
            </p:cNvSpPr>
            <p:nvPr/>
          </p:nvSpPr>
          <p:spPr bwMode="auto">
            <a:xfrm>
              <a:off x="1136" y="16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3782" name="AutoShape 6"/>
            <p:cNvCxnSpPr>
              <a:cxnSpLocks noChangeShapeType="1"/>
              <a:stCxn id="203781" idx="5"/>
              <a:endCxn id="203787" idx="0"/>
            </p:cNvCxnSpPr>
            <p:nvPr/>
          </p:nvCxnSpPr>
          <p:spPr bwMode="auto">
            <a:xfrm>
              <a:off x="1341" y="1837"/>
              <a:ext cx="17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783" name="Oval 7"/>
            <p:cNvSpPr>
              <a:spLocks noChangeArrowheads="1"/>
            </p:cNvSpPr>
            <p:nvPr/>
          </p:nvSpPr>
          <p:spPr bwMode="auto">
            <a:xfrm>
              <a:off x="896" y="203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03784" name="AutoShape 8"/>
            <p:cNvCxnSpPr>
              <a:cxnSpLocks noChangeShapeType="1"/>
              <a:stCxn id="203781" idx="3"/>
              <a:endCxn id="203783" idx="0"/>
            </p:cNvCxnSpPr>
            <p:nvPr/>
          </p:nvCxnSpPr>
          <p:spPr bwMode="auto">
            <a:xfrm flipH="1">
              <a:off x="1016" y="1837"/>
              <a:ext cx="155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785" name="AutoShape 9"/>
            <p:cNvCxnSpPr>
              <a:cxnSpLocks noChangeShapeType="1"/>
              <a:stCxn id="203783" idx="5"/>
              <a:endCxn id="203789" idx="0"/>
            </p:cNvCxnSpPr>
            <p:nvPr/>
          </p:nvCxnSpPr>
          <p:spPr bwMode="auto">
            <a:xfrm>
              <a:off x="1101" y="2243"/>
              <a:ext cx="17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786" name="AutoShape 10"/>
            <p:cNvCxnSpPr>
              <a:cxnSpLocks noChangeShapeType="1"/>
              <a:stCxn id="203783" idx="3"/>
              <a:endCxn id="203788" idx="0"/>
            </p:cNvCxnSpPr>
            <p:nvPr/>
          </p:nvCxnSpPr>
          <p:spPr bwMode="auto">
            <a:xfrm flipH="1">
              <a:off x="800" y="2243"/>
              <a:ext cx="13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787" name="AutoShape 11"/>
            <p:cNvSpPr>
              <a:spLocks noChangeArrowheads="1"/>
            </p:cNvSpPr>
            <p:nvPr/>
          </p:nvSpPr>
          <p:spPr bwMode="auto">
            <a:xfrm>
              <a:off x="1328" y="201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4</a:t>
              </a:r>
              <a:endParaRPr lang="pt-BR" altLang="pt-BR" baseline="-25000"/>
            </a:p>
          </p:txBody>
        </p:sp>
        <p:sp>
          <p:nvSpPr>
            <p:cNvPr id="203788" name="AutoShape 12"/>
            <p:cNvSpPr>
              <a:spLocks noChangeArrowheads="1"/>
            </p:cNvSpPr>
            <p:nvPr/>
          </p:nvSpPr>
          <p:spPr bwMode="auto">
            <a:xfrm>
              <a:off x="608" y="249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203789" name="AutoShape 13"/>
            <p:cNvSpPr>
              <a:spLocks noChangeArrowheads="1"/>
            </p:cNvSpPr>
            <p:nvPr/>
          </p:nvSpPr>
          <p:spPr bwMode="auto">
            <a:xfrm>
              <a:off x="1088" y="249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3790" name="Oval 14"/>
            <p:cNvSpPr>
              <a:spLocks noChangeArrowheads="1"/>
            </p:cNvSpPr>
            <p:nvPr/>
          </p:nvSpPr>
          <p:spPr bwMode="auto">
            <a:xfrm>
              <a:off x="800" y="117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3791" name="AutoShape 15"/>
            <p:cNvCxnSpPr>
              <a:cxnSpLocks noChangeShapeType="1"/>
              <a:stCxn id="203790" idx="5"/>
              <a:endCxn id="203781" idx="0"/>
            </p:cNvCxnSpPr>
            <p:nvPr/>
          </p:nvCxnSpPr>
          <p:spPr bwMode="auto">
            <a:xfrm>
              <a:off x="1005" y="1379"/>
              <a:ext cx="25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792" name="AutoShape 16"/>
            <p:cNvCxnSpPr>
              <a:cxnSpLocks noChangeShapeType="1"/>
              <a:stCxn id="203790" idx="3"/>
              <a:endCxn id="203793" idx="0"/>
            </p:cNvCxnSpPr>
            <p:nvPr/>
          </p:nvCxnSpPr>
          <p:spPr bwMode="auto">
            <a:xfrm flipH="1">
              <a:off x="576" y="1379"/>
              <a:ext cx="25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793" name="AutoShape 17"/>
            <p:cNvSpPr>
              <a:spLocks noChangeArrowheads="1"/>
            </p:cNvSpPr>
            <p:nvPr/>
          </p:nvSpPr>
          <p:spPr bwMode="auto">
            <a:xfrm>
              <a:off x="384" y="163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</p:grpSp>
      <p:grpSp>
        <p:nvGrpSpPr>
          <p:cNvPr id="203826" name="Group 50"/>
          <p:cNvGrpSpPr>
            <a:grpSpLocks/>
          </p:cNvGrpSpPr>
          <p:nvPr/>
        </p:nvGrpSpPr>
        <p:grpSpPr bwMode="auto">
          <a:xfrm>
            <a:off x="3048000" y="1905000"/>
            <a:ext cx="2413000" cy="2632075"/>
            <a:chOff x="1920" y="1200"/>
            <a:chExt cx="1520" cy="1658"/>
          </a:xfrm>
        </p:grpSpPr>
        <p:sp>
          <p:nvSpPr>
            <p:cNvPr id="203794" name="Oval 18"/>
            <p:cNvSpPr>
              <a:spLocks noChangeArrowheads="1"/>
            </p:cNvSpPr>
            <p:nvPr/>
          </p:nvSpPr>
          <p:spPr bwMode="auto">
            <a:xfrm flipH="1">
              <a:off x="2672" y="165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03795" name="AutoShape 19"/>
            <p:cNvCxnSpPr>
              <a:cxnSpLocks noChangeShapeType="1"/>
              <a:stCxn id="203794" idx="5"/>
              <a:endCxn id="203800" idx="0"/>
            </p:cNvCxnSpPr>
            <p:nvPr/>
          </p:nvCxnSpPr>
          <p:spPr bwMode="auto">
            <a:xfrm flipH="1">
              <a:off x="2528" y="1862"/>
              <a:ext cx="179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796" name="Oval 20"/>
            <p:cNvSpPr>
              <a:spLocks noChangeArrowheads="1"/>
            </p:cNvSpPr>
            <p:nvPr/>
          </p:nvSpPr>
          <p:spPr bwMode="auto">
            <a:xfrm flipH="1">
              <a:off x="2912" y="20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3797" name="AutoShape 21"/>
            <p:cNvCxnSpPr>
              <a:cxnSpLocks noChangeShapeType="1"/>
              <a:stCxn id="203794" idx="3"/>
              <a:endCxn id="203796" idx="0"/>
            </p:cNvCxnSpPr>
            <p:nvPr/>
          </p:nvCxnSpPr>
          <p:spPr bwMode="auto">
            <a:xfrm>
              <a:off x="2876" y="1862"/>
              <a:ext cx="156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798" name="AutoShape 22"/>
            <p:cNvCxnSpPr>
              <a:cxnSpLocks noChangeShapeType="1"/>
              <a:stCxn id="203796" idx="5"/>
              <a:endCxn id="203802" idx="0"/>
            </p:cNvCxnSpPr>
            <p:nvPr/>
          </p:nvCxnSpPr>
          <p:spPr bwMode="auto">
            <a:xfrm flipH="1">
              <a:off x="2768" y="2268"/>
              <a:ext cx="179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799" name="AutoShape 23"/>
            <p:cNvCxnSpPr>
              <a:cxnSpLocks noChangeShapeType="1"/>
              <a:stCxn id="203796" idx="3"/>
              <a:endCxn id="203801" idx="0"/>
            </p:cNvCxnSpPr>
            <p:nvPr/>
          </p:nvCxnSpPr>
          <p:spPr bwMode="auto">
            <a:xfrm>
              <a:off x="3116" y="2268"/>
              <a:ext cx="13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800" name="AutoShape 24"/>
            <p:cNvSpPr>
              <a:spLocks noChangeArrowheads="1"/>
            </p:cNvSpPr>
            <p:nvPr/>
          </p:nvSpPr>
          <p:spPr bwMode="auto">
            <a:xfrm flipH="1">
              <a:off x="2336" y="204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203801" name="AutoShape 25"/>
            <p:cNvSpPr>
              <a:spLocks noChangeArrowheads="1"/>
            </p:cNvSpPr>
            <p:nvPr/>
          </p:nvSpPr>
          <p:spPr bwMode="auto">
            <a:xfrm flipH="1">
              <a:off x="3056" y="252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4</a:t>
              </a:r>
              <a:endParaRPr lang="pt-BR" altLang="pt-BR" baseline="-25000"/>
            </a:p>
          </p:txBody>
        </p:sp>
        <p:sp>
          <p:nvSpPr>
            <p:cNvPr id="203802" name="AutoShape 26"/>
            <p:cNvSpPr>
              <a:spLocks noChangeArrowheads="1"/>
            </p:cNvSpPr>
            <p:nvPr/>
          </p:nvSpPr>
          <p:spPr bwMode="auto">
            <a:xfrm flipH="1">
              <a:off x="2576" y="252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3803" name="Oval 27"/>
            <p:cNvSpPr>
              <a:spLocks noChangeArrowheads="1"/>
            </p:cNvSpPr>
            <p:nvPr/>
          </p:nvSpPr>
          <p:spPr bwMode="auto">
            <a:xfrm>
              <a:off x="2336" y="12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3804" name="AutoShape 28"/>
            <p:cNvCxnSpPr>
              <a:cxnSpLocks noChangeShapeType="1"/>
              <a:stCxn id="203803" idx="5"/>
              <a:endCxn id="203794" idx="0"/>
            </p:cNvCxnSpPr>
            <p:nvPr/>
          </p:nvCxnSpPr>
          <p:spPr bwMode="auto">
            <a:xfrm>
              <a:off x="2541" y="1405"/>
              <a:ext cx="25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805" name="AutoShape 29"/>
            <p:cNvCxnSpPr>
              <a:cxnSpLocks noChangeShapeType="1"/>
              <a:stCxn id="203803" idx="3"/>
              <a:endCxn id="203806" idx="0"/>
            </p:cNvCxnSpPr>
            <p:nvPr/>
          </p:nvCxnSpPr>
          <p:spPr bwMode="auto">
            <a:xfrm flipH="1">
              <a:off x="2112" y="1405"/>
              <a:ext cx="25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806" name="AutoShape 30"/>
            <p:cNvSpPr>
              <a:spLocks noChangeArrowheads="1"/>
            </p:cNvSpPr>
            <p:nvPr/>
          </p:nvSpPr>
          <p:spPr bwMode="auto">
            <a:xfrm>
              <a:off x="1920" y="1658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</p:grpSp>
      <p:grpSp>
        <p:nvGrpSpPr>
          <p:cNvPr id="203827" name="Group 51"/>
          <p:cNvGrpSpPr>
            <a:grpSpLocks/>
          </p:cNvGrpSpPr>
          <p:nvPr/>
        </p:nvGrpSpPr>
        <p:grpSpPr bwMode="auto">
          <a:xfrm>
            <a:off x="5486400" y="1905000"/>
            <a:ext cx="2895600" cy="1981200"/>
            <a:chOff x="3456" y="1200"/>
            <a:chExt cx="1824" cy="1248"/>
          </a:xfrm>
        </p:grpSpPr>
        <p:sp>
          <p:nvSpPr>
            <p:cNvPr id="203810" name="Oval 34"/>
            <p:cNvSpPr>
              <a:spLocks noChangeArrowheads="1"/>
            </p:cNvSpPr>
            <p:nvPr/>
          </p:nvSpPr>
          <p:spPr bwMode="auto">
            <a:xfrm flipH="1">
              <a:off x="4752" y="165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3812" name="AutoShape 36"/>
            <p:cNvCxnSpPr>
              <a:cxnSpLocks noChangeShapeType="1"/>
              <a:stCxn id="203810" idx="5"/>
              <a:endCxn id="203816" idx="0"/>
            </p:cNvCxnSpPr>
            <p:nvPr/>
          </p:nvCxnSpPr>
          <p:spPr bwMode="auto">
            <a:xfrm flipH="1">
              <a:off x="4608" y="1858"/>
              <a:ext cx="179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813" name="AutoShape 37"/>
            <p:cNvCxnSpPr>
              <a:cxnSpLocks noChangeShapeType="1"/>
              <a:stCxn id="203810" idx="3"/>
              <a:endCxn id="203815" idx="0"/>
            </p:cNvCxnSpPr>
            <p:nvPr/>
          </p:nvCxnSpPr>
          <p:spPr bwMode="auto">
            <a:xfrm>
              <a:off x="4956" y="1858"/>
              <a:ext cx="13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815" name="AutoShape 39"/>
            <p:cNvSpPr>
              <a:spLocks noChangeArrowheads="1"/>
            </p:cNvSpPr>
            <p:nvPr/>
          </p:nvSpPr>
          <p:spPr bwMode="auto">
            <a:xfrm flipH="1">
              <a:off x="489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4</a:t>
              </a:r>
              <a:endParaRPr lang="pt-BR" altLang="pt-BR" baseline="-25000"/>
            </a:p>
          </p:txBody>
        </p:sp>
        <p:sp>
          <p:nvSpPr>
            <p:cNvPr id="203816" name="AutoShape 40"/>
            <p:cNvSpPr>
              <a:spLocks noChangeArrowheads="1"/>
            </p:cNvSpPr>
            <p:nvPr/>
          </p:nvSpPr>
          <p:spPr bwMode="auto">
            <a:xfrm flipH="1">
              <a:off x="441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3817" name="Oval 41"/>
            <p:cNvSpPr>
              <a:spLocks noChangeArrowheads="1"/>
            </p:cNvSpPr>
            <p:nvPr/>
          </p:nvSpPr>
          <p:spPr bwMode="auto">
            <a:xfrm>
              <a:off x="4272" y="12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03818" name="AutoShape 42"/>
            <p:cNvCxnSpPr>
              <a:cxnSpLocks noChangeShapeType="1"/>
              <a:stCxn id="203817" idx="5"/>
              <a:endCxn id="203810" idx="0"/>
            </p:cNvCxnSpPr>
            <p:nvPr/>
          </p:nvCxnSpPr>
          <p:spPr bwMode="auto">
            <a:xfrm>
              <a:off x="4477" y="1405"/>
              <a:ext cx="395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819" name="AutoShape 43"/>
            <p:cNvCxnSpPr>
              <a:cxnSpLocks noChangeShapeType="1"/>
              <a:stCxn id="203817" idx="3"/>
              <a:endCxn id="203821" idx="0"/>
            </p:cNvCxnSpPr>
            <p:nvPr/>
          </p:nvCxnSpPr>
          <p:spPr bwMode="auto">
            <a:xfrm flipH="1">
              <a:off x="3912" y="1405"/>
              <a:ext cx="395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821" name="Oval 45"/>
            <p:cNvSpPr>
              <a:spLocks noChangeArrowheads="1"/>
            </p:cNvSpPr>
            <p:nvPr/>
          </p:nvSpPr>
          <p:spPr bwMode="auto">
            <a:xfrm flipH="1">
              <a:off x="3792" y="165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3822" name="AutoShape 46"/>
            <p:cNvCxnSpPr>
              <a:cxnSpLocks noChangeShapeType="1"/>
              <a:stCxn id="203821" idx="5"/>
              <a:endCxn id="203825" idx="0"/>
            </p:cNvCxnSpPr>
            <p:nvPr/>
          </p:nvCxnSpPr>
          <p:spPr bwMode="auto">
            <a:xfrm flipH="1">
              <a:off x="3648" y="1858"/>
              <a:ext cx="179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823" name="AutoShape 47"/>
            <p:cNvCxnSpPr>
              <a:cxnSpLocks noChangeShapeType="1"/>
              <a:stCxn id="203821" idx="3"/>
              <a:endCxn id="203824" idx="0"/>
            </p:cNvCxnSpPr>
            <p:nvPr/>
          </p:nvCxnSpPr>
          <p:spPr bwMode="auto">
            <a:xfrm>
              <a:off x="3996" y="1858"/>
              <a:ext cx="13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3824" name="AutoShape 48"/>
            <p:cNvSpPr>
              <a:spLocks noChangeArrowheads="1"/>
            </p:cNvSpPr>
            <p:nvPr/>
          </p:nvSpPr>
          <p:spPr bwMode="auto">
            <a:xfrm flipH="1">
              <a:off x="393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203825" name="AutoShape 49"/>
            <p:cNvSpPr>
              <a:spLocks noChangeArrowheads="1"/>
            </p:cNvSpPr>
            <p:nvPr/>
          </p:nvSpPr>
          <p:spPr bwMode="auto">
            <a:xfrm flipH="1">
              <a:off x="345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</p:grpSp>
      <p:grpSp>
        <p:nvGrpSpPr>
          <p:cNvPr id="203833" name="Group 57"/>
          <p:cNvGrpSpPr>
            <a:grpSpLocks/>
          </p:cNvGrpSpPr>
          <p:nvPr/>
        </p:nvGrpSpPr>
        <p:grpSpPr bwMode="auto">
          <a:xfrm>
            <a:off x="2819400" y="1905000"/>
            <a:ext cx="2667000" cy="2667000"/>
            <a:chOff x="1776" y="1200"/>
            <a:chExt cx="1680" cy="1680"/>
          </a:xfrm>
        </p:grpSpPr>
        <p:sp>
          <p:nvSpPr>
            <p:cNvPr id="203830" name="Rectangle 54"/>
            <p:cNvSpPr>
              <a:spLocks noChangeArrowheads="1"/>
            </p:cNvSpPr>
            <p:nvPr/>
          </p:nvSpPr>
          <p:spPr bwMode="auto">
            <a:xfrm>
              <a:off x="1776" y="1200"/>
              <a:ext cx="168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3831" name="AutoShape 55"/>
            <p:cNvSpPr>
              <a:spLocks noChangeArrowheads="1"/>
            </p:cNvSpPr>
            <p:nvPr/>
          </p:nvSpPr>
          <p:spPr bwMode="auto">
            <a:xfrm>
              <a:off x="2036" y="1632"/>
              <a:ext cx="1180" cy="720"/>
            </a:xfrm>
            <a:prstGeom prst="rightArrow">
              <a:avLst>
                <a:gd name="adj1" fmla="val 50000"/>
                <a:gd name="adj2" fmla="val 4097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sz="1800">
                  <a:latin typeface="Arial" charset="0"/>
                </a:rPr>
                <a:t>rotação</a:t>
              </a:r>
              <a:br>
                <a:rPr lang="en-US" altLang="pt-BR" sz="1800">
                  <a:latin typeface="Arial" charset="0"/>
                </a:rPr>
              </a:br>
              <a:r>
                <a:rPr lang="en-US" altLang="pt-BR" sz="1800">
                  <a:latin typeface="Arial" charset="0"/>
                </a:rPr>
                <a:t>dupla esquerda</a:t>
              </a:r>
              <a:endParaRPr lang="pt-BR" altLang="pt-BR" sz="18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13CD-88D3-4C24-912D-91BFB9648C7E}" type="slidenum">
              <a:rPr lang="pt-PT" altLang="pt-BR"/>
              <a:pPr/>
              <a:t>155</a:t>
            </a:fld>
            <a:endParaRPr lang="pt-PT" altLang="pt-BR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Rotações em Árvores de Busca</a:t>
            </a:r>
            <a:endParaRPr lang="pt-BR" altLang="pt-BR"/>
          </a:p>
        </p:txBody>
      </p:sp>
      <p:grpSp>
        <p:nvGrpSpPr>
          <p:cNvPr id="204803" name="Group 3"/>
          <p:cNvGrpSpPr>
            <a:grpSpLocks/>
          </p:cNvGrpSpPr>
          <p:nvPr/>
        </p:nvGrpSpPr>
        <p:grpSpPr bwMode="auto">
          <a:xfrm flipH="1">
            <a:off x="609600" y="1863725"/>
            <a:ext cx="2108200" cy="2632075"/>
            <a:chOff x="384" y="1174"/>
            <a:chExt cx="1328" cy="1658"/>
          </a:xfrm>
        </p:grpSpPr>
        <p:sp>
          <p:nvSpPr>
            <p:cNvPr id="204804" name="Oval 4"/>
            <p:cNvSpPr>
              <a:spLocks noChangeArrowheads="1"/>
            </p:cNvSpPr>
            <p:nvPr/>
          </p:nvSpPr>
          <p:spPr bwMode="auto">
            <a:xfrm>
              <a:off x="1136" y="16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4805" name="AutoShape 5"/>
            <p:cNvCxnSpPr>
              <a:cxnSpLocks noChangeShapeType="1"/>
              <a:stCxn id="204804" idx="5"/>
              <a:endCxn id="204810" idx="0"/>
            </p:cNvCxnSpPr>
            <p:nvPr/>
          </p:nvCxnSpPr>
          <p:spPr bwMode="auto">
            <a:xfrm>
              <a:off x="1341" y="1837"/>
              <a:ext cx="17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06" name="Oval 6"/>
            <p:cNvSpPr>
              <a:spLocks noChangeArrowheads="1"/>
            </p:cNvSpPr>
            <p:nvPr/>
          </p:nvSpPr>
          <p:spPr bwMode="auto">
            <a:xfrm>
              <a:off x="896" y="203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04807" name="AutoShape 7"/>
            <p:cNvCxnSpPr>
              <a:cxnSpLocks noChangeShapeType="1"/>
              <a:stCxn id="204804" idx="3"/>
              <a:endCxn id="204806" idx="0"/>
            </p:cNvCxnSpPr>
            <p:nvPr/>
          </p:nvCxnSpPr>
          <p:spPr bwMode="auto">
            <a:xfrm flipH="1">
              <a:off x="1016" y="1837"/>
              <a:ext cx="155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08" name="AutoShape 8"/>
            <p:cNvCxnSpPr>
              <a:cxnSpLocks noChangeShapeType="1"/>
              <a:stCxn id="204806" idx="5"/>
              <a:endCxn id="204812" idx="0"/>
            </p:cNvCxnSpPr>
            <p:nvPr/>
          </p:nvCxnSpPr>
          <p:spPr bwMode="auto">
            <a:xfrm>
              <a:off x="1101" y="2243"/>
              <a:ext cx="17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09" name="AutoShape 9"/>
            <p:cNvCxnSpPr>
              <a:cxnSpLocks noChangeShapeType="1"/>
              <a:stCxn id="204806" idx="3"/>
              <a:endCxn id="204811" idx="0"/>
            </p:cNvCxnSpPr>
            <p:nvPr/>
          </p:nvCxnSpPr>
          <p:spPr bwMode="auto">
            <a:xfrm flipH="1">
              <a:off x="800" y="2243"/>
              <a:ext cx="13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10" name="AutoShape 10"/>
            <p:cNvSpPr>
              <a:spLocks noChangeArrowheads="1"/>
            </p:cNvSpPr>
            <p:nvPr/>
          </p:nvSpPr>
          <p:spPr bwMode="auto">
            <a:xfrm>
              <a:off x="1328" y="201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204811" name="AutoShape 11"/>
            <p:cNvSpPr>
              <a:spLocks noChangeArrowheads="1"/>
            </p:cNvSpPr>
            <p:nvPr/>
          </p:nvSpPr>
          <p:spPr bwMode="auto">
            <a:xfrm>
              <a:off x="608" y="249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4812" name="AutoShape 12"/>
            <p:cNvSpPr>
              <a:spLocks noChangeArrowheads="1"/>
            </p:cNvSpPr>
            <p:nvPr/>
          </p:nvSpPr>
          <p:spPr bwMode="auto">
            <a:xfrm>
              <a:off x="1088" y="2496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204813" name="Oval 13"/>
            <p:cNvSpPr>
              <a:spLocks noChangeArrowheads="1"/>
            </p:cNvSpPr>
            <p:nvPr/>
          </p:nvSpPr>
          <p:spPr bwMode="auto">
            <a:xfrm>
              <a:off x="800" y="117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4814" name="AutoShape 14"/>
            <p:cNvCxnSpPr>
              <a:cxnSpLocks noChangeShapeType="1"/>
              <a:stCxn id="204813" idx="5"/>
              <a:endCxn id="204804" idx="0"/>
            </p:cNvCxnSpPr>
            <p:nvPr/>
          </p:nvCxnSpPr>
          <p:spPr bwMode="auto">
            <a:xfrm>
              <a:off x="1005" y="1379"/>
              <a:ext cx="25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15" name="AutoShape 15"/>
            <p:cNvCxnSpPr>
              <a:cxnSpLocks noChangeShapeType="1"/>
              <a:stCxn id="204813" idx="3"/>
              <a:endCxn id="204816" idx="0"/>
            </p:cNvCxnSpPr>
            <p:nvPr/>
          </p:nvCxnSpPr>
          <p:spPr bwMode="auto">
            <a:xfrm flipH="1">
              <a:off x="576" y="1379"/>
              <a:ext cx="25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16" name="AutoShape 16"/>
            <p:cNvSpPr>
              <a:spLocks noChangeArrowheads="1"/>
            </p:cNvSpPr>
            <p:nvPr/>
          </p:nvSpPr>
          <p:spPr bwMode="auto">
            <a:xfrm>
              <a:off x="384" y="163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4</a:t>
              </a:r>
              <a:endParaRPr lang="pt-BR" altLang="pt-BR" baseline="-25000"/>
            </a:p>
          </p:txBody>
        </p:sp>
      </p:grpSp>
      <p:grpSp>
        <p:nvGrpSpPr>
          <p:cNvPr id="204817" name="Group 17"/>
          <p:cNvGrpSpPr>
            <a:grpSpLocks/>
          </p:cNvGrpSpPr>
          <p:nvPr/>
        </p:nvGrpSpPr>
        <p:grpSpPr bwMode="auto">
          <a:xfrm flipH="1">
            <a:off x="3048000" y="1905000"/>
            <a:ext cx="2413000" cy="2632075"/>
            <a:chOff x="1920" y="1200"/>
            <a:chExt cx="1520" cy="1658"/>
          </a:xfrm>
        </p:grpSpPr>
        <p:sp>
          <p:nvSpPr>
            <p:cNvPr id="204818" name="Oval 18"/>
            <p:cNvSpPr>
              <a:spLocks noChangeArrowheads="1"/>
            </p:cNvSpPr>
            <p:nvPr/>
          </p:nvSpPr>
          <p:spPr bwMode="auto">
            <a:xfrm flipH="1">
              <a:off x="2672" y="165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04819" name="AutoShape 19"/>
            <p:cNvCxnSpPr>
              <a:cxnSpLocks noChangeShapeType="1"/>
              <a:stCxn id="204818" idx="5"/>
              <a:endCxn id="204824" idx="0"/>
            </p:cNvCxnSpPr>
            <p:nvPr/>
          </p:nvCxnSpPr>
          <p:spPr bwMode="auto">
            <a:xfrm flipH="1">
              <a:off x="2528" y="1862"/>
              <a:ext cx="179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20" name="Oval 20"/>
            <p:cNvSpPr>
              <a:spLocks noChangeArrowheads="1"/>
            </p:cNvSpPr>
            <p:nvPr/>
          </p:nvSpPr>
          <p:spPr bwMode="auto">
            <a:xfrm flipH="1">
              <a:off x="2912" y="20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4821" name="AutoShape 21"/>
            <p:cNvCxnSpPr>
              <a:cxnSpLocks noChangeShapeType="1"/>
              <a:stCxn id="204818" idx="3"/>
              <a:endCxn id="204820" idx="0"/>
            </p:cNvCxnSpPr>
            <p:nvPr/>
          </p:nvCxnSpPr>
          <p:spPr bwMode="auto">
            <a:xfrm>
              <a:off x="2876" y="1862"/>
              <a:ext cx="156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22" name="AutoShape 22"/>
            <p:cNvCxnSpPr>
              <a:cxnSpLocks noChangeShapeType="1"/>
              <a:stCxn id="204820" idx="5"/>
              <a:endCxn id="204826" idx="0"/>
            </p:cNvCxnSpPr>
            <p:nvPr/>
          </p:nvCxnSpPr>
          <p:spPr bwMode="auto">
            <a:xfrm flipH="1">
              <a:off x="2768" y="2268"/>
              <a:ext cx="179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23" name="AutoShape 23"/>
            <p:cNvCxnSpPr>
              <a:cxnSpLocks noChangeShapeType="1"/>
              <a:stCxn id="204820" idx="3"/>
              <a:endCxn id="204825" idx="0"/>
            </p:cNvCxnSpPr>
            <p:nvPr/>
          </p:nvCxnSpPr>
          <p:spPr bwMode="auto">
            <a:xfrm>
              <a:off x="3116" y="2268"/>
              <a:ext cx="13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24" name="AutoShape 24"/>
            <p:cNvSpPr>
              <a:spLocks noChangeArrowheads="1"/>
            </p:cNvSpPr>
            <p:nvPr/>
          </p:nvSpPr>
          <p:spPr bwMode="auto">
            <a:xfrm flipH="1">
              <a:off x="2336" y="204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4825" name="AutoShape 25"/>
            <p:cNvSpPr>
              <a:spLocks noChangeArrowheads="1"/>
            </p:cNvSpPr>
            <p:nvPr/>
          </p:nvSpPr>
          <p:spPr bwMode="auto">
            <a:xfrm flipH="1">
              <a:off x="3056" y="252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  <p:sp>
          <p:nvSpPr>
            <p:cNvPr id="204826" name="AutoShape 26"/>
            <p:cNvSpPr>
              <a:spLocks noChangeArrowheads="1"/>
            </p:cNvSpPr>
            <p:nvPr/>
          </p:nvSpPr>
          <p:spPr bwMode="auto">
            <a:xfrm flipH="1">
              <a:off x="2576" y="252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204827" name="Oval 27"/>
            <p:cNvSpPr>
              <a:spLocks noChangeArrowheads="1"/>
            </p:cNvSpPr>
            <p:nvPr/>
          </p:nvSpPr>
          <p:spPr bwMode="auto">
            <a:xfrm>
              <a:off x="2336" y="12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4828" name="AutoShape 28"/>
            <p:cNvCxnSpPr>
              <a:cxnSpLocks noChangeShapeType="1"/>
              <a:stCxn id="204827" idx="5"/>
              <a:endCxn id="204818" idx="0"/>
            </p:cNvCxnSpPr>
            <p:nvPr/>
          </p:nvCxnSpPr>
          <p:spPr bwMode="auto">
            <a:xfrm>
              <a:off x="2541" y="1405"/>
              <a:ext cx="251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29" name="AutoShape 29"/>
            <p:cNvCxnSpPr>
              <a:cxnSpLocks noChangeShapeType="1"/>
              <a:stCxn id="204827" idx="3"/>
              <a:endCxn id="204830" idx="0"/>
            </p:cNvCxnSpPr>
            <p:nvPr/>
          </p:nvCxnSpPr>
          <p:spPr bwMode="auto">
            <a:xfrm flipH="1">
              <a:off x="2112" y="1405"/>
              <a:ext cx="25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30" name="AutoShape 30"/>
            <p:cNvSpPr>
              <a:spLocks noChangeArrowheads="1"/>
            </p:cNvSpPr>
            <p:nvPr/>
          </p:nvSpPr>
          <p:spPr bwMode="auto">
            <a:xfrm>
              <a:off x="1920" y="1658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4</a:t>
              </a:r>
              <a:endParaRPr lang="pt-BR" altLang="pt-BR" baseline="-25000"/>
            </a:p>
          </p:txBody>
        </p:sp>
      </p:grpSp>
      <p:grpSp>
        <p:nvGrpSpPr>
          <p:cNvPr id="204831" name="Group 31"/>
          <p:cNvGrpSpPr>
            <a:grpSpLocks/>
          </p:cNvGrpSpPr>
          <p:nvPr/>
        </p:nvGrpSpPr>
        <p:grpSpPr bwMode="auto">
          <a:xfrm>
            <a:off x="5486400" y="1905000"/>
            <a:ext cx="2895600" cy="1981200"/>
            <a:chOff x="3456" y="1200"/>
            <a:chExt cx="1824" cy="1248"/>
          </a:xfrm>
        </p:grpSpPr>
        <p:sp>
          <p:nvSpPr>
            <p:cNvPr id="204832" name="Oval 32"/>
            <p:cNvSpPr>
              <a:spLocks noChangeArrowheads="1"/>
            </p:cNvSpPr>
            <p:nvPr/>
          </p:nvSpPr>
          <p:spPr bwMode="auto">
            <a:xfrm flipH="1">
              <a:off x="4752" y="165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cxnSp>
          <p:nvCxnSpPr>
            <p:cNvPr id="204833" name="AutoShape 33"/>
            <p:cNvCxnSpPr>
              <a:cxnSpLocks noChangeShapeType="1"/>
              <a:stCxn id="204832" idx="5"/>
              <a:endCxn id="204836" idx="0"/>
            </p:cNvCxnSpPr>
            <p:nvPr/>
          </p:nvCxnSpPr>
          <p:spPr bwMode="auto">
            <a:xfrm flipH="1">
              <a:off x="4608" y="1858"/>
              <a:ext cx="179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34" name="AutoShape 34"/>
            <p:cNvCxnSpPr>
              <a:cxnSpLocks noChangeShapeType="1"/>
              <a:stCxn id="204832" idx="3"/>
              <a:endCxn id="204835" idx="0"/>
            </p:cNvCxnSpPr>
            <p:nvPr/>
          </p:nvCxnSpPr>
          <p:spPr bwMode="auto">
            <a:xfrm>
              <a:off x="4956" y="1858"/>
              <a:ext cx="13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35" name="AutoShape 35"/>
            <p:cNvSpPr>
              <a:spLocks noChangeArrowheads="1"/>
            </p:cNvSpPr>
            <p:nvPr/>
          </p:nvSpPr>
          <p:spPr bwMode="auto">
            <a:xfrm flipH="1">
              <a:off x="489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4</a:t>
              </a:r>
              <a:endParaRPr lang="pt-BR" altLang="pt-BR" baseline="-25000"/>
            </a:p>
          </p:txBody>
        </p:sp>
        <p:sp>
          <p:nvSpPr>
            <p:cNvPr id="204836" name="AutoShape 36"/>
            <p:cNvSpPr>
              <a:spLocks noChangeArrowheads="1"/>
            </p:cNvSpPr>
            <p:nvPr/>
          </p:nvSpPr>
          <p:spPr bwMode="auto">
            <a:xfrm flipH="1">
              <a:off x="441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3</a:t>
              </a:r>
              <a:endParaRPr lang="pt-BR" altLang="pt-BR" baseline="-25000"/>
            </a:p>
          </p:txBody>
        </p:sp>
        <p:sp>
          <p:nvSpPr>
            <p:cNvPr id="204837" name="Oval 37"/>
            <p:cNvSpPr>
              <a:spLocks noChangeArrowheads="1"/>
            </p:cNvSpPr>
            <p:nvPr/>
          </p:nvSpPr>
          <p:spPr bwMode="auto">
            <a:xfrm>
              <a:off x="4272" y="12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04838" name="AutoShape 38"/>
            <p:cNvCxnSpPr>
              <a:cxnSpLocks noChangeShapeType="1"/>
              <a:stCxn id="204837" idx="5"/>
              <a:endCxn id="204832" idx="0"/>
            </p:cNvCxnSpPr>
            <p:nvPr/>
          </p:nvCxnSpPr>
          <p:spPr bwMode="auto">
            <a:xfrm>
              <a:off x="4477" y="1405"/>
              <a:ext cx="395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39" name="AutoShape 39"/>
            <p:cNvCxnSpPr>
              <a:cxnSpLocks noChangeShapeType="1"/>
              <a:stCxn id="204837" idx="3"/>
              <a:endCxn id="204840" idx="0"/>
            </p:cNvCxnSpPr>
            <p:nvPr/>
          </p:nvCxnSpPr>
          <p:spPr bwMode="auto">
            <a:xfrm flipH="1">
              <a:off x="3912" y="1405"/>
              <a:ext cx="395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40" name="Oval 40"/>
            <p:cNvSpPr>
              <a:spLocks noChangeArrowheads="1"/>
            </p:cNvSpPr>
            <p:nvPr/>
          </p:nvSpPr>
          <p:spPr bwMode="auto">
            <a:xfrm flipH="1">
              <a:off x="3792" y="165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cxnSp>
          <p:nvCxnSpPr>
            <p:cNvPr id="204841" name="AutoShape 41"/>
            <p:cNvCxnSpPr>
              <a:cxnSpLocks noChangeShapeType="1"/>
              <a:stCxn id="204840" idx="5"/>
              <a:endCxn id="204844" idx="0"/>
            </p:cNvCxnSpPr>
            <p:nvPr/>
          </p:nvCxnSpPr>
          <p:spPr bwMode="auto">
            <a:xfrm flipH="1">
              <a:off x="3648" y="1858"/>
              <a:ext cx="179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842" name="AutoShape 42"/>
            <p:cNvCxnSpPr>
              <a:cxnSpLocks noChangeShapeType="1"/>
              <a:stCxn id="204840" idx="3"/>
              <a:endCxn id="204843" idx="0"/>
            </p:cNvCxnSpPr>
            <p:nvPr/>
          </p:nvCxnSpPr>
          <p:spPr bwMode="auto">
            <a:xfrm>
              <a:off x="3996" y="1858"/>
              <a:ext cx="13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843" name="AutoShape 43"/>
            <p:cNvSpPr>
              <a:spLocks noChangeArrowheads="1"/>
            </p:cNvSpPr>
            <p:nvPr/>
          </p:nvSpPr>
          <p:spPr bwMode="auto">
            <a:xfrm flipH="1">
              <a:off x="393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2</a:t>
              </a:r>
              <a:endParaRPr lang="pt-BR" altLang="pt-BR" baseline="-25000"/>
            </a:p>
          </p:txBody>
        </p:sp>
        <p:sp>
          <p:nvSpPr>
            <p:cNvPr id="204844" name="AutoShape 44"/>
            <p:cNvSpPr>
              <a:spLocks noChangeArrowheads="1"/>
            </p:cNvSpPr>
            <p:nvPr/>
          </p:nvSpPr>
          <p:spPr bwMode="auto">
            <a:xfrm flipH="1">
              <a:off x="3456" y="2112"/>
              <a:ext cx="384" cy="3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T</a:t>
              </a:r>
              <a:r>
                <a:rPr lang="en-US" altLang="pt-BR" baseline="-25000"/>
                <a:t>1</a:t>
              </a:r>
              <a:endParaRPr lang="pt-BR" altLang="pt-BR" baseline="-25000"/>
            </a:p>
          </p:txBody>
        </p:sp>
      </p:grpSp>
      <p:grpSp>
        <p:nvGrpSpPr>
          <p:cNvPr id="204845" name="Group 45"/>
          <p:cNvGrpSpPr>
            <a:grpSpLocks/>
          </p:cNvGrpSpPr>
          <p:nvPr/>
        </p:nvGrpSpPr>
        <p:grpSpPr bwMode="auto">
          <a:xfrm>
            <a:off x="2819400" y="1905000"/>
            <a:ext cx="2667000" cy="2667000"/>
            <a:chOff x="1776" y="1200"/>
            <a:chExt cx="1680" cy="1680"/>
          </a:xfrm>
        </p:grpSpPr>
        <p:sp>
          <p:nvSpPr>
            <p:cNvPr id="204846" name="Rectangle 46"/>
            <p:cNvSpPr>
              <a:spLocks noChangeArrowheads="1"/>
            </p:cNvSpPr>
            <p:nvPr/>
          </p:nvSpPr>
          <p:spPr bwMode="auto">
            <a:xfrm>
              <a:off x="1776" y="1200"/>
              <a:ext cx="1680" cy="1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4847" name="AutoShape 47"/>
            <p:cNvSpPr>
              <a:spLocks noChangeArrowheads="1"/>
            </p:cNvSpPr>
            <p:nvPr/>
          </p:nvSpPr>
          <p:spPr bwMode="auto">
            <a:xfrm>
              <a:off x="2036" y="1632"/>
              <a:ext cx="1180" cy="720"/>
            </a:xfrm>
            <a:prstGeom prst="rightArrow">
              <a:avLst>
                <a:gd name="adj1" fmla="val 50000"/>
                <a:gd name="adj2" fmla="val 4097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sz="1800">
                  <a:latin typeface="Arial" charset="0"/>
                </a:rPr>
                <a:t>rotação</a:t>
              </a:r>
              <a:br>
                <a:rPr lang="en-US" altLang="pt-BR" sz="1800">
                  <a:latin typeface="Arial" charset="0"/>
                </a:rPr>
              </a:br>
              <a:r>
                <a:rPr lang="en-US" altLang="pt-BR" sz="1800">
                  <a:latin typeface="Arial" charset="0"/>
                </a:rPr>
                <a:t>dupla direita</a:t>
              </a:r>
              <a:endParaRPr lang="pt-BR" altLang="pt-BR" sz="18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C898-07A0-4328-A900-DAC828EC4478}" type="slidenum">
              <a:rPr lang="pt-PT" altLang="pt-BR"/>
              <a:pPr/>
              <a:t>156</a:t>
            </a:fld>
            <a:endParaRPr lang="pt-PT" altLang="pt-BR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árvores AVL</a:t>
            </a:r>
            <a:endParaRPr lang="pt-BR" altLang="pt-BR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000"/>
              <a:t>Precisamos manter em cada nó um campo extra chamado </a:t>
            </a:r>
            <a:r>
              <a:rPr lang="en-US" altLang="pt-BR" sz="2000" i="1"/>
              <a:t>alt </a:t>
            </a:r>
            <a:r>
              <a:rPr lang="en-US" altLang="pt-BR" sz="2000"/>
              <a:t>que vai registrar a altura da árvore ali enraizada</a:t>
            </a:r>
            <a:endParaRPr lang="en-US" altLang="pt-BR" sz="2000" i="1"/>
          </a:p>
          <a:p>
            <a:pPr lvl="1">
              <a:lnSpc>
                <a:spcPct val="90000"/>
              </a:lnSpc>
            </a:pPr>
            <a:r>
              <a:rPr lang="en-US" altLang="pt-BR" sz="2000"/>
              <a:t>Na verdade, apenas a diferença de altura entre a subárvore esquerda e direita precisa ser mantida (2 bits)</a:t>
            </a:r>
          </a:p>
          <a:p>
            <a:pPr>
              <a:lnSpc>
                <a:spcPct val="90000"/>
              </a:lnSpc>
            </a:pPr>
            <a:r>
              <a:rPr lang="en-US" altLang="pt-BR" sz="2000"/>
              <a:t>Vamos precisar das seguintes rotinas para acessar e atualizar as alturas das árvores:</a:t>
            </a:r>
          </a:p>
          <a:p>
            <a:pPr>
              <a:lnSpc>
                <a:spcPct val="90000"/>
              </a:lnSpc>
            </a:pPr>
            <a:endParaRPr lang="en-US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Altura</a:t>
            </a:r>
            <a:r>
              <a:rPr lang="pt-BR" altLang="pt-BR" sz="2000"/>
              <a:t> (</a:t>
            </a:r>
            <a:r>
              <a:rPr lang="pt-BR" altLang="pt-BR" sz="2000" i="1"/>
              <a:t>Arvore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 =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0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Alt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AtualizaAltura</a:t>
            </a:r>
            <a:r>
              <a:rPr lang="pt-BR" altLang="pt-BR" sz="2000"/>
              <a:t> (</a:t>
            </a:r>
            <a:r>
              <a:rPr lang="pt-BR" altLang="pt-BR" sz="2000" i="1"/>
              <a:t>Arvore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¹</a:t>
            </a:r>
            <a:r>
              <a:rPr lang="pt-BR" altLang="pt-BR" sz="2000"/>
              <a:t>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Alt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max</a:t>
            </a:r>
            <a:r>
              <a:rPr lang="pt-BR" altLang="pt-BR" sz="2000"/>
              <a:t> (</a:t>
            </a:r>
            <a:r>
              <a:rPr lang="pt-BR" altLang="pt-BR" sz="2000" i="1"/>
              <a:t>Altura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), </a:t>
            </a:r>
            <a:r>
              <a:rPr lang="pt-BR" altLang="pt-BR" sz="2000" i="1"/>
              <a:t>Altura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)) + 1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50A-E67B-4100-A5D0-57643D1F2FB9}" type="slidenum">
              <a:rPr lang="pt-PT" altLang="pt-BR"/>
              <a:pPr/>
              <a:t>157</a:t>
            </a:fld>
            <a:endParaRPr lang="pt-PT" altLang="pt-BR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árvores AVL</a:t>
            </a:r>
            <a:endParaRPr lang="pt-BR" altLang="pt-BR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1336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RotacaoEsquerda</a:t>
            </a:r>
            <a:r>
              <a:rPr lang="pt-BR" altLang="pt-BR"/>
              <a:t> (var </a:t>
            </a:r>
            <a:r>
              <a:rPr lang="pt-BR" altLang="pt-BR" i="1"/>
              <a:t>Arvore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T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Dir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Dir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Dir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Dir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endParaRPr lang="pt-BR" altLang="pt-BR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AtualizaAltura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en-US" altLang="pt-BR" i="1"/>
              <a:t>Esq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AtualizaAltura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/>
          </a:p>
        </p:txBody>
      </p:sp>
      <p:grpSp>
        <p:nvGrpSpPr>
          <p:cNvPr id="206894" name="Group 46"/>
          <p:cNvGrpSpPr>
            <a:grpSpLocks/>
          </p:cNvGrpSpPr>
          <p:nvPr/>
        </p:nvGrpSpPr>
        <p:grpSpPr bwMode="auto">
          <a:xfrm>
            <a:off x="685800" y="3276600"/>
            <a:ext cx="6172200" cy="3124200"/>
            <a:chOff x="432" y="2064"/>
            <a:chExt cx="3888" cy="1968"/>
          </a:xfrm>
        </p:grpSpPr>
        <p:sp>
          <p:nvSpPr>
            <p:cNvPr id="206891" name="Rectangle 43"/>
            <p:cNvSpPr>
              <a:spLocks noChangeArrowheads="1"/>
            </p:cNvSpPr>
            <p:nvPr/>
          </p:nvSpPr>
          <p:spPr bwMode="auto">
            <a:xfrm>
              <a:off x="432" y="2064"/>
              <a:ext cx="3888" cy="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74" name="Rectangle 26"/>
            <p:cNvSpPr>
              <a:spLocks noChangeArrowheads="1"/>
            </p:cNvSpPr>
            <p:nvPr/>
          </p:nvSpPr>
          <p:spPr bwMode="auto">
            <a:xfrm flipH="1">
              <a:off x="2064" y="283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06875" name="Rectangle 27"/>
            <p:cNvSpPr>
              <a:spLocks noChangeArrowheads="1"/>
            </p:cNvSpPr>
            <p:nvPr/>
          </p:nvSpPr>
          <p:spPr bwMode="auto">
            <a:xfrm flipH="1">
              <a:off x="187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76" name="Rectangle 28"/>
            <p:cNvSpPr>
              <a:spLocks noChangeArrowheads="1"/>
            </p:cNvSpPr>
            <p:nvPr/>
          </p:nvSpPr>
          <p:spPr bwMode="auto">
            <a:xfrm flipH="1">
              <a:off x="235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77" name="Line 29"/>
            <p:cNvSpPr>
              <a:spLocks noChangeShapeType="1"/>
            </p:cNvSpPr>
            <p:nvPr/>
          </p:nvSpPr>
          <p:spPr bwMode="auto">
            <a:xfrm>
              <a:off x="2448" y="292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78" name="Line 30"/>
            <p:cNvSpPr>
              <a:spLocks noChangeShapeType="1"/>
            </p:cNvSpPr>
            <p:nvPr/>
          </p:nvSpPr>
          <p:spPr bwMode="auto">
            <a:xfrm flipH="1">
              <a:off x="1008" y="292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79" name="Rectangle 31"/>
            <p:cNvSpPr>
              <a:spLocks noChangeArrowheads="1"/>
            </p:cNvSpPr>
            <p:nvPr/>
          </p:nvSpPr>
          <p:spPr bwMode="auto">
            <a:xfrm flipH="1">
              <a:off x="3264" y="331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sp>
          <p:nvSpPr>
            <p:cNvPr id="206880" name="Rectangle 32"/>
            <p:cNvSpPr>
              <a:spLocks noChangeArrowheads="1"/>
            </p:cNvSpPr>
            <p:nvPr/>
          </p:nvSpPr>
          <p:spPr bwMode="auto">
            <a:xfrm flipH="1">
              <a:off x="3072" y="331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81" name="Rectangle 33"/>
            <p:cNvSpPr>
              <a:spLocks noChangeArrowheads="1"/>
            </p:cNvSpPr>
            <p:nvPr/>
          </p:nvSpPr>
          <p:spPr bwMode="auto">
            <a:xfrm flipH="1">
              <a:off x="3552" y="331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82" name="Line 34"/>
            <p:cNvSpPr>
              <a:spLocks noChangeShapeType="1"/>
            </p:cNvSpPr>
            <p:nvPr/>
          </p:nvSpPr>
          <p:spPr bwMode="auto">
            <a:xfrm>
              <a:off x="3648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83" name="Line 35"/>
            <p:cNvSpPr>
              <a:spLocks noChangeShapeType="1"/>
            </p:cNvSpPr>
            <p:nvPr/>
          </p:nvSpPr>
          <p:spPr bwMode="auto">
            <a:xfrm flipH="1">
              <a:off x="278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84" name="Rectangle 36"/>
            <p:cNvSpPr>
              <a:spLocks noChangeArrowheads="1"/>
            </p:cNvSpPr>
            <p:nvPr/>
          </p:nvSpPr>
          <p:spPr bwMode="auto">
            <a:xfrm flipH="1">
              <a:off x="283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85" name="Line 37"/>
            <p:cNvSpPr>
              <a:spLocks noChangeShapeType="1"/>
            </p:cNvSpPr>
            <p:nvPr/>
          </p:nvSpPr>
          <p:spPr bwMode="auto">
            <a:xfrm flipH="1">
              <a:off x="2208" y="2496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887" name="Text Box 39"/>
            <p:cNvSpPr txBox="1">
              <a:spLocks noChangeArrowheads="1"/>
            </p:cNvSpPr>
            <p:nvPr/>
          </p:nvSpPr>
          <p:spPr bwMode="auto">
            <a:xfrm>
              <a:off x="2544" y="21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</p:grpSp>
      <p:grpSp>
        <p:nvGrpSpPr>
          <p:cNvPr id="206931" name="Group 83"/>
          <p:cNvGrpSpPr>
            <a:grpSpLocks/>
          </p:cNvGrpSpPr>
          <p:nvPr/>
        </p:nvGrpSpPr>
        <p:grpSpPr bwMode="auto">
          <a:xfrm>
            <a:off x="685800" y="3276600"/>
            <a:ext cx="6172200" cy="3124200"/>
            <a:chOff x="864" y="384"/>
            <a:chExt cx="3888" cy="1968"/>
          </a:xfrm>
        </p:grpSpPr>
        <p:sp>
          <p:nvSpPr>
            <p:cNvPr id="206932" name="Rectangle 84"/>
            <p:cNvSpPr>
              <a:spLocks noChangeArrowheads="1"/>
            </p:cNvSpPr>
            <p:nvPr/>
          </p:nvSpPr>
          <p:spPr bwMode="auto">
            <a:xfrm>
              <a:off x="864" y="384"/>
              <a:ext cx="3888" cy="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33" name="Rectangle 85"/>
            <p:cNvSpPr>
              <a:spLocks noChangeArrowheads="1"/>
            </p:cNvSpPr>
            <p:nvPr/>
          </p:nvSpPr>
          <p:spPr bwMode="auto">
            <a:xfrm flipH="1">
              <a:off x="2496" y="115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06934" name="Rectangle 86"/>
            <p:cNvSpPr>
              <a:spLocks noChangeArrowheads="1"/>
            </p:cNvSpPr>
            <p:nvPr/>
          </p:nvSpPr>
          <p:spPr bwMode="auto">
            <a:xfrm flipH="1">
              <a:off x="2304" y="115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35" name="Rectangle 87"/>
            <p:cNvSpPr>
              <a:spLocks noChangeArrowheads="1"/>
            </p:cNvSpPr>
            <p:nvPr/>
          </p:nvSpPr>
          <p:spPr bwMode="auto">
            <a:xfrm flipH="1">
              <a:off x="2784" y="115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36" name="Line 88"/>
            <p:cNvSpPr>
              <a:spLocks noChangeShapeType="1"/>
            </p:cNvSpPr>
            <p:nvPr/>
          </p:nvSpPr>
          <p:spPr bwMode="auto">
            <a:xfrm>
              <a:off x="2880" y="124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37" name="Line 89"/>
            <p:cNvSpPr>
              <a:spLocks noChangeShapeType="1"/>
            </p:cNvSpPr>
            <p:nvPr/>
          </p:nvSpPr>
          <p:spPr bwMode="auto">
            <a:xfrm flipH="1">
              <a:off x="1440" y="124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38" name="Rectangle 90"/>
            <p:cNvSpPr>
              <a:spLocks noChangeArrowheads="1"/>
            </p:cNvSpPr>
            <p:nvPr/>
          </p:nvSpPr>
          <p:spPr bwMode="auto">
            <a:xfrm flipH="1">
              <a:off x="3696" y="163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sp>
          <p:nvSpPr>
            <p:cNvPr id="206939" name="Rectangle 91"/>
            <p:cNvSpPr>
              <a:spLocks noChangeArrowheads="1"/>
            </p:cNvSpPr>
            <p:nvPr/>
          </p:nvSpPr>
          <p:spPr bwMode="auto">
            <a:xfrm flipH="1">
              <a:off x="3504" y="16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40" name="Rectangle 92"/>
            <p:cNvSpPr>
              <a:spLocks noChangeArrowheads="1"/>
            </p:cNvSpPr>
            <p:nvPr/>
          </p:nvSpPr>
          <p:spPr bwMode="auto">
            <a:xfrm flipH="1">
              <a:off x="3984" y="16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41" name="Line 93"/>
            <p:cNvSpPr>
              <a:spLocks noChangeShapeType="1"/>
            </p:cNvSpPr>
            <p:nvPr/>
          </p:nvSpPr>
          <p:spPr bwMode="auto">
            <a:xfrm>
              <a:off x="4080" y="172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42" name="Line 94"/>
            <p:cNvSpPr>
              <a:spLocks noChangeShapeType="1"/>
            </p:cNvSpPr>
            <p:nvPr/>
          </p:nvSpPr>
          <p:spPr bwMode="auto">
            <a:xfrm flipH="1">
              <a:off x="3216" y="172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43" name="Rectangle 95"/>
            <p:cNvSpPr>
              <a:spLocks noChangeArrowheads="1"/>
            </p:cNvSpPr>
            <p:nvPr/>
          </p:nvSpPr>
          <p:spPr bwMode="auto">
            <a:xfrm flipH="1">
              <a:off x="3264" y="72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44" name="Line 96"/>
            <p:cNvSpPr>
              <a:spLocks noChangeShapeType="1"/>
            </p:cNvSpPr>
            <p:nvPr/>
          </p:nvSpPr>
          <p:spPr bwMode="auto">
            <a:xfrm flipH="1">
              <a:off x="2640" y="816"/>
              <a:ext cx="720" cy="336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45" name="Text Box 97"/>
            <p:cNvSpPr txBox="1">
              <a:spLocks noChangeArrowheads="1"/>
            </p:cNvSpPr>
            <p:nvPr/>
          </p:nvSpPr>
          <p:spPr bwMode="auto">
            <a:xfrm>
              <a:off x="2976" y="4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206946" name="Line 98"/>
            <p:cNvSpPr>
              <a:spLocks noChangeShapeType="1"/>
            </p:cNvSpPr>
            <p:nvPr/>
          </p:nvSpPr>
          <p:spPr bwMode="auto">
            <a:xfrm>
              <a:off x="3360" y="816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6947" name="Group 99"/>
          <p:cNvGrpSpPr>
            <a:grpSpLocks/>
          </p:cNvGrpSpPr>
          <p:nvPr/>
        </p:nvGrpSpPr>
        <p:grpSpPr bwMode="auto">
          <a:xfrm>
            <a:off x="685800" y="3276600"/>
            <a:ext cx="6172200" cy="3124200"/>
            <a:chOff x="432" y="2064"/>
            <a:chExt cx="3888" cy="1968"/>
          </a:xfrm>
        </p:grpSpPr>
        <p:sp>
          <p:nvSpPr>
            <p:cNvPr id="206948" name="Rectangle 100"/>
            <p:cNvSpPr>
              <a:spLocks noChangeArrowheads="1"/>
            </p:cNvSpPr>
            <p:nvPr/>
          </p:nvSpPr>
          <p:spPr bwMode="auto">
            <a:xfrm>
              <a:off x="432" y="2064"/>
              <a:ext cx="3888" cy="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49" name="Rectangle 101"/>
            <p:cNvSpPr>
              <a:spLocks noChangeArrowheads="1"/>
            </p:cNvSpPr>
            <p:nvPr/>
          </p:nvSpPr>
          <p:spPr bwMode="auto">
            <a:xfrm flipH="1">
              <a:off x="2064" y="283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06950" name="Rectangle 102"/>
            <p:cNvSpPr>
              <a:spLocks noChangeArrowheads="1"/>
            </p:cNvSpPr>
            <p:nvPr/>
          </p:nvSpPr>
          <p:spPr bwMode="auto">
            <a:xfrm flipH="1">
              <a:off x="187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1" name="Rectangle 103"/>
            <p:cNvSpPr>
              <a:spLocks noChangeArrowheads="1"/>
            </p:cNvSpPr>
            <p:nvPr/>
          </p:nvSpPr>
          <p:spPr bwMode="auto">
            <a:xfrm flipH="1">
              <a:off x="2352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2" name="Line 104"/>
            <p:cNvSpPr>
              <a:spLocks noChangeShapeType="1"/>
            </p:cNvSpPr>
            <p:nvPr/>
          </p:nvSpPr>
          <p:spPr bwMode="auto">
            <a:xfrm>
              <a:off x="2448" y="2928"/>
              <a:ext cx="960" cy="384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3" name="Line 105"/>
            <p:cNvSpPr>
              <a:spLocks noChangeShapeType="1"/>
            </p:cNvSpPr>
            <p:nvPr/>
          </p:nvSpPr>
          <p:spPr bwMode="auto">
            <a:xfrm flipH="1">
              <a:off x="1008" y="292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4" name="Rectangle 106"/>
            <p:cNvSpPr>
              <a:spLocks noChangeArrowheads="1"/>
            </p:cNvSpPr>
            <p:nvPr/>
          </p:nvSpPr>
          <p:spPr bwMode="auto">
            <a:xfrm flipH="1">
              <a:off x="3264" y="331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sp>
          <p:nvSpPr>
            <p:cNvPr id="206955" name="Rectangle 107"/>
            <p:cNvSpPr>
              <a:spLocks noChangeArrowheads="1"/>
            </p:cNvSpPr>
            <p:nvPr/>
          </p:nvSpPr>
          <p:spPr bwMode="auto">
            <a:xfrm flipH="1">
              <a:off x="3072" y="331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6" name="Rectangle 108"/>
            <p:cNvSpPr>
              <a:spLocks noChangeArrowheads="1"/>
            </p:cNvSpPr>
            <p:nvPr/>
          </p:nvSpPr>
          <p:spPr bwMode="auto">
            <a:xfrm flipH="1">
              <a:off x="3552" y="331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7" name="Line 109"/>
            <p:cNvSpPr>
              <a:spLocks noChangeShapeType="1"/>
            </p:cNvSpPr>
            <p:nvPr/>
          </p:nvSpPr>
          <p:spPr bwMode="auto">
            <a:xfrm>
              <a:off x="3648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8" name="Line 110"/>
            <p:cNvSpPr>
              <a:spLocks noChangeShapeType="1"/>
            </p:cNvSpPr>
            <p:nvPr/>
          </p:nvSpPr>
          <p:spPr bwMode="auto">
            <a:xfrm flipH="1">
              <a:off x="2784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59" name="Rectangle 111"/>
            <p:cNvSpPr>
              <a:spLocks noChangeArrowheads="1"/>
            </p:cNvSpPr>
            <p:nvPr/>
          </p:nvSpPr>
          <p:spPr bwMode="auto">
            <a:xfrm flipH="1">
              <a:off x="2832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60" name="Line 112"/>
            <p:cNvSpPr>
              <a:spLocks noChangeShapeType="1"/>
            </p:cNvSpPr>
            <p:nvPr/>
          </p:nvSpPr>
          <p:spPr bwMode="auto">
            <a:xfrm flipH="1">
              <a:off x="2208" y="2496"/>
              <a:ext cx="720" cy="336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61" name="Text Box 113"/>
            <p:cNvSpPr txBox="1">
              <a:spLocks noChangeArrowheads="1"/>
            </p:cNvSpPr>
            <p:nvPr/>
          </p:nvSpPr>
          <p:spPr bwMode="auto">
            <a:xfrm>
              <a:off x="2544" y="21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206962" name="Freeform 114"/>
            <p:cNvSpPr>
              <a:spLocks/>
            </p:cNvSpPr>
            <p:nvPr/>
          </p:nvSpPr>
          <p:spPr bwMode="auto">
            <a:xfrm>
              <a:off x="2446" y="2935"/>
              <a:ext cx="560" cy="797"/>
            </a:xfrm>
            <a:custGeom>
              <a:avLst/>
              <a:gdLst>
                <a:gd name="T0" fmla="*/ 0 w 560"/>
                <a:gd name="T1" fmla="*/ 0 h 797"/>
                <a:gd name="T2" fmla="*/ 529 w 560"/>
                <a:gd name="T3" fmla="*/ 458 h 797"/>
                <a:gd name="T4" fmla="*/ 331 w 560"/>
                <a:gd name="T5" fmla="*/ 797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797">
                  <a:moveTo>
                    <a:pt x="0" y="0"/>
                  </a:moveTo>
                  <a:cubicBezTo>
                    <a:pt x="88" y="76"/>
                    <a:pt x="560" y="308"/>
                    <a:pt x="529" y="458"/>
                  </a:cubicBezTo>
                  <a:cubicBezTo>
                    <a:pt x="498" y="608"/>
                    <a:pt x="372" y="727"/>
                    <a:pt x="331" y="79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63" name="Line 115"/>
            <p:cNvSpPr>
              <a:spLocks noChangeShapeType="1"/>
            </p:cNvSpPr>
            <p:nvPr/>
          </p:nvSpPr>
          <p:spPr bwMode="auto">
            <a:xfrm>
              <a:off x="2928" y="2496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6964" name="Group 116"/>
          <p:cNvGrpSpPr>
            <a:grpSpLocks/>
          </p:cNvGrpSpPr>
          <p:nvPr/>
        </p:nvGrpSpPr>
        <p:grpSpPr bwMode="auto">
          <a:xfrm>
            <a:off x="685800" y="3276600"/>
            <a:ext cx="6172200" cy="3124200"/>
            <a:chOff x="816" y="2064"/>
            <a:chExt cx="3888" cy="1968"/>
          </a:xfrm>
        </p:grpSpPr>
        <p:sp>
          <p:nvSpPr>
            <p:cNvPr id="206965" name="Rectangle 117"/>
            <p:cNvSpPr>
              <a:spLocks noChangeArrowheads="1"/>
            </p:cNvSpPr>
            <p:nvPr/>
          </p:nvSpPr>
          <p:spPr bwMode="auto">
            <a:xfrm>
              <a:off x="816" y="2064"/>
              <a:ext cx="3888" cy="19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66" name="Rectangle 118"/>
            <p:cNvSpPr>
              <a:spLocks noChangeArrowheads="1"/>
            </p:cNvSpPr>
            <p:nvPr/>
          </p:nvSpPr>
          <p:spPr bwMode="auto">
            <a:xfrm flipH="1">
              <a:off x="2448" y="283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06967" name="Rectangle 119"/>
            <p:cNvSpPr>
              <a:spLocks noChangeArrowheads="1"/>
            </p:cNvSpPr>
            <p:nvPr/>
          </p:nvSpPr>
          <p:spPr bwMode="auto">
            <a:xfrm flipH="1">
              <a:off x="2256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68" name="Rectangle 120"/>
            <p:cNvSpPr>
              <a:spLocks noChangeArrowheads="1"/>
            </p:cNvSpPr>
            <p:nvPr/>
          </p:nvSpPr>
          <p:spPr bwMode="auto">
            <a:xfrm flipH="1">
              <a:off x="2736" y="283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69" name="Line 121"/>
            <p:cNvSpPr>
              <a:spLocks noChangeShapeType="1"/>
            </p:cNvSpPr>
            <p:nvPr/>
          </p:nvSpPr>
          <p:spPr bwMode="auto">
            <a:xfrm>
              <a:off x="2832" y="2928"/>
              <a:ext cx="960" cy="384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0" name="Line 122"/>
            <p:cNvSpPr>
              <a:spLocks noChangeShapeType="1"/>
            </p:cNvSpPr>
            <p:nvPr/>
          </p:nvSpPr>
          <p:spPr bwMode="auto">
            <a:xfrm flipH="1">
              <a:off x="1392" y="2928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1" name="Rectangle 123"/>
            <p:cNvSpPr>
              <a:spLocks noChangeArrowheads="1"/>
            </p:cNvSpPr>
            <p:nvPr/>
          </p:nvSpPr>
          <p:spPr bwMode="auto">
            <a:xfrm flipH="1">
              <a:off x="3648" y="3312"/>
              <a:ext cx="28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sp>
          <p:nvSpPr>
            <p:cNvPr id="206972" name="Rectangle 124"/>
            <p:cNvSpPr>
              <a:spLocks noChangeArrowheads="1"/>
            </p:cNvSpPr>
            <p:nvPr/>
          </p:nvSpPr>
          <p:spPr bwMode="auto">
            <a:xfrm flipH="1">
              <a:off x="3456" y="331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3" name="Rectangle 125"/>
            <p:cNvSpPr>
              <a:spLocks noChangeArrowheads="1"/>
            </p:cNvSpPr>
            <p:nvPr/>
          </p:nvSpPr>
          <p:spPr bwMode="auto">
            <a:xfrm flipH="1">
              <a:off x="3936" y="331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4" name="Line 126"/>
            <p:cNvSpPr>
              <a:spLocks noChangeShapeType="1"/>
            </p:cNvSpPr>
            <p:nvPr/>
          </p:nvSpPr>
          <p:spPr bwMode="auto">
            <a:xfrm>
              <a:off x="4032" y="340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5" name="Line 127"/>
            <p:cNvSpPr>
              <a:spLocks noChangeShapeType="1"/>
            </p:cNvSpPr>
            <p:nvPr/>
          </p:nvSpPr>
          <p:spPr bwMode="auto">
            <a:xfrm flipH="1">
              <a:off x="3168" y="3408"/>
              <a:ext cx="384" cy="384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6" name="Rectangle 128"/>
            <p:cNvSpPr>
              <a:spLocks noChangeArrowheads="1"/>
            </p:cNvSpPr>
            <p:nvPr/>
          </p:nvSpPr>
          <p:spPr bwMode="auto">
            <a:xfrm flipH="1">
              <a:off x="3216" y="2400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7" name="Line 129"/>
            <p:cNvSpPr>
              <a:spLocks noChangeShapeType="1"/>
            </p:cNvSpPr>
            <p:nvPr/>
          </p:nvSpPr>
          <p:spPr bwMode="auto">
            <a:xfrm flipH="1">
              <a:off x="2592" y="2496"/>
              <a:ext cx="720" cy="336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78" name="Text Box 130"/>
            <p:cNvSpPr txBox="1">
              <a:spLocks noChangeArrowheads="1"/>
            </p:cNvSpPr>
            <p:nvPr/>
          </p:nvSpPr>
          <p:spPr bwMode="auto">
            <a:xfrm>
              <a:off x="2928" y="21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206979" name="Freeform 131"/>
            <p:cNvSpPr>
              <a:spLocks/>
            </p:cNvSpPr>
            <p:nvPr/>
          </p:nvSpPr>
          <p:spPr bwMode="auto">
            <a:xfrm>
              <a:off x="2830" y="2935"/>
              <a:ext cx="560" cy="797"/>
            </a:xfrm>
            <a:custGeom>
              <a:avLst/>
              <a:gdLst>
                <a:gd name="T0" fmla="*/ 0 w 560"/>
                <a:gd name="T1" fmla="*/ 0 h 797"/>
                <a:gd name="T2" fmla="*/ 529 w 560"/>
                <a:gd name="T3" fmla="*/ 458 h 797"/>
                <a:gd name="T4" fmla="*/ 331 w 560"/>
                <a:gd name="T5" fmla="*/ 797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0" h="797">
                  <a:moveTo>
                    <a:pt x="0" y="0"/>
                  </a:moveTo>
                  <a:cubicBezTo>
                    <a:pt x="88" y="76"/>
                    <a:pt x="560" y="308"/>
                    <a:pt x="529" y="458"/>
                  </a:cubicBezTo>
                  <a:cubicBezTo>
                    <a:pt x="498" y="608"/>
                    <a:pt x="372" y="727"/>
                    <a:pt x="331" y="79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80" name="Line 132"/>
            <p:cNvSpPr>
              <a:spLocks noChangeShapeType="1"/>
            </p:cNvSpPr>
            <p:nvPr/>
          </p:nvSpPr>
          <p:spPr bwMode="auto">
            <a:xfrm>
              <a:off x="3312" y="2496"/>
              <a:ext cx="52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6981" name="Freeform 133"/>
            <p:cNvSpPr>
              <a:spLocks/>
            </p:cNvSpPr>
            <p:nvPr/>
          </p:nvSpPr>
          <p:spPr bwMode="auto">
            <a:xfrm>
              <a:off x="2880" y="2658"/>
              <a:ext cx="672" cy="750"/>
            </a:xfrm>
            <a:custGeom>
              <a:avLst/>
              <a:gdLst>
                <a:gd name="T0" fmla="*/ 672 w 672"/>
                <a:gd name="T1" fmla="*/ 750 h 750"/>
                <a:gd name="T2" fmla="*/ 384 w 672"/>
                <a:gd name="T3" fmla="*/ 96 h 750"/>
                <a:gd name="T4" fmla="*/ 0 w 672"/>
                <a:gd name="T5" fmla="*/ 174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750">
                  <a:moveTo>
                    <a:pt x="672" y="750"/>
                  </a:moveTo>
                  <a:cubicBezTo>
                    <a:pt x="624" y="641"/>
                    <a:pt x="496" y="192"/>
                    <a:pt x="384" y="96"/>
                  </a:cubicBezTo>
                  <a:cubicBezTo>
                    <a:pt x="272" y="0"/>
                    <a:pt x="80" y="158"/>
                    <a:pt x="0" y="17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6AC8-3553-40E8-B038-E0FD04314506}" type="slidenum">
              <a:rPr lang="pt-PT" altLang="pt-BR"/>
              <a:pPr/>
              <a:t>158</a:t>
            </a:fld>
            <a:endParaRPr lang="pt-PT" altLang="pt-BR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árvores AVL</a:t>
            </a:r>
            <a:endParaRPr lang="pt-BR" altLang="pt-BR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RotacaoDireita</a:t>
            </a:r>
            <a:r>
              <a:rPr lang="pt-BR" altLang="pt-BR"/>
              <a:t> (var </a:t>
            </a:r>
            <a:r>
              <a:rPr lang="pt-BR" altLang="pt-BR" i="1"/>
              <a:t>Arvore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T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.</a:t>
            </a:r>
            <a:r>
              <a:rPr lang="pt-BR" altLang="pt-BR" i="1"/>
              <a:t>Dir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pt-BR" altLang="pt-BR" i="1"/>
              <a:t>Esq</a:t>
            </a:r>
            <a:r>
              <a:rPr lang="pt-BR" altLang="pt-BR"/>
              <a:t>^.</a:t>
            </a:r>
            <a:r>
              <a:rPr lang="pt-BR" altLang="pt-BR" i="1"/>
              <a:t>Dir</a:t>
            </a:r>
            <a:r>
              <a:rPr lang="pt-BR" altLang="pt-BR"/>
              <a:t>, </a:t>
            </a:r>
            <a:r>
              <a:rPr lang="pt-BR" altLang="pt-BR" i="1"/>
              <a:t>T</a:t>
            </a:r>
            <a:endParaRPr lang="pt-BR" altLang="pt-BR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AtualizaAltura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en-US" altLang="pt-BR" i="1"/>
              <a:t>Dir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AtualizaAltura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RotacaoDuplaEsquerda</a:t>
            </a:r>
            <a:r>
              <a:rPr lang="pt-BR" altLang="pt-BR"/>
              <a:t> (var </a:t>
            </a:r>
            <a:r>
              <a:rPr lang="pt-BR" altLang="pt-BR" i="1"/>
              <a:t>Arvore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RotacaoDireita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en-US" altLang="pt-BR" i="1"/>
              <a:t>Dir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RotacaoEsquerda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RotacaoDuplaDireita</a:t>
            </a:r>
            <a:r>
              <a:rPr lang="pt-BR" altLang="pt-BR"/>
              <a:t> (var </a:t>
            </a:r>
            <a:r>
              <a:rPr lang="pt-BR" altLang="pt-BR" i="1"/>
              <a:t>Arvore</a:t>
            </a: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RotacaoEsquerda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^.</a:t>
            </a:r>
            <a:r>
              <a:rPr lang="en-US" altLang="pt-BR" i="1"/>
              <a:t>Esq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</a:t>
            </a:r>
            <a:r>
              <a:rPr lang="pt-BR" altLang="pt-BR" i="1"/>
              <a:t>RotacaoDireita</a:t>
            </a:r>
            <a:r>
              <a:rPr lang="pt-BR" altLang="pt-BR"/>
              <a:t> (</a:t>
            </a:r>
            <a:r>
              <a:rPr lang="pt-BR" altLang="pt-BR" i="1"/>
              <a:t>T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FFC-28E0-435F-A0B0-307854AEF21E}" type="slidenum">
              <a:rPr lang="pt-PT" altLang="pt-BR"/>
              <a:pPr/>
              <a:t>159</a:t>
            </a:fld>
            <a:endParaRPr lang="pt-PT" altLang="pt-BR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r>
              <a:rPr lang="en-US" altLang="pt-BR"/>
              <a:t>Inserção em árvores AVL</a:t>
            </a:r>
            <a:endParaRPr lang="pt-BR" altLang="pt-BR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InserirAVL</a:t>
            </a:r>
            <a:r>
              <a:rPr lang="pt-BR" altLang="pt-BR" sz="2000"/>
              <a:t> (</a:t>
            </a:r>
            <a:r>
              <a:rPr lang="pt-BR" altLang="pt-BR" sz="2000" i="1"/>
              <a:t>Chave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var </a:t>
            </a:r>
            <a:r>
              <a:rPr lang="pt-BR" altLang="pt-BR" sz="2000" i="1"/>
              <a:t>Arvore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 =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Alocar</a:t>
            </a:r>
            <a:r>
              <a:rPr lang="pt-BR" altLang="pt-BR" sz="2000"/>
              <a:t> (</a:t>
            </a:r>
            <a:r>
              <a:rPr lang="pt-BR" altLang="pt-BR" sz="2000" i="1"/>
              <a:t>NoArvore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Alt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Nulo</a:t>
            </a:r>
            <a:r>
              <a:rPr lang="pt-BR" altLang="pt-BR" sz="2000"/>
              <a:t>, </a:t>
            </a:r>
            <a:r>
              <a:rPr lang="pt-BR" altLang="pt-BR" sz="2000" i="1"/>
              <a:t>Nulo</a:t>
            </a:r>
            <a:r>
              <a:rPr lang="pt-BR" altLang="pt-BR" sz="2000"/>
              <a:t>,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</a:t>
            </a:r>
            <a:r>
              <a:rPr lang="pt-BR" altLang="pt-BR" sz="2000" i="1"/>
              <a:t>InserirAVL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Altura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 – </a:t>
            </a:r>
            <a:r>
              <a:rPr lang="pt-BR" altLang="pt-BR" sz="2000" i="1"/>
              <a:t>Altura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 = 2 </a:t>
            </a:r>
            <a:r>
              <a:rPr lang="pt-BR" altLang="pt-BR" sz="2000" b="1">
                <a:latin typeface="Arial" charset="0"/>
              </a:rPr>
              <a:t>então</a:t>
            </a:r>
            <a:endParaRPr lang="pt-BR" altLang="pt-BR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RotacaoDireita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i="1"/>
              <a:t>RotacaoDuplaDireita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/>
              <a:t>}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</a:t>
            </a:r>
            <a:r>
              <a:rPr lang="pt-BR" altLang="pt-BR" sz="2000" i="1"/>
              <a:t>InserirAVL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Altura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 – </a:t>
            </a:r>
            <a:r>
              <a:rPr lang="pt-BR" altLang="pt-BR" sz="2000" i="1"/>
              <a:t>Altura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 = 2 </a:t>
            </a:r>
            <a:r>
              <a:rPr lang="pt-BR" altLang="pt-BR" sz="2000" b="1">
                <a:latin typeface="Arial" charset="0"/>
              </a:rPr>
              <a:t>então</a:t>
            </a:r>
            <a:endParaRPr lang="pt-BR" altLang="pt-BR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&gt;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RotacaoEsquerda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i="1"/>
              <a:t>RotacaoDuplaEsquerda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AtualizaAltura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/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pt-BR" altLang="pt-BR" sz="20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85941-B211-4E44-B84C-2CE2B0A4FE20}" type="slidenum">
              <a:rPr lang="pt-PT" altLang="pt-BR"/>
              <a:pPr/>
              <a:t>16</a:t>
            </a:fld>
            <a:endParaRPr lang="pt-PT" altLang="pt-B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Correção do algoritmo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Se o algoritmo não é óbvio, deve-se dar uma justificativa de sua correção</a:t>
            </a:r>
          </a:p>
          <a:p>
            <a:r>
              <a:rPr lang="pt-BR" altLang="pt-BR"/>
              <a:t>Em particular:</a:t>
            </a:r>
          </a:p>
          <a:p>
            <a:pPr lvl="1"/>
            <a:r>
              <a:rPr lang="pt-BR" altLang="pt-BR"/>
              <a:t>Enumere restrições sobre a entrada admitida pelo algoritmo</a:t>
            </a:r>
          </a:p>
          <a:p>
            <a:pPr lvl="1"/>
            <a:r>
              <a:rPr lang="pt-BR" altLang="pt-BR"/>
              <a:t>Diga porque cada resultado computado satisfaz o que é pedido</a:t>
            </a:r>
          </a:p>
          <a:p>
            <a:pPr lvl="1"/>
            <a:r>
              <a:rPr lang="pt-BR" altLang="pt-BR"/>
              <a:t>Diga porque nenhum resultado correto é omitido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70DC-DD7B-47F7-AFB8-DD8703D5E297}" type="slidenum">
              <a:rPr lang="pt-PT" altLang="pt-BR"/>
              <a:pPr/>
              <a:t>160</a:t>
            </a:fld>
            <a:endParaRPr lang="pt-PT" altLang="pt-BR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Análise do Algoritmo de Inserção em AVLs</a:t>
            </a:r>
            <a:endParaRPr lang="pt-BR" altLang="pt-B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Pode-se ver que apenas uma rotação (dupla ou simples) no máximo é necessária (</a:t>
            </a:r>
            <a:r>
              <a:rPr lang="en-US" altLang="pt-BR" i="1"/>
              <a:t>O</a:t>
            </a:r>
            <a:r>
              <a:rPr lang="en-US" altLang="pt-BR"/>
              <a:t>(1))</a:t>
            </a:r>
          </a:p>
          <a:p>
            <a:r>
              <a:rPr lang="en-US" altLang="pt-BR"/>
              <a:t>A atualização do campo altura (</a:t>
            </a:r>
            <a:r>
              <a:rPr lang="en-US" altLang="pt-BR" i="1"/>
              <a:t>O</a:t>
            </a:r>
            <a:r>
              <a:rPr lang="en-US" altLang="pt-BR"/>
              <a:t>(1)) pode ter de ser feita mais do que uma vez </a:t>
            </a:r>
          </a:p>
          <a:p>
            <a:pPr lvl="1"/>
            <a:r>
              <a:rPr lang="en-US" altLang="pt-BR"/>
              <a:t>Na verdade, tantas vezes quantos forem os nós no caminho até a folha inserida</a:t>
            </a:r>
          </a:p>
          <a:p>
            <a:pPr lvl="1"/>
            <a:r>
              <a:rPr lang="en-US" altLang="pt-BR"/>
              <a:t>No total, </a:t>
            </a:r>
            <a:r>
              <a:rPr lang="en-US" altLang="pt-BR" i="1"/>
              <a:t>O</a:t>
            </a:r>
            <a:r>
              <a:rPr lang="en-US" altLang="pt-BR"/>
              <a:t>(log </a:t>
            </a:r>
            <a:r>
              <a:rPr lang="en-US" altLang="pt-BR" i="1"/>
              <a:t>n</a:t>
            </a:r>
            <a:r>
              <a:rPr lang="en-US" altLang="pt-BR"/>
              <a:t>)</a:t>
            </a:r>
          </a:p>
          <a:p>
            <a:r>
              <a:rPr lang="en-US" altLang="pt-BR"/>
              <a:t>No mais, o algoritmo é idêntico ao da inserção em árvores binárias de busca, e portanto a complexidade é </a:t>
            </a:r>
            <a:r>
              <a:rPr lang="en-US" altLang="pt-BR" i="1"/>
              <a:t>O</a:t>
            </a:r>
            <a:r>
              <a:rPr lang="en-US" altLang="pt-BR"/>
              <a:t>(log </a:t>
            </a:r>
            <a:r>
              <a:rPr lang="en-US" altLang="pt-BR" i="1"/>
              <a:t>n</a:t>
            </a:r>
            <a:r>
              <a:rPr lang="en-US" altLang="pt-BR"/>
              <a:t>)</a:t>
            </a:r>
            <a:endParaRPr lang="pt-BR" altLang="pt-BR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2B16-65ED-411B-9DBA-694E3A62E541}" type="slidenum">
              <a:rPr lang="pt-PT" altLang="pt-BR"/>
              <a:pPr/>
              <a:t>161</a:t>
            </a:fld>
            <a:endParaRPr lang="pt-PT" altLang="pt-BR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Remoção em Árvores AVL</a:t>
            </a:r>
            <a:endParaRPr lang="pt-BR" altLang="pt-BR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Segue as mesmas linhas do algoritmo de inserção</a:t>
            </a:r>
          </a:p>
          <a:p>
            <a:pPr lvl="1"/>
            <a:r>
              <a:rPr lang="en-US" altLang="pt-BR"/>
              <a:t>Faz-se a remoção do nó como uma árvore de busca comum</a:t>
            </a:r>
          </a:p>
          <a:p>
            <a:pPr lvl="1"/>
            <a:r>
              <a:rPr lang="en-US" altLang="pt-BR"/>
              <a:t>Analisa-se a informação de balanceamento aplicando a rotação apropriada se for necessário</a:t>
            </a:r>
          </a:p>
          <a:p>
            <a:r>
              <a:rPr lang="en-US" altLang="pt-BR"/>
              <a:t>Diferentemente da inserção, pode ser necessário realizar mais do que uma rotação</a:t>
            </a:r>
          </a:p>
          <a:p>
            <a:pPr lvl="1"/>
            <a:r>
              <a:rPr lang="en-US" altLang="pt-BR"/>
              <a:t>Na verdade, até log </a:t>
            </a:r>
            <a:r>
              <a:rPr lang="en-US" altLang="pt-BR" i="1"/>
              <a:t>n</a:t>
            </a:r>
            <a:r>
              <a:rPr lang="en-US" altLang="pt-BR"/>
              <a:t> rotações</a:t>
            </a:r>
          </a:p>
          <a:p>
            <a:pPr lvl="1"/>
            <a:r>
              <a:rPr lang="en-US" altLang="pt-BR"/>
              <a:t>Não afeta a complexidade do algoritmo de remoção que continua </a:t>
            </a:r>
            <a:r>
              <a:rPr lang="en-US" altLang="pt-BR" i="1"/>
              <a:t>O</a:t>
            </a:r>
            <a:r>
              <a:rPr lang="en-US" altLang="pt-BR"/>
              <a:t> (log </a:t>
            </a:r>
            <a:r>
              <a:rPr lang="en-US" altLang="pt-BR" i="1"/>
              <a:t>n</a:t>
            </a:r>
            <a:r>
              <a:rPr lang="en-US" altLang="pt-BR"/>
              <a:t>)</a:t>
            </a:r>
            <a:endParaRPr lang="pt-BR" altLang="pt-BR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0B96-9592-4577-94BE-B0E84EFA7263}" type="slidenum">
              <a:rPr lang="pt-PT" altLang="pt-BR"/>
              <a:pPr/>
              <a:t>162</a:t>
            </a:fld>
            <a:endParaRPr lang="pt-PT" altLang="pt-BR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Remoção em Árvores AVL</a:t>
            </a:r>
          </a:p>
        </p:txBody>
      </p:sp>
      <p:sp>
        <p:nvSpPr>
          <p:cNvPr id="213048" name="Text Box 56"/>
          <p:cNvSpPr txBox="1">
            <a:spLocks noChangeArrowheads="1"/>
          </p:cNvSpPr>
          <p:nvPr/>
        </p:nvSpPr>
        <p:spPr bwMode="auto">
          <a:xfrm>
            <a:off x="5867400" y="2667000"/>
            <a:ext cx="256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RemoverAVL</a:t>
            </a:r>
            <a:r>
              <a:rPr lang="en-US" altLang="pt-BR"/>
              <a:t> (8, 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 i="1"/>
          </a:p>
        </p:txBody>
      </p:sp>
      <p:grpSp>
        <p:nvGrpSpPr>
          <p:cNvPr id="213052" name="Group 60"/>
          <p:cNvGrpSpPr>
            <a:grpSpLocks/>
          </p:cNvGrpSpPr>
          <p:nvPr/>
        </p:nvGrpSpPr>
        <p:grpSpPr bwMode="auto">
          <a:xfrm>
            <a:off x="381000" y="1905000"/>
            <a:ext cx="4800600" cy="4191000"/>
            <a:chOff x="240" y="1200"/>
            <a:chExt cx="3024" cy="2640"/>
          </a:xfrm>
        </p:grpSpPr>
        <p:sp>
          <p:nvSpPr>
            <p:cNvPr id="213051" name="Rectangle 59"/>
            <p:cNvSpPr>
              <a:spLocks noChangeArrowheads="1"/>
            </p:cNvSpPr>
            <p:nvPr/>
          </p:nvSpPr>
          <p:spPr bwMode="auto">
            <a:xfrm>
              <a:off x="240" y="1200"/>
              <a:ext cx="3024" cy="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3025" name="Oval 33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22</a:t>
              </a:r>
              <a:endParaRPr lang="pt-BR" altLang="pt-BR"/>
            </a:p>
          </p:txBody>
        </p:sp>
        <p:cxnSp>
          <p:nvCxnSpPr>
            <p:cNvPr id="213026" name="AutoShape 34"/>
            <p:cNvCxnSpPr>
              <a:cxnSpLocks noChangeShapeType="1"/>
              <a:stCxn id="213030" idx="5"/>
              <a:endCxn id="213025" idx="0"/>
            </p:cNvCxnSpPr>
            <p:nvPr/>
          </p:nvCxnSpPr>
          <p:spPr bwMode="auto">
            <a:xfrm>
              <a:off x="2477" y="2173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27" name="Oval 35"/>
            <p:cNvSpPr>
              <a:spLocks noChangeArrowheads="1"/>
            </p:cNvSpPr>
            <p:nvPr/>
          </p:nvSpPr>
          <p:spPr bwMode="auto">
            <a:xfrm>
              <a:off x="1968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13</a:t>
              </a:r>
              <a:endParaRPr lang="pt-BR" altLang="pt-BR"/>
            </a:p>
          </p:txBody>
        </p:sp>
        <p:cxnSp>
          <p:nvCxnSpPr>
            <p:cNvPr id="213028" name="AutoShape 36"/>
            <p:cNvCxnSpPr>
              <a:cxnSpLocks noChangeShapeType="1"/>
              <a:stCxn id="213030" idx="3"/>
              <a:endCxn id="213027" idx="0"/>
            </p:cNvCxnSpPr>
            <p:nvPr/>
          </p:nvCxnSpPr>
          <p:spPr bwMode="auto">
            <a:xfrm flipH="1">
              <a:off x="2088" y="2173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29" name="Oval 37"/>
            <p:cNvSpPr>
              <a:spLocks noChangeArrowheads="1"/>
            </p:cNvSpPr>
            <p:nvPr/>
          </p:nvSpPr>
          <p:spPr bwMode="auto">
            <a:xfrm>
              <a:off x="1632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10</a:t>
              </a:r>
              <a:endParaRPr lang="pt-BR" altLang="pt-BR"/>
            </a:p>
          </p:txBody>
        </p:sp>
        <p:sp>
          <p:nvSpPr>
            <p:cNvPr id="213030" name="Oval 38"/>
            <p:cNvSpPr>
              <a:spLocks noChangeArrowheads="1"/>
            </p:cNvSpPr>
            <p:nvPr/>
          </p:nvSpPr>
          <p:spPr bwMode="auto">
            <a:xfrm>
              <a:off x="2272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18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13031" name="AutoShape 39"/>
            <p:cNvCxnSpPr>
              <a:cxnSpLocks noChangeShapeType="1"/>
              <a:stCxn id="213029" idx="5"/>
              <a:endCxn id="213030" idx="0"/>
            </p:cNvCxnSpPr>
            <p:nvPr/>
          </p:nvCxnSpPr>
          <p:spPr bwMode="auto">
            <a:xfrm>
              <a:off x="1837" y="1741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32" name="Oval 40"/>
            <p:cNvSpPr>
              <a:spLocks noChangeArrowheads="1"/>
            </p:cNvSpPr>
            <p:nvPr/>
          </p:nvSpPr>
          <p:spPr bwMode="auto">
            <a:xfrm>
              <a:off x="1016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5</a:t>
              </a:r>
              <a:endParaRPr lang="pt-BR" altLang="pt-BR"/>
            </a:p>
          </p:txBody>
        </p:sp>
        <p:cxnSp>
          <p:nvCxnSpPr>
            <p:cNvPr id="213033" name="AutoShape 41"/>
            <p:cNvCxnSpPr>
              <a:cxnSpLocks noChangeShapeType="1"/>
              <a:stCxn id="213029" idx="3"/>
              <a:endCxn id="213032" idx="0"/>
            </p:cNvCxnSpPr>
            <p:nvPr/>
          </p:nvCxnSpPr>
          <p:spPr bwMode="auto">
            <a:xfrm flipH="1">
              <a:off x="1136" y="1741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34" name="Oval 42"/>
            <p:cNvSpPr>
              <a:spLocks noChangeArrowheads="1"/>
            </p:cNvSpPr>
            <p:nvPr/>
          </p:nvSpPr>
          <p:spPr bwMode="auto">
            <a:xfrm>
              <a:off x="1344" y="238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cxnSp>
          <p:nvCxnSpPr>
            <p:cNvPr id="213035" name="AutoShape 43"/>
            <p:cNvCxnSpPr>
              <a:cxnSpLocks noChangeShapeType="1"/>
              <a:endCxn id="213034" idx="0"/>
            </p:cNvCxnSpPr>
            <p:nvPr/>
          </p:nvCxnSpPr>
          <p:spPr bwMode="auto">
            <a:xfrm>
              <a:off x="1229" y="2160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36" name="Oval 44"/>
            <p:cNvSpPr>
              <a:spLocks noChangeArrowheads="1"/>
            </p:cNvSpPr>
            <p:nvPr/>
          </p:nvSpPr>
          <p:spPr bwMode="auto">
            <a:xfrm>
              <a:off x="720" y="238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3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13037" name="AutoShape 45"/>
            <p:cNvCxnSpPr>
              <a:cxnSpLocks noChangeShapeType="1"/>
              <a:endCxn id="213036" idx="0"/>
            </p:cNvCxnSpPr>
            <p:nvPr/>
          </p:nvCxnSpPr>
          <p:spPr bwMode="auto">
            <a:xfrm flipH="1">
              <a:off x="840" y="2160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40" name="Oval 48"/>
            <p:cNvSpPr>
              <a:spLocks noChangeArrowheads="1"/>
            </p:cNvSpPr>
            <p:nvPr/>
          </p:nvSpPr>
          <p:spPr bwMode="auto">
            <a:xfrm>
              <a:off x="576" y="281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</a:t>
              </a:r>
              <a:endParaRPr lang="pt-BR" altLang="pt-BR"/>
            </a:p>
          </p:txBody>
        </p:sp>
        <p:cxnSp>
          <p:nvCxnSpPr>
            <p:cNvPr id="213041" name="AutoShape 49"/>
            <p:cNvCxnSpPr>
              <a:cxnSpLocks noChangeShapeType="1"/>
              <a:stCxn id="213036" idx="3"/>
              <a:endCxn id="213040" idx="0"/>
            </p:cNvCxnSpPr>
            <p:nvPr/>
          </p:nvCxnSpPr>
          <p:spPr bwMode="auto">
            <a:xfrm flipH="1">
              <a:off x="696" y="2592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42" name="Oval 50"/>
            <p:cNvSpPr>
              <a:spLocks noChangeArrowheads="1"/>
            </p:cNvSpPr>
            <p:nvPr/>
          </p:nvSpPr>
          <p:spPr bwMode="auto">
            <a:xfrm>
              <a:off x="2112" y="281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17</a:t>
              </a:r>
              <a:endParaRPr lang="pt-BR" altLang="pt-BR"/>
            </a:p>
          </p:txBody>
        </p:sp>
        <p:cxnSp>
          <p:nvCxnSpPr>
            <p:cNvPr id="213043" name="AutoShape 51"/>
            <p:cNvCxnSpPr>
              <a:cxnSpLocks noChangeShapeType="1"/>
              <a:stCxn id="213027" idx="5"/>
              <a:endCxn id="213042" idx="0"/>
            </p:cNvCxnSpPr>
            <p:nvPr/>
          </p:nvCxnSpPr>
          <p:spPr bwMode="auto">
            <a:xfrm>
              <a:off x="2173" y="2605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44" name="Oval 52"/>
            <p:cNvSpPr>
              <a:spLocks noChangeArrowheads="1"/>
            </p:cNvSpPr>
            <p:nvPr/>
          </p:nvSpPr>
          <p:spPr bwMode="auto">
            <a:xfrm>
              <a:off x="2736" y="280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27</a:t>
              </a:r>
              <a:endParaRPr lang="pt-BR" altLang="pt-BR"/>
            </a:p>
          </p:txBody>
        </p:sp>
        <p:cxnSp>
          <p:nvCxnSpPr>
            <p:cNvPr id="213045" name="AutoShape 53"/>
            <p:cNvCxnSpPr>
              <a:cxnSpLocks noChangeShapeType="1"/>
              <a:stCxn id="213025" idx="5"/>
              <a:endCxn id="213044" idx="0"/>
            </p:cNvCxnSpPr>
            <p:nvPr/>
          </p:nvCxnSpPr>
          <p:spPr bwMode="auto">
            <a:xfrm>
              <a:off x="2797" y="2605"/>
              <a:ext cx="5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46" name="Oval 54"/>
            <p:cNvSpPr>
              <a:spLocks noChangeArrowheads="1"/>
            </p:cNvSpPr>
            <p:nvPr/>
          </p:nvSpPr>
          <p:spPr bwMode="auto">
            <a:xfrm>
              <a:off x="2448" y="280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20</a:t>
              </a:r>
              <a:endParaRPr lang="pt-BR" altLang="pt-BR"/>
            </a:p>
          </p:txBody>
        </p:sp>
        <p:cxnSp>
          <p:nvCxnSpPr>
            <p:cNvPr id="213047" name="AutoShape 55"/>
            <p:cNvCxnSpPr>
              <a:cxnSpLocks noChangeShapeType="1"/>
              <a:stCxn id="213025" idx="3"/>
              <a:endCxn id="213046" idx="0"/>
            </p:cNvCxnSpPr>
            <p:nvPr/>
          </p:nvCxnSpPr>
          <p:spPr bwMode="auto">
            <a:xfrm flipH="1">
              <a:off x="2568" y="2605"/>
              <a:ext cx="5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49" name="Oval 57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19</a:t>
              </a:r>
              <a:endParaRPr lang="pt-BR" altLang="pt-BR"/>
            </a:p>
          </p:txBody>
        </p:sp>
        <p:cxnSp>
          <p:nvCxnSpPr>
            <p:cNvPr id="213050" name="AutoShape 58"/>
            <p:cNvCxnSpPr>
              <a:cxnSpLocks noChangeShapeType="1"/>
              <a:stCxn id="213046" idx="3"/>
              <a:endCxn id="213049" idx="0"/>
            </p:cNvCxnSpPr>
            <p:nvPr/>
          </p:nvCxnSpPr>
          <p:spPr bwMode="auto">
            <a:xfrm flipH="1">
              <a:off x="2424" y="3011"/>
              <a:ext cx="5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3053" name="Group 61"/>
          <p:cNvGrpSpPr>
            <a:grpSpLocks/>
          </p:cNvGrpSpPr>
          <p:nvPr/>
        </p:nvGrpSpPr>
        <p:grpSpPr bwMode="auto">
          <a:xfrm>
            <a:off x="381000" y="1905000"/>
            <a:ext cx="4800600" cy="4191000"/>
            <a:chOff x="240" y="1200"/>
            <a:chExt cx="3024" cy="2640"/>
          </a:xfrm>
        </p:grpSpPr>
        <p:sp>
          <p:nvSpPr>
            <p:cNvPr id="213054" name="Rectangle 62"/>
            <p:cNvSpPr>
              <a:spLocks noChangeArrowheads="1"/>
            </p:cNvSpPr>
            <p:nvPr/>
          </p:nvSpPr>
          <p:spPr bwMode="auto">
            <a:xfrm>
              <a:off x="240" y="1200"/>
              <a:ext cx="3024" cy="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3055" name="Oval 63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22</a:t>
              </a:r>
              <a:endParaRPr lang="pt-BR" altLang="pt-BR"/>
            </a:p>
          </p:txBody>
        </p:sp>
        <p:cxnSp>
          <p:nvCxnSpPr>
            <p:cNvPr id="213056" name="AutoShape 64"/>
            <p:cNvCxnSpPr>
              <a:cxnSpLocks noChangeShapeType="1"/>
              <a:stCxn id="213060" idx="5"/>
              <a:endCxn id="213055" idx="0"/>
            </p:cNvCxnSpPr>
            <p:nvPr/>
          </p:nvCxnSpPr>
          <p:spPr bwMode="auto">
            <a:xfrm>
              <a:off x="2477" y="2173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57" name="Oval 65"/>
            <p:cNvSpPr>
              <a:spLocks noChangeArrowheads="1"/>
            </p:cNvSpPr>
            <p:nvPr/>
          </p:nvSpPr>
          <p:spPr bwMode="auto">
            <a:xfrm>
              <a:off x="1968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13</a:t>
              </a:r>
              <a:endParaRPr lang="pt-BR" altLang="pt-BR"/>
            </a:p>
          </p:txBody>
        </p:sp>
        <p:cxnSp>
          <p:nvCxnSpPr>
            <p:cNvPr id="213058" name="AutoShape 66"/>
            <p:cNvCxnSpPr>
              <a:cxnSpLocks noChangeShapeType="1"/>
              <a:stCxn id="213060" idx="3"/>
              <a:endCxn id="213057" idx="0"/>
            </p:cNvCxnSpPr>
            <p:nvPr/>
          </p:nvCxnSpPr>
          <p:spPr bwMode="auto">
            <a:xfrm flipH="1">
              <a:off x="2088" y="2173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59" name="Oval 67"/>
            <p:cNvSpPr>
              <a:spLocks noChangeArrowheads="1"/>
            </p:cNvSpPr>
            <p:nvPr/>
          </p:nvSpPr>
          <p:spPr bwMode="auto">
            <a:xfrm>
              <a:off x="1632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10</a:t>
              </a:r>
              <a:endParaRPr lang="pt-BR" altLang="pt-BR"/>
            </a:p>
          </p:txBody>
        </p:sp>
        <p:sp>
          <p:nvSpPr>
            <p:cNvPr id="213060" name="Oval 68"/>
            <p:cNvSpPr>
              <a:spLocks noChangeArrowheads="1"/>
            </p:cNvSpPr>
            <p:nvPr/>
          </p:nvSpPr>
          <p:spPr bwMode="auto">
            <a:xfrm>
              <a:off x="2272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18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13061" name="AutoShape 69"/>
            <p:cNvCxnSpPr>
              <a:cxnSpLocks noChangeShapeType="1"/>
              <a:stCxn id="213059" idx="5"/>
              <a:endCxn id="213060" idx="0"/>
            </p:cNvCxnSpPr>
            <p:nvPr/>
          </p:nvCxnSpPr>
          <p:spPr bwMode="auto">
            <a:xfrm>
              <a:off x="1837" y="1741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62" name="Oval 70"/>
            <p:cNvSpPr>
              <a:spLocks noChangeArrowheads="1"/>
            </p:cNvSpPr>
            <p:nvPr/>
          </p:nvSpPr>
          <p:spPr bwMode="auto">
            <a:xfrm>
              <a:off x="1016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3</a:t>
              </a:r>
              <a:endParaRPr lang="pt-BR" altLang="pt-BR"/>
            </a:p>
          </p:txBody>
        </p:sp>
        <p:cxnSp>
          <p:nvCxnSpPr>
            <p:cNvPr id="213063" name="AutoShape 71"/>
            <p:cNvCxnSpPr>
              <a:cxnSpLocks noChangeShapeType="1"/>
              <a:stCxn id="213059" idx="3"/>
              <a:endCxn id="213062" idx="0"/>
            </p:cNvCxnSpPr>
            <p:nvPr/>
          </p:nvCxnSpPr>
          <p:spPr bwMode="auto">
            <a:xfrm flipH="1">
              <a:off x="1136" y="1741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64" name="Oval 72"/>
            <p:cNvSpPr>
              <a:spLocks noChangeArrowheads="1"/>
            </p:cNvSpPr>
            <p:nvPr/>
          </p:nvSpPr>
          <p:spPr bwMode="auto">
            <a:xfrm>
              <a:off x="1344" y="238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5</a:t>
              </a:r>
              <a:endParaRPr lang="pt-BR" altLang="pt-BR"/>
            </a:p>
          </p:txBody>
        </p:sp>
        <p:cxnSp>
          <p:nvCxnSpPr>
            <p:cNvPr id="213065" name="AutoShape 73"/>
            <p:cNvCxnSpPr>
              <a:cxnSpLocks noChangeShapeType="1"/>
              <a:endCxn id="213064" idx="0"/>
            </p:cNvCxnSpPr>
            <p:nvPr/>
          </p:nvCxnSpPr>
          <p:spPr bwMode="auto">
            <a:xfrm>
              <a:off x="1229" y="2160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66" name="Oval 74"/>
            <p:cNvSpPr>
              <a:spLocks noChangeArrowheads="1"/>
            </p:cNvSpPr>
            <p:nvPr/>
          </p:nvSpPr>
          <p:spPr bwMode="auto">
            <a:xfrm>
              <a:off x="720" y="238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1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13067" name="AutoShape 75"/>
            <p:cNvCxnSpPr>
              <a:cxnSpLocks noChangeShapeType="1"/>
              <a:endCxn id="213066" idx="0"/>
            </p:cNvCxnSpPr>
            <p:nvPr/>
          </p:nvCxnSpPr>
          <p:spPr bwMode="auto">
            <a:xfrm flipH="1">
              <a:off x="840" y="2160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68" name="Oval 76"/>
            <p:cNvSpPr>
              <a:spLocks noChangeArrowheads="1"/>
            </p:cNvSpPr>
            <p:nvPr/>
          </p:nvSpPr>
          <p:spPr bwMode="auto">
            <a:xfrm>
              <a:off x="2112" y="281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17</a:t>
              </a:r>
              <a:endParaRPr lang="pt-BR" altLang="pt-BR"/>
            </a:p>
          </p:txBody>
        </p:sp>
        <p:cxnSp>
          <p:nvCxnSpPr>
            <p:cNvPr id="213069" name="AutoShape 77"/>
            <p:cNvCxnSpPr>
              <a:cxnSpLocks noChangeShapeType="1"/>
              <a:stCxn id="213057" idx="5"/>
              <a:endCxn id="213068" idx="0"/>
            </p:cNvCxnSpPr>
            <p:nvPr/>
          </p:nvCxnSpPr>
          <p:spPr bwMode="auto">
            <a:xfrm>
              <a:off x="2173" y="2605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70" name="Oval 78"/>
            <p:cNvSpPr>
              <a:spLocks noChangeArrowheads="1"/>
            </p:cNvSpPr>
            <p:nvPr/>
          </p:nvSpPr>
          <p:spPr bwMode="auto">
            <a:xfrm>
              <a:off x="2736" y="280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27</a:t>
              </a:r>
              <a:endParaRPr lang="pt-BR" altLang="pt-BR"/>
            </a:p>
          </p:txBody>
        </p:sp>
        <p:cxnSp>
          <p:nvCxnSpPr>
            <p:cNvPr id="213071" name="AutoShape 79"/>
            <p:cNvCxnSpPr>
              <a:cxnSpLocks noChangeShapeType="1"/>
              <a:stCxn id="213055" idx="5"/>
              <a:endCxn id="213070" idx="0"/>
            </p:cNvCxnSpPr>
            <p:nvPr/>
          </p:nvCxnSpPr>
          <p:spPr bwMode="auto">
            <a:xfrm>
              <a:off x="2797" y="2605"/>
              <a:ext cx="5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72" name="Oval 80"/>
            <p:cNvSpPr>
              <a:spLocks noChangeArrowheads="1"/>
            </p:cNvSpPr>
            <p:nvPr/>
          </p:nvSpPr>
          <p:spPr bwMode="auto">
            <a:xfrm>
              <a:off x="2448" y="280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20</a:t>
              </a:r>
              <a:endParaRPr lang="pt-BR" altLang="pt-BR"/>
            </a:p>
          </p:txBody>
        </p:sp>
        <p:cxnSp>
          <p:nvCxnSpPr>
            <p:cNvPr id="213073" name="AutoShape 81"/>
            <p:cNvCxnSpPr>
              <a:cxnSpLocks noChangeShapeType="1"/>
              <a:stCxn id="213055" idx="3"/>
              <a:endCxn id="213072" idx="0"/>
            </p:cNvCxnSpPr>
            <p:nvPr/>
          </p:nvCxnSpPr>
          <p:spPr bwMode="auto">
            <a:xfrm flipH="1">
              <a:off x="2568" y="2605"/>
              <a:ext cx="5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74" name="Oval 82"/>
            <p:cNvSpPr>
              <a:spLocks noChangeArrowheads="1"/>
            </p:cNvSpPr>
            <p:nvPr/>
          </p:nvSpPr>
          <p:spPr bwMode="auto">
            <a:xfrm>
              <a:off x="2304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19</a:t>
              </a:r>
              <a:endParaRPr lang="pt-BR" altLang="pt-BR"/>
            </a:p>
          </p:txBody>
        </p:sp>
        <p:cxnSp>
          <p:nvCxnSpPr>
            <p:cNvPr id="213075" name="AutoShape 83"/>
            <p:cNvCxnSpPr>
              <a:cxnSpLocks noChangeShapeType="1"/>
              <a:stCxn id="213072" idx="3"/>
              <a:endCxn id="213074" idx="0"/>
            </p:cNvCxnSpPr>
            <p:nvPr/>
          </p:nvCxnSpPr>
          <p:spPr bwMode="auto">
            <a:xfrm flipH="1">
              <a:off x="2424" y="3011"/>
              <a:ext cx="59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3076" name="Group 84"/>
          <p:cNvGrpSpPr>
            <a:grpSpLocks/>
          </p:cNvGrpSpPr>
          <p:nvPr/>
        </p:nvGrpSpPr>
        <p:grpSpPr bwMode="auto">
          <a:xfrm>
            <a:off x="381000" y="1905000"/>
            <a:ext cx="4800600" cy="4191000"/>
            <a:chOff x="240" y="1200"/>
            <a:chExt cx="3024" cy="2640"/>
          </a:xfrm>
        </p:grpSpPr>
        <p:sp>
          <p:nvSpPr>
            <p:cNvPr id="213077" name="Rectangle 85"/>
            <p:cNvSpPr>
              <a:spLocks noChangeArrowheads="1"/>
            </p:cNvSpPr>
            <p:nvPr/>
          </p:nvSpPr>
          <p:spPr bwMode="auto">
            <a:xfrm>
              <a:off x="240" y="1200"/>
              <a:ext cx="3024" cy="2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3078" name="Oval 86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27</a:t>
              </a:r>
              <a:endParaRPr lang="pt-BR" altLang="pt-BR"/>
            </a:p>
          </p:txBody>
        </p:sp>
        <p:cxnSp>
          <p:nvCxnSpPr>
            <p:cNvPr id="213079" name="AutoShape 87"/>
            <p:cNvCxnSpPr>
              <a:cxnSpLocks noChangeShapeType="1"/>
              <a:stCxn id="213083" idx="5"/>
              <a:endCxn id="213078" idx="0"/>
            </p:cNvCxnSpPr>
            <p:nvPr/>
          </p:nvCxnSpPr>
          <p:spPr bwMode="auto">
            <a:xfrm>
              <a:off x="2477" y="2173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80" name="Oval 88"/>
            <p:cNvSpPr>
              <a:spLocks noChangeArrowheads="1"/>
            </p:cNvSpPr>
            <p:nvPr/>
          </p:nvSpPr>
          <p:spPr bwMode="auto">
            <a:xfrm>
              <a:off x="1968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20</a:t>
              </a:r>
              <a:endParaRPr lang="pt-BR" altLang="pt-BR"/>
            </a:p>
          </p:txBody>
        </p:sp>
        <p:cxnSp>
          <p:nvCxnSpPr>
            <p:cNvPr id="213081" name="AutoShape 89"/>
            <p:cNvCxnSpPr>
              <a:cxnSpLocks noChangeShapeType="1"/>
              <a:stCxn id="213083" idx="3"/>
              <a:endCxn id="213080" idx="0"/>
            </p:cNvCxnSpPr>
            <p:nvPr/>
          </p:nvCxnSpPr>
          <p:spPr bwMode="auto">
            <a:xfrm flipH="1">
              <a:off x="2088" y="2173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82" name="Oval 90"/>
            <p:cNvSpPr>
              <a:spLocks noChangeArrowheads="1"/>
            </p:cNvSpPr>
            <p:nvPr/>
          </p:nvSpPr>
          <p:spPr bwMode="auto">
            <a:xfrm>
              <a:off x="1632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18</a:t>
              </a:r>
              <a:endParaRPr lang="pt-BR" altLang="pt-BR"/>
            </a:p>
          </p:txBody>
        </p:sp>
        <p:sp>
          <p:nvSpPr>
            <p:cNvPr id="213083" name="Oval 91"/>
            <p:cNvSpPr>
              <a:spLocks noChangeArrowheads="1"/>
            </p:cNvSpPr>
            <p:nvPr/>
          </p:nvSpPr>
          <p:spPr bwMode="auto">
            <a:xfrm>
              <a:off x="2272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22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13084" name="AutoShape 92"/>
            <p:cNvCxnSpPr>
              <a:cxnSpLocks noChangeShapeType="1"/>
              <a:stCxn id="213082" idx="5"/>
              <a:endCxn id="213083" idx="0"/>
            </p:cNvCxnSpPr>
            <p:nvPr/>
          </p:nvCxnSpPr>
          <p:spPr bwMode="auto">
            <a:xfrm>
              <a:off x="1837" y="1741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85" name="Oval 93"/>
            <p:cNvSpPr>
              <a:spLocks noChangeArrowheads="1"/>
            </p:cNvSpPr>
            <p:nvPr/>
          </p:nvSpPr>
          <p:spPr bwMode="auto">
            <a:xfrm>
              <a:off x="1016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10</a:t>
              </a:r>
              <a:endParaRPr lang="pt-BR" altLang="pt-BR"/>
            </a:p>
          </p:txBody>
        </p:sp>
        <p:cxnSp>
          <p:nvCxnSpPr>
            <p:cNvPr id="213086" name="AutoShape 94"/>
            <p:cNvCxnSpPr>
              <a:cxnSpLocks noChangeShapeType="1"/>
              <a:stCxn id="213082" idx="3"/>
              <a:endCxn id="213085" idx="0"/>
            </p:cNvCxnSpPr>
            <p:nvPr/>
          </p:nvCxnSpPr>
          <p:spPr bwMode="auto">
            <a:xfrm flipH="1">
              <a:off x="1136" y="1741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87" name="Oval 95"/>
            <p:cNvSpPr>
              <a:spLocks noChangeArrowheads="1"/>
            </p:cNvSpPr>
            <p:nvPr/>
          </p:nvSpPr>
          <p:spPr bwMode="auto">
            <a:xfrm>
              <a:off x="1344" y="238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13</a:t>
              </a:r>
              <a:endParaRPr lang="pt-BR" altLang="pt-BR"/>
            </a:p>
          </p:txBody>
        </p:sp>
        <p:cxnSp>
          <p:nvCxnSpPr>
            <p:cNvPr id="213088" name="AutoShape 96"/>
            <p:cNvCxnSpPr>
              <a:cxnSpLocks noChangeShapeType="1"/>
              <a:endCxn id="213087" idx="0"/>
            </p:cNvCxnSpPr>
            <p:nvPr/>
          </p:nvCxnSpPr>
          <p:spPr bwMode="auto">
            <a:xfrm>
              <a:off x="1229" y="2160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89" name="Oval 97"/>
            <p:cNvSpPr>
              <a:spLocks noChangeArrowheads="1"/>
            </p:cNvSpPr>
            <p:nvPr/>
          </p:nvSpPr>
          <p:spPr bwMode="auto">
            <a:xfrm>
              <a:off x="720" y="238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3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13090" name="AutoShape 98"/>
            <p:cNvCxnSpPr>
              <a:cxnSpLocks noChangeShapeType="1"/>
              <a:endCxn id="213089" idx="0"/>
            </p:cNvCxnSpPr>
            <p:nvPr/>
          </p:nvCxnSpPr>
          <p:spPr bwMode="auto">
            <a:xfrm flipH="1">
              <a:off x="840" y="2160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91" name="Oval 99"/>
            <p:cNvSpPr>
              <a:spLocks noChangeArrowheads="1"/>
            </p:cNvSpPr>
            <p:nvPr/>
          </p:nvSpPr>
          <p:spPr bwMode="auto">
            <a:xfrm>
              <a:off x="864" y="279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5</a:t>
              </a:r>
              <a:endParaRPr lang="pt-BR" altLang="pt-BR"/>
            </a:p>
          </p:txBody>
        </p:sp>
        <p:cxnSp>
          <p:nvCxnSpPr>
            <p:cNvPr id="213092" name="AutoShape 100"/>
            <p:cNvCxnSpPr>
              <a:cxnSpLocks noChangeShapeType="1"/>
              <a:endCxn id="213091" idx="0"/>
            </p:cNvCxnSpPr>
            <p:nvPr/>
          </p:nvCxnSpPr>
          <p:spPr bwMode="auto">
            <a:xfrm>
              <a:off x="925" y="2592"/>
              <a:ext cx="5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93" name="Oval 101"/>
            <p:cNvSpPr>
              <a:spLocks noChangeArrowheads="1"/>
            </p:cNvSpPr>
            <p:nvPr/>
          </p:nvSpPr>
          <p:spPr bwMode="auto">
            <a:xfrm>
              <a:off x="576" y="279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</a:t>
              </a:r>
              <a:endParaRPr lang="pt-BR" altLang="pt-BR"/>
            </a:p>
          </p:txBody>
        </p:sp>
        <p:cxnSp>
          <p:nvCxnSpPr>
            <p:cNvPr id="213094" name="AutoShape 102"/>
            <p:cNvCxnSpPr>
              <a:cxnSpLocks noChangeShapeType="1"/>
              <a:endCxn id="213093" idx="0"/>
            </p:cNvCxnSpPr>
            <p:nvPr/>
          </p:nvCxnSpPr>
          <p:spPr bwMode="auto">
            <a:xfrm flipH="1">
              <a:off x="696" y="2592"/>
              <a:ext cx="5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95" name="Oval 103"/>
            <p:cNvSpPr>
              <a:spLocks noChangeArrowheads="1"/>
            </p:cNvSpPr>
            <p:nvPr/>
          </p:nvSpPr>
          <p:spPr bwMode="auto">
            <a:xfrm>
              <a:off x="1488" y="280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17</a:t>
              </a:r>
              <a:endParaRPr lang="pt-BR" altLang="pt-BR"/>
            </a:p>
          </p:txBody>
        </p:sp>
        <p:cxnSp>
          <p:nvCxnSpPr>
            <p:cNvPr id="213096" name="AutoShape 104"/>
            <p:cNvCxnSpPr>
              <a:cxnSpLocks noChangeShapeType="1"/>
              <a:endCxn id="213095" idx="0"/>
            </p:cNvCxnSpPr>
            <p:nvPr/>
          </p:nvCxnSpPr>
          <p:spPr bwMode="auto">
            <a:xfrm>
              <a:off x="1549" y="2592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097" name="Oval 105"/>
            <p:cNvSpPr>
              <a:spLocks noChangeArrowheads="1"/>
            </p:cNvSpPr>
            <p:nvPr/>
          </p:nvSpPr>
          <p:spPr bwMode="auto">
            <a:xfrm>
              <a:off x="1824" y="284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19</a:t>
              </a:r>
              <a:endParaRPr lang="pt-BR" altLang="pt-BR"/>
            </a:p>
          </p:txBody>
        </p:sp>
        <p:cxnSp>
          <p:nvCxnSpPr>
            <p:cNvPr id="213098" name="AutoShape 106"/>
            <p:cNvCxnSpPr>
              <a:cxnSpLocks noChangeShapeType="1"/>
              <a:stCxn id="213080" idx="3"/>
              <a:endCxn id="213097" idx="0"/>
            </p:cNvCxnSpPr>
            <p:nvPr/>
          </p:nvCxnSpPr>
          <p:spPr bwMode="auto">
            <a:xfrm flipH="1">
              <a:off x="1944" y="2605"/>
              <a:ext cx="5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844D-607F-4B00-9F3F-AA11D02B3C4E}" type="slidenum">
              <a:rPr lang="pt-PT" altLang="pt-BR"/>
              <a:pPr/>
              <a:t>163</a:t>
            </a:fld>
            <a:endParaRPr lang="pt-PT" altLang="pt-BR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Skip Lists</a:t>
            </a:r>
            <a:endParaRPr lang="pt-BR" altLang="pt-BR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715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pt-BR"/>
              <a:t>Uma das principais motivações para as árvores balanceadas como a AVL é que não se pode garantir que a inserção de nós se faz de maneira aleatória, o que garantiria altura logarítmica</a:t>
            </a:r>
          </a:p>
          <a:p>
            <a:pPr>
              <a:lnSpc>
                <a:spcPct val="85000"/>
              </a:lnSpc>
            </a:pPr>
            <a:r>
              <a:rPr lang="en-US" altLang="pt-BR"/>
              <a:t>Em particular, pode-se imaginar que se a ordem de inserção é estipulada por um adversário, sua árvore sempre resultará balanceada. Ex.: Os nós são sempre dados em ordem crescente</a:t>
            </a:r>
          </a:p>
          <a:p>
            <a:pPr>
              <a:lnSpc>
                <a:spcPct val="85000"/>
              </a:lnSpc>
            </a:pPr>
            <a:r>
              <a:rPr lang="en-US" altLang="pt-BR"/>
              <a:t>Uma estrutura de dados elegante que resolve esse problema sem apelar para algoritmos complicados é a Skip List </a:t>
            </a:r>
          </a:p>
          <a:p>
            <a:pPr>
              <a:lnSpc>
                <a:spcPct val="85000"/>
              </a:lnSpc>
            </a:pPr>
            <a:r>
              <a:rPr lang="en-US" altLang="pt-BR"/>
              <a:t>A idéia é usar randomização de forma a impedir que o adversário de selecionar ordens de inserção ruins</a:t>
            </a:r>
          </a:p>
          <a:p>
            <a:pPr>
              <a:lnSpc>
                <a:spcPct val="85000"/>
              </a:lnSpc>
            </a:pPr>
            <a:r>
              <a:rPr lang="en-US" altLang="pt-BR"/>
              <a:t>Na verdade, a probabilidade com que as Skip Lists acabam funcionando mal é MUITO pequena e diminui à medida que a lista aumenta</a:t>
            </a:r>
            <a:endParaRPr lang="pt-BR" altLang="pt-BR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4115-BA2C-4983-880C-BF9C78CC8E08}" type="slidenum">
              <a:rPr lang="pt-PT" altLang="pt-BR"/>
              <a:pPr/>
              <a:t>164</a:t>
            </a:fld>
            <a:endParaRPr lang="pt-PT" altLang="pt-BR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Skip Lists Determinísticas</a:t>
            </a:r>
            <a:endParaRPr lang="pt-BR" altLang="pt-BR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Skip List é, até certo ponto, parecida com uma lista ordenada comum, entretanto, cada nó pode conter, além de 1 ponteiro para o próximo nó, vários outros ponteiros que o ligam a nós subseqüentes mais distantes</a:t>
            </a:r>
          </a:p>
          <a:p>
            <a:r>
              <a:rPr lang="en-US" altLang="pt-BR"/>
              <a:t>Usando esses ponteiros adicionais, pode-se “pular” vários nós de forma a encontrar a chave procurada mais rápidamente</a:t>
            </a:r>
          </a:p>
          <a:p>
            <a:r>
              <a:rPr lang="en-US" altLang="pt-BR"/>
              <a:t>Numa skip list determinística, existe uma cadeia de ponteiros ligando cada segundo nó da lista, cada quarto nó, cada oitavo nó, etc. </a:t>
            </a:r>
          </a:p>
          <a:p>
            <a:r>
              <a:rPr lang="en-US" altLang="pt-BR"/>
              <a:t>A maneira de se implementar essa estrutura é usar em cada nó um array de ponteiros de tamanho variável</a:t>
            </a:r>
            <a:endParaRPr lang="pt-BR" altLang="pt-BR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C58B-953B-4CFE-A4DF-27262C98EEB0}" type="slidenum">
              <a:rPr lang="pt-PT" altLang="pt-BR"/>
              <a:pPr/>
              <a:t>165</a:t>
            </a:fld>
            <a:endParaRPr lang="pt-PT" altLang="pt-BR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Skip Lists Determinísticas</a:t>
            </a:r>
            <a:endParaRPr lang="pt-BR" altLang="pt-BR"/>
          </a:p>
        </p:txBody>
      </p:sp>
      <p:grpSp>
        <p:nvGrpSpPr>
          <p:cNvPr id="217214" name="Group 126"/>
          <p:cNvGrpSpPr>
            <a:grpSpLocks/>
          </p:cNvGrpSpPr>
          <p:nvPr/>
        </p:nvGrpSpPr>
        <p:grpSpPr bwMode="auto">
          <a:xfrm>
            <a:off x="381000" y="1828800"/>
            <a:ext cx="8077200" cy="2895600"/>
            <a:chOff x="240" y="1152"/>
            <a:chExt cx="5088" cy="1824"/>
          </a:xfrm>
        </p:grpSpPr>
        <p:sp>
          <p:nvSpPr>
            <p:cNvPr id="217092" name="Rectangle 4"/>
            <p:cNvSpPr>
              <a:spLocks noChangeArrowheads="1"/>
            </p:cNvSpPr>
            <p:nvPr/>
          </p:nvSpPr>
          <p:spPr bwMode="auto">
            <a:xfrm>
              <a:off x="100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093" name="Rectangle 5"/>
            <p:cNvSpPr>
              <a:spLocks noChangeArrowheads="1"/>
            </p:cNvSpPr>
            <p:nvPr/>
          </p:nvSpPr>
          <p:spPr bwMode="auto">
            <a:xfrm>
              <a:off x="100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094" name="Oval 6"/>
            <p:cNvSpPr>
              <a:spLocks noChangeArrowheads="1"/>
            </p:cNvSpPr>
            <p:nvPr/>
          </p:nvSpPr>
          <p:spPr bwMode="auto">
            <a:xfrm>
              <a:off x="110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14" name="Rectangle 26"/>
            <p:cNvSpPr>
              <a:spLocks noChangeArrowheads="1"/>
            </p:cNvSpPr>
            <p:nvPr/>
          </p:nvSpPr>
          <p:spPr bwMode="auto">
            <a:xfrm>
              <a:off x="148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5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15" name="Rectangle 27"/>
            <p:cNvSpPr>
              <a:spLocks noChangeArrowheads="1"/>
            </p:cNvSpPr>
            <p:nvPr/>
          </p:nvSpPr>
          <p:spPr bwMode="auto">
            <a:xfrm>
              <a:off x="148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16" name="Oval 28"/>
            <p:cNvSpPr>
              <a:spLocks noChangeArrowheads="1"/>
            </p:cNvSpPr>
            <p:nvPr/>
          </p:nvSpPr>
          <p:spPr bwMode="auto">
            <a:xfrm>
              <a:off x="158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1488" y="16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18" name="Oval 30"/>
            <p:cNvSpPr>
              <a:spLocks noChangeArrowheads="1"/>
            </p:cNvSpPr>
            <p:nvPr/>
          </p:nvSpPr>
          <p:spPr bwMode="auto">
            <a:xfrm>
              <a:off x="1584" y="17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21" name="Rectangle 33"/>
            <p:cNvSpPr>
              <a:spLocks noChangeArrowheads="1"/>
            </p:cNvSpPr>
            <p:nvPr/>
          </p:nvSpPr>
          <p:spPr bwMode="auto">
            <a:xfrm>
              <a:off x="196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22" name="Rectangle 34"/>
            <p:cNvSpPr>
              <a:spLocks noChangeArrowheads="1"/>
            </p:cNvSpPr>
            <p:nvPr/>
          </p:nvSpPr>
          <p:spPr bwMode="auto">
            <a:xfrm>
              <a:off x="196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23" name="Oval 35"/>
            <p:cNvSpPr>
              <a:spLocks noChangeArrowheads="1"/>
            </p:cNvSpPr>
            <p:nvPr/>
          </p:nvSpPr>
          <p:spPr bwMode="auto">
            <a:xfrm>
              <a:off x="206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28" name="Rectangle 40"/>
            <p:cNvSpPr>
              <a:spLocks noChangeArrowheads="1"/>
            </p:cNvSpPr>
            <p:nvPr/>
          </p:nvSpPr>
          <p:spPr bwMode="auto">
            <a:xfrm>
              <a:off x="244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29" name="Rectangle 41"/>
            <p:cNvSpPr>
              <a:spLocks noChangeArrowheads="1"/>
            </p:cNvSpPr>
            <p:nvPr/>
          </p:nvSpPr>
          <p:spPr bwMode="auto">
            <a:xfrm>
              <a:off x="244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30" name="Oval 42"/>
            <p:cNvSpPr>
              <a:spLocks noChangeArrowheads="1"/>
            </p:cNvSpPr>
            <p:nvPr/>
          </p:nvSpPr>
          <p:spPr bwMode="auto">
            <a:xfrm>
              <a:off x="254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31" name="Rectangle 43"/>
            <p:cNvSpPr>
              <a:spLocks noChangeArrowheads="1"/>
            </p:cNvSpPr>
            <p:nvPr/>
          </p:nvSpPr>
          <p:spPr bwMode="auto">
            <a:xfrm>
              <a:off x="2448" y="16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32" name="Oval 44"/>
            <p:cNvSpPr>
              <a:spLocks noChangeArrowheads="1"/>
            </p:cNvSpPr>
            <p:nvPr/>
          </p:nvSpPr>
          <p:spPr bwMode="auto">
            <a:xfrm>
              <a:off x="2544" y="17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448" y="187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34" name="Oval 46"/>
            <p:cNvSpPr>
              <a:spLocks noChangeArrowheads="1"/>
            </p:cNvSpPr>
            <p:nvPr/>
          </p:nvSpPr>
          <p:spPr bwMode="auto">
            <a:xfrm>
              <a:off x="2544" y="19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292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292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37" name="Oval 49"/>
            <p:cNvSpPr>
              <a:spLocks noChangeArrowheads="1"/>
            </p:cNvSpPr>
            <p:nvPr/>
          </p:nvSpPr>
          <p:spPr bwMode="auto">
            <a:xfrm>
              <a:off x="30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40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340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44" name="Oval 56"/>
            <p:cNvSpPr>
              <a:spLocks noChangeArrowheads="1"/>
            </p:cNvSpPr>
            <p:nvPr/>
          </p:nvSpPr>
          <p:spPr bwMode="auto">
            <a:xfrm>
              <a:off x="350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45" name="Rectangle 57"/>
            <p:cNvSpPr>
              <a:spLocks noChangeArrowheads="1"/>
            </p:cNvSpPr>
            <p:nvPr/>
          </p:nvSpPr>
          <p:spPr bwMode="auto">
            <a:xfrm>
              <a:off x="3408" y="16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46" name="Oval 58"/>
            <p:cNvSpPr>
              <a:spLocks noChangeArrowheads="1"/>
            </p:cNvSpPr>
            <p:nvPr/>
          </p:nvSpPr>
          <p:spPr bwMode="auto">
            <a:xfrm>
              <a:off x="3504" y="17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49" name="Rectangle 61"/>
            <p:cNvSpPr>
              <a:spLocks noChangeArrowheads="1"/>
            </p:cNvSpPr>
            <p:nvPr/>
          </p:nvSpPr>
          <p:spPr bwMode="auto">
            <a:xfrm>
              <a:off x="388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50" name="Rectangle 62"/>
            <p:cNvSpPr>
              <a:spLocks noChangeArrowheads="1"/>
            </p:cNvSpPr>
            <p:nvPr/>
          </p:nvSpPr>
          <p:spPr bwMode="auto">
            <a:xfrm>
              <a:off x="388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51" name="Oval 63"/>
            <p:cNvSpPr>
              <a:spLocks noChangeArrowheads="1"/>
            </p:cNvSpPr>
            <p:nvPr/>
          </p:nvSpPr>
          <p:spPr bwMode="auto">
            <a:xfrm>
              <a:off x="398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56" name="Rectangle 68"/>
            <p:cNvSpPr>
              <a:spLocks noChangeArrowheads="1"/>
            </p:cNvSpPr>
            <p:nvPr/>
          </p:nvSpPr>
          <p:spPr bwMode="auto">
            <a:xfrm>
              <a:off x="436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24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57" name="Rectangle 69"/>
            <p:cNvSpPr>
              <a:spLocks noChangeArrowheads="1"/>
            </p:cNvSpPr>
            <p:nvPr/>
          </p:nvSpPr>
          <p:spPr bwMode="auto">
            <a:xfrm>
              <a:off x="436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58" name="Oval 70"/>
            <p:cNvSpPr>
              <a:spLocks noChangeArrowheads="1"/>
            </p:cNvSpPr>
            <p:nvPr/>
          </p:nvSpPr>
          <p:spPr bwMode="auto">
            <a:xfrm>
              <a:off x="446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59" name="Rectangle 71"/>
            <p:cNvSpPr>
              <a:spLocks noChangeArrowheads="1"/>
            </p:cNvSpPr>
            <p:nvPr/>
          </p:nvSpPr>
          <p:spPr bwMode="auto">
            <a:xfrm>
              <a:off x="4368" y="16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60" name="Oval 72"/>
            <p:cNvSpPr>
              <a:spLocks noChangeArrowheads="1"/>
            </p:cNvSpPr>
            <p:nvPr/>
          </p:nvSpPr>
          <p:spPr bwMode="auto">
            <a:xfrm>
              <a:off x="4464" y="17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61" name="Rectangle 73"/>
            <p:cNvSpPr>
              <a:spLocks noChangeArrowheads="1"/>
            </p:cNvSpPr>
            <p:nvPr/>
          </p:nvSpPr>
          <p:spPr bwMode="auto">
            <a:xfrm>
              <a:off x="4368" y="187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62" name="Oval 74"/>
            <p:cNvSpPr>
              <a:spLocks noChangeArrowheads="1"/>
            </p:cNvSpPr>
            <p:nvPr/>
          </p:nvSpPr>
          <p:spPr bwMode="auto">
            <a:xfrm>
              <a:off x="4464" y="19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63" name="Rectangle 75"/>
            <p:cNvSpPr>
              <a:spLocks noChangeArrowheads="1"/>
            </p:cNvSpPr>
            <p:nvPr/>
          </p:nvSpPr>
          <p:spPr bwMode="auto">
            <a:xfrm>
              <a:off x="4848" y="115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29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17164" name="Rectangle 76"/>
            <p:cNvSpPr>
              <a:spLocks noChangeArrowheads="1"/>
            </p:cNvSpPr>
            <p:nvPr/>
          </p:nvSpPr>
          <p:spPr bwMode="auto">
            <a:xfrm>
              <a:off x="484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65" name="Oval 77"/>
            <p:cNvSpPr>
              <a:spLocks noChangeArrowheads="1"/>
            </p:cNvSpPr>
            <p:nvPr/>
          </p:nvSpPr>
          <p:spPr bwMode="auto">
            <a:xfrm>
              <a:off x="494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217181" name="AutoShape 93"/>
            <p:cNvCxnSpPr>
              <a:cxnSpLocks noChangeShapeType="1"/>
              <a:stCxn id="217094" idx="6"/>
              <a:endCxn id="217115" idx="1"/>
            </p:cNvCxnSpPr>
            <p:nvPr/>
          </p:nvCxnSpPr>
          <p:spPr bwMode="auto">
            <a:xfrm>
              <a:off x="115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2" name="AutoShape 94"/>
            <p:cNvCxnSpPr>
              <a:cxnSpLocks noChangeShapeType="1"/>
            </p:cNvCxnSpPr>
            <p:nvPr/>
          </p:nvCxnSpPr>
          <p:spPr bwMode="auto">
            <a:xfrm>
              <a:off x="163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3" name="AutoShape 95"/>
            <p:cNvCxnSpPr>
              <a:cxnSpLocks noChangeShapeType="1"/>
            </p:cNvCxnSpPr>
            <p:nvPr/>
          </p:nvCxnSpPr>
          <p:spPr bwMode="auto">
            <a:xfrm>
              <a:off x="211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4" name="AutoShape 96"/>
            <p:cNvCxnSpPr>
              <a:cxnSpLocks noChangeShapeType="1"/>
            </p:cNvCxnSpPr>
            <p:nvPr/>
          </p:nvCxnSpPr>
          <p:spPr bwMode="auto">
            <a:xfrm>
              <a:off x="259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5" name="AutoShape 97"/>
            <p:cNvCxnSpPr>
              <a:cxnSpLocks noChangeShapeType="1"/>
            </p:cNvCxnSpPr>
            <p:nvPr/>
          </p:nvCxnSpPr>
          <p:spPr bwMode="auto">
            <a:xfrm>
              <a:off x="307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6" name="AutoShape 98"/>
            <p:cNvCxnSpPr>
              <a:cxnSpLocks noChangeShapeType="1"/>
            </p:cNvCxnSpPr>
            <p:nvPr/>
          </p:nvCxnSpPr>
          <p:spPr bwMode="auto">
            <a:xfrm>
              <a:off x="355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7" name="AutoShape 99"/>
            <p:cNvCxnSpPr>
              <a:cxnSpLocks noChangeShapeType="1"/>
            </p:cNvCxnSpPr>
            <p:nvPr/>
          </p:nvCxnSpPr>
          <p:spPr bwMode="auto">
            <a:xfrm>
              <a:off x="403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8" name="AutoShape 100"/>
            <p:cNvCxnSpPr>
              <a:cxnSpLocks noChangeShapeType="1"/>
            </p:cNvCxnSpPr>
            <p:nvPr/>
          </p:nvCxnSpPr>
          <p:spPr bwMode="auto">
            <a:xfrm>
              <a:off x="451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89" name="AutoShape 101"/>
            <p:cNvCxnSpPr>
              <a:cxnSpLocks noChangeShapeType="1"/>
            </p:cNvCxnSpPr>
            <p:nvPr/>
          </p:nvCxnSpPr>
          <p:spPr bwMode="auto">
            <a:xfrm>
              <a:off x="499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191" name="Rectangle 103"/>
            <p:cNvSpPr>
              <a:spLocks noChangeArrowheads="1"/>
            </p:cNvSpPr>
            <p:nvPr/>
          </p:nvSpPr>
          <p:spPr bwMode="auto">
            <a:xfrm>
              <a:off x="528" y="139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92" name="Oval 104"/>
            <p:cNvSpPr>
              <a:spLocks noChangeArrowheads="1"/>
            </p:cNvSpPr>
            <p:nvPr/>
          </p:nvSpPr>
          <p:spPr bwMode="auto">
            <a:xfrm>
              <a:off x="6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93" name="Rectangle 105"/>
            <p:cNvSpPr>
              <a:spLocks noChangeArrowheads="1"/>
            </p:cNvSpPr>
            <p:nvPr/>
          </p:nvSpPr>
          <p:spPr bwMode="auto">
            <a:xfrm>
              <a:off x="528" y="163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94" name="Oval 106"/>
            <p:cNvSpPr>
              <a:spLocks noChangeArrowheads="1"/>
            </p:cNvSpPr>
            <p:nvPr/>
          </p:nvSpPr>
          <p:spPr bwMode="auto">
            <a:xfrm>
              <a:off x="6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195" name="Rectangle 107"/>
            <p:cNvSpPr>
              <a:spLocks noChangeArrowheads="1"/>
            </p:cNvSpPr>
            <p:nvPr/>
          </p:nvSpPr>
          <p:spPr bwMode="auto">
            <a:xfrm>
              <a:off x="528" y="187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96" name="Oval 108"/>
            <p:cNvSpPr>
              <a:spLocks noChangeArrowheads="1"/>
            </p:cNvSpPr>
            <p:nvPr/>
          </p:nvSpPr>
          <p:spPr bwMode="auto">
            <a:xfrm>
              <a:off x="624" y="19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217197" name="AutoShape 109"/>
            <p:cNvCxnSpPr>
              <a:cxnSpLocks noChangeShapeType="1"/>
            </p:cNvCxnSpPr>
            <p:nvPr/>
          </p:nvCxnSpPr>
          <p:spPr bwMode="auto">
            <a:xfrm>
              <a:off x="672" y="151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198" name="Rectangle 110"/>
            <p:cNvSpPr>
              <a:spLocks noChangeArrowheads="1"/>
            </p:cNvSpPr>
            <p:nvPr/>
          </p:nvSpPr>
          <p:spPr bwMode="auto">
            <a:xfrm>
              <a:off x="528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199" name="Oval 111"/>
            <p:cNvSpPr>
              <a:spLocks noChangeArrowheads="1"/>
            </p:cNvSpPr>
            <p:nvPr/>
          </p:nvSpPr>
          <p:spPr bwMode="auto">
            <a:xfrm>
              <a:off x="624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7200" name="Rectangle 112"/>
            <p:cNvSpPr>
              <a:spLocks noChangeArrowheads="1"/>
            </p:cNvSpPr>
            <p:nvPr/>
          </p:nvSpPr>
          <p:spPr bwMode="auto">
            <a:xfrm>
              <a:off x="4368" y="21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sp>
          <p:nvSpPr>
            <p:cNvPr id="217201" name="Oval 113"/>
            <p:cNvSpPr>
              <a:spLocks noChangeArrowheads="1"/>
            </p:cNvSpPr>
            <p:nvPr/>
          </p:nvSpPr>
          <p:spPr bwMode="auto">
            <a:xfrm>
              <a:off x="4464" y="22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217202" name="AutoShape 114"/>
            <p:cNvCxnSpPr>
              <a:cxnSpLocks noChangeShapeType="1"/>
              <a:stCxn id="217194" idx="6"/>
              <a:endCxn id="217117" idx="1"/>
            </p:cNvCxnSpPr>
            <p:nvPr/>
          </p:nvCxnSpPr>
          <p:spPr bwMode="auto">
            <a:xfrm>
              <a:off x="672" y="1752"/>
              <a:ext cx="8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03" name="AutoShape 115"/>
            <p:cNvCxnSpPr>
              <a:cxnSpLocks noChangeShapeType="1"/>
            </p:cNvCxnSpPr>
            <p:nvPr/>
          </p:nvCxnSpPr>
          <p:spPr bwMode="auto">
            <a:xfrm>
              <a:off x="1632" y="1752"/>
              <a:ext cx="8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04" name="AutoShape 116"/>
            <p:cNvCxnSpPr>
              <a:cxnSpLocks noChangeShapeType="1"/>
            </p:cNvCxnSpPr>
            <p:nvPr/>
          </p:nvCxnSpPr>
          <p:spPr bwMode="auto">
            <a:xfrm>
              <a:off x="2592" y="1752"/>
              <a:ext cx="8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05" name="AutoShape 117"/>
            <p:cNvCxnSpPr>
              <a:cxnSpLocks noChangeShapeType="1"/>
            </p:cNvCxnSpPr>
            <p:nvPr/>
          </p:nvCxnSpPr>
          <p:spPr bwMode="auto">
            <a:xfrm>
              <a:off x="3552" y="1752"/>
              <a:ext cx="8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06" name="AutoShape 118"/>
            <p:cNvCxnSpPr>
              <a:cxnSpLocks noChangeShapeType="1"/>
            </p:cNvCxnSpPr>
            <p:nvPr/>
          </p:nvCxnSpPr>
          <p:spPr bwMode="auto">
            <a:xfrm>
              <a:off x="4512" y="1752"/>
              <a:ext cx="8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07" name="AutoShape 119"/>
            <p:cNvCxnSpPr>
              <a:cxnSpLocks noChangeShapeType="1"/>
              <a:stCxn id="217196" idx="6"/>
              <a:endCxn id="217133" idx="1"/>
            </p:cNvCxnSpPr>
            <p:nvPr/>
          </p:nvCxnSpPr>
          <p:spPr bwMode="auto">
            <a:xfrm>
              <a:off x="672" y="1992"/>
              <a:ext cx="17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08" name="AutoShape 120"/>
            <p:cNvCxnSpPr>
              <a:cxnSpLocks noChangeShapeType="1"/>
              <a:endCxn id="217200" idx="1"/>
            </p:cNvCxnSpPr>
            <p:nvPr/>
          </p:nvCxnSpPr>
          <p:spPr bwMode="auto">
            <a:xfrm>
              <a:off x="672" y="2232"/>
              <a:ext cx="36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09" name="AutoShape 121"/>
            <p:cNvCxnSpPr>
              <a:cxnSpLocks noChangeShapeType="1"/>
            </p:cNvCxnSpPr>
            <p:nvPr/>
          </p:nvCxnSpPr>
          <p:spPr bwMode="auto">
            <a:xfrm>
              <a:off x="2584" y="2000"/>
              <a:ext cx="17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11" name="AutoShape 123"/>
            <p:cNvCxnSpPr>
              <a:cxnSpLocks noChangeShapeType="1"/>
            </p:cNvCxnSpPr>
            <p:nvPr/>
          </p:nvCxnSpPr>
          <p:spPr bwMode="auto">
            <a:xfrm>
              <a:off x="4496" y="2000"/>
              <a:ext cx="8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212" name="AutoShape 124"/>
            <p:cNvCxnSpPr>
              <a:cxnSpLocks noChangeShapeType="1"/>
            </p:cNvCxnSpPr>
            <p:nvPr/>
          </p:nvCxnSpPr>
          <p:spPr bwMode="auto">
            <a:xfrm>
              <a:off x="4488" y="2240"/>
              <a:ext cx="8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213" name="Text Box 125"/>
            <p:cNvSpPr txBox="1">
              <a:spLocks noChangeArrowheads="1"/>
            </p:cNvSpPr>
            <p:nvPr/>
          </p:nvSpPr>
          <p:spPr bwMode="auto">
            <a:xfrm>
              <a:off x="240" y="2458"/>
              <a:ext cx="7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>
                  <a:latin typeface="Arial" charset="0"/>
                </a:rPr>
                <a:t>Cabeça</a:t>
              </a:r>
            </a:p>
            <a:p>
              <a:r>
                <a:rPr lang="en-US" altLang="pt-BR">
                  <a:latin typeface="Arial" charset="0"/>
                </a:rPr>
                <a:t>da Lista</a:t>
              </a:r>
              <a:endParaRPr lang="pt-BR" altLang="pt-BR">
                <a:latin typeface="Arial" charset="0"/>
              </a:endParaRPr>
            </a:p>
          </p:txBody>
        </p:sp>
      </p:grpSp>
      <p:sp>
        <p:nvSpPr>
          <p:cNvPr id="217215" name="Text Box 127"/>
          <p:cNvSpPr txBox="1">
            <a:spLocks noChangeArrowheads="1"/>
          </p:cNvSpPr>
          <p:nvPr/>
        </p:nvSpPr>
        <p:spPr bwMode="auto">
          <a:xfrm>
            <a:off x="3048000" y="4460875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Busca </a:t>
            </a:r>
            <a:r>
              <a:rPr lang="en-US" altLang="pt-BR"/>
              <a:t>(16, </a:t>
            </a:r>
            <a:r>
              <a:rPr lang="en-US" altLang="pt-BR" i="1"/>
              <a:t>L</a:t>
            </a:r>
            <a:r>
              <a:rPr lang="en-US" altLang="pt-BR"/>
              <a:t>)</a:t>
            </a:r>
            <a:endParaRPr lang="pt-BR" altLang="pt-BR"/>
          </a:p>
        </p:txBody>
      </p:sp>
      <p:grpSp>
        <p:nvGrpSpPr>
          <p:cNvPr id="217218" name="Group 130"/>
          <p:cNvGrpSpPr>
            <a:grpSpLocks/>
          </p:cNvGrpSpPr>
          <p:nvPr/>
        </p:nvGrpSpPr>
        <p:grpSpPr bwMode="auto">
          <a:xfrm>
            <a:off x="1066800" y="1828800"/>
            <a:ext cx="6248400" cy="1905000"/>
            <a:chOff x="672" y="1152"/>
            <a:chExt cx="3936" cy="1200"/>
          </a:xfrm>
        </p:grpSpPr>
        <p:sp>
          <p:nvSpPr>
            <p:cNvPr id="217216" name="Rectangle 128"/>
            <p:cNvSpPr>
              <a:spLocks noChangeArrowheads="1"/>
            </p:cNvSpPr>
            <p:nvPr/>
          </p:nvSpPr>
          <p:spPr bwMode="auto">
            <a:xfrm>
              <a:off x="4368" y="1152"/>
              <a:ext cx="240" cy="1200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cxnSp>
          <p:nvCxnSpPr>
            <p:cNvPr id="217217" name="AutoShape 129"/>
            <p:cNvCxnSpPr>
              <a:cxnSpLocks noChangeShapeType="1"/>
              <a:stCxn id="217199" idx="6"/>
            </p:cNvCxnSpPr>
            <p:nvPr/>
          </p:nvCxnSpPr>
          <p:spPr bwMode="auto">
            <a:xfrm>
              <a:off x="672" y="2232"/>
              <a:ext cx="3696" cy="8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7222" name="Group 134"/>
          <p:cNvGrpSpPr>
            <a:grpSpLocks/>
          </p:cNvGrpSpPr>
          <p:nvPr/>
        </p:nvGrpSpPr>
        <p:grpSpPr bwMode="auto">
          <a:xfrm>
            <a:off x="1066800" y="1828800"/>
            <a:ext cx="3200400" cy="1524000"/>
            <a:chOff x="672" y="1152"/>
            <a:chExt cx="2016" cy="960"/>
          </a:xfrm>
        </p:grpSpPr>
        <p:cxnSp>
          <p:nvCxnSpPr>
            <p:cNvPr id="217219" name="AutoShape 131"/>
            <p:cNvCxnSpPr>
              <a:cxnSpLocks noChangeShapeType="1"/>
              <a:stCxn id="217196" idx="6"/>
              <a:endCxn id="217133" idx="1"/>
            </p:cNvCxnSpPr>
            <p:nvPr/>
          </p:nvCxnSpPr>
          <p:spPr bwMode="auto">
            <a:xfrm>
              <a:off x="672" y="1992"/>
              <a:ext cx="1776" cy="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220" name="Rectangle 132"/>
            <p:cNvSpPr>
              <a:spLocks noChangeArrowheads="1"/>
            </p:cNvSpPr>
            <p:nvPr/>
          </p:nvSpPr>
          <p:spPr bwMode="auto">
            <a:xfrm>
              <a:off x="2448" y="1152"/>
              <a:ext cx="240" cy="960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7224" name="Group 136"/>
          <p:cNvGrpSpPr>
            <a:grpSpLocks/>
          </p:cNvGrpSpPr>
          <p:nvPr/>
        </p:nvGrpSpPr>
        <p:grpSpPr bwMode="auto">
          <a:xfrm>
            <a:off x="4127500" y="1828800"/>
            <a:ext cx="3187700" cy="1905000"/>
            <a:chOff x="2600" y="1152"/>
            <a:chExt cx="2008" cy="1200"/>
          </a:xfrm>
        </p:grpSpPr>
        <p:cxnSp>
          <p:nvCxnSpPr>
            <p:cNvPr id="217221" name="AutoShape 133"/>
            <p:cNvCxnSpPr>
              <a:cxnSpLocks noChangeShapeType="1"/>
            </p:cNvCxnSpPr>
            <p:nvPr/>
          </p:nvCxnSpPr>
          <p:spPr bwMode="auto">
            <a:xfrm>
              <a:off x="2600" y="2000"/>
              <a:ext cx="1776" cy="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223" name="Rectangle 135"/>
            <p:cNvSpPr>
              <a:spLocks noChangeArrowheads="1"/>
            </p:cNvSpPr>
            <p:nvPr/>
          </p:nvSpPr>
          <p:spPr bwMode="auto">
            <a:xfrm>
              <a:off x="4368" y="1152"/>
              <a:ext cx="240" cy="1200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7227" name="Group 139"/>
          <p:cNvGrpSpPr>
            <a:grpSpLocks/>
          </p:cNvGrpSpPr>
          <p:nvPr/>
        </p:nvGrpSpPr>
        <p:grpSpPr bwMode="auto">
          <a:xfrm>
            <a:off x="4057650" y="1828800"/>
            <a:ext cx="1733550" cy="1143000"/>
            <a:chOff x="2556" y="1152"/>
            <a:chExt cx="1092" cy="720"/>
          </a:xfrm>
        </p:grpSpPr>
        <p:cxnSp>
          <p:nvCxnSpPr>
            <p:cNvPr id="217225" name="AutoShape 137"/>
            <p:cNvCxnSpPr>
              <a:cxnSpLocks noChangeShapeType="1"/>
              <a:endCxn id="217145" idx="1"/>
            </p:cNvCxnSpPr>
            <p:nvPr/>
          </p:nvCxnSpPr>
          <p:spPr bwMode="auto">
            <a:xfrm>
              <a:off x="2556" y="1752"/>
              <a:ext cx="852" cy="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226" name="Rectangle 138"/>
            <p:cNvSpPr>
              <a:spLocks noChangeArrowheads="1"/>
            </p:cNvSpPr>
            <p:nvPr/>
          </p:nvSpPr>
          <p:spPr bwMode="auto">
            <a:xfrm>
              <a:off x="3408" y="1152"/>
              <a:ext cx="240" cy="720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17230" name="Group 142"/>
          <p:cNvGrpSpPr>
            <a:grpSpLocks/>
          </p:cNvGrpSpPr>
          <p:nvPr/>
        </p:nvGrpSpPr>
        <p:grpSpPr bwMode="auto">
          <a:xfrm>
            <a:off x="4083050" y="1828800"/>
            <a:ext cx="946150" cy="762000"/>
            <a:chOff x="2572" y="1152"/>
            <a:chExt cx="596" cy="480"/>
          </a:xfrm>
        </p:grpSpPr>
        <p:cxnSp>
          <p:nvCxnSpPr>
            <p:cNvPr id="217228" name="AutoShape 140"/>
            <p:cNvCxnSpPr>
              <a:cxnSpLocks noChangeShapeType="1"/>
              <a:endCxn id="217136" idx="1"/>
            </p:cNvCxnSpPr>
            <p:nvPr/>
          </p:nvCxnSpPr>
          <p:spPr bwMode="auto">
            <a:xfrm>
              <a:off x="2572" y="1512"/>
              <a:ext cx="356" cy="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7229" name="Rectangle 141"/>
            <p:cNvSpPr>
              <a:spLocks noChangeArrowheads="1"/>
            </p:cNvSpPr>
            <p:nvPr/>
          </p:nvSpPr>
          <p:spPr bwMode="auto">
            <a:xfrm>
              <a:off x="2928" y="1152"/>
              <a:ext cx="240" cy="480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19022-A09C-4D61-892B-591145CDF76C}" type="slidenum">
              <a:rPr lang="pt-PT" altLang="pt-BR"/>
              <a:pPr/>
              <a:t>166</a:t>
            </a:fld>
            <a:endParaRPr lang="pt-PT" altLang="pt-BR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Skip Lists Randômicas</a:t>
            </a:r>
            <a:endParaRPr lang="pt-BR" altLang="pt-BR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Skip Lists determinísticas não são práticas já que a inserção ou remoção de um nó pode forçar diversos nós a mudarem de “altura”</a:t>
            </a:r>
          </a:p>
          <a:p>
            <a:pPr>
              <a:lnSpc>
                <a:spcPct val="90000"/>
              </a:lnSpc>
            </a:pPr>
            <a:r>
              <a:rPr lang="en-US" altLang="pt-BR"/>
              <a:t>A solução é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Nunca mudar a altura de um nó já inserido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Ao inserir um novo nó, determinar sua altura randomicamente: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Fazer altura = 0 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Repetir</a:t>
            </a:r>
          </a:p>
          <a:p>
            <a:pPr lvl="3">
              <a:lnSpc>
                <a:spcPct val="90000"/>
              </a:lnSpc>
            </a:pPr>
            <a:r>
              <a:rPr lang="en-US" altLang="pt-BR"/>
              <a:t>Incrementar altura</a:t>
            </a:r>
          </a:p>
          <a:p>
            <a:pPr lvl="3">
              <a:lnSpc>
                <a:spcPct val="90000"/>
              </a:lnSpc>
            </a:pPr>
            <a:r>
              <a:rPr lang="en-US" altLang="pt-BR"/>
              <a:t>Jogar uma moeda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Até a moda dar “cara”</a:t>
            </a:r>
          </a:p>
          <a:p>
            <a:pPr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2456-5609-4B5C-83BF-E460814CC1A6}" type="slidenum">
              <a:rPr lang="pt-PT" altLang="pt-BR"/>
              <a:pPr/>
              <a:t>167</a:t>
            </a:fld>
            <a:endParaRPr lang="pt-PT" altLang="pt-BR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Skip Lists Randômicas</a:t>
            </a:r>
            <a:endParaRPr lang="pt-BR" altLang="pt-BR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Observe que, devido a termos usado uma moeda, dos </a:t>
            </a:r>
            <a:r>
              <a:rPr lang="en-US" altLang="pt-BR" i="1"/>
              <a:t>n</a:t>
            </a:r>
            <a:r>
              <a:rPr lang="en-US" altLang="pt-BR"/>
              <a:t> nós inseridos na lista, podemos esperar que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 metade terá altura 2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Um quarto terá altura 3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...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No máximo 1 nó terá altura log</a:t>
            </a:r>
            <a:r>
              <a:rPr lang="en-US" altLang="pt-BR" baseline="-25000"/>
              <a:t>2</a:t>
            </a:r>
            <a:r>
              <a:rPr lang="en-US" altLang="pt-BR"/>
              <a:t> </a:t>
            </a:r>
            <a:r>
              <a:rPr lang="en-US" altLang="pt-BR" i="1"/>
              <a:t>n</a:t>
            </a:r>
          </a:p>
          <a:p>
            <a:pPr>
              <a:lnSpc>
                <a:spcPct val="90000"/>
              </a:lnSpc>
            </a:pPr>
            <a:r>
              <a:rPr lang="en-US" altLang="pt-BR"/>
              <a:t>Ao realizar a busca, temos que comparar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1 nó de altura log</a:t>
            </a:r>
            <a:r>
              <a:rPr lang="en-US" altLang="pt-BR" baseline="-25000"/>
              <a:t>2</a:t>
            </a:r>
            <a:r>
              <a:rPr lang="en-US" altLang="pt-BR"/>
              <a:t> </a:t>
            </a:r>
            <a:r>
              <a:rPr lang="en-US" altLang="pt-BR" i="1"/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2 nós de altura (log</a:t>
            </a:r>
            <a:r>
              <a:rPr lang="en-US" altLang="pt-BR" baseline="-25000"/>
              <a:t>2</a:t>
            </a:r>
            <a:r>
              <a:rPr lang="en-US" altLang="pt-BR" i="1"/>
              <a:t> n)</a:t>
            </a:r>
            <a:r>
              <a:rPr lang="en-US" altLang="pt-BR"/>
              <a:t> – 1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2 nós de altura (log</a:t>
            </a:r>
            <a:r>
              <a:rPr lang="en-US" altLang="pt-BR" baseline="-25000"/>
              <a:t>2</a:t>
            </a:r>
            <a:r>
              <a:rPr lang="en-US" altLang="pt-BR" i="1"/>
              <a:t> n)</a:t>
            </a:r>
            <a:r>
              <a:rPr lang="en-US" altLang="pt-BR"/>
              <a:t> – 2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...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2 nós de altura 1</a:t>
            </a:r>
          </a:p>
          <a:p>
            <a:pPr>
              <a:lnSpc>
                <a:spcPct val="90000"/>
              </a:lnSpc>
            </a:pPr>
            <a:r>
              <a:rPr lang="en-US" altLang="pt-BR"/>
              <a:t>Tempo esperado da busca é </a:t>
            </a:r>
            <a:r>
              <a:rPr lang="en-US" altLang="pt-BR" i="1"/>
              <a:t>O </a:t>
            </a:r>
            <a:r>
              <a:rPr lang="en-US" altLang="pt-BR"/>
              <a:t>(log</a:t>
            </a:r>
            <a:r>
              <a:rPr lang="en-US" altLang="pt-BR" baseline="-25000"/>
              <a:t>2</a:t>
            </a:r>
            <a:r>
              <a:rPr lang="en-US" altLang="pt-BR" i="1"/>
              <a:t>n</a:t>
            </a:r>
            <a:r>
              <a:rPr lang="en-US" altLang="pt-BR"/>
              <a:t>)   </a:t>
            </a:r>
            <a:endParaRPr lang="pt-BR" altLang="pt-BR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5D4F-F447-4A5F-846A-9AC24AE4A549}" type="slidenum">
              <a:rPr lang="pt-PT" altLang="pt-BR"/>
              <a:pPr/>
              <a:t>168</a:t>
            </a:fld>
            <a:endParaRPr lang="pt-PT" altLang="pt-BR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Rubro-Negras</a:t>
            </a:r>
            <a:endParaRPr lang="pt-BR" altLang="pt-BR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4953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pt-BR"/>
              <a:t>São árvores balanceadas segundo um critério ligeiramente diferente do usado em árvores AVL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pt-BR"/>
              <a:t>A todos os nós é associada uma cor que pode ser vermelha ou negra de tal forma que: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pt-BR"/>
              <a:t>Nós externos (folhas ou nulos) são negros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pt-BR"/>
              <a:t>Todos os caminhos entre um nó e qualquer de seus nós externos descendentes percorre um número idêntico de nós negros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pt-BR"/>
              <a:t>Se um nó é vermelho (e não é a raiz), seu pai é negro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altLang="pt-BR"/>
              <a:t>Observe que as propriedades acima asseguram que o maior caminho desde a raiz uma folha é no máximo duas vezes maior que o de o qualquer outro caminho até outra folha e portanto a árvore é aproximadamente balanceada </a:t>
            </a:r>
            <a:endParaRPr lang="pt-BR" altLang="pt-BR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A8BC-1DEC-4B7C-930B-7A8E896D981C}" type="slidenum">
              <a:rPr lang="pt-PT" altLang="pt-BR"/>
              <a:pPr/>
              <a:t>169</a:t>
            </a:fld>
            <a:endParaRPr lang="pt-PT" altLang="pt-BR"/>
          </a:p>
        </p:txBody>
      </p:sp>
      <p:sp>
        <p:nvSpPr>
          <p:cNvPr id="22122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Rubro-Negras</a:t>
            </a:r>
            <a:endParaRPr lang="pt-BR" altLang="pt-BR"/>
          </a:p>
        </p:txBody>
      </p:sp>
      <p:sp>
        <p:nvSpPr>
          <p:cNvPr id="221226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Altura negra de um nó = número de nós negros encontrados até qualquer nó folha descendente</a:t>
            </a:r>
            <a:endParaRPr lang="pt-BR" altLang="pt-BR"/>
          </a:p>
        </p:txBody>
      </p:sp>
      <p:sp>
        <p:nvSpPr>
          <p:cNvPr id="221191" name="Oval 7"/>
          <p:cNvSpPr>
            <a:spLocks noChangeArrowheads="1"/>
          </p:cNvSpPr>
          <p:nvPr/>
        </p:nvSpPr>
        <p:spPr bwMode="auto">
          <a:xfrm>
            <a:off x="6475413" y="366395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27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192" name="AutoShape 8"/>
          <p:cNvCxnSpPr>
            <a:cxnSpLocks noChangeShapeType="1"/>
            <a:stCxn id="221196" idx="5"/>
            <a:endCxn id="221191" idx="0"/>
          </p:cNvCxnSpPr>
          <p:nvPr/>
        </p:nvCxnSpPr>
        <p:spPr bwMode="auto">
          <a:xfrm>
            <a:off x="6130925" y="3313113"/>
            <a:ext cx="534988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193" name="Oval 9"/>
          <p:cNvSpPr>
            <a:spLocks noChangeArrowheads="1"/>
          </p:cNvSpPr>
          <p:nvPr/>
        </p:nvSpPr>
        <p:spPr bwMode="auto">
          <a:xfrm>
            <a:off x="5013325" y="366395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20</a:t>
            </a:r>
            <a:endParaRPr lang="pt-BR" altLang="pt-BR"/>
          </a:p>
        </p:txBody>
      </p:sp>
      <p:cxnSp>
        <p:nvCxnSpPr>
          <p:cNvPr id="221194" name="AutoShape 10"/>
          <p:cNvCxnSpPr>
            <a:cxnSpLocks noChangeShapeType="1"/>
            <a:stCxn id="221196" idx="3"/>
            <a:endCxn id="221193" idx="0"/>
          </p:cNvCxnSpPr>
          <p:nvPr/>
        </p:nvCxnSpPr>
        <p:spPr bwMode="auto">
          <a:xfrm flipH="1">
            <a:off x="5203825" y="3313113"/>
            <a:ext cx="657225" cy="350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195" name="Oval 11"/>
          <p:cNvSpPr>
            <a:spLocks noChangeArrowheads="1"/>
          </p:cNvSpPr>
          <p:nvPr/>
        </p:nvSpPr>
        <p:spPr bwMode="auto">
          <a:xfrm>
            <a:off x="4114800" y="230187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18</a:t>
            </a:r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221196" name="Oval 12"/>
          <p:cNvSpPr>
            <a:spLocks noChangeArrowheads="1"/>
          </p:cNvSpPr>
          <p:nvPr/>
        </p:nvSpPr>
        <p:spPr bwMode="auto">
          <a:xfrm>
            <a:off x="5805488" y="298767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  <a:sym typeface="Symbol" pitchFamily="18" charset="2"/>
              </a:rPr>
              <a:t>22</a:t>
            </a:r>
            <a:endParaRPr lang="pt-BR" altLang="pt-BR">
              <a:solidFill>
                <a:schemeClr val="bg1"/>
              </a:solidFill>
              <a:sym typeface="Symbol" pitchFamily="18" charset="2"/>
            </a:endParaRPr>
          </a:p>
        </p:txBody>
      </p:sp>
      <p:cxnSp>
        <p:nvCxnSpPr>
          <p:cNvPr id="221197" name="AutoShape 13"/>
          <p:cNvCxnSpPr>
            <a:cxnSpLocks noChangeShapeType="1"/>
            <a:stCxn id="221195" idx="5"/>
            <a:endCxn id="221196" idx="0"/>
          </p:cNvCxnSpPr>
          <p:nvPr/>
        </p:nvCxnSpPr>
        <p:spPr bwMode="auto">
          <a:xfrm>
            <a:off x="4440238" y="2627313"/>
            <a:ext cx="155575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198" name="Oval 14"/>
          <p:cNvSpPr>
            <a:spLocks noChangeArrowheads="1"/>
          </p:cNvSpPr>
          <p:nvPr/>
        </p:nvSpPr>
        <p:spPr bwMode="auto">
          <a:xfrm>
            <a:off x="2362200" y="2987675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10</a:t>
            </a:r>
            <a:endParaRPr lang="pt-BR" altLang="pt-BR"/>
          </a:p>
        </p:txBody>
      </p:sp>
      <p:cxnSp>
        <p:nvCxnSpPr>
          <p:cNvPr id="221199" name="AutoShape 15"/>
          <p:cNvCxnSpPr>
            <a:cxnSpLocks noChangeShapeType="1"/>
            <a:stCxn id="221195" idx="3"/>
            <a:endCxn id="221198" idx="0"/>
          </p:cNvCxnSpPr>
          <p:nvPr/>
        </p:nvCxnSpPr>
        <p:spPr bwMode="auto">
          <a:xfrm flipH="1">
            <a:off x="2552700" y="2627313"/>
            <a:ext cx="161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00" name="Oval 16"/>
          <p:cNvSpPr>
            <a:spLocks noChangeArrowheads="1"/>
          </p:cNvSpPr>
          <p:nvPr/>
        </p:nvSpPr>
        <p:spPr bwMode="auto">
          <a:xfrm>
            <a:off x="3336925" y="366236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13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01" name="AutoShape 17"/>
          <p:cNvCxnSpPr>
            <a:cxnSpLocks noChangeShapeType="1"/>
            <a:stCxn id="221198" idx="5"/>
            <a:endCxn id="221200" idx="0"/>
          </p:cNvCxnSpPr>
          <p:nvPr/>
        </p:nvCxnSpPr>
        <p:spPr bwMode="auto">
          <a:xfrm>
            <a:off x="2687638" y="3313113"/>
            <a:ext cx="839787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02" name="Oval 18"/>
          <p:cNvSpPr>
            <a:spLocks noChangeArrowheads="1"/>
          </p:cNvSpPr>
          <p:nvPr/>
        </p:nvSpPr>
        <p:spPr bwMode="auto">
          <a:xfrm>
            <a:off x="1662113" y="366236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  <a:sym typeface="Symbol" pitchFamily="18" charset="2"/>
              </a:rPr>
              <a:t>3</a:t>
            </a:r>
            <a:endParaRPr lang="pt-BR" altLang="pt-BR">
              <a:solidFill>
                <a:schemeClr val="bg1"/>
              </a:solidFill>
              <a:sym typeface="Symbol" pitchFamily="18" charset="2"/>
            </a:endParaRPr>
          </a:p>
        </p:txBody>
      </p:sp>
      <p:cxnSp>
        <p:nvCxnSpPr>
          <p:cNvPr id="221203" name="AutoShape 19"/>
          <p:cNvCxnSpPr>
            <a:cxnSpLocks noChangeShapeType="1"/>
            <a:stCxn id="221198" idx="3"/>
            <a:endCxn id="221202" idx="0"/>
          </p:cNvCxnSpPr>
          <p:nvPr/>
        </p:nvCxnSpPr>
        <p:spPr bwMode="auto">
          <a:xfrm flipH="1">
            <a:off x="1852613" y="3313113"/>
            <a:ext cx="56515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04" name="Oval 20"/>
          <p:cNvSpPr>
            <a:spLocks noChangeArrowheads="1"/>
          </p:cNvSpPr>
          <p:nvPr/>
        </p:nvSpPr>
        <p:spPr bwMode="auto">
          <a:xfrm>
            <a:off x="2133600" y="431482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5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05" name="AutoShape 21"/>
          <p:cNvCxnSpPr>
            <a:cxnSpLocks noChangeShapeType="1"/>
            <a:stCxn id="221202" idx="5"/>
            <a:endCxn id="221204" idx="0"/>
          </p:cNvCxnSpPr>
          <p:nvPr/>
        </p:nvCxnSpPr>
        <p:spPr bwMode="auto">
          <a:xfrm>
            <a:off x="1987550" y="3987800"/>
            <a:ext cx="3365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06" name="Oval 22"/>
          <p:cNvSpPr>
            <a:spLocks noChangeArrowheads="1"/>
          </p:cNvSpPr>
          <p:nvPr/>
        </p:nvSpPr>
        <p:spPr bwMode="auto">
          <a:xfrm>
            <a:off x="1295400" y="431482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1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07" name="AutoShape 23"/>
          <p:cNvCxnSpPr>
            <a:cxnSpLocks noChangeShapeType="1"/>
            <a:stCxn id="221202" idx="3"/>
            <a:endCxn id="221206" idx="0"/>
          </p:cNvCxnSpPr>
          <p:nvPr/>
        </p:nvCxnSpPr>
        <p:spPr bwMode="auto">
          <a:xfrm flipH="1">
            <a:off x="1485900" y="3987800"/>
            <a:ext cx="23177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08" name="Oval 24"/>
          <p:cNvSpPr>
            <a:spLocks noChangeArrowheads="1"/>
          </p:cNvSpPr>
          <p:nvPr/>
        </p:nvSpPr>
        <p:spPr bwMode="auto">
          <a:xfrm>
            <a:off x="3810000" y="4316413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16</a:t>
            </a:r>
            <a:endParaRPr lang="pt-BR" altLang="pt-BR"/>
          </a:p>
        </p:txBody>
      </p:sp>
      <p:cxnSp>
        <p:nvCxnSpPr>
          <p:cNvPr id="221209" name="AutoShape 25"/>
          <p:cNvCxnSpPr>
            <a:cxnSpLocks noChangeShapeType="1"/>
            <a:stCxn id="221200" idx="5"/>
            <a:endCxn id="221208" idx="0"/>
          </p:cNvCxnSpPr>
          <p:nvPr/>
        </p:nvCxnSpPr>
        <p:spPr bwMode="auto">
          <a:xfrm>
            <a:off x="3662363" y="3987800"/>
            <a:ext cx="338137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4535488" y="22860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4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2727325" y="29876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3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5378450" y="3657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6913563" y="36734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6172200" y="29876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3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18" name="Text Box 34"/>
          <p:cNvSpPr txBox="1">
            <a:spLocks noChangeArrowheads="1"/>
          </p:cNvSpPr>
          <p:nvPr/>
        </p:nvSpPr>
        <p:spPr bwMode="auto">
          <a:xfrm>
            <a:off x="2036763" y="36576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3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914400" y="42830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20" name="Text Box 36"/>
          <p:cNvSpPr txBox="1">
            <a:spLocks noChangeArrowheads="1"/>
          </p:cNvSpPr>
          <p:nvPr/>
        </p:nvSpPr>
        <p:spPr bwMode="auto">
          <a:xfrm>
            <a:off x="2667000" y="42830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21" name="Text Box 37"/>
          <p:cNvSpPr txBox="1">
            <a:spLocks noChangeArrowheads="1"/>
          </p:cNvSpPr>
          <p:nvPr/>
        </p:nvSpPr>
        <p:spPr bwMode="auto">
          <a:xfrm>
            <a:off x="1808163" y="42830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24" name="Text Box 40"/>
          <p:cNvSpPr txBox="1">
            <a:spLocks noChangeArrowheads="1"/>
          </p:cNvSpPr>
          <p:nvPr/>
        </p:nvSpPr>
        <p:spPr bwMode="auto">
          <a:xfrm>
            <a:off x="3733800" y="36576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3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31" name="Oval 47"/>
          <p:cNvSpPr>
            <a:spLocks noChangeArrowheads="1"/>
          </p:cNvSpPr>
          <p:nvPr/>
        </p:nvSpPr>
        <p:spPr bwMode="auto">
          <a:xfrm>
            <a:off x="2971800" y="43053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12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32" name="AutoShape 48"/>
          <p:cNvCxnSpPr>
            <a:cxnSpLocks noChangeShapeType="1"/>
            <a:endCxn id="221231" idx="0"/>
          </p:cNvCxnSpPr>
          <p:nvPr/>
        </p:nvCxnSpPr>
        <p:spPr bwMode="auto">
          <a:xfrm flipH="1">
            <a:off x="3162300" y="3978275"/>
            <a:ext cx="230188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33" name="Oval 49"/>
          <p:cNvSpPr>
            <a:spLocks noChangeArrowheads="1"/>
          </p:cNvSpPr>
          <p:nvPr/>
        </p:nvSpPr>
        <p:spPr bwMode="auto">
          <a:xfrm>
            <a:off x="4191000" y="5360988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17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34" name="AutoShape 50"/>
          <p:cNvCxnSpPr>
            <a:cxnSpLocks noChangeShapeType="1"/>
            <a:stCxn id="221208" idx="5"/>
            <a:endCxn id="221233" idx="0"/>
          </p:cNvCxnSpPr>
          <p:nvPr/>
        </p:nvCxnSpPr>
        <p:spPr bwMode="auto">
          <a:xfrm>
            <a:off x="4135438" y="4641850"/>
            <a:ext cx="246062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35" name="Oval 51"/>
          <p:cNvSpPr>
            <a:spLocks noChangeArrowheads="1"/>
          </p:cNvSpPr>
          <p:nvPr/>
        </p:nvSpPr>
        <p:spPr bwMode="auto">
          <a:xfrm>
            <a:off x="3505200" y="534987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14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36" name="AutoShape 52"/>
          <p:cNvCxnSpPr>
            <a:cxnSpLocks noChangeShapeType="1"/>
            <a:stCxn id="221208" idx="3"/>
            <a:endCxn id="221235" idx="0"/>
          </p:cNvCxnSpPr>
          <p:nvPr/>
        </p:nvCxnSpPr>
        <p:spPr bwMode="auto">
          <a:xfrm flipH="1">
            <a:off x="3695700" y="4641850"/>
            <a:ext cx="169863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37" name="Text Box 53"/>
          <p:cNvSpPr txBox="1">
            <a:spLocks noChangeArrowheads="1"/>
          </p:cNvSpPr>
          <p:nvPr/>
        </p:nvSpPr>
        <p:spPr bwMode="auto">
          <a:xfrm>
            <a:off x="3535363" y="42830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38" name="Text Box 54"/>
          <p:cNvSpPr txBox="1">
            <a:spLocks noChangeArrowheads="1"/>
          </p:cNvSpPr>
          <p:nvPr/>
        </p:nvSpPr>
        <p:spPr bwMode="auto">
          <a:xfrm>
            <a:off x="4343400" y="42830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40" name="Text Box 56"/>
          <p:cNvSpPr txBox="1">
            <a:spLocks noChangeArrowheads="1"/>
          </p:cNvSpPr>
          <p:nvPr/>
        </p:nvSpPr>
        <p:spPr bwMode="auto">
          <a:xfrm>
            <a:off x="3179763" y="53752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41" name="Text Box 57"/>
          <p:cNvSpPr txBox="1">
            <a:spLocks noChangeArrowheads="1"/>
          </p:cNvSpPr>
          <p:nvPr/>
        </p:nvSpPr>
        <p:spPr bwMode="auto">
          <a:xfrm>
            <a:off x="3886200" y="53879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42" name="Oval 58"/>
          <p:cNvSpPr>
            <a:spLocks noChangeArrowheads="1"/>
          </p:cNvSpPr>
          <p:nvPr/>
        </p:nvSpPr>
        <p:spPr bwMode="auto">
          <a:xfrm>
            <a:off x="4648200" y="4316413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19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43" name="AutoShape 59"/>
          <p:cNvCxnSpPr>
            <a:cxnSpLocks noChangeShapeType="1"/>
            <a:endCxn id="221242" idx="0"/>
          </p:cNvCxnSpPr>
          <p:nvPr/>
        </p:nvCxnSpPr>
        <p:spPr bwMode="auto">
          <a:xfrm flipH="1">
            <a:off x="4838700" y="3989388"/>
            <a:ext cx="230188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44" name="Oval 60"/>
          <p:cNvSpPr>
            <a:spLocks noChangeArrowheads="1"/>
          </p:cNvSpPr>
          <p:nvPr/>
        </p:nvSpPr>
        <p:spPr bwMode="auto">
          <a:xfrm>
            <a:off x="5410200" y="43053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olidFill>
                  <a:schemeClr val="bg1"/>
                </a:solidFill>
              </a:rPr>
              <a:t>21</a:t>
            </a:r>
            <a:endParaRPr lang="pt-BR" altLang="pt-BR">
              <a:solidFill>
                <a:schemeClr val="bg1"/>
              </a:solidFill>
            </a:endParaRPr>
          </a:p>
        </p:txBody>
      </p:sp>
      <p:cxnSp>
        <p:nvCxnSpPr>
          <p:cNvPr id="221245" name="AutoShape 61"/>
          <p:cNvCxnSpPr>
            <a:cxnSpLocks noChangeShapeType="1"/>
            <a:stCxn id="221193" idx="5"/>
            <a:endCxn id="221244" idx="0"/>
          </p:cNvCxnSpPr>
          <p:nvPr/>
        </p:nvCxnSpPr>
        <p:spPr bwMode="auto">
          <a:xfrm>
            <a:off x="5338763" y="3989388"/>
            <a:ext cx="261937" cy="315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46" name="Text Box 62"/>
          <p:cNvSpPr txBox="1">
            <a:spLocks noChangeArrowheads="1"/>
          </p:cNvSpPr>
          <p:nvPr/>
        </p:nvSpPr>
        <p:spPr bwMode="auto">
          <a:xfrm>
            <a:off x="5105400" y="42957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47" name="Oval 63"/>
          <p:cNvSpPr>
            <a:spLocks noChangeArrowheads="1"/>
          </p:cNvSpPr>
          <p:nvPr/>
        </p:nvSpPr>
        <p:spPr bwMode="auto">
          <a:xfrm>
            <a:off x="6096000" y="43053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24</a:t>
            </a:r>
            <a:endParaRPr lang="pt-BR" altLang="pt-BR"/>
          </a:p>
        </p:txBody>
      </p:sp>
      <p:cxnSp>
        <p:nvCxnSpPr>
          <p:cNvPr id="221248" name="AutoShape 64"/>
          <p:cNvCxnSpPr>
            <a:cxnSpLocks noChangeShapeType="1"/>
            <a:endCxn id="221247" idx="0"/>
          </p:cNvCxnSpPr>
          <p:nvPr/>
        </p:nvCxnSpPr>
        <p:spPr bwMode="auto">
          <a:xfrm flipH="1">
            <a:off x="6286500" y="3978275"/>
            <a:ext cx="230188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49" name="Oval 65"/>
          <p:cNvSpPr>
            <a:spLocks noChangeArrowheads="1"/>
          </p:cNvSpPr>
          <p:nvPr/>
        </p:nvSpPr>
        <p:spPr bwMode="auto">
          <a:xfrm>
            <a:off x="6908800" y="4294188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40</a:t>
            </a:r>
            <a:endParaRPr lang="pt-BR" altLang="pt-BR"/>
          </a:p>
        </p:txBody>
      </p:sp>
      <p:cxnSp>
        <p:nvCxnSpPr>
          <p:cNvPr id="221250" name="AutoShape 66"/>
          <p:cNvCxnSpPr>
            <a:cxnSpLocks noChangeShapeType="1"/>
            <a:stCxn id="221191" idx="5"/>
            <a:endCxn id="221249" idx="0"/>
          </p:cNvCxnSpPr>
          <p:nvPr/>
        </p:nvCxnSpPr>
        <p:spPr bwMode="auto">
          <a:xfrm>
            <a:off x="6800850" y="3989388"/>
            <a:ext cx="2984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251" name="Text Box 67"/>
          <p:cNvSpPr txBox="1">
            <a:spLocks noChangeArrowheads="1"/>
          </p:cNvSpPr>
          <p:nvPr/>
        </p:nvSpPr>
        <p:spPr bwMode="auto">
          <a:xfrm>
            <a:off x="6629400" y="42846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1</a:t>
            </a:r>
            <a:endParaRPr lang="pt-BR" altLang="pt-BR" sz="2000">
              <a:latin typeface="Arial" charset="0"/>
            </a:endParaRPr>
          </a:p>
        </p:txBody>
      </p:sp>
      <p:sp>
        <p:nvSpPr>
          <p:cNvPr id="221252" name="Text Box 68"/>
          <p:cNvSpPr txBox="1">
            <a:spLocks noChangeArrowheads="1"/>
          </p:cNvSpPr>
          <p:nvPr/>
        </p:nvSpPr>
        <p:spPr bwMode="auto">
          <a:xfrm>
            <a:off x="5846763" y="42830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1</a:t>
            </a:r>
            <a:endParaRPr lang="pt-BR" altLang="pt-BR" sz="2000">
              <a:latin typeface="Arial" charset="0"/>
            </a:endParaRPr>
          </a:p>
        </p:txBody>
      </p:sp>
      <p:grpSp>
        <p:nvGrpSpPr>
          <p:cNvPr id="221258" name="Group 74"/>
          <p:cNvGrpSpPr>
            <a:grpSpLocks/>
          </p:cNvGrpSpPr>
          <p:nvPr/>
        </p:nvGrpSpPr>
        <p:grpSpPr bwMode="auto">
          <a:xfrm>
            <a:off x="1181100" y="5133975"/>
            <a:ext cx="228600" cy="76200"/>
            <a:chOff x="336" y="3360"/>
            <a:chExt cx="192" cy="56"/>
          </a:xfrm>
        </p:grpSpPr>
        <p:sp>
          <p:nvSpPr>
            <p:cNvPr id="221256" name="Line 72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57" name="Line 73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59" name="AutoShape 75"/>
          <p:cNvCxnSpPr>
            <a:cxnSpLocks noChangeShapeType="1"/>
            <a:stCxn id="221206" idx="3"/>
          </p:cNvCxnSpPr>
          <p:nvPr/>
        </p:nvCxnSpPr>
        <p:spPr bwMode="auto">
          <a:xfrm flipH="1">
            <a:off x="1295400" y="4640263"/>
            <a:ext cx="55563" cy="481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60" name="Group 76"/>
          <p:cNvGrpSpPr>
            <a:grpSpLocks/>
          </p:cNvGrpSpPr>
          <p:nvPr/>
        </p:nvGrpSpPr>
        <p:grpSpPr bwMode="auto">
          <a:xfrm>
            <a:off x="1600200" y="5132388"/>
            <a:ext cx="228600" cy="76200"/>
            <a:chOff x="336" y="3360"/>
            <a:chExt cx="192" cy="56"/>
          </a:xfrm>
        </p:grpSpPr>
        <p:sp>
          <p:nvSpPr>
            <p:cNvPr id="221261" name="Line 77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62" name="Line 78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63" name="AutoShape 79"/>
          <p:cNvCxnSpPr>
            <a:cxnSpLocks noChangeShapeType="1"/>
            <a:stCxn id="221206" idx="5"/>
          </p:cNvCxnSpPr>
          <p:nvPr/>
        </p:nvCxnSpPr>
        <p:spPr bwMode="auto">
          <a:xfrm>
            <a:off x="1620838" y="4640263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64" name="Group 80"/>
          <p:cNvGrpSpPr>
            <a:grpSpLocks/>
          </p:cNvGrpSpPr>
          <p:nvPr/>
        </p:nvGrpSpPr>
        <p:grpSpPr bwMode="auto">
          <a:xfrm>
            <a:off x="2019300" y="5157788"/>
            <a:ext cx="228600" cy="76200"/>
            <a:chOff x="336" y="3360"/>
            <a:chExt cx="192" cy="56"/>
          </a:xfrm>
        </p:grpSpPr>
        <p:sp>
          <p:nvSpPr>
            <p:cNvPr id="221265" name="Line 81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66" name="Line 82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67" name="AutoShape 83"/>
          <p:cNvCxnSpPr>
            <a:cxnSpLocks noChangeShapeType="1"/>
          </p:cNvCxnSpPr>
          <p:nvPr/>
        </p:nvCxnSpPr>
        <p:spPr bwMode="auto">
          <a:xfrm flipH="1">
            <a:off x="2133600" y="4664075"/>
            <a:ext cx="55563" cy="481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68" name="Group 84"/>
          <p:cNvGrpSpPr>
            <a:grpSpLocks/>
          </p:cNvGrpSpPr>
          <p:nvPr/>
        </p:nvGrpSpPr>
        <p:grpSpPr bwMode="auto">
          <a:xfrm>
            <a:off x="2438400" y="5156200"/>
            <a:ext cx="228600" cy="76200"/>
            <a:chOff x="336" y="3360"/>
            <a:chExt cx="192" cy="56"/>
          </a:xfrm>
        </p:grpSpPr>
        <p:sp>
          <p:nvSpPr>
            <p:cNvPr id="221269" name="Line 85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70" name="Line 86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71" name="AutoShape 87"/>
          <p:cNvCxnSpPr>
            <a:cxnSpLocks noChangeShapeType="1"/>
          </p:cNvCxnSpPr>
          <p:nvPr/>
        </p:nvCxnSpPr>
        <p:spPr bwMode="auto">
          <a:xfrm>
            <a:off x="2459038" y="4664075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72" name="Group 88"/>
          <p:cNvGrpSpPr>
            <a:grpSpLocks/>
          </p:cNvGrpSpPr>
          <p:nvPr/>
        </p:nvGrpSpPr>
        <p:grpSpPr bwMode="auto">
          <a:xfrm>
            <a:off x="2857500" y="5157788"/>
            <a:ext cx="228600" cy="76200"/>
            <a:chOff x="336" y="3360"/>
            <a:chExt cx="192" cy="56"/>
          </a:xfrm>
        </p:grpSpPr>
        <p:sp>
          <p:nvSpPr>
            <p:cNvPr id="221273" name="Line 89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74" name="Line 90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75" name="AutoShape 91"/>
          <p:cNvCxnSpPr>
            <a:cxnSpLocks noChangeShapeType="1"/>
          </p:cNvCxnSpPr>
          <p:nvPr/>
        </p:nvCxnSpPr>
        <p:spPr bwMode="auto">
          <a:xfrm flipH="1">
            <a:off x="2971800" y="4664075"/>
            <a:ext cx="55563" cy="481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76" name="Group 92"/>
          <p:cNvGrpSpPr>
            <a:grpSpLocks/>
          </p:cNvGrpSpPr>
          <p:nvPr/>
        </p:nvGrpSpPr>
        <p:grpSpPr bwMode="auto">
          <a:xfrm>
            <a:off x="3276600" y="5156200"/>
            <a:ext cx="228600" cy="76200"/>
            <a:chOff x="336" y="3360"/>
            <a:chExt cx="192" cy="56"/>
          </a:xfrm>
        </p:grpSpPr>
        <p:sp>
          <p:nvSpPr>
            <p:cNvPr id="221277" name="Line 93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78" name="Line 94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79" name="AutoShape 95"/>
          <p:cNvCxnSpPr>
            <a:cxnSpLocks noChangeShapeType="1"/>
          </p:cNvCxnSpPr>
          <p:nvPr/>
        </p:nvCxnSpPr>
        <p:spPr bwMode="auto">
          <a:xfrm>
            <a:off x="3297238" y="4664075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80" name="Group 96"/>
          <p:cNvGrpSpPr>
            <a:grpSpLocks/>
          </p:cNvGrpSpPr>
          <p:nvPr/>
        </p:nvGrpSpPr>
        <p:grpSpPr bwMode="auto">
          <a:xfrm>
            <a:off x="4533900" y="5157788"/>
            <a:ext cx="228600" cy="76200"/>
            <a:chOff x="336" y="3360"/>
            <a:chExt cx="192" cy="56"/>
          </a:xfrm>
        </p:grpSpPr>
        <p:sp>
          <p:nvSpPr>
            <p:cNvPr id="221281" name="Line 97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82" name="Line 98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83" name="AutoShape 99"/>
          <p:cNvCxnSpPr>
            <a:cxnSpLocks noChangeShapeType="1"/>
          </p:cNvCxnSpPr>
          <p:nvPr/>
        </p:nvCxnSpPr>
        <p:spPr bwMode="auto">
          <a:xfrm flipH="1">
            <a:off x="4648200" y="4664075"/>
            <a:ext cx="55563" cy="481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84" name="Group 100"/>
          <p:cNvGrpSpPr>
            <a:grpSpLocks/>
          </p:cNvGrpSpPr>
          <p:nvPr/>
        </p:nvGrpSpPr>
        <p:grpSpPr bwMode="auto">
          <a:xfrm>
            <a:off x="4953000" y="5156200"/>
            <a:ext cx="228600" cy="76200"/>
            <a:chOff x="336" y="3360"/>
            <a:chExt cx="192" cy="56"/>
          </a:xfrm>
        </p:grpSpPr>
        <p:sp>
          <p:nvSpPr>
            <p:cNvPr id="221285" name="Line 101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86" name="Line 102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87" name="AutoShape 103"/>
          <p:cNvCxnSpPr>
            <a:cxnSpLocks noChangeShapeType="1"/>
          </p:cNvCxnSpPr>
          <p:nvPr/>
        </p:nvCxnSpPr>
        <p:spPr bwMode="auto">
          <a:xfrm>
            <a:off x="4973638" y="4664075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88" name="Group 104"/>
          <p:cNvGrpSpPr>
            <a:grpSpLocks/>
          </p:cNvGrpSpPr>
          <p:nvPr/>
        </p:nvGrpSpPr>
        <p:grpSpPr bwMode="auto">
          <a:xfrm>
            <a:off x="5295900" y="5157788"/>
            <a:ext cx="228600" cy="76200"/>
            <a:chOff x="336" y="3360"/>
            <a:chExt cx="192" cy="56"/>
          </a:xfrm>
        </p:grpSpPr>
        <p:sp>
          <p:nvSpPr>
            <p:cNvPr id="221289" name="Line 105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90" name="Line 106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91" name="AutoShape 107"/>
          <p:cNvCxnSpPr>
            <a:cxnSpLocks noChangeShapeType="1"/>
          </p:cNvCxnSpPr>
          <p:nvPr/>
        </p:nvCxnSpPr>
        <p:spPr bwMode="auto">
          <a:xfrm flipH="1">
            <a:off x="5410200" y="4664075"/>
            <a:ext cx="55563" cy="481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92" name="Group 108"/>
          <p:cNvGrpSpPr>
            <a:grpSpLocks/>
          </p:cNvGrpSpPr>
          <p:nvPr/>
        </p:nvGrpSpPr>
        <p:grpSpPr bwMode="auto">
          <a:xfrm>
            <a:off x="5715000" y="5156200"/>
            <a:ext cx="228600" cy="76200"/>
            <a:chOff x="336" y="3360"/>
            <a:chExt cx="192" cy="56"/>
          </a:xfrm>
        </p:grpSpPr>
        <p:sp>
          <p:nvSpPr>
            <p:cNvPr id="221293" name="Line 109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94" name="Line 110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95" name="AutoShape 111"/>
          <p:cNvCxnSpPr>
            <a:cxnSpLocks noChangeShapeType="1"/>
          </p:cNvCxnSpPr>
          <p:nvPr/>
        </p:nvCxnSpPr>
        <p:spPr bwMode="auto">
          <a:xfrm>
            <a:off x="5735638" y="4664075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296" name="Group 112"/>
          <p:cNvGrpSpPr>
            <a:grpSpLocks/>
          </p:cNvGrpSpPr>
          <p:nvPr/>
        </p:nvGrpSpPr>
        <p:grpSpPr bwMode="auto">
          <a:xfrm>
            <a:off x="5981700" y="5157788"/>
            <a:ext cx="228600" cy="76200"/>
            <a:chOff x="336" y="3360"/>
            <a:chExt cx="192" cy="56"/>
          </a:xfrm>
        </p:grpSpPr>
        <p:sp>
          <p:nvSpPr>
            <p:cNvPr id="221297" name="Line 113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298" name="Line 114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299" name="AutoShape 115"/>
          <p:cNvCxnSpPr>
            <a:cxnSpLocks noChangeShapeType="1"/>
          </p:cNvCxnSpPr>
          <p:nvPr/>
        </p:nvCxnSpPr>
        <p:spPr bwMode="auto">
          <a:xfrm flipH="1">
            <a:off x="6096000" y="4664075"/>
            <a:ext cx="55563" cy="481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300" name="Group 116"/>
          <p:cNvGrpSpPr>
            <a:grpSpLocks/>
          </p:cNvGrpSpPr>
          <p:nvPr/>
        </p:nvGrpSpPr>
        <p:grpSpPr bwMode="auto">
          <a:xfrm>
            <a:off x="6400800" y="5156200"/>
            <a:ext cx="228600" cy="76200"/>
            <a:chOff x="336" y="3360"/>
            <a:chExt cx="192" cy="56"/>
          </a:xfrm>
        </p:grpSpPr>
        <p:sp>
          <p:nvSpPr>
            <p:cNvPr id="221301" name="Line 117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02" name="Line 118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303" name="AutoShape 119"/>
          <p:cNvCxnSpPr>
            <a:cxnSpLocks noChangeShapeType="1"/>
          </p:cNvCxnSpPr>
          <p:nvPr/>
        </p:nvCxnSpPr>
        <p:spPr bwMode="auto">
          <a:xfrm>
            <a:off x="6421438" y="4664075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304" name="Group 120"/>
          <p:cNvGrpSpPr>
            <a:grpSpLocks/>
          </p:cNvGrpSpPr>
          <p:nvPr/>
        </p:nvGrpSpPr>
        <p:grpSpPr bwMode="auto">
          <a:xfrm>
            <a:off x="6819900" y="5159375"/>
            <a:ext cx="228600" cy="76200"/>
            <a:chOff x="336" y="3360"/>
            <a:chExt cx="192" cy="56"/>
          </a:xfrm>
        </p:grpSpPr>
        <p:sp>
          <p:nvSpPr>
            <p:cNvPr id="221305" name="Line 121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06" name="Line 122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307" name="AutoShape 123"/>
          <p:cNvCxnSpPr>
            <a:cxnSpLocks noChangeShapeType="1"/>
          </p:cNvCxnSpPr>
          <p:nvPr/>
        </p:nvCxnSpPr>
        <p:spPr bwMode="auto">
          <a:xfrm flipH="1">
            <a:off x="6934200" y="4665663"/>
            <a:ext cx="55563" cy="481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308" name="Group 124"/>
          <p:cNvGrpSpPr>
            <a:grpSpLocks/>
          </p:cNvGrpSpPr>
          <p:nvPr/>
        </p:nvGrpSpPr>
        <p:grpSpPr bwMode="auto">
          <a:xfrm>
            <a:off x="7239000" y="5157788"/>
            <a:ext cx="228600" cy="76200"/>
            <a:chOff x="336" y="3360"/>
            <a:chExt cx="192" cy="56"/>
          </a:xfrm>
        </p:grpSpPr>
        <p:sp>
          <p:nvSpPr>
            <p:cNvPr id="221309" name="Line 125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10" name="Line 126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311" name="AutoShape 127"/>
          <p:cNvCxnSpPr>
            <a:cxnSpLocks noChangeShapeType="1"/>
          </p:cNvCxnSpPr>
          <p:nvPr/>
        </p:nvCxnSpPr>
        <p:spPr bwMode="auto">
          <a:xfrm>
            <a:off x="7259638" y="4665663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312" name="Group 128"/>
          <p:cNvGrpSpPr>
            <a:grpSpLocks/>
          </p:cNvGrpSpPr>
          <p:nvPr/>
        </p:nvGrpSpPr>
        <p:grpSpPr bwMode="auto">
          <a:xfrm>
            <a:off x="3390900" y="6175375"/>
            <a:ext cx="228600" cy="76200"/>
            <a:chOff x="336" y="3360"/>
            <a:chExt cx="192" cy="56"/>
          </a:xfrm>
        </p:grpSpPr>
        <p:sp>
          <p:nvSpPr>
            <p:cNvPr id="221313" name="Line 129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14" name="Line 130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315" name="AutoShape 131"/>
          <p:cNvCxnSpPr>
            <a:cxnSpLocks noChangeShapeType="1"/>
          </p:cNvCxnSpPr>
          <p:nvPr/>
        </p:nvCxnSpPr>
        <p:spPr bwMode="auto">
          <a:xfrm flipH="1">
            <a:off x="3505200" y="5681663"/>
            <a:ext cx="55563" cy="481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316" name="Group 132"/>
          <p:cNvGrpSpPr>
            <a:grpSpLocks/>
          </p:cNvGrpSpPr>
          <p:nvPr/>
        </p:nvGrpSpPr>
        <p:grpSpPr bwMode="auto">
          <a:xfrm>
            <a:off x="3810000" y="6173788"/>
            <a:ext cx="228600" cy="76200"/>
            <a:chOff x="336" y="3360"/>
            <a:chExt cx="192" cy="56"/>
          </a:xfrm>
        </p:grpSpPr>
        <p:sp>
          <p:nvSpPr>
            <p:cNvPr id="221317" name="Line 133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18" name="Line 134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319" name="AutoShape 135"/>
          <p:cNvCxnSpPr>
            <a:cxnSpLocks noChangeShapeType="1"/>
          </p:cNvCxnSpPr>
          <p:nvPr/>
        </p:nvCxnSpPr>
        <p:spPr bwMode="auto">
          <a:xfrm>
            <a:off x="3830638" y="5681663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320" name="Group 136"/>
          <p:cNvGrpSpPr>
            <a:grpSpLocks/>
          </p:cNvGrpSpPr>
          <p:nvPr/>
        </p:nvGrpSpPr>
        <p:grpSpPr bwMode="auto">
          <a:xfrm>
            <a:off x="4076700" y="6173788"/>
            <a:ext cx="228600" cy="76200"/>
            <a:chOff x="336" y="3360"/>
            <a:chExt cx="192" cy="56"/>
          </a:xfrm>
        </p:grpSpPr>
        <p:sp>
          <p:nvSpPr>
            <p:cNvPr id="221321" name="Line 137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22" name="Line 138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323" name="AutoShape 139"/>
          <p:cNvCxnSpPr>
            <a:cxnSpLocks noChangeShapeType="1"/>
          </p:cNvCxnSpPr>
          <p:nvPr/>
        </p:nvCxnSpPr>
        <p:spPr bwMode="auto">
          <a:xfrm flipH="1">
            <a:off x="4191000" y="5680075"/>
            <a:ext cx="55563" cy="481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1324" name="Group 140"/>
          <p:cNvGrpSpPr>
            <a:grpSpLocks/>
          </p:cNvGrpSpPr>
          <p:nvPr/>
        </p:nvGrpSpPr>
        <p:grpSpPr bwMode="auto">
          <a:xfrm>
            <a:off x="4495800" y="6172200"/>
            <a:ext cx="228600" cy="76200"/>
            <a:chOff x="336" y="3360"/>
            <a:chExt cx="192" cy="56"/>
          </a:xfrm>
        </p:grpSpPr>
        <p:sp>
          <p:nvSpPr>
            <p:cNvPr id="221325" name="Line 141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1326" name="Line 142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1327" name="AutoShape 143"/>
          <p:cNvCxnSpPr>
            <a:cxnSpLocks noChangeShapeType="1"/>
          </p:cNvCxnSpPr>
          <p:nvPr/>
        </p:nvCxnSpPr>
        <p:spPr bwMode="auto">
          <a:xfrm>
            <a:off x="4516438" y="5680075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AEA6-5984-49D2-B8CB-5B00C18179E1}" type="slidenum">
              <a:rPr lang="pt-PT" altLang="pt-BR"/>
              <a:pPr/>
              <a:t>17</a:t>
            </a:fld>
            <a:endParaRPr lang="pt-PT" altLang="pt-B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Análise de complexidade (pior caso)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 pior caso acontece quando todos os pontos são máximos</a:t>
            </a:r>
          </a:p>
          <a:p>
            <a:r>
              <a:rPr lang="pt-BR" altLang="pt-BR"/>
              <a:t>O interior do laço mais interno tem complexidade constante, digamos 2 (o comando “se” e a atribuição a “j”)</a:t>
            </a:r>
          </a:p>
          <a:p>
            <a:r>
              <a:rPr lang="pt-BR" altLang="pt-BR"/>
              <a:t>O laço mais interno tem complexidade</a:t>
            </a:r>
            <a:r>
              <a:rPr lang="en-US" altLang="pt-BR"/>
              <a:t/>
            </a:r>
            <a:br>
              <a:rPr lang="en-US" altLang="pt-BR"/>
            </a:br>
            <a:endParaRPr lang="pt-BR" altLang="pt-BR"/>
          </a:p>
          <a:p>
            <a:r>
              <a:rPr lang="pt-BR" altLang="pt-BR"/>
              <a:t>O interior do laço mais externo tem complexidade</a:t>
            </a:r>
          </a:p>
          <a:p>
            <a:endParaRPr lang="pt-BR" altLang="pt-BR"/>
          </a:p>
          <a:p>
            <a:r>
              <a:rPr lang="pt-BR" altLang="pt-BR"/>
              <a:t>O algoritmo tem complexidade </a:t>
            </a:r>
          </a:p>
          <a:p>
            <a:pPr>
              <a:buFont typeface="Wingdings" pitchFamily="2" charset="2"/>
              <a:buNone/>
            </a:pPr>
            <a:r>
              <a:rPr lang="pt-BR" altLang="pt-BR"/>
              <a:t>   </a:t>
            </a:r>
          </a:p>
          <a:p>
            <a:endParaRPr lang="pt-BR" altLang="pt-BR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056313" y="2343150"/>
          <a:ext cx="6699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304560" imgH="444240" progId="Equation.3">
                  <p:embed/>
                </p:oleObj>
              </mc:Choice>
              <mc:Fallback>
                <p:oleObj name="Equation" r:id="rId3" imgW="3045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2343150"/>
                        <a:ext cx="6699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7391400" y="307975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5" imgW="507960" imgH="431640" progId="Equation.3">
                  <p:embed/>
                </p:oleObj>
              </mc:Choice>
              <mc:Fallback>
                <p:oleObj name="Equation" r:id="rId5" imgW="5079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079750"/>
                        <a:ext cx="106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322513" y="4800600"/>
          <a:ext cx="4613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9" imgW="2197080" imgH="482400" progId="Equation.3">
                  <p:embed/>
                </p:oleObj>
              </mc:Choice>
              <mc:Fallback>
                <p:oleObj name="Equation" r:id="rId9" imgW="21970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800600"/>
                        <a:ext cx="46132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35186-ED21-4C2D-BA94-AD1584825AEA}" type="slidenum">
              <a:rPr lang="pt-PT" altLang="pt-BR"/>
              <a:pPr/>
              <a:t>170</a:t>
            </a:fld>
            <a:endParaRPr lang="pt-PT" altLang="pt-BR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Rubro-Negras</a:t>
            </a:r>
            <a:endParaRPr lang="pt-BR" altLang="pt-BR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altLang="pt-BR"/>
              <a:t>Lema 1: Um nó </a:t>
            </a:r>
            <a:r>
              <a:rPr lang="en-US" altLang="pt-BR" i="1"/>
              <a:t>x</a:t>
            </a:r>
            <a:r>
              <a:rPr lang="en-US" altLang="pt-BR"/>
              <a:t> de uma árvore rubronegra tem no mínimo 2</a:t>
            </a:r>
            <a:r>
              <a:rPr lang="en-US" altLang="pt-BR" baseline="30000"/>
              <a:t>an(</a:t>
            </a:r>
            <a:r>
              <a:rPr lang="en-US" altLang="pt-BR" i="1" baseline="30000"/>
              <a:t>x</a:t>
            </a:r>
            <a:r>
              <a:rPr lang="en-US" altLang="pt-BR" baseline="30000"/>
              <a:t>) </a:t>
            </a:r>
            <a:r>
              <a:rPr lang="en-US" altLang="pt-BR"/>
              <a:t>– 1 nós internos, onde an(</a:t>
            </a:r>
            <a:r>
              <a:rPr lang="en-US" altLang="pt-BR" i="1"/>
              <a:t>x</a:t>
            </a:r>
            <a:r>
              <a:rPr lang="en-US" altLang="pt-BR"/>
              <a:t>) é a altura negra de </a:t>
            </a:r>
            <a:r>
              <a:rPr lang="en-US" altLang="pt-BR" i="1"/>
              <a:t>x</a:t>
            </a:r>
            <a:r>
              <a:rPr lang="en-US" altLang="pt-BR"/>
              <a:t>  </a:t>
            </a:r>
          </a:p>
          <a:p>
            <a:r>
              <a:rPr lang="en-US" altLang="pt-BR"/>
              <a:t>Prova por indução</a:t>
            </a:r>
          </a:p>
          <a:p>
            <a:pPr lvl="1"/>
            <a:r>
              <a:rPr lang="en-US" altLang="pt-BR"/>
              <a:t>Caso base: Um nó de altura 0 (i.e., nó-folha) tem </a:t>
            </a:r>
            <a:br>
              <a:rPr lang="en-US" altLang="pt-BR"/>
            </a:br>
            <a:r>
              <a:rPr lang="en-US" altLang="pt-BR"/>
              <a:t>0 = 2</a:t>
            </a:r>
            <a:r>
              <a:rPr lang="en-US" altLang="pt-BR" baseline="30000"/>
              <a:t>0 </a:t>
            </a:r>
            <a:r>
              <a:rPr lang="en-US" altLang="pt-BR"/>
              <a:t>– 1 nós internos</a:t>
            </a:r>
          </a:p>
          <a:p>
            <a:pPr lvl="1"/>
            <a:r>
              <a:rPr lang="en-US" altLang="pt-BR"/>
              <a:t>Caso genérico: Um nó </a:t>
            </a:r>
            <a:r>
              <a:rPr lang="en-US" altLang="pt-BR" i="1"/>
              <a:t>x</a:t>
            </a:r>
            <a:r>
              <a:rPr lang="en-US" altLang="pt-BR"/>
              <a:t> de altura </a:t>
            </a:r>
            <a:r>
              <a:rPr lang="en-US" altLang="pt-BR" i="1"/>
              <a:t>h &gt; </a:t>
            </a:r>
            <a:r>
              <a:rPr lang="en-US" altLang="pt-BR"/>
              <a:t>0 tem 2 filhos com altura negra an(</a:t>
            </a:r>
            <a:r>
              <a:rPr lang="en-US" altLang="pt-BR" i="1"/>
              <a:t>x</a:t>
            </a:r>
            <a:r>
              <a:rPr lang="en-US" altLang="pt-BR"/>
              <a:t>) ou an(</a:t>
            </a:r>
            <a:r>
              <a:rPr lang="en-US" altLang="pt-BR" i="1"/>
              <a:t>x</a:t>
            </a:r>
            <a:r>
              <a:rPr lang="en-US" altLang="pt-BR"/>
              <a:t>) – 1, conforme </a:t>
            </a:r>
            <a:r>
              <a:rPr lang="en-US" altLang="pt-BR" i="1"/>
              <a:t>x</a:t>
            </a:r>
            <a:r>
              <a:rPr lang="en-US" altLang="pt-BR"/>
              <a:t> seja vermelho ou negro. No pior caso, </a:t>
            </a:r>
            <a:r>
              <a:rPr lang="en-US" altLang="pt-BR" i="1"/>
              <a:t>x </a:t>
            </a:r>
            <a:r>
              <a:rPr lang="en-US" altLang="pt-BR"/>
              <a:t>é negro e as subárvores enraizadas em seus 2 filhos têm 2</a:t>
            </a:r>
            <a:r>
              <a:rPr lang="en-US" altLang="pt-BR" baseline="30000"/>
              <a:t>an(</a:t>
            </a:r>
            <a:r>
              <a:rPr lang="en-US" altLang="pt-BR" i="1" baseline="30000"/>
              <a:t>x</a:t>
            </a:r>
            <a:r>
              <a:rPr lang="en-US" altLang="pt-BR" baseline="30000"/>
              <a:t>) – 1 </a:t>
            </a:r>
            <a:r>
              <a:rPr lang="en-US" altLang="pt-BR"/>
              <a:t>– 1 nós internos cada e </a:t>
            </a:r>
            <a:r>
              <a:rPr lang="en-US" altLang="pt-BR" i="1"/>
              <a:t>x </a:t>
            </a:r>
            <a:r>
              <a:rPr lang="en-US" altLang="pt-BR"/>
              <a:t>tem 2(2</a:t>
            </a:r>
            <a:r>
              <a:rPr lang="en-US" altLang="pt-BR" baseline="30000"/>
              <a:t>an(</a:t>
            </a:r>
            <a:r>
              <a:rPr lang="en-US" altLang="pt-BR" i="1" baseline="30000"/>
              <a:t>x</a:t>
            </a:r>
            <a:r>
              <a:rPr lang="en-US" altLang="pt-BR" baseline="30000"/>
              <a:t>) – 1 </a:t>
            </a:r>
            <a:r>
              <a:rPr lang="en-US" altLang="pt-BR"/>
              <a:t>– 1)+1 = 2</a:t>
            </a:r>
            <a:r>
              <a:rPr lang="en-US" altLang="pt-BR" baseline="30000"/>
              <a:t>an(</a:t>
            </a:r>
            <a:r>
              <a:rPr lang="en-US" altLang="pt-BR" i="1" baseline="30000"/>
              <a:t>x</a:t>
            </a:r>
            <a:r>
              <a:rPr lang="en-US" altLang="pt-BR" baseline="30000"/>
              <a:t>) </a:t>
            </a:r>
            <a:r>
              <a:rPr lang="en-US" altLang="pt-BR"/>
              <a:t>– 1 nós internos</a:t>
            </a:r>
            <a:endParaRPr lang="pt-BR" altLang="pt-BR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7780-8D61-45CF-BF43-EA495D1C673D}" type="slidenum">
              <a:rPr lang="pt-PT" altLang="pt-BR"/>
              <a:pPr/>
              <a:t>171</a:t>
            </a:fld>
            <a:endParaRPr lang="pt-PT" altLang="pt-BR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Rubro-Negras</a:t>
            </a:r>
            <a:endParaRPr lang="pt-BR" altLang="pt-BR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r>
              <a:rPr lang="en-US" altLang="pt-BR"/>
              <a:t>Lema 2: Uma árvore rubro-negra com </a:t>
            </a:r>
            <a:r>
              <a:rPr lang="en-US" altLang="pt-BR" i="1"/>
              <a:t>n</a:t>
            </a:r>
            <a:r>
              <a:rPr lang="en-US" altLang="pt-BR"/>
              <a:t> nós tem no máximo altura 2 log</a:t>
            </a:r>
            <a:r>
              <a:rPr lang="en-US" altLang="pt-BR" baseline="-25000"/>
              <a:t>2</a:t>
            </a:r>
            <a:r>
              <a:rPr lang="en-US" altLang="pt-BR"/>
              <a:t> (</a:t>
            </a:r>
            <a:r>
              <a:rPr lang="en-US" altLang="pt-BR" i="1"/>
              <a:t>n+</a:t>
            </a:r>
            <a:r>
              <a:rPr lang="en-US" altLang="pt-BR"/>
              <a:t>1) </a:t>
            </a:r>
          </a:p>
          <a:p>
            <a:pPr lvl="1"/>
            <a:r>
              <a:rPr lang="en-US" altLang="pt-BR"/>
              <a:t>Prova: Se uma árvore tem altura </a:t>
            </a:r>
            <a:r>
              <a:rPr lang="en-US" altLang="pt-BR" i="1"/>
              <a:t>h </a:t>
            </a:r>
            <a:r>
              <a:rPr lang="en-US" altLang="pt-BR"/>
              <a:t>, a altura negra de sua raiz será no mínimo </a:t>
            </a:r>
            <a:r>
              <a:rPr lang="en-US" altLang="pt-BR" i="1"/>
              <a:t>h</a:t>
            </a:r>
            <a:r>
              <a:rPr lang="en-US" altLang="pt-BR"/>
              <a:t>/2 (pelo critério 3 de construção) e a árvore terá </a:t>
            </a:r>
            <a:r>
              <a:rPr lang="en-US" altLang="pt-BR" i="1"/>
              <a:t>n</a:t>
            </a:r>
            <a:r>
              <a:rPr lang="en-US" altLang="pt-BR"/>
              <a:t> </a:t>
            </a:r>
            <a:r>
              <a:rPr lang="en-US" altLang="pt-BR">
                <a:sym typeface="Symbol" pitchFamily="18" charset="2"/>
              </a:rPr>
              <a:t></a:t>
            </a:r>
            <a:r>
              <a:rPr lang="en-US" altLang="pt-BR" i="1"/>
              <a:t> </a:t>
            </a:r>
            <a:r>
              <a:rPr lang="en-US" altLang="pt-BR"/>
              <a:t>2</a:t>
            </a:r>
            <a:r>
              <a:rPr lang="en-US" altLang="pt-BR" i="1" baseline="30000"/>
              <a:t>h</a:t>
            </a:r>
            <a:r>
              <a:rPr lang="en-US" altLang="pt-BR" baseline="30000"/>
              <a:t>/2 </a:t>
            </a:r>
            <a:r>
              <a:rPr lang="en-US" altLang="pt-BR"/>
              <a:t>– 1 nós internos (Lema 1)</a:t>
            </a:r>
          </a:p>
          <a:p>
            <a:r>
              <a:rPr lang="en-US" altLang="pt-BR"/>
              <a:t>Como conseqüência, a árvore tem altura </a:t>
            </a:r>
            <a:r>
              <a:rPr lang="en-US" altLang="pt-BR" i="1"/>
              <a:t>O</a:t>
            </a:r>
            <a:r>
              <a:rPr lang="en-US" altLang="pt-BR"/>
              <a:t>(log </a:t>
            </a:r>
            <a:r>
              <a:rPr lang="en-US" altLang="pt-BR" i="1"/>
              <a:t>n</a:t>
            </a:r>
            <a:r>
              <a:rPr lang="en-US" altLang="pt-BR"/>
              <a:t>) e as operações de busca, inserção e remoção podem ser feitas em </a:t>
            </a:r>
            <a:r>
              <a:rPr lang="en-US" altLang="pt-BR" i="1"/>
              <a:t>O</a:t>
            </a:r>
            <a:r>
              <a:rPr lang="en-US" altLang="pt-BR"/>
              <a:t>(log </a:t>
            </a:r>
            <a:r>
              <a:rPr lang="en-US" altLang="pt-BR" i="1"/>
              <a:t>n</a:t>
            </a:r>
            <a:r>
              <a:rPr lang="en-US" altLang="pt-BR"/>
              <a:t>) </a:t>
            </a:r>
          </a:p>
          <a:p>
            <a:endParaRPr lang="en-US" altLang="pt-BR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759-D3E3-449F-A401-12F39091A916}" type="slidenum">
              <a:rPr lang="pt-PT" altLang="pt-BR"/>
              <a:pPr/>
              <a:t>172</a:t>
            </a:fld>
            <a:endParaRPr lang="pt-PT" altLang="pt-BR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Ao contrário da árvore AVL, agora temos agora vários critérios para ajustar simultaneamente</a:t>
            </a:r>
          </a:p>
          <a:p>
            <a:r>
              <a:rPr lang="en-US" altLang="pt-BR"/>
              <a:t>Ao inserir um nó </a:t>
            </a:r>
            <a:r>
              <a:rPr lang="en-US" altLang="pt-BR" i="1"/>
              <a:t>x </a:t>
            </a:r>
            <a:r>
              <a:rPr lang="en-US" altLang="pt-BR"/>
              <a:t>numa posição vazia da árvore (isto é, no lugar de um nó nulo) este é pintado de vermelho. Isto garante a manutenção do critério (2), já que um nó vermelho não contribui para a altura negra</a:t>
            </a:r>
            <a:endParaRPr lang="pt-BR" altLang="pt-BR"/>
          </a:p>
        </p:txBody>
      </p:sp>
      <p:sp>
        <p:nvSpPr>
          <p:cNvPr id="224260" name="Oval 4"/>
          <p:cNvSpPr>
            <a:spLocks noChangeArrowheads="1"/>
          </p:cNvSpPr>
          <p:nvPr/>
        </p:nvSpPr>
        <p:spPr bwMode="auto">
          <a:xfrm>
            <a:off x="1751013" y="40671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p</a:t>
            </a:r>
            <a:endParaRPr lang="pt-BR" altLang="pt-BR" i="1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2309813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24274" name="Oval 18"/>
          <p:cNvSpPr>
            <a:spLocks noChangeArrowheads="1"/>
          </p:cNvSpPr>
          <p:nvPr/>
        </p:nvSpPr>
        <p:spPr bwMode="auto">
          <a:xfrm>
            <a:off x="5256213" y="4067175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p</a:t>
            </a:r>
            <a:endParaRPr lang="pt-BR" altLang="pt-BR" i="1"/>
          </a:p>
        </p:txBody>
      </p:sp>
      <p:sp>
        <p:nvSpPr>
          <p:cNvPr id="224275" name="Text Box 19"/>
          <p:cNvSpPr txBox="1">
            <a:spLocks noChangeArrowheads="1"/>
          </p:cNvSpPr>
          <p:nvPr/>
        </p:nvSpPr>
        <p:spPr bwMode="auto">
          <a:xfrm>
            <a:off x="5638800" y="4038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24276" name="Oval 20"/>
          <p:cNvSpPr>
            <a:spLocks noChangeArrowheads="1"/>
          </p:cNvSpPr>
          <p:nvPr/>
        </p:nvSpPr>
        <p:spPr bwMode="auto">
          <a:xfrm>
            <a:off x="5689600" y="4697413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24277" name="AutoShape 21"/>
          <p:cNvCxnSpPr>
            <a:cxnSpLocks noChangeShapeType="1"/>
            <a:stCxn id="224274" idx="5"/>
            <a:endCxn id="224276" idx="0"/>
          </p:cNvCxnSpPr>
          <p:nvPr/>
        </p:nvCxnSpPr>
        <p:spPr bwMode="auto">
          <a:xfrm>
            <a:off x="5581650" y="4392613"/>
            <a:ext cx="2984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278" name="Group 22"/>
          <p:cNvGrpSpPr>
            <a:grpSpLocks/>
          </p:cNvGrpSpPr>
          <p:nvPr/>
        </p:nvGrpSpPr>
        <p:grpSpPr bwMode="auto">
          <a:xfrm>
            <a:off x="5600700" y="5562600"/>
            <a:ext cx="228600" cy="76200"/>
            <a:chOff x="336" y="3360"/>
            <a:chExt cx="192" cy="56"/>
          </a:xfrm>
        </p:grpSpPr>
        <p:sp>
          <p:nvSpPr>
            <p:cNvPr id="224279" name="Line 23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4280" name="Line 24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4281" name="AutoShape 25"/>
          <p:cNvCxnSpPr>
            <a:cxnSpLocks noChangeShapeType="1"/>
          </p:cNvCxnSpPr>
          <p:nvPr/>
        </p:nvCxnSpPr>
        <p:spPr bwMode="auto">
          <a:xfrm flipH="1">
            <a:off x="5715000" y="5068888"/>
            <a:ext cx="55563" cy="481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282" name="Group 26"/>
          <p:cNvGrpSpPr>
            <a:grpSpLocks/>
          </p:cNvGrpSpPr>
          <p:nvPr/>
        </p:nvGrpSpPr>
        <p:grpSpPr bwMode="auto">
          <a:xfrm>
            <a:off x="6019800" y="5561013"/>
            <a:ext cx="228600" cy="76200"/>
            <a:chOff x="336" y="3360"/>
            <a:chExt cx="192" cy="56"/>
          </a:xfrm>
        </p:grpSpPr>
        <p:sp>
          <p:nvSpPr>
            <p:cNvPr id="224283" name="Line 27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4284" name="Line 28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4285" name="AutoShape 29"/>
          <p:cNvCxnSpPr>
            <a:cxnSpLocks noChangeShapeType="1"/>
          </p:cNvCxnSpPr>
          <p:nvPr/>
        </p:nvCxnSpPr>
        <p:spPr bwMode="auto">
          <a:xfrm>
            <a:off x="6040438" y="5068888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286" name="Group 30"/>
          <p:cNvGrpSpPr>
            <a:grpSpLocks/>
          </p:cNvGrpSpPr>
          <p:nvPr/>
        </p:nvGrpSpPr>
        <p:grpSpPr bwMode="auto">
          <a:xfrm>
            <a:off x="2032000" y="4911725"/>
            <a:ext cx="228600" cy="76200"/>
            <a:chOff x="336" y="3360"/>
            <a:chExt cx="192" cy="56"/>
          </a:xfrm>
        </p:grpSpPr>
        <p:sp>
          <p:nvSpPr>
            <p:cNvPr id="224287" name="Line 31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4288" name="Line 32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4289" name="AutoShape 33"/>
          <p:cNvCxnSpPr>
            <a:cxnSpLocks noChangeShapeType="1"/>
          </p:cNvCxnSpPr>
          <p:nvPr/>
        </p:nvCxnSpPr>
        <p:spPr bwMode="auto">
          <a:xfrm>
            <a:off x="2052638" y="4419600"/>
            <a:ext cx="93662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290" name="Text Box 34"/>
          <p:cNvSpPr txBox="1">
            <a:spLocks noChangeArrowheads="1"/>
          </p:cNvSpPr>
          <p:nvPr/>
        </p:nvSpPr>
        <p:spPr bwMode="auto">
          <a:xfrm>
            <a:off x="6096000" y="4648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24291" name="AutoShape 35"/>
          <p:cNvSpPr>
            <a:spLocks noChangeArrowheads="1"/>
          </p:cNvSpPr>
          <p:nvPr/>
        </p:nvSpPr>
        <p:spPr bwMode="auto">
          <a:xfrm>
            <a:off x="3581400" y="4648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8813-B764-4A2B-B7FA-DF2A9FC917BE}" type="slidenum">
              <a:rPr lang="pt-PT" altLang="pt-BR"/>
              <a:pPr/>
              <a:t>173</a:t>
            </a:fld>
            <a:endParaRPr lang="pt-PT" altLang="pt-BR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[Caso 0] Se </a:t>
            </a:r>
            <a:r>
              <a:rPr lang="en-US" altLang="pt-BR" i="1"/>
              <a:t>x </a:t>
            </a:r>
            <a:r>
              <a:rPr lang="en-US" altLang="pt-BR"/>
              <a:t>não tem pai ou se </a:t>
            </a:r>
            <a:r>
              <a:rPr lang="en-US" altLang="pt-BR" i="1"/>
              <a:t>p</a:t>
            </a:r>
            <a:r>
              <a:rPr lang="en-US" altLang="pt-BR"/>
              <a:t>, o pai de </a:t>
            </a:r>
            <a:r>
              <a:rPr lang="en-US" altLang="pt-BR" i="1"/>
              <a:t>x</a:t>
            </a:r>
            <a:r>
              <a:rPr lang="en-US" altLang="pt-BR"/>
              <a:t>,</a:t>
            </a:r>
            <a:r>
              <a:rPr lang="en-US" altLang="pt-BR" i="1"/>
              <a:t> </a:t>
            </a:r>
            <a:r>
              <a:rPr lang="en-US" altLang="pt-BR"/>
              <a:t>é negro, nada mais precisa ser feito já que o critério (3) também foi mantido</a:t>
            </a:r>
          </a:p>
          <a:p>
            <a:r>
              <a:rPr lang="en-US" altLang="pt-BR"/>
              <a:t>[Caso 1] Suponha agora que </a:t>
            </a:r>
            <a:r>
              <a:rPr lang="en-US" altLang="pt-BR" i="1"/>
              <a:t>p</a:t>
            </a:r>
            <a:r>
              <a:rPr lang="en-US" altLang="pt-BR"/>
              <a:t> é vermelho. Então, se </a:t>
            </a:r>
            <a:r>
              <a:rPr lang="en-US" altLang="pt-BR" i="1"/>
              <a:t>p</a:t>
            </a:r>
            <a:r>
              <a:rPr lang="en-US" altLang="pt-BR"/>
              <a:t> não tem pai, então </a:t>
            </a:r>
            <a:r>
              <a:rPr lang="en-US" altLang="pt-BR" i="1"/>
              <a:t>p </a:t>
            </a:r>
            <a:r>
              <a:rPr lang="en-US" altLang="pt-BR"/>
              <a:t>é a raiz da árvore e basta trocar a cor de </a:t>
            </a:r>
            <a:r>
              <a:rPr lang="en-US" altLang="pt-BR" i="1"/>
              <a:t>p </a:t>
            </a:r>
            <a:r>
              <a:rPr lang="en-US" altLang="pt-BR"/>
              <a:t>para negro</a:t>
            </a:r>
            <a:endParaRPr lang="pt-BR" altLang="pt-BR"/>
          </a:p>
        </p:txBody>
      </p:sp>
      <p:sp>
        <p:nvSpPr>
          <p:cNvPr id="225284" name="Oval 4"/>
          <p:cNvSpPr>
            <a:spLocks noChangeArrowheads="1"/>
          </p:cNvSpPr>
          <p:nvPr/>
        </p:nvSpPr>
        <p:spPr bwMode="auto">
          <a:xfrm>
            <a:off x="2286000" y="44958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p</a:t>
            </a:r>
            <a:endParaRPr lang="pt-BR" altLang="pt-BR" i="1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2660650" y="4495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25286" name="Oval 6"/>
          <p:cNvSpPr>
            <a:spLocks noChangeArrowheads="1"/>
          </p:cNvSpPr>
          <p:nvPr/>
        </p:nvSpPr>
        <p:spPr bwMode="auto">
          <a:xfrm>
            <a:off x="2603500" y="5154613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25287" name="AutoShape 7"/>
          <p:cNvCxnSpPr>
            <a:cxnSpLocks noChangeShapeType="1"/>
            <a:stCxn id="225284" idx="5"/>
            <a:endCxn id="225286" idx="0"/>
          </p:cNvCxnSpPr>
          <p:nvPr/>
        </p:nvCxnSpPr>
        <p:spPr bwMode="auto">
          <a:xfrm>
            <a:off x="2611438" y="4821238"/>
            <a:ext cx="182562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5292" name="Group 12"/>
          <p:cNvGrpSpPr>
            <a:grpSpLocks/>
          </p:cNvGrpSpPr>
          <p:nvPr/>
        </p:nvGrpSpPr>
        <p:grpSpPr bwMode="auto">
          <a:xfrm>
            <a:off x="2933700" y="6018213"/>
            <a:ext cx="228600" cy="76200"/>
            <a:chOff x="336" y="3360"/>
            <a:chExt cx="192" cy="56"/>
          </a:xfrm>
        </p:grpSpPr>
        <p:sp>
          <p:nvSpPr>
            <p:cNvPr id="225293" name="Line 13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294" name="Line 14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5295" name="AutoShape 15"/>
          <p:cNvCxnSpPr>
            <a:cxnSpLocks noChangeShapeType="1"/>
            <a:stCxn id="225286" idx="5"/>
          </p:cNvCxnSpPr>
          <p:nvPr/>
        </p:nvCxnSpPr>
        <p:spPr bwMode="auto">
          <a:xfrm>
            <a:off x="2928938" y="5480050"/>
            <a:ext cx="1190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300990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grpSp>
        <p:nvGrpSpPr>
          <p:cNvPr id="225306" name="Group 26"/>
          <p:cNvGrpSpPr>
            <a:grpSpLocks/>
          </p:cNvGrpSpPr>
          <p:nvPr/>
        </p:nvGrpSpPr>
        <p:grpSpPr bwMode="auto">
          <a:xfrm>
            <a:off x="2438400" y="5943600"/>
            <a:ext cx="228600" cy="228600"/>
            <a:chOff x="1536" y="3744"/>
            <a:chExt cx="144" cy="144"/>
          </a:xfrm>
        </p:grpSpPr>
        <p:grpSp>
          <p:nvGrpSpPr>
            <p:cNvPr id="225288" name="Group 8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5289" name="Line 9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290" name="Line 10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5303" name="Oval 23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5305" name="AutoShape 25"/>
          <p:cNvCxnSpPr>
            <a:cxnSpLocks noChangeShapeType="1"/>
            <a:stCxn id="225286" idx="3"/>
            <a:endCxn id="225303" idx="0"/>
          </p:cNvCxnSpPr>
          <p:nvPr/>
        </p:nvCxnSpPr>
        <p:spPr bwMode="auto">
          <a:xfrm flipH="1">
            <a:off x="2571750" y="5480050"/>
            <a:ext cx="8731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07" name="Oval 27"/>
          <p:cNvSpPr>
            <a:spLocks noChangeArrowheads="1"/>
          </p:cNvSpPr>
          <p:nvPr/>
        </p:nvSpPr>
        <p:spPr bwMode="auto">
          <a:xfrm>
            <a:off x="4603750" y="446722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p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25308" name="Text Box 28"/>
          <p:cNvSpPr txBox="1">
            <a:spLocks noChangeArrowheads="1"/>
          </p:cNvSpPr>
          <p:nvPr/>
        </p:nvSpPr>
        <p:spPr bwMode="auto">
          <a:xfrm>
            <a:off x="4978400" y="44672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25309" name="Oval 29"/>
          <p:cNvSpPr>
            <a:spLocks noChangeArrowheads="1"/>
          </p:cNvSpPr>
          <p:nvPr/>
        </p:nvSpPr>
        <p:spPr bwMode="auto">
          <a:xfrm>
            <a:off x="4921250" y="5126038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25310" name="AutoShape 30"/>
          <p:cNvCxnSpPr>
            <a:cxnSpLocks noChangeShapeType="1"/>
            <a:stCxn id="225307" idx="5"/>
            <a:endCxn id="225309" idx="0"/>
          </p:cNvCxnSpPr>
          <p:nvPr/>
        </p:nvCxnSpPr>
        <p:spPr bwMode="auto">
          <a:xfrm>
            <a:off x="4929188" y="4792663"/>
            <a:ext cx="182562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5311" name="Group 31"/>
          <p:cNvGrpSpPr>
            <a:grpSpLocks/>
          </p:cNvGrpSpPr>
          <p:nvPr/>
        </p:nvGrpSpPr>
        <p:grpSpPr bwMode="auto">
          <a:xfrm>
            <a:off x="5251450" y="5989638"/>
            <a:ext cx="228600" cy="76200"/>
            <a:chOff x="336" y="3360"/>
            <a:chExt cx="192" cy="56"/>
          </a:xfrm>
        </p:grpSpPr>
        <p:sp>
          <p:nvSpPr>
            <p:cNvPr id="225312" name="Line 32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313" name="Line 33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5314" name="AutoShape 34"/>
          <p:cNvCxnSpPr>
            <a:cxnSpLocks noChangeShapeType="1"/>
            <a:stCxn id="225309" idx="5"/>
          </p:cNvCxnSpPr>
          <p:nvPr/>
        </p:nvCxnSpPr>
        <p:spPr bwMode="auto">
          <a:xfrm>
            <a:off x="5246688" y="5451475"/>
            <a:ext cx="1190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15" name="Text Box 35"/>
          <p:cNvSpPr txBox="1">
            <a:spLocks noChangeArrowheads="1"/>
          </p:cNvSpPr>
          <p:nvPr/>
        </p:nvSpPr>
        <p:spPr bwMode="auto">
          <a:xfrm>
            <a:off x="5327650" y="5076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grpSp>
        <p:nvGrpSpPr>
          <p:cNvPr id="225321" name="Group 41"/>
          <p:cNvGrpSpPr>
            <a:grpSpLocks/>
          </p:cNvGrpSpPr>
          <p:nvPr/>
        </p:nvGrpSpPr>
        <p:grpSpPr bwMode="auto">
          <a:xfrm>
            <a:off x="4756150" y="5915025"/>
            <a:ext cx="228600" cy="228600"/>
            <a:chOff x="1536" y="3744"/>
            <a:chExt cx="144" cy="144"/>
          </a:xfrm>
        </p:grpSpPr>
        <p:grpSp>
          <p:nvGrpSpPr>
            <p:cNvPr id="225322" name="Group 42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5323" name="Line 43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324" name="Line 44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5325" name="Oval 45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5326" name="AutoShape 46"/>
          <p:cNvCxnSpPr>
            <a:cxnSpLocks noChangeShapeType="1"/>
            <a:stCxn id="225309" idx="3"/>
            <a:endCxn id="225325" idx="0"/>
          </p:cNvCxnSpPr>
          <p:nvPr/>
        </p:nvCxnSpPr>
        <p:spPr bwMode="auto">
          <a:xfrm flipH="1">
            <a:off x="4889500" y="5451475"/>
            <a:ext cx="8731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27" name="AutoShape 47"/>
          <p:cNvSpPr>
            <a:spLocks noChangeArrowheads="1"/>
          </p:cNvSpPr>
          <p:nvPr/>
        </p:nvSpPr>
        <p:spPr bwMode="auto">
          <a:xfrm>
            <a:off x="3321050" y="4792663"/>
            <a:ext cx="488950" cy="284162"/>
          </a:xfrm>
          <a:prstGeom prst="rightArrow">
            <a:avLst>
              <a:gd name="adj1" fmla="val 50000"/>
              <a:gd name="adj2" fmla="val 4301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37ED8-B919-47C1-947C-D98D3C7E6BBB}" type="slidenum">
              <a:rPr lang="pt-PT" altLang="pt-BR"/>
              <a:pPr/>
              <a:t>174</a:t>
            </a:fld>
            <a:endParaRPr lang="pt-PT" altLang="pt-BR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[Caso 2] Suponha agora que </a:t>
            </a:r>
            <a:r>
              <a:rPr lang="en-US" altLang="pt-BR" i="1"/>
              <a:t>p</a:t>
            </a:r>
            <a:r>
              <a:rPr lang="en-US" altLang="pt-BR"/>
              <a:t> é vermelho e </a:t>
            </a:r>
            <a:r>
              <a:rPr lang="en-US" altLang="pt-BR" i="1"/>
              <a:t>a</a:t>
            </a:r>
            <a:r>
              <a:rPr lang="en-US" altLang="pt-BR"/>
              <a:t>, o pai de </a:t>
            </a:r>
            <a:r>
              <a:rPr lang="en-US" altLang="pt-BR" i="1"/>
              <a:t>p</a:t>
            </a:r>
            <a:r>
              <a:rPr lang="en-US" altLang="pt-BR"/>
              <a:t> (e avô de </a:t>
            </a:r>
            <a:r>
              <a:rPr lang="en-US" altLang="pt-BR" i="1"/>
              <a:t>x</a:t>
            </a:r>
            <a:r>
              <a:rPr lang="en-US" altLang="pt-BR"/>
              <a:t>) é preto. Se </a:t>
            </a:r>
            <a:r>
              <a:rPr lang="en-US" altLang="pt-BR" i="1"/>
              <a:t>t, </a:t>
            </a:r>
            <a:r>
              <a:rPr lang="en-US" altLang="pt-BR"/>
              <a:t>o irmão de </a:t>
            </a:r>
            <a:r>
              <a:rPr lang="en-US" altLang="pt-BR" i="1"/>
              <a:t>p</a:t>
            </a:r>
            <a:r>
              <a:rPr lang="en-US" altLang="pt-BR"/>
              <a:t> (tio de </a:t>
            </a:r>
            <a:r>
              <a:rPr lang="en-US" altLang="pt-BR" i="1"/>
              <a:t>x</a:t>
            </a:r>
            <a:r>
              <a:rPr lang="en-US" altLang="pt-BR"/>
              <a:t>) é vermelho, ainda é possível manter o critério (3) apenas fazendo a recoloração de </a:t>
            </a:r>
            <a:r>
              <a:rPr lang="en-US" altLang="pt-BR" i="1"/>
              <a:t>a</a:t>
            </a:r>
            <a:r>
              <a:rPr lang="en-US" altLang="pt-BR"/>
              <a:t>, </a:t>
            </a:r>
            <a:r>
              <a:rPr lang="en-US" altLang="pt-BR" i="1"/>
              <a:t>t</a:t>
            </a:r>
            <a:r>
              <a:rPr lang="en-US" altLang="pt-BR"/>
              <a:t> e </a:t>
            </a:r>
            <a:r>
              <a:rPr lang="en-US" altLang="pt-BR" i="1"/>
              <a:t>p</a:t>
            </a:r>
            <a:endParaRPr lang="pt-BR" altLang="pt-BR"/>
          </a:p>
        </p:txBody>
      </p:sp>
      <p:sp>
        <p:nvSpPr>
          <p:cNvPr id="230404" name="Oval 4"/>
          <p:cNvSpPr>
            <a:spLocks noChangeArrowheads="1"/>
          </p:cNvSpPr>
          <p:nvPr/>
        </p:nvSpPr>
        <p:spPr bwMode="auto">
          <a:xfrm>
            <a:off x="2057400" y="39624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p</a:t>
            </a:r>
            <a:endParaRPr lang="pt-BR" altLang="pt-BR" i="1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2432050" y="3962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30406" name="Oval 6"/>
          <p:cNvSpPr>
            <a:spLocks noChangeArrowheads="1"/>
          </p:cNvSpPr>
          <p:nvPr/>
        </p:nvSpPr>
        <p:spPr bwMode="auto">
          <a:xfrm>
            <a:off x="2374900" y="4621213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30407" name="AutoShape 7"/>
          <p:cNvCxnSpPr>
            <a:cxnSpLocks noChangeShapeType="1"/>
            <a:stCxn id="230404" idx="5"/>
            <a:endCxn id="230406" idx="0"/>
          </p:cNvCxnSpPr>
          <p:nvPr/>
        </p:nvCxnSpPr>
        <p:spPr bwMode="auto">
          <a:xfrm>
            <a:off x="2382838" y="4287838"/>
            <a:ext cx="182562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0408" name="Group 8"/>
          <p:cNvGrpSpPr>
            <a:grpSpLocks/>
          </p:cNvGrpSpPr>
          <p:nvPr/>
        </p:nvGrpSpPr>
        <p:grpSpPr bwMode="auto">
          <a:xfrm>
            <a:off x="2705100" y="5484813"/>
            <a:ext cx="228600" cy="76200"/>
            <a:chOff x="336" y="3360"/>
            <a:chExt cx="192" cy="56"/>
          </a:xfrm>
        </p:grpSpPr>
        <p:sp>
          <p:nvSpPr>
            <p:cNvPr id="230409" name="Line 9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0410" name="Line 10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30411" name="AutoShape 11"/>
          <p:cNvCxnSpPr>
            <a:cxnSpLocks noChangeShapeType="1"/>
            <a:stCxn id="230406" idx="5"/>
          </p:cNvCxnSpPr>
          <p:nvPr/>
        </p:nvCxnSpPr>
        <p:spPr bwMode="auto">
          <a:xfrm>
            <a:off x="2700338" y="4946650"/>
            <a:ext cx="1190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2781300" y="4572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30413" name="Oval 13"/>
          <p:cNvSpPr>
            <a:spLocks noChangeArrowheads="1"/>
          </p:cNvSpPr>
          <p:nvPr/>
        </p:nvSpPr>
        <p:spPr bwMode="auto">
          <a:xfrm>
            <a:off x="1447800" y="39624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t</a:t>
            </a:r>
            <a:endParaRPr lang="pt-BR" altLang="pt-BR" i="1"/>
          </a:p>
        </p:txBody>
      </p:sp>
      <p:sp>
        <p:nvSpPr>
          <p:cNvPr id="230414" name="Oval 14"/>
          <p:cNvSpPr>
            <a:spLocks noChangeArrowheads="1"/>
          </p:cNvSpPr>
          <p:nvPr/>
        </p:nvSpPr>
        <p:spPr bwMode="auto">
          <a:xfrm>
            <a:off x="1738313" y="3309938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  <a:sym typeface="Symbol" pitchFamily="18" charset="2"/>
              </a:rPr>
              <a:t>a</a:t>
            </a:r>
            <a:endParaRPr lang="pt-BR" altLang="pt-BR" i="1">
              <a:solidFill>
                <a:schemeClr val="bg1"/>
              </a:solidFill>
              <a:sym typeface="Symbol" pitchFamily="18" charset="2"/>
            </a:endParaRPr>
          </a:p>
        </p:txBody>
      </p:sp>
      <p:cxnSp>
        <p:nvCxnSpPr>
          <p:cNvPr id="230415" name="AutoShape 15"/>
          <p:cNvCxnSpPr>
            <a:cxnSpLocks noChangeShapeType="1"/>
            <a:stCxn id="230414" idx="5"/>
            <a:endCxn id="230404" idx="0"/>
          </p:cNvCxnSpPr>
          <p:nvPr/>
        </p:nvCxnSpPr>
        <p:spPr bwMode="auto">
          <a:xfrm>
            <a:off x="2063750" y="3635375"/>
            <a:ext cx="1841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16" name="AutoShape 16"/>
          <p:cNvCxnSpPr>
            <a:cxnSpLocks noChangeShapeType="1"/>
            <a:stCxn id="230414" idx="3"/>
            <a:endCxn id="230413" idx="0"/>
          </p:cNvCxnSpPr>
          <p:nvPr/>
        </p:nvCxnSpPr>
        <p:spPr bwMode="auto">
          <a:xfrm flipH="1">
            <a:off x="1638300" y="3635375"/>
            <a:ext cx="15557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2112963" y="33051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1</a:t>
            </a:r>
            <a:endParaRPr lang="pt-BR" altLang="pt-BR" sz="2000">
              <a:latin typeface="Arial" charset="0"/>
            </a:endParaRPr>
          </a:p>
        </p:txBody>
      </p:sp>
      <p:grpSp>
        <p:nvGrpSpPr>
          <p:cNvPr id="230418" name="Group 18"/>
          <p:cNvGrpSpPr>
            <a:grpSpLocks/>
          </p:cNvGrpSpPr>
          <p:nvPr/>
        </p:nvGrpSpPr>
        <p:grpSpPr bwMode="auto">
          <a:xfrm>
            <a:off x="2209800" y="5410200"/>
            <a:ext cx="228600" cy="228600"/>
            <a:chOff x="1536" y="3744"/>
            <a:chExt cx="144" cy="144"/>
          </a:xfrm>
        </p:grpSpPr>
        <p:grpSp>
          <p:nvGrpSpPr>
            <p:cNvPr id="230419" name="Group 19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30420" name="Line 20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421" name="Line 21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30422" name="Oval 22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30423" name="AutoShape 23"/>
          <p:cNvCxnSpPr>
            <a:cxnSpLocks noChangeShapeType="1"/>
            <a:stCxn id="230406" idx="3"/>
            <a:endCxn id="230422" idx="0"/>
          </p:cNvCxnSpPr>
          <p:nvPr/>
        </p:nvCxnSpPr>
        <p:spPr bwMode="auto">
          <a:xfrm flipH="1">
            <a:off x="2343150" y="4946650"/>
            <a:ext cx="8731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4375150" y="393382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p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4749800" y="39338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30426" name="Oval 26"/>
          <p:cNvSpPr>
            <a:spLocks noChangeArrowheads="1"/>
          </p:cNvSpPr>
          <p:nvPr/>
        </p:nvSpPr>
        <p:spPr bwMode="auto">
          <a:xfrm>
            <a:off x="4692650" y="4592638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30427" name="AutoShape 27"/>
          <p:cNvCxnSpPr>
            <a:cxnSpLocks noChangeShapeType="1"/>
            <a:stCxn id="230424" idx="5"/>
            <a:endCxn id="230426" idx="0"/>
          </p:cNvCxnSpPr>
          <p:nvPr/>
        </p:nvCxnSpPr>
        <p:spPr bwMode="auto">
          <a:xfrm>
            <a:off x="4700588" y="4259263"/>
            <a:ext cx="182562" cy="33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5022850" y="5456238"/>
            <a:ext cx="228600" cy="76200"/>
            <a:chOff x="336" y="3360"/>
            <a:chExt cx="192" cy="56"/>
          </a:xfrm>
        </p:grpSpPr>
        <p:sp>
          <p:nvSpPr>
            <p:cNvPr id="230429" name="Line 29"/>
            <p:cNvSpPr>
              <a:spLocks noChangeShapeType="1"/>
            </p:cNvSpPr>
            <p:nvPr/>
          </p:nvSpPr>
          <p:spPr bwMode="auto">
            <a:xfrm>
              <a:off x="360" y="34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30430" name="Line 30"/>
            <p:cNvSpPr>
              <a:spLocks noChangeShapeType="1"/>
            </p:cNvSpPr>
            <p:nvPr/>
          </p:nvSpPr>
          <p:spPr bwMode="auto">
            <a:xfrm>
              <a:off x="336" y="336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30431" name="AutoShape 31"/>
          <p:cNvCxnSpPr>
            <a:cxnSpLocks noChangeShapeType="1"/>
            <a:stCxn id="230426" idx="5"/>
          </p:cNvCxnSpPr>
          <p:nvPr/>
        </p:nvCxnSpPr>
        <p:spPr bwMode="auto">
          <a:xfrm>
            <a:off x="5018088" y="4918075"/>
            <a:ext cx="119062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32" name="Text Box 32"/>
          <p:cNvSpPr txBox="1">
            <a:spLocks noChangeArrowheads="1"/>
          </p:cNvSpPr>
          <p:nvPr/>
        </p:nvSpPr>
        <p:spPr bwMode="auto">
          <a:xfrm>
            <a:off x="5099050" y="4543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/>
              <a:t>1</a:t>
            </a:r>
            <a:endParaRPr lang="pt-BR" altLang="pt-BR" sz="2000"/>
          </a:p>
        </p:txBody>
      </p:sp>
      <p:sp>
        <p:nvSpPr>
          <p:cNvPr id="230433" name="Oval 33"/>
          <p:cNvSpPr>
            <a:spLocks noChangeArrowheads="1"/>
          </p:cNvSpPr>
          <p:nvPr/>
        </p:nvSpPr>
        <p:spPr bwMode="auto">
          <a:xfrm>
            <a:off x="3765550" y="3933825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t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30434" name="Oval 34"/>
          <p:cNvSpPr>
            <a:spLocks noChangeArrowheads="1"/>
          </p:cNvSpPr>
          <p:nvPr/>
        </p:nvSpPr>
        <p:spPr bwMode="auto">
          <a:xfrm>
            <a:off x="4056063" y="3281363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ym typeface="Symbol" pitchFamily="18" charset="2"/>
              </a:rPr>
              <a:t>a</a:t>
            </a:r>
            <a:endParaRPr lang="pt-BR" altLang="pt-BR" i="1">
              <a:sym typeface="Symbol" pitchFamily="18" charset="2"/>
            </a:endParaRPr>
          </a:p>
        </p:txBody>
      </p:sp>
      <p:cxnSp>
        <p:nvCxnSpPr>
          <p:cNvPr id="230435" name="AutoShape 35"/>
          <p:cNvCxnSpPr>
            <a:cxnSpLocks noChangeShapeType="1"/>
            <a:stCxn id="230434" idx="5"/>
            <a:endCxn id="230424" idx="0"/>
          </p:cNvCxnSpPr>
          <p:nvPr/>
        </p:nvCxnSpPr>
        <p:spPr bwMode="auto">
          <a:xfrm>
            <a:off x="4381500" y="3606800"/>
            <a:ext cx="184150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36" name="AutoShape 36"/>
          <p:cNvCxnSpPr>
            <a:cxnSpLocks noChangeShapeType="1"/>
            <a:stCxn id="230434" idx="3"/>
            <a:endCxn id="230433" idx="0"/>
          </p:cNvCxnSpPr>
          <p:nvPr/>
        </p:nvCxnSpPr>
        <p:spPr bwMode="auto">
          <a:xfrm flipH="1">
            <a:off x="3956050" y="3606800"/>
            <a:ext cx="155575" cy="327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37" name="Text Box 37"/>
          <p:cNvSpPr txBox="1">
            <a:spLocks noChangeArrowheads="1"/>
          </p:cNvSpPr>
          <p:nvPr/>
        </p:nvSpPr>
        <p:spPr bwMode="auto">
          <a:xfrm>
            <a:off x="4430713" y="32766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>
                <a:latin typeface="Arial" charset="0"/>
              </a:rPr>
              <a:t>2</a:t>
            </a:r>
            <a:endParaRPr lang="pt-BR" altLang="pt-BR" sz="2000">
              <a:latin typeface="Arial" charset="0"/>
            </a:endParaRPr>
          </a:p>
        </p:txBody>
      </p:sp>
      <p:grpSp>
        <p:nvGrpSpPr>
          <p:cNvPr id="230438" name="Group 38"/>
          <p:cNvGrpSpPr>
            <a:grpSpLocks/>
          </p:cNvGrpSpPr>
          <p:nvPr/>
        </p:nvGrpSpPr>
        <p:grpSpPr bwMode="auto">
          <a:xfrm>
            <a:off x="4527550" y="5381625"/>
            <a:ext cx="228600" cy="228600"/>
            <a:chOff x="1536" y="3744"/>
            <a:chExt cx="144" cy="144"/>
          </a:xfrm>
        </p:grpSpPr>
        <p:grpSp>
          <p:nvGrpSpPr>
            <p:cNvPr id="230439" name="Group 39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30440" name="Line 40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441" name="Line 41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30442" name="Oval 42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30443" name="AutoShape 43"/>
          <p:cNvCxnSpPr>
            <a:cxnSpLocks noChangeShapeType="1"/>
            <a:stCxn id="230426" idx="3"/>
            <a:endCxn id="230442" idx="0"/>
          </p:cNvCxnSpPr>
          <p:nvPr/>
        </p:nvCxnSpPr>
        <p:spPr bwMode="auto">
          <a:xfrm flipH="1">
            <a:off x="4660900" y="4918075"/>
            <a:ext cx="87313" cy="463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44" name="AutoShape 44"/>
          <p:cNvSpPr>
            <a:spLocks noChangeArrowheads="1"/>
          </p:cNvSpPr>
          <p:nvPr/>
        </p:nvSpPr>
        <p:spPr bwMode="auto">
          <a:xfrm>
            <a:off x="3092450" y="4259263"/>
            <a:ext cx="488950" cy="284162"/>
          </a:xfrm>
          <a:prstGeom prst="rightArrow">
            <a:avLst>
              <a:gd name="adj1" fmla="val 50000"/>
              <a:gd name="adj2" fmla="val 4301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0445" name="Text Box 45"/>
          <p:cNvSpPr txBox="1">
            <a:spLocks noChangeArrowheads="1"/>
          </p:cNvSpPr>
          <p:nvPr/>
        </p:nvSpPr>
        <p:spPr bwMode="auto">
          <a:xfrm>
            <a:off x="5480050" y="3617913"/>
            <a:ext cx="3019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l">
              <a:buFont typeface="Wingdings" pitchFamily="2" charset="2"/>
              <a:buNone/>
            </a:pPr>
            <a:r>
              <a:rPr lang="en-US" altLang="pt-BR"/>
              <a:t>Obs.: Se o pai de </a:t>
            </a:r>
            <a:r>
              <a:rPr lang="en-US" altLang="pt-BR" i="1"/>
              <a:t>a </a:t>
            </a:r>
            <a:br>
              <a:rPr lang="en-US" altLang="pt-BR" i="1"/>
            </a:br>
            <a:r>
              <a:rPr lang="en-US" altLang="pt-BR"/>
              <a:t>é vermelho, o </a:t>
            </a:r>
            <a:br>
              <a:rPr lang="en-US" altLang="pt-BR"/>
            </a:br>
            <a:r>
              <a:rPr lang="en-US" altLang="pt-BR"/>
              <a:t>rebalanceamento </a:t>
            </a:r>
            <a:br>
              <a:rPr lang="en-US" altLang="pt-BR"/>
            </a:br>
            <a:r>
              <a:rPr lang="en-US" altLang="pt-BR"/>
              <a:t>tem que ser feito</a:t>
            </a:r>
            <a:br>
              <a:rPr lang="en-US" altLang="pt-BR"/>
            </a:br>
            <a:r>
              <a:rPr lang="en-US" altLang="pt-BR"/>
              <a:t>novamente </a:t>
            </a:r>
            <a:endParaRPr lang="pt-BR" altLang="pt-BR" i="1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577A-125D-46E8-BCEC-8ADC49E09213}" type="slidenum">
              <a:rPr lang="pt-PT" altLang="pt-BR"/>
              <a:pPr/>
              <a:t>175</a:t>
            </a:fld>
            <a:endParaRPr lang="pt-PT" altLang="pt-BR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[Caso 3] Finalmente, suponha que </a:t>
            </a:r>
            <a:r>
              <a:rPr lang="en-US" altLang="pt-BR" i="1"/>
              <a:t>p</a:t>
            </a:r>
            <a:r>
              <a:rPr lang="en-US" altLang="pt-BR"/>
              <a:t> é vermelho, seu pai </a:t>
            </a:r>
            <a:r>
              <a:rPr lang="en-US" altLang="pt-BR" i="1"/>
              <a:t>a </a:t>
            </a:r>
            <a:r>
              <a:rPr lang="en-US" altLang="pt-BR"/>
              <a:t>é preto e seu irmão </a:t>
            </a:r>
            <a:r>
              <a:rPr lang="en-US" altLang="pt-BR" i="1"/>
              <a:t>t</a:t>
            </a:r>
            <a:r>
              <a:rPr lang="en-US" altLang="pt-BR"/>
              <a:t> é preto. Neste caso, para manter o critério (3) é preciso fazer rotações envolvendo </a:t>
            </a:r>
            <a:r>
              <a:rPr lang="en-US" altLang="pt-BR" i="1"/>
              <a:t>a</a:t>
            </a:r>
            <a:r>
              <a:rPr lang="en-US" altLang="pt-BR"/>
              <a:t>, </a:t>
            </a:r>
            <a:r>
              <a:rPr lang="en-US" altLang="pt-BR" i="1"/>
              <a:t>t</a:t>
            </a:r>
            <a:r>
              <a:rPr lang="en-US" altLang="pt-BR"/>
              <a:t>, </a:t>
            </a:r>
            <a:r>
              <a:rPr lang="en-US" altLang="pt-BR" i="1"/>
              <a:t>p</a:t>
            </a:r>
            <a:r>
              <a:rPr lang="en-US" altLang="pt-BR"/>
              <a:t> e </a:t>
            </a:r>
            <a:r>
              <a:rPr lang="en-US" altLang="pt-BR" i="1"/>
              <a:t>x. </a:t>
            </a:r>
            <a:r>
              <a:rPr lang="en-US" altLang="pt-BR"/>
              <a:t>Há 4 subcasos que correspondem às 4 rotações possíveis:</a:t>
            </a:r>
            <a:endParaRPr lang="pt-BR" altLang="pt-BR"/>
          </a:p>
          <a:p>
            <a:pPr lvl="1"/>
            <a:r>
              <a:rPr lang="en-US" altLang="pt-BR"/>
              <a:t>[Caso 3a] Rotação Direita</a:t>
            </a:r>
            <a:endParaRPr lang="pt-BR" altLang="pt-BR"/>
          </a:p>
        </p:txBody>
      </p:sp>
      <p:sp>
        <p:nvSpPr>
          <p:cNvPr id="226309" name="Oval 5"/>
          <p:cNvSpPr>
            <a:spLocks noChangeArrowheads="1"/>
          </p:cNvSpPr>
          <p:nvPr/>
        </p:nvSpPr>
        <p:spPr bwMode="auto">
          <a:xfrm>
            <a:off x="2286000" y="34290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a</a:t>
            </a:r>
            <a:endParaRPr lang="pt-BR" altLang="pt-BR" i="1">
              <a:solidFill>
                <a:schemeClr val="bg1"/>
              </a:solidFill>
            </a:endParaRPr>
          </a:p>
        </p:txBody>
      </p:sp>
      <p:cxnSp>
        <p:nvCxnSpPr>
          <p:cNvPr id="226310" name="AutoShape 6"/>
          <p:cNvCxnSpPr>
            <a:cxnSpLocks noChangeShapeType="1"/>
            <a:stCxn id="226309" idx="5"/>
            <a:endCxn id="226348" idx="0"/>
          </p:cNvCxnSpPr>
          <p:nvPr/>
        </p:nvCxnSpPr>
        <p:spPr bwMode="auto">
          <a:xfrm>
            <a:off x="2611438" y="3754438"/>
            <a:ext cx="3222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311" name="Oval 7"/>
          <p:cNvSpPr>
            <a:spLocks noChangeArrowheads="1"/>
          </p:cNvSpPr>
          <p:nvPr/>
        </p:nvSpPr>
        <p:spPr bwMode="auto">
          <a:xfrm>
            <a:off x="1905000" y="4073525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p</a:t>
            </a:r>
            <a:endParaRPr lang="pt-BR" altLang="pt-BR" i="1"/>
          </a:p>
        </p:txBody>
      </p:sp>
      <p:cxnSp>
        <p:nvCxnSpPr>
          <p:cNvPr id="226312" name="AutoShape 8"/>
          <p:cNvCxnSpPr>
            <a:cxnSpLocks noChangeShapeType="1"/>
            <a:stCxn id="226309" idx="3"/>
            <a:endCxn id="226311" idx="0"/>
          </p:cNvCxnSpPr>
          <p:nvPr/>
        </p:nvCxnSpPr>
        <p:spPr bwMode="auto">
          <a:xfrm flipH="1">
            <a:off x="2095500" y="3754438"/>
            <a:ext cx="246063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13" name="AutoShape 9"/>
          <p:cNvCxnSpPr>
            <a:cxnSpLocks noChangeShapeType="1"/>
            <a:stCxn id="226311" idx="5"/>
            <a:endCxn id="226363" idx="0"/>
          </p:cNvCxnSpPr>
          <p:nvPr/>
        </p:nvCxnSpPr>
        <p:spPr bwMode="auto">
          <a:xfrm>
            <a:off x="2230438" y="4398963"/>
            <a:ext cx="322262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319" name="Oval 15"/>
          <p:cNvSpPr>
            <a:spLocks noChangeArrowheads="1"/>
          </p:cNvSpPr>
          <p:nvPr/>
        </p:nvSpPr>
        <p:spPr bwMode="auto">
          <a:xfrm flipH="1">
            <a:off x="6172200" y="3352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p</a:t>
            </a:r>
            <a:endParaRPr lang="pt-BR" altLang="pt-BR" i="1">
              <a:solidFill>
                <a:schemeClr val="bg1"/>
              </a:solidFill>
            </a:endParaRPr>
          </a:p>
        </p:txBody>
      </p:sp>
      <p:cxnSp>
        <p:nvCxnSpPr>
          <p:cNvPr id="226320" name="AutoShape 16"/>
          <p:cNvCxnSpPr>
            <a:cxnSpLocks noChangeShapeType="1"/>
            <a:stCxn id="226319" idx="5"/>
            <a:endCxn id="226354" idx="0"/>
          </p:cNvCxnSpPr>
          <p:nvPr/>
        </p:nvCxnSpPr>
        <p:spPr bwMode="auto">
          <a:xfrm flipH="1">
            <a:off x="5676900" y="3676650"/>
            <a:ext cx="550863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321" name="Oval 17"/>
          <p:cNvSpPr>
            <a:spLocks noChangeArrowheads="1"/>
          </p:cNvSpPr>
          <p:nvPr/>
        </p:nvSpPr>
        <p:spPr bwMode="auto">
          <a:xfrm flipH="1">
            <a:off x="6705600" y="3997325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a</a:t>
            </a:r>
            <a:endParaRPr lang="pt-BR" altLang="pt-BR" i="1"/>
          </a:p>
        </p:txBody>
      </p:sp>
      <p:cxnSp>
        <p:nvCxnSpPr>
          <p:cNvPr id="226322" name="AutoShape 18"/>
          <p:cNvCxnSpPr>
            <a:cxnSpLocks noChangeShapeType="1"/>
            <a:stCxn id="226319" idx="3"/>
            <a:endCxn id="226321" idx="0"/>
          </p:cNvCxnSpPr>
          <p:nvPr/>
        </p:nvCxnSpPr>
        <p:spPr bwMode="auto">
          <a:xfrm>
            <a:off x="6496050" y="3676650"/>
            <a:ext cx="4000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3" name="AutoShape 19"/>
          <p:cNvCxnSpPr>
            <a:cxnSpLocks noChangeShapeType="1"/>
            <a:stCxn id="226321" idx="5"/>
            <a:endCxn id="226364" idx="0"/>
          </p:cNvCxnSpPr>
          <p:nvPr/>
        </p:nvCxnSpPr>
        <p:spPr bwMode="auto">
          <a:xfrm flipH="1">
            <a:off x="6515100" y="4321175"/>
            <a:ext cx="246063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24" name="AutoShape 20"/>
          <p:cNvCxnSpPr>
            <a:cxnSpLocks noChangeShapeType="1"/>
            <a:stCxn id="226321" idx="3"/>
          </p:cNvCxnSpPr>
          <p:nvPr/>
        </p:nvCxnSpPr>
        <p:spPr bwMode="auto">
          <a:xfrm>
            <a:off x="7029450" y="4321175"/>
            <a:ext cx="20955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6334" name="Group 30"/>
          <p:cNvGrpSpPr>
            <a:grpSpLocks/>
          </p:cNvGrpSpPr>
          <p:nvPr/>
        </p:nvGrpSpPr>
        <p:grpSpPr bwMode="auto">
          <a:xfrm>
            <a:off x="1295400" y="5791200"/>
            <a:ext cx="228600" cy="228600"/>
            <a:chOff x="1536" y="3744"/>
            <a:chExt cx="144" cy="144"/>
          </a:xfrm>
        </p:grpSpPr>
        <p:grpSp>
          <p:nvGrpSpPr>
            <p:cNvPr id="226335" name="Group 31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6336" name="Line 32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37" name="Line 33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338" name="Oval 34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6339" name="Oval 35"/>
          <p:cNvSpPr>
            <a:spLocks noChangeArrowheads="1"/>
          </p:cNvSpPr>
          <p:nvPr/>
        </p:nvSpPr>
        <p:spPr bwMode="auto">
          <a:xfrm>
            <a:off x="1524000" y="48768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26340" name="AutoShape 36"/>
          <p:cNvCxnSpPr>
            <a:cxnSpLocks noChangeShapeType="1"/>
            <a:stCxn id="226339" idx="3"/>
            <a:endCxn id="226338" idx="0"/>
          </p:cNvCxnSpPr>
          <p:nvPr/>
        </p:nvCxnSpPr>
        <p:spPr bwMode="auto">
          <a:xfrm flipH="1">
            <a:off x="1428750" y="5202238"/>
            <a:ext cx="15081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6341" name="Group 37"/>
          <p:cNvGrpSpPr>
            <a:grpSpLocks/>
          </p:cNvGrpSpPr>
          <p:nvPr/>
        </p:nvGrpSpPr>
        <p:grpSpPr bwMode="auto">
          <a:xfrm>
            <a:off x="1828800" y="5770563"/>
            <a:ext cx="228600" cy="228600"/>
            <a:chOff x="1536" y="3744"/>
            <a:chExt cx="144" cy="144"/>
          </a:xfrm>
        </p:grpSpPr>
        <p:grpSp>
          <p:nvGrpSpPr>
            <p:cNvPr id="226342" name="Group 38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6343" name="Line 39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44" name="Line 40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345" name="Oval 41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6346" name="AutoShape 42"/>
          <p:cNvCxnSpPr>
            <a:cxnSpLocks noChangeShapeType="1"/>
            <a:stCxn id="226339" idx="5"/>
            <a:endCxn id="226345" idx="0"/>
          </p:cNvCxnSpPr>
          <p:nvPr/>
        </p:nvCxnSpPr>
        <p:spPr bwMode="auto">
          <a:xfrm>
            <a:off x="1849438" y="5202238"/>
            <a:ext cx="112712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347" name="AutoShape 43"/>
          <p:cNvCxnSpPr>
            <a:cxnSpLocks noChangeShapeType="1"/>
            <a:stCxn id="226311" idx="3"/>
            <a:endCxn id="226339" idx="0"/>
          </p:cNvCxnSpPr>
          <p:nvPr/>
        </p:nvCxnSpPr>
        <p:spPr bwMode="auto">
          <a:xfrm flipH="1">
            <a:off x="1714500" y="4398963"/>
            <a:ext cx="246063" cy="477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348" name="Oval 44"/>
          <p:cNvSpPr>
            <a:spLocks noChangeArrowheads="1"/>
          </p:cNvSpPr>
          <p:nvPr/>
        </p:nvSpPr>
        <p:spPr bwMode="auto">
          <a:xfrm>
            <a:off x="2743200" y="4038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t</a:t>
            </a:r>
            <a:endParaRPr lang="pt-BR" altLang="pt-BR" i="1">
              <a:solidFill>
                <a:schemeClr val="bg1"/>
              </a:solidFill>
            </a:endParaRPr>
          </a:p>
        </p:txBody>
      </p:sp>
      <p:grpSp>
        <p:nvGrpSpPr>
          <p:cNvPr id="226349" name="Group 45"/>
          <p:cNvGrpSpPr>
            <a:grpSpLocks/>
          </p:cNvGrpSpPr>
          <p:nvPr/>
        </p:nvGrpSpPr>
        <p:grpSpPr bwMode="auto">
          <a:xfrm>
            <a:off x="5257800" y="4876800"/>
            <a:ext cx="228600" cy="228600"/>
            <a:chOff x="1536" y="3744"/>
            <a:chExt cx="144" cy="144"/>
          </a:xfrm>
        </p:grpSpPr>
        <p:grpSp>
          <p:nvGrpSpPr>
            <p:cNvPr id="226350" name="Group 46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6351" name="Line 47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52" name="Line 48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353" name="Oval 49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6354" name="Oval 50"/>
          <p:cNvSpPr>
            <a:spLocks noChangeArrowheads="1"/>
          </p:cNvSpPr>
          <p:nvPr/>
        </p:nvSpPr>
        <p:spPr bwMode="auto">
          <a:xfrm>
            <a:off x="5486400" y="39624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26355" name="AutoShape 51"/>
          <p:cNvCxnSpPr>
            <a:cxnSpLocks noChangeShapeType="1"/>
            <a:stCxn id="226354" idx="3"/>
            <a:endCxn id="226353" idx="0"/>
          </p:cNvCxnSpPr>
          <p:nvPr/>
        </p:nvCxnSpPr>
        <p:spPr bwMode="auto">
          <a:xfrm flipH="1">
            <a:off x="5391150" y="4287838"/>
            <a:ext cx="15081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6356" name="Group 52"/>
          <p:cNvGrpSpPr>
            <a:grpSpLocks/>
          </p:cNvGrpSpPr>
          <p:nvPr/>
        </p:nvGrpSpPr>
        <p:grpSpPr bwMode="auto">
          <a:xfrm>
            <a:off x="5791200" y="4856163"/>
            <a:ext cx="228600" cy="228600"/>
            <a:chOff x="1536" y="3744"/>
            <a:chExt cx="144" cy="144"/>
          </a:xfrm>
        </p:grpSpPr>
        <p:grpSp>
          <p:nvGrpSpPr>
            <p:cNvPr id="226357" name="Group 53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6358" name="Line 54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59" name="Line 55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360" name="Oval 56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6361" name="AutoShape 57"/>
          <p:cNvCxnSpPr>
            <a:cxnSpLocks noChangeShapeType="1"/>
            <a:stCxn id="226354" idx="5"/>
            <a:endCxn id="226360" idx="0"/>
          </p:cNvCxnSpPr>
          <p:nvPr/>
        </p:nvCxnSpPr>
        <p:spPr bwMode="auto">
          <a:xfrm>
            <a:off x="5811838" y="4287838"/>
            <a:ext cx="112712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6362" name="Oval 58"/>
          <p:cNvSpPr>
            <a:spLocks noChangeArrowheads="1"/>
          </p:cNvSpPr>
          <p:nvPr/>
        </p:nvSpPr>
        <p:spPr bwMode="auto">
          <a:xfrm>
            <a:off x="7086600" y="4724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t</a:t>
            </a:r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26363" name="Oval 59"/>
          <p:cNvSpPr>
            <a:spLocks noChangeArrowheads="1"/>
          </p:cNvSpPr>
          <p:nvPr/>
        </p:nvSpPr>
        <p:spPr bwMode="auto">
          <a:xfrm>
            <a:off x="2362200" y="4876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i="1">
              <a:solidFill>
                <a:schemeClr val="bg1"/>
              </a:solidFill>
            </a:endParaRPr>
          </a:p>
        </p:txBody>
      </p:sp>
      <p:sp>
        <p:nvSpPr>
          <p:cNvPr id="226364" name="Oval 60"/>
          <p:cNvSpPr>
            <a:spLocks noChangeArrowheads="1"/>
          </p:cNvSpPr>
          <p:nvPr/>
        </p:nvSpPr>
        <p:spPr bwMode="auto">
          <a:xfrm>
            <a:off x="6324600" y="4724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i="1">
              <a:solidFill>
                <a:schemeClr val="bg1"/>
              </a:solidFill>
            </a:endParaRPr>
          </a:p>
        </p:txBody>
      </p:sp>
      <p:grpSp>
        <p:nvGrpSpPr>
          <p:cNvPr id="226366" name="Group 62"/>
          <p:cNvGrpSpPr>
            <a:grpSpLocks/>
          </p:cNvGrpSpPr>
          <p:nvPr/>
        </p:nvGrpSpPr>
        <p:grpSpPr bwMode="auto">
          <a:xfrm>
            <a:off x="914400" y="3124200"/>
            <a:ext cx="6934200" cy="3276600"/>
            <a:chOff x="576" y="1968"/>
            <a:chExt cx="4368" cy="2064"/>
          </a:xfrm>
        </p:grpSpPr>
        <p:sp>
          <p:nvSpPr>
            <p:cNvPr id="226367" name="Rectangle 63"/>
            <p:cNvSpPr>
              <a:spLocks noChangeArrowheads="1"/>
            </p:cNvSpPr>
            <p:nvPr/>
          </p:nvSpPr>
          <p:spPr bwMode="auto">
            <a:xfrm>
              <a:off x="576" y="1968"/>
              <a:ext cx="4368" cy="2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368" name="Oval 64"/>
            <p:cNvSpPr>
              <a:spLocks noChangeArrowheads="1"/>
            </p:cNvSpPr>
            <p:nvPr/>
          </p:nvSpPr>
          <p:spPr bwMode="auto">
            <a:xfrm>
              <a:off x="1440" y="2160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>
                  <a:solidFill>
                    <a:schemeClr val="bg1"/>
                  </a:solidFill>
                </a:rPr>
                <a:t>a</a:t>
              </a:r>
              <a:endParaRPr lang="pt-BR" altLang="pt-BR" i="1">
                <a:solidFill>
                  <a:schemeClr val="bg1"/>
                </a:solidFill>
              </a:endParaRPr>
            </a:p>
          </p:txBody>
        </p:sp>
        <p:cxnSp>
          <p:nvCxnSpPr>
            <p:cNvPr id="226369" name="AutoShape 65"/>
            <p:cNvCxnSpPr>
              <a:cxnSpLocks noChangeShapeType="1"/>
              <a:stCxn id="226368" idx="5"/>
              <a:endCxn id="226410" idx="0"/>
            </p:cNvCxnSpPr>
            <p:nvPr/>
          </p:nvCxnSpPr>
          <p:spPr bwMode="auto">
            <a:xfrm>
              <a:off x="1645" y="2365"/>
              <a:ext cx="215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6370" name="Oval 66"/>
            <p:cNvSpPr>
              <a:spLocks noChangeArrowheads="1"/>
            </p:cNvSpPr>
            <p:nvPr/>
          </p:nvSpPr>
          <p:spPr bwMode="auto">
            <a:xfrm>
              <a:off x="1200" y="2566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p</a:t>
              </a:r>
              <a:endParaRPr lang="pt-BR" altLang="pt-BR" i="1"/>
            </a:p>
          </p:txBody>
        </p:sp>
        <p:cxnSp>
          <p:nvCxnSpPr>
            <p:cNvPr id="226371" name="AutoShape 67"/>
            <p:cNvCxnSpPr>
              <a:cxnSpLocks noChangeShapeType="1"/>
              <a:stCxn id="226368" idx="3"/>
              <a:endCxn id="226370" idx="0"/>
            </p:cNvCxnSpPr>
            <p:nvPr/>
          </p:nvCxnSpPr>
          <p:spPr bwMode="auto">
            <a:xfrm flipH="1">
              <a:off x="1320" y="2365"/>
              <a:ext cx="155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72" name="AutoShape 68"/>
            <p:cNvCxnSpPr>
              <a:cxnSpLocks noChangeShapeType="1"/>
              <a:stCxn id="226370" idx="5"/>
            </p:cNvCxnSpPr>
            <p:nvPr/>
          </p:nvCxnSpPr>
          <p:spPr bwMode="auto">
            <a:xfrm>
              <a:off x="1405" y="2771"/>
              <a:ext cx="203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6373" name="Oval 69"/>
            <p:cNvSpPr>
              <a:spLocks noChangeArrowheads="1"/>
            </p:cNvSpPr>
            <p:nvPr/>
          </p:nvSpPr>
          <p:spPr bwMode="auto">
            <a:xfrm flipH="1">
              <a:off x="3888" y="2112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>
                  <a:solidFill>
                    <a:schemeClr val="bg1"/>
                  </a:solidFill>
                </a:rPr>
                <a:t>p</a:t>
              </a:r>
              <a:endParaRPr lang="pt-BR" altLang="pt-BR" i="1">
                <a:solidFill>
                  <a:schemeClr val="bg1"/>
                </a:solidFill>
              </a:endParaRPr>
            </a:p>
          </p:txBody>
        </p:sp>
        <p:cxnSp>
          <p:nvCxnSpPr>
            <p:cNvPr id="226374" name="AutoShape 70"/>
            <p:cNvCxnSpPr>
              <a:cxnSpLocks noChangeShapeType="1"/>
              <a:stCxn id="226373" idx="5"/>
              <a:endCxn id="226398" idx="0"/>
            </p:cNvCxnSpPr>
            <p:nvPr/>
          </p:nvCxnSpPr>
          <p:spPr bwMode="auto">
            <a:xfrm flipH="1">
              <a:off x="3576" y="2316"/>
              <a:ext cx="347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6375" name="Oval 71"/>
            <p:cNvSpPr>
              <a:spLocks noChangeArrowheads="1"/>
            </p:cNvSpPr>
            <p:nvPr/>
          </p:nvSpPr>
          <p:spPr bwMode="auto">
            <a:xfrm flipH="1">
              <a:off x="4224" y="2518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a</a:t>
              </a:r>
              <a:endParaRPr lang="pt-BR" altLang="pt-BR" i="1"/>
            </a:p>
          </p:txBody>
        </p:sp>
        <p:cxnSp>
          <p:nvCxnSpPr>
            <p:cNvPr id="226376" name="AutoShape 72"/>
            <p:cNvCxnSpPr>
              <a:cxnSpLocks noChangeShapeType="1"/>
              <a:stCxn id="226373" idx="3"/>
              <a:endCxn id="226375" idx="0"/>
            </p:cNvCxnSpPr>
            <p:nvPr/>
          </p:nvCxnSpPr>
          <p:spPr bwMode="auto">
            <a:xfrm>
              <a:off x="4092" y="2316"/>
              <a:ext cx="252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77" name="AutoShape 73"/>
            <p:cNvCxnSpPr>
              <a:cxnSpLocks noChangeShapeType="1"/>
              <a:stCxn id="226375" idx="5"/>
            </p:cNvCxnSpPr>
            <p:nvPr/>
          </p:nvCxnSpPr>
          <p:spPr bwMode="auto">
            <a:xfrm flipH="1">
              <a:off x="4104" y="2722"/>
              <a:ext cx="15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78" name="AutoShape 74"/>
            <p:cNvCxnSpPr>
              <a:cxnSpLocks noChangeShapeType="1"/>
              <a:stCxn id="226375" idx="3"/>
            </p:cNvCxnSpPr>
            <p:nvPr/>
          </p:nvCxnSpPr>
          <p:spPr bwMode="auto">
            <a:xfrm>
              <a:off x="4428" y="2722"/>
              <a:ext cx="132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6379" name="Group 75"/>
            <p:cNvGrpSpPr>
              <a:grpSpLocks/>
            </p:cNvGrpSpPr>
            <p:nvPr/>
          </p:nvGrpSpPr>
          <p:grpSpPr bwMode="auto">
            <a:xfrm>
              <a:off x="816" y="3648"/>
              <a:ext cx="144" cy="144"/>
              <a:chOff x="1536" y="3744"/>
              <a:chExt cx="144" cy="144"/>
            </a:xfrm>
          </p:grpSpPr>
          <p:grpSp>
            <p:nvGrpSpPr>
              <p:cNvPr id="226380" name="Group 76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381" name="Line 77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382" name="Line 78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383" name="Oval 79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384" name="Oval 80"/>
            <p:cNvSpPr>
              <a:spLocks noChangeArrowheads="1"/>
            </p:cNvSpPr>
            <p:nvPr/>
          </p:nvSpPr>
          <p:spPr bwMode="auto">
            <a:xfrm>
              <a:off x="960" y="3072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x</a:t>
              </a:r>
              <a:endParaRPr lang="pt-BR" altLang="pt-BR" i="1"/>
            </a:p>
          </p:txBody>
        </p:sp>
        <p:cxnSp>
          <p:nvCxnSpPr>
            <p:cNvPr id="226385" name="AutoShape 81"/>
            <p:cNvCxnSpPr>
              <a:cxnSpLocks noChangeShapeType="1"/>
              <a:stCxn id="226384" idx="3"/>
              <a:endCxn id="226383" idx="0"/>
            </p:cNvCxnSpPr>
            <p:nvPr/>
          </p:nvCxnSpPr>
          <p:spPr bwMode="auto">
            <a:xfrm flipH="1">
              <a:off x="900" y="3277"/>
              <a:ext cx="95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6386" name="Group 82"/>
            <p:cNvGrpSpPr>
              <a:grpSpLocks/>
            </p:cNvGrpSpPr>
            <p:nvPr/>
          </p:nvGrpSpPr>
          <p:grpSpPr bwMode="auto">
            <a:xfrm>
              <a:off x="1152" y="3635"/>
              <a:ext cx="144" cy="144"/>
              <a:chOff x="1536" y="3744"/>
              <a:chExt cx="144" cy="144"/>
            </a:xfrm>
          </p:grpSpPr>
          <p:grpSp>
            <p:nvGrpSpPr>
              <p:cNvPr id="226387" name="Group 83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388" name="Line 84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389" name="Line 85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390" name="Oval 86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cxnSp>
          <p:nvCxnSpPr>
            <p:cNvPr id="226391" name="AutoShape 87"/>
            <p:cNvCxnSpPr>
              <a:cxnSpLocks noChangeShapeType="1"/>
              <a:stCxn id="226384" idx="5"/>
              <a:endCxn id="226390" idx="0"/>
            </p:cNvCxnSpPr>
            <p:nvPr/>
          </p:nvCxnSpPr>
          <p:spPr bwMode="auto">
            <a:xfrm>
              <a:off x="1165" y="3277"/>
              <a:ext cx="71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392" name="AutoShape 88"/>
            <p:cNvCxnSpPr>
              <a:cxnSpLocks noChangeShapeType="1"/>
              <a:stCxn id="226370" idx="3"/>
              <a:endCxn id="226384" idx="0"/>
            </p:cNvCxnSpPr>
            <p:nvPr/>
          </p:nvCxnSpPr>
          <p:spPr bwMode="auto">
            <a:xfrm flipH="1">
              <a:off x="1080" y="2771"/>
              <a:ext cx="155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6393" name="Group 89"/>
            <p:cNvGrpSpPr>
              <a:grpSpLocks/>
            </p:cNvGrpSpPr>
            <p:nvPr/>
          </p:nvGrpSpPr>
          <p:grpSpPr bwMode="auto">
            <a:xfrm>
              <a:off x="3312" y="3072"/>
              <a:ext cx="144" cy="144"/>
              <a:chOff x="1536" y="3744"/>
              <a:chExt cx="144" cy="144"/>
            </a:xfrm>
          </p:grpSpPr>
          <p:grpSp>
            <p:nvGrpSpPr>
              <p:cNvPr id="226394" name="Group 90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395" name="Line 91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396" name="Line 92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397" name="Oval 93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398" name="Oval 94"/>
            <p:cNvSpPr>
              <a:spLocks noChangeArrowheads="1"/>
            </p:cNvSpPr>
            <p:nvPr/>
          </p:nvSpPr>
          <p:spPr bwMode="auto">
            <a:xfrm>
              <a:off x="3456" y="2496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x</a:t>
              </a:r>
              <a:endParaRPr lang="pt-BR" altLang="pt-BR" i="1"/>
            </a:p>
          </p:txBody>
        </p:sp>
        <p:cxnSp>
          <p:nvCxnSpPr>
            <p:cNvPr id="226399" name="AutoShape 95"/>
            <p:cNvCxnSpPr>
              <a:cxnSpLocks noChangeShapeType="1"/>
              <a:stCxn id="226398" idx="3"/>
              <a:endCxn id="226397" idx="0"/>
            </p:cNvCxnSpPr>
            <p:nvPr/>
          </p:nvCxnSpPr>
          <p:spPr bwMode="auto">
            <a:xfrm flipH="1">
              <a:off x="3396" y="2701"/>
              <a:ext cx="95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6400" name="Group 96"/>
            <p:cNvGrpSpPr>
              <a:grpSpLocks/>
            </p:cNvGrpSpPr>
            <p:nvPr/>
          </p:nvGrpSpPr>
          <p:grpSpPr bwMode="auto">
            <a:xfrm>
              <a:off x="3648" y="3059"/>
              <a:ext cx="144" cy="144"/>
              <a:chOff x="1536" y="3744"/>
              <a:chExt cx="144" cy="144"/>
            </a:xfrm>
          </p:grpSpPr>
          <p:grpSp>
            <p:nvGrpSpPr>
              <p:cNvPr id="226401" name="Group 97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402" name="Line 98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403" name="Line 99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404" name="Oval 100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cxnSp>
          <p:nvCxnSpPr>
            <p:cNvPr id="226405" name="AutoShape 101"/>
            <p:cNvCxnSpPr>
              <a:cxnSpLocks noChangeShapeType="1"/>
              <a:stCxn id="226398" idx="5"/>
              <a:endCxn id="226404" idx="0"/>
            </p:cNvCxnSpPr>
            <p:nvPr/>
          </p:nvCxnSpPr>
          <p:spPr bwMode="auto">
            <a:xfrm>
              <a:off x="3661" y="2701"/>
              <a:ext cx="71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6406" name="Group 102"/>
            <p:cNvGrpSpPr>
              <a:grpSpLocks/>
            </p:cNvGrpSpPr>
            <p:nvPr/>
          </p:nvGrpSpPr>
          <p:grpSpPr bwMode="auto">
            <a:xfrm>
              <a:off x="1776" y="2544"/>
              <a:ext cx="144" cy="144"/>
              <a:chOff x="1536" y="3744"/>
              <a:chExt cx="144" cy="144"/>
            </a:xfrm>
          </p:grpSpPr>
          <p:grpSp>
            <p:nvGrpSpPr>
              <p:cNvPr id="226407" name="Group 103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408" name="Line 104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409" name="Line 105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410" name="Oval 106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411" name="Text Box 107"/>
            <p:cNvSpPr txBox="1">
              <a:spLocks noChangeArrowheads="1"/>
            </p:cNvSpPr>
            <p:nvPr/>
          </p:nvSpPr>
          <p:spPr bwMode="auto">
            <a:xfrm>
              <a:off x="1902" y="241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grpSp>
          <p:nvGrpSpPr>
            <p:cNvPr id="226412" name="Group 108"/>
            <p:cNvGrpSpPr>
              <a:grpSpLocks/>
            </p:cNvGrpSpPr>
            <p:nvPr/>
          </p:nvGrpSpPr>
          <p:grpSpPr bwMode="auto">
            <a:xfrm>
              <a:off x="1536" y="3072"/>
              <a:ext cx="144" cy="144"/>
              <a:chOff x="1536" y="3744"/>
              <a:chExt cx="144" cy="144"/>
            </a:xfrm>
          </p:grpSpPr>
          <p:grpSp>
            <p:nvGrpSpPr>
              <p:cNvPr id="226413" name="Group 109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414" name="Line 110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415" name="Line 111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416" name="Oval 112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417" name="Group 113"/>
            <p:cNvGrpSpPr>
              <a:grpSpLocks/>
            </p:cNvGrpSpPr>
            <p:nvPr/>
          </p:nvGrpSpPr>
          <p:grpSpPr bwMode="auto">
            <a:xfrm>
              <a:off x="4505" y="2963"/>
              <a:ext cx="144" cy="144"/>
              <a:chOff x="1536" y="3744"/>
              <a:chExt cx="144" cy="144"/>
            </a:xfrm>
          </p:grpSpPr>
          <p:grpSp>
            <p:nvGrpSpPr>
              <p:cNvPr id="226418" name="Group 114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419" name="Line 115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420" name="Line 116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421" name="Oval 117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6422" name="Text Box 118"/>
            <p:cNvSpPr txBox="1">
              <a:spLocks noChangeArrowheads="1"/>
            </p:cNvSpPr>
            <p:nvPr/>
          </p:nvSpPr>
          <p:spPr bwMode="auto">
            <a:xfrm>
              <a:off x="4631" y="2832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grpSp>
          <p:nvGrpSpPr>
            <p:cNvPr id="226423" name="Group 119"/>
            <p:cNvGrpSpPr>
              <a:grpSpLocks/>
            </p:cNvGrpSpPr>
            <p:nvPr/>
          </p:nvGrpSpPr>
          <p:grpSpPr bwMode="auto">
            <a:xfrm>
              <a:off x="4032" y="2976"/>
              <a:ext cx="144" cy="144"/>
              <a:chOff x="1536" y="3744"/>
              <a:chExt cx="144" cy="144"/>
            </a:xfrm>
          </p:grpSpPr>
          <p:grpSp>
            <p:nvGrpSpPr>
              <p:cNvPr id="226424" name="Group 120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6425" name="Line 121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426" name="Line 122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6427" name="Oval 123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D6DE-BC9F-484E-8DBA-B11BA35774F8}" type="slidenum">
              <a:rPr lang="pt-PT" altLang="pt-BR"/>
              <a:pPr/>
              <a:t>176</a:t>
            </a:fld>
            <a:endParaRPr lang="pt-PT" altLang="pt-BR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pt-BR"/>
              <a:t>[Caso 3b] Rotação Esquerda</a:t>
            </a:r>
            <a:endParaRPr lang="pt-BR" altLang="pt-BR"/>
          </a:p>
        </p:txBody>
      </p:sp>
      <p:grpSp>
        <p:nvGrpSpPr>
          <p:cNvPr id="227398" name="Group 70"/>
          <p:cNvGrpSpPr>
            <a:grpSpLocks/>
          </p:cNvGrpSpPr>
          <p:nvPr/>
        </p:nvGrpSpPr>
        <p:grpSpPr bwMode="auto">
          <a:xfrm flipH="1">
            <a:off x="1371600" y="2514600"/>
            <a:ext cx="1992313" cy="2590800"/>
            <a:chOff x="816" y="2160"/>
            <a:chExt cx="1255" cy="1632"/>
          </a:xfrm>
        </p:grpSpPr>
        <p:sp>
          <p:nvSpPr>
            <p:cNvPr id="227332" name="Oval 4"/>
            <p:cNvSpPr>
              <a:spLocks noChangeArrowheads="1"/>
            </p:cNvSpPr>
            <p:nvPr/>
          </p:nvSpPr>
          <p:spPr bwMode="auto">
            <a:xfrm>
              <a:off x="1440" y="2160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>
                  <a:solidFill>
                    <a:schemeClr val="bg1"/>
                  </a:solidFill>
                </a:rPr>
                <a:t>a</a:t>
              </a:r>
              <a:endParaRPr lang="pt-BR" altLang="pt-BR" i="1">
                <a:solidFill>
                  <a:schemeClr val="bg1"/>
                </a:solidFill>
              </a:endParaRPr>
            </a:p>
          </p:txBody>
        </p:sp>
        <p:cxnSp>
          <p:nvCxnSpPr>
            <p:cNvPr id="227333" name="AutoShape 5"/>
            <p:cNvCxnSpPr>
              <a:cxnSpLocks noChangeShapeType="1"/>
              <a:stCxn id="227332" idx="5"/>
              <a:endCxn id="227378" idx="0"/>
            </p:cNvCxnSpPr>
            <p:nvPr/>
          </p:nvCxnSpPr>
          <p:spPr bwMode="auto">
            <a:xfrm>
              <a:off x="1645" y="2365"/>
              <a:ext cx="215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334" name="Oval 6"/>
            <p:cNvSpPr>
              <a:spLocks noChangeArrowheads="1"/>
            </p:cNvSpPr>
            <p:nvPr/>
          </p:nvSpPr>
          <p:spPr bwMode="auto">
            <a:xfrm>
              <a:off x="1200" y="2566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p</a:t>
              </a:r>
              <a:endParaRPr lang="pt-BR" altLang="pt-BR" i="1"/>
            </a:p>
          </p:txBody>
        </p:sp>
        <p:cxnSp>
          <p:nvCxnSpPr>
            <p:cNvPr id="227335" name="AutoShape 7"/>
            <p:cNvCxnSpPr>
              <a:cxnSpLocks noChangeShapeType="1"/>
              <a:stCxn id="227332" idx="3"/>
              <a:endCxn id="227334" idx="0"/>
            </p:cNvCxnSpPr>
            <p:nvPr/>
          </p:nvCxnSpPr>
          <p:spPr bwMode="auto">
            <a:xfrm flipH="1">
              <a:off x="1320" y="2365"/>
              <a:ext cx="155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336" name="AutoShape 8"/>
            <p:cNvCxnSpPr>
              <a:cxnSpLocks noChangeShapeType="1"/>
              <a:stCxn id="227334" idx="5"/>
            </p:cNvCxnSpPr>
            <p:nvPr/>
          </p:nvCxnSpPr>
          <p:spPr bwMode="auto">
            <a:xfrm>
              <a:off x="1405" y="2771"/>
              <a:ext cx="203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7343" name="Group 15"/>
            <p:cNvGrpSpPr>
              <a:grpSpLocks/>
            </p:cNvGrpSpPr>
            <p:nvPr/>
          </p:nvGrpSpPr>
          <p:grpSpPr bwMode="auto">
            <a:xfrm>
              <a:off x="816" y="3648"/>
              <a:ext cx="144" cy="144"/>
              <a:chOff x="1536" y="3744"/>
              <a:chExt cx="144" cy="144"/>
            </a:xfrm>
          </p:grpSpPr>
          <p:grpSp>
            <p:nvGrpSpPr>
              <p:cNvPr id="227344" name="Group 16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7345" name="Line 17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346" name="Line 18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7347" name="Oval 19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7348" name="Oval 20"/>
            <p:cNvSpPr>
              <a:spLocks noChangeArrowheads="1"/>
            </p:cNvSpPr>
            <p:nvPr/>
          </p:nvSpPr>
          <p:spPr bwMode="auto">
            <a:xfrm>
              <a:off x="960" y="3072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x</a:t>
              </a:r>
              <a:endParaRPr lang="pt-BR" altLang="pt-BR" i="1"/>
            </a:p>
          </p:txBody>
        </p:sp>
        <p:cxnSp>
          <p:nvCxnSpPr>
            <p:cNvPr id="227349" name="AutoShape 21"/>
            <p:cNvCxnSpPr>
              <a:cxnSpLocks noChangeShapeType="1"/>
              <a:stCxn id="227348" idx="3"/>
              <a:endCxn id="227347" idx="0"/>
            </p:cNvCxnSpPr>
            <p:nvPr/>
          </p:nvCxnSpPr>
          <p:spPr bwMode="auto">
            <a:xfrm flipH="1">
              <a:off x="900" y="3277"/>
              <a:ext cx="95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7350" name="Group 22"/>
            <p:cNvGrpSpPr>
              <a:grpSpLocks/>
            </p:cNvGrpSpPr>
            <p:nvPr/>
          </p:nvGrpSpPr>
          <p:grpSpPr bwMode="auto">
            <a:xfrm>
              <a:off x="1152" y="3635"/>
              <a:ext cx="144" cy="144"/>
              <a:chOff x="1536" y="3744"/>
              <a:chExt cx="144" cy="144"/>
            </a:xfrm>
          </p:grpSpPr>
          <p:grpSp>
            <p:nvGrpSpPr>
              <p:cNvPr id="227351" name="Group 23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7352" name="Line 24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353" name="Line 25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7354" name="Oval 26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cxnSp>
          <p:nvCxnSpPr>
            <p:cNvPr id="227355" name="AutoShape 27"/>
            <p:cNvCxnSpPr>
              <a:cxnSpLocks noChangeShapeType="1"/>
              <a:stCxn id="227348" idx="5"/>
              <a:endCxn id="227354" idx="0"/>
            </p:cNvCxnSpPr>
            <p:nvPr/>
          </p:nvCxnSpPr>
          <p:spPr bwMode="auto">
            <a:xfrm>
              <a:off x="1165" y="3277"/>
              <a:ext cx="71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356" name="AutoShape 28"/>
            <p:cNvCxnSpPr>
              <a:cxnSpLocks noChangeShapeType="1"/>
              <a:stCxn id="227334" idx="3"/>
              <a:endCxn id="227348" idx="0"/>
            </p:cNvCxnSpPr>
            <p:nvPr/>
          </p:nvCxnSpPr>
          <p:spPr bwMode="auto">
            <a:xfrm flipH="1">
              <a:off x="1080" y="2771"/>
              <a:ext cx="155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7374" name="Group 46"/>
            <p:cNvGrpSpPr>
              <a:grpSpLocks/>
            </p:cNvGrpSpPr>
            <p:nvPr/>
          </p:nvGrpSpPr>
          <p:grpSpPr bwMode="auto">
            <a:xfrm>
              <a:off x="1776" y="2544"/>
              <a:ext cx="144" cy="144"/>
              <a:chOff x="1536" y="3744"/>
              <a:chExt cx="144" cy="144"/>
            </a:xfrm>
          </p:grpSpPr>
          <p:grpSp>
            <p:nvGrpSpPr>
              <p:cNvPr id="227375" name="Group 47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7376" name="Line 48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377" name="Line 49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7378" name="Oval 50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7379" name="Text Box 51"/>
            <p:cNvSpPr txBox="1">
              <a:spLocks noChangeArrowheads="1"/>
            </p:cNvSpPr>
            <p:nvPr/>
          </p:nvSpPr>
          <p:spPr bwMode="auto">
            <a:xfrm>
              <a:off x="1902" y="2413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grpSp>
          <p:nvGrpSpPr>
            <p:cNvPr id="227380" name="Group 52"/>
            <p:cNvGrpSpPr>
              <a:grpSpLocks/>
            </p:cNvGrpSpPr>
            <p:nvPr/>
          </p:nvGrpSpPr>
          <p:grpSpPr bwMode="auto">
            <a:xfrm>
              <a:off x="1536" y="3072"/>
              <a:ext cx="144" cy="144"/>
              <a:chOff x="1536" y="3744"/>
              <a:chExt cx="144" cy="144"/>
            </a:xfrm>
          </p:grpSpPr>
          <p:grpSp>
            <p:nvGrpSpPr>
              <p:cNvPr id="227381" name="Group 53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7382" name="Line 54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383" name="Line 55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7384" name="Oval 56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27337" name="Oval 9"/>
          <p:cNvSpPr>
            <a:spLocks noChangeArrowheads="1"/>
          </p:cNvSpPr>
          <p:nvPr/>
        </p:nvSpPr>
        <p:spPr bwMode="auto">
          <a:xfrm>
            <a:off x="6400800" y="2438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p</a:t>
            </a:r>
            <a:endParaRPr lang="pt-BR" altLang="pt-BR" i="1">
              <a:solidFill>
                <a:schemeClr val="bg1"/>
              </a:solidFill>
            </a:endParaRPr>
          </a:p>
        </p:txBody>
      </p:sp>
      <p:cxnSp>
        <p:nvCxnSpPr>
          <p:cNvPr id="227338" name="AutoShape 10"/>
          <p:cNvCxnSpPr>
            <a:cxnSpLocks noChangeShapeType="1"/>
            <a:stCxn id="227337" idx="5"/>
            <a:endCxn id="227363" idx="0"/>
          </p:cNvCxnSpPr>
          <p:nvPr/>
        </p:nvCxnSpPr>
        <p:spPr bwMode="auto">
          <a:xfrm>
            <a:off x="6726238" y="2763838"/>
            <a:ext cx="5508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39" name="Oval 11"/>
          <p:cNvSpPr>
            <a:spLocks noChangeArrowheads="1"/>
          </p:cNvSpPr>
          <p:nvPr/>
        </p:nvSpPr>
        <p:spPr bwMode="auto">
          <a:xfrm>
            <a:off x="5867400" y="3082925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a</a:t>
            </a:r>
            <a:endParaRPr lang="pt-BR" altLang="pt-BR" i="1"/>
          </a:p>
        </p:txBody>
      </p:sp>
      <p:cxnSp>
        <p:nvCxnSpPr>
          <p:cNvPr id="227340" name="AutoShape 12"/>
          <p:cNvCxnSpPr>
            <a:cxnSpLocks noChangeShapeType="1"/>
            <a:stCxn id="227337" idx="3"/>
            <a:endCxn id="227339" idx="0"/>
          </p:cNvCxnSpPr>
          <p:nvPr/>
        </p:nvCxnSpPr>
        <p:spPr bwMode="auto">
          <a:xfrm flipH="1">
            <a:off x="6057900" y="2763838"/>
            <a:ext cx="398463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1" name="AutoShape 13"/>
          <p:cNvCxnSpPr>
            <a:cxnSpLocks noChangeShapeType="1"/>
            <a:stCxn id="227339" idx="5"/>
            <a:endCxn id="227395" idx="0"/>
          </p:cNvCxnSpPr>
          <p:nvPr/>
        </p:nvCxnSpPr>
        <p:spPr bwMode="auto">
          <a:xfrm>
            <a:off x="6192838" y="3408363"/>
            <a:ext cx="201612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2" name="AutoShape 14"/>
          <p:cNvCxnSpPr>
            <a:cxnSpLocks noChangeShapeType="1"/>
            <a:stCxn id="227339" idx="3"/>
            <a:endCxn id="227389" idx="0"/>
          </p:cNvCxnSpPr>
          <p:nvPr/>
        </p:nvCxnSpPr>
        <p:spPr bwMode="auto">
          <a:xfrm flipH="1">
            <a:off x="5810250" y="3408363"/>
            <a:ext cx="112713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358" name="Group 30"/>
          <p:cNvGrpSpPr>
            <a:grpSpLocks/>
          </p:cNvGrpSpPr>
          <p:nvPr/>
        </p:nvGrpSpPr>
        <p:grpSpPr bwMode="auto">
          <a:xfrm flipH="1">
            <a:off x="7467600" y="3924300"/>
            <a:ext cx="228600" cy="228600"/>
            <a:chOff x="1536" y="3744"/>
            <a:chExt cx="144" cy="144"/>
          </a:xfrm>
        </p:grpSpPr>
        <p:grpSp>
          <p:nvGrpSpPr>
            <p:cNvPr id="227359" name="Group 31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7360" name="Line 32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7361" name="Line 33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7362" name="Oval 34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7363" name="Oval 35"/>
          <p:cNvSpPr>
            <a:spLocks noChangeArrowheads="1"/>
          </p:cNvSpPr>
          <p:nvPr/>
        </p:nvSpPr>
        <p:spPr bwMode="auto">
          <a:xfrm flipH="1">
            <a:off x="7086600" y="30480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x</a:t>
            </a:r>
            <a:endParaRPr lang="pt-BR" altLang="pt-BR" i="1"/>
          </a:p>
        </p:txBody>
      </p:sp>
      <p:cxnSp>
        <p:nvCxnSpPr>
          <p:cNvPr id="227364" name="AutoShape 36"/>
          <p:cNvCxnSpPr>
            <a:cxnSpLocks noChangeShapeType="1"/>
            <a:stCxn id="227363" idx="3"/>
            <a:endCxn id="227362" idx="0"/>
          </p:cNvCxnSpPr>
          <p:nvPr/>
        </p:nvCxnSpPr>
        <p:spPr bwMode="auto">
          <a:xfrm>
            <a:off x="7410450" y="3371850"/>
            <a:ext cx="15240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365" name="Group 37"/>
          <p:cNvGrpSpPr>
            <a:grpSpLocks/>
          </p:cNvGrpSpPr>
          <p:nvPr/>
        </p:nvGrpSpPr>
        <p:grpSpPr bwMode="auto">
          <a:xfrm flipH="1">
            <a:off x="6883400" y="3924300"/>
            <a:ext cx="228600" cy="228600"/>
            <a:chOff x="1536" y="3744"/>
            <a:chExt cx="144" cy="144"/>
          </a:xfrm>
        </p:grpSpPr>
        <p:grpSp>
          <p:nvGrpSpPr>
            <p:cNvPr id="227366" name="Group 38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7367" name="Line 39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7368" name="Line 40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7369" name="Oval 41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7370" name="AutoShape 42"/>
          <p:cNvCxnSpPr>
            <a:cxnSpLocks noChangeShapeType="1"/>
            <a:stCxn id="227363" idx="5"/>
            <a:endCxn id="227369" idx="0"/>
          </p:cNvCxnSpPr>
          <p:nvPr/>
        </p:nvCxnSpPr>
        <p:spPr bwMode="auto">
          <a:xfrm flipH="1">
            <a:off x="6978650" y="3371850"/>
            <a:ext cx="163513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385" name="Group 57"/>
          <p:cNvGrpSpPr>
            <a:grpSpLocks/>
          </p:cNvGrpSpPr>
          <p:nvPr/>
        </p:nvGrpSpPr>
        <p:grpSpPr bwMode="auto">
          <a:xfrm flipH="1">
            <a:off x="5715000" y="3924300"/>
            <a:ext cx="228600" cy="228600"/>
            <a:chOff x="1536" y="3744"/>
            <a:chExt cx="144" cy="144"/>
          </a:xfrm>
        </p:grpSpPr>
        <p:grpSp>
          <p:nvGrpSpPr>
            <p:cNvPr id="227386" name="Group 58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7387" name="Line 59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7388" name="Line 60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7389" name="Oval 61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7390" name="Text Box 62"/>
          <p:cNvSpPr txBox="1">
            <a:spLocks noChangeArrowheads="1"/>
          </p:cNvSpPr>
          <p:nvPr/>
        </p:nvSpPr>
        <p:spPr bwMode="auto">
          <a:xfrm flipH="1">
            <a:off x="5334000" y="35814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t</a:t>
            </a:r>
            <a:endParaRPr lang="pt-BR" altLang="pt-BR" i="1"/>
          </a:p>
        </p:txBody>
      </p:sp>
      <p:grpSp>
        <p:nvGrpSpPr>
          <p:cNvPr id="227391" name="Group 63"/>
          <p:cNvGrpSpPr>
            <a:grpSpLocks/>
          </p:cNvGrpSpPr>
          <p:nvPr/>
        </p:nvGrpSpPr>
        <p:grpSpPr bwMode="auto">
          <a:xfrm flipH="1">
            <a:off x="6299200" y="3924300"/>
            <a:ext cx="228600" cy="228600"/>
            <a:chOff x="1536" y="3744"/>
            <a:chExt cx="144" cy="144"/>
          </a:xfrm>
        </p:grpSpPr>
        <p:grpSp>
          <p:nvGrpSpPr>
            <p:cNvPr id="227392" name="Group 64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7393" name="Line 65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7394" name="Line 66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7395" name="Oval 67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3035-8BCA-4E26-A174-53D53856A5B6}" type="slidenum">
              <a:rPr lang="pt-PT" altLang="pt-BR"/>
              <a:pPr/>
              <a:t>177</a:t>
            </a:fld>
            <a:endParaRPr lang="pt-PT" altLang="pt-BR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pt-BR"/>
              <a:t>[Caso 3c] Rotação Dupla Esquerda</a:t>
            </a:r>
            <a:endParaRPr lang="pt-BR" altLang="pt-BR"/>
          </a:p>
        </p:txBody>
      </p:sp>
      <p:sp>
        <p:nvSpPr>
          <p:cNvPr id="228357" name="Oval 5"/>
          <p:cNvSpPr>
            <a:spLocks noChangeArrowheads="1"/>
          </p:cNvSpPr>
          <p:nvPr/>
        </p:nvSpPr>
        <p:spPr bwMode="auto">
          <a:xfrm flipH="1">
            <a:off x="1992313" y="2514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a</a:t>
            </a:r>
            <a:endParaRPr lang="pt-BR" altLang="pt-BR" i="1">
              <a:solidFill>
                <a:schemeClr val="bg1"/>
              </a:solidFill>
            </a:endParaRPr>
          </a:p>
        </p:txBody>
      </p:sp>
      <p:cxnSp>
        <p:nvCxnSpPr>
          <p:cNvPr id="228358" name="AutoShape 6"/>
          <p:cNvCxnSpPr>
            <a:cxnSpLocks noChangeShapeType="1"/>
            <a:stCxn id="228357" idx="5"/>
            <a:endCxn id="228380" idx="0"/>
          </p:cNvCxnSpPr>
          <p:nvPr/>
        </p:nvCxnSpPr>
        <p:spPr bwMode="auto">
          <a:xfrm flipH="1">
            <a:off x="1706563" y="2838450"/>
            <a:ext cx="341312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60" name="AutoShape 8"/>
          <p:cNvCxnSpPr>
            <a:cxnSpLocks noChangeShapeType="1"/>
            <a:stCxn id="228357" idx="3"/>
            <a:endCxn id="228359" idx="0"/>
          </p:cNvCxnSpPr>
          <p:nvPr/>
        </p:nvCxnSpPr>
        <p:spPr bwMode="auto">
          <a:xfrm>
            <a:off x="2316163" y="2838450"/>
            <a:ext cx="312737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8376" name="Group 24"/>
          <p:cNvGrpSpPr>
            <a:grpSpLocks/>
          </p:cNvGrpSpPr>
          <p:nvPr/>
        </p:nvGrpSpPr>
        <p:grpSpPr bwMode="auto">
          <a:xfrm flipH="1">
            <a:off x="1611313" y="3124200"/>
            <a:ext cx="228600" cy="228600"/>
            <a:chOff x="1536" y="3744"/>
            <a:chExt cx="144" cy="144"/>
          </a:xfrm>
        </p:grpSpPr>
        <p:grpSp>
          <p:nvGrpSpPr>
            <p:cNvPr id="228377" name="Group 25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8378" name="Line 26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379" name="Line 27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8380" name="Oval 28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8381" name="Text Box 29"/>
          <p:cNvSpPr txBox="1">
            <a:spLocks noChangeArrowheads="1"/>
          </p:cNvSpPr>
          <p:nvPr/>
        </p:nvSpPr>
        <p:spPr bwMode="auto">
          <a:xfrm flipH="1">
            <a:off x="1371600" y="291623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t</a:t>
            </a:r>
            <a:endParaRPr lang="pt-BR" altLang="pt-BR" i="1"/>
          </a:p>
        </p:txBody>
      </p:sp>
      <p:grpSp>
        <p:nvGrpSpPr>
          <p:cNvPr id="228417" name="Group 65"/>
          <p:cNvGrpSpPr>
            <a:grpSpLocks/>
          </p:cNvGrpSpPr>
          <p:nvPr/>
        </p:nvGrpSpPr>
        <p:grpSpPr bwMode="auto">
          <a:xfrm flipH="1">
            <a:off x="1828800" y="3159125"/>
            <a:ext cx="1371600" cy="1946275"/>
            <a:chOff x="1255" y="1990"/>
            <a:chExt cx="864" cy="1226"/>
          </a:xfrm>
        </p:grpSpPr>
        <p:sp>
          <p:nvSpPr>
            <p:cNvPr id="228359" name="Oval 7"/>
            <p:cNvSpPr>
              <a:spLocks noChangeArrowheads="1"/>
            </p:cNvSpPr>
            <p:nvPr/>
          </p:nvSpPr>
          <p:spPr bwMode="auto">
            <a:xfrm flipH="1">
              <a:off x="1495" y="1990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p</a:t>
              </a:r>
              <a:endParaRPr lang="pt-BR" altLang="pt-BR" i="1"/>
            </a:p>
          </p:txBody>
        </p:sp>
        <p:cxnSp>
          <p:nvCxnSpPr>
            <p:cNvPr id="228361" name="AutoShape 9"/>
            <p:cNvCxnSpPr>
              <a:cxnSpLocks noChangeShapeType="1"/>
              <a:stCxn id="228359" idx="5"/>
            </p:cNvCxnSpPr>
            <p:nvPr/>
          </p:nvCxnSpPr>
          <p:spPr bwMode="auto">
            <a:xfrm flipH="1">
              <a:off x="1327" y="2194"/>
              <a:ext cx="203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8362" name="Group 10"/>
            <p:cNvGrpSpPr>
              <a:grpSpLocks/>
            </p:cNvGrpSpPr>
            <p:nvPr/>
          </p:nvGrpSpPr>
          <p:grpSpPr bwMode="auto">
            <a:xfrm flipH="1">
              <a:off x="1975" y="3072"/>
              <a:ext cx="144" cy="144"/>
              <a:chOff x="1536" y="3744"/>
              <a:chExt cx="144" cy="144"/>
            </a:xfrm>
          </p:grpSpPr>
          <p:grpSp>
            <p:nvGrpSpPr>
              <p:cNvPr id="228363" name="Group 11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8364" name="Line 12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8365" name="Line 13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8366" name="Oval 14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8367" name="Oval 15"/>
            <p:cNvSpPr>
              <a:spLocks noChangeArrowheads="1"/>
            </p:cNvSpPr>
            <p:nvPr/>
          </p:nvSpPr>
          <p:spPr bwMode="auto">
            <a:xfrm flipH="1">
              <a:off x="1735" y="2496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x</a:t>
              </a:r>
              <a:endParaRPr lang="pt-BR" altLang="pt-BR" i="1"/>
            </a:p>
          </p:txBody>
        </p:sp>
        <p:cxnSp>
          <p:nvCxnSpPr>
            <p:cNvPr id="228368" name="AutoShape 16"/>
            <p:cNvCxnSpPr>
              <a:cxnSpLocks noChangeShapeType="1"/>
              <a:stCxn id="228367" idx="3"/>
              <a:endCxn id="228366" idx="0"/>
            </p:cNvCxnSpPr>
            <p:nvPr/>
          </p:nvCxnSpPr>
          <p:spPr bwMode="auto">
            <a:xfrm>
              <a:off x="1939" y="2700"/>
              <a:ext cx="96" cy="3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8369" name="Group 17"/>
            <p:cNvGrpSpPr>
              <a:grpSpLocks/>
            </p:cNvGrpSpPr>
            <p:nvPr/>
          </p:nvGrpSpPr>
          <p:grpSpPr bwMode="auto">
            <a:xfrm flipH="1">
              <a:off x="1639" y="3059"/>
              <a:ext cx="144" cy="144"/>
              <a:chOff x="1536" y="3744"/>
              <a:chExt cx="144" cy="144"/>
            </a:xfrm>
          </p:grpSpPr>
          <p:grpSp>
            <p:nvGrpSpPr>
              <p:cNvPr id="228370" name="Group 18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8371" name="Line 19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8372" name="Line 20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8373" name="Oval 21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cxnSp>
          <p:nvCxnSpPr>
            <p:cNvPr id="228374" name="AutoShape 22"/>
            <p:cNvCxnSpPr>
              <a:cxnSpLocks noChangeShapeType="1"/>
              <a:stCxn id="228367" idx="5"/>
              <a:endCxn id="228373" idx="0"/>
            </p:cNvCxnSpPr>
            <p:nvPr/>
          </p:nvCxnSpPr>
          <p:spPr bwMode="auto">
            <a:xfrm flipH="1">
              <a:off x="1699" y="2700"/>
              <a:ext cx="71" cy="3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375" name="AutoShape 23"/>
            <p:cNvCxnSpPr>
              <a:cxnSpLocks noChangeShapeType="1"/>
              <a:stCxn id="228359" idx="3"/>
              <a:endCxn id="228367" idx="0"/>
            </p:cNvCxnSpPr>
            <p:nvPr/>
          </p:nvCxnSpPr>
          <p:spPr bwMode="auto">
            <a:xfrm>
              <a:off x="1699" y="2194"/>
              <a:ext cx="156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8382" name="Group 30"/>
            <p:cNvGrpSpPr>
              <a:grpSpLocks/>
            </p:cNvGrpSpPr>
            <p:nvPr/>
          </p:nvGrpSpPr>
          <p:grpSpPr bwMode="auto">
            <a:xfrm flipH="1">
              <a:off x="1255" y="2496"/>
              <a:ext cx="144" cy="144"/>
              <a:chOff x="1536" y="3744"/>
              <a:chExt cx="144" cy="144"/>
            </a:xfrm>
          </p:grpSpPr>
          <p:grpSp>
            <p:nvGrpSpPr>
              <p:cNvPr id="228383" name="Group 31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8384" name="Line 32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8385" name="Line 33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8386" name="Oval 34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28387" name="Oval 35"/>
          <p:cNvSpPr>
            <a:spLocks noChangeArrowheads="1"/>
          </p:cNvSpPr>
          <p:nvPr/>
        </p:nvSpPr>
        <p:spPr bwMode="auto">
          <a:xfrm>
            <a:off x="6400800" y="2438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x</a:t>
            </a:r>
            <a:endParaRPr lang="pt-BR" altLang="pt-BR" i="1">
              <a:solidFill>
                <a:schemeClr val="bg1"/>
              </a:solidFill>
            </a:endParaRPr>
          </a:p>
        </p:txBody>
      </p:sp>
      <p:cxnSp>
        <p:nvCxnSpPr>
          <p:cNvPr id="228388" name="AutoShape 36"/>
          <p:cNvCxnSpPr>
            <a:cxnSpLocks noChangeShapeType="1"/>
            <a:stCxn id="228387" idx="5"/>
            <a:endCxn id="228398" idx="0"/>
          </p:cNvCxnSpPr>
          <p:nvPr/>
        </p:nvCxnSpPr>
        <p:spPr bwMode="auto">
          <a:xfrm>
            <a:off x="6726238" y="2763838"/>
            <a:ext cx="5508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89" name="Oval 37"/>
          <p:cNvSpPr>
            <a:spLocks noChangeArrowheads="1"/>
          </p:cNvSpPr>
          <p:nvPr/>
        </p:nvSpPr>
        <p:spPr bwMode="auto">
          <a:xfrm>
            <a:off x="5867400" y="3082925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a</a:t>
            </a:r>
            <a:endParaRPr lang="pt-BR" altLang="pt-BR" i="1"/>
          </a:p>
        </p:txBody>
      </p:sp>
      <p:cxnSp>
        <p:nvCxnSpPr>
          <p:cNvPr id="228390" name="AutoShape 38"/>
          <p:cNvCxnSpPr>
            <a:cxnSpLocks noChangeShapeType="1"/>
            <a:stCxn id="228387" idx="3"/>
            <a:endCxn id="228389" idx="0"/>
          </p:cNvCxnSpPr>
          <p:nvPr/>
        </p:nvCxnSpPr>
        <p:spPr bwMode="auto">
          <a:xfrm flipH="1">
            <a:off x="6057900" y="2763838"/>
            <a:ext cx="398463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91" name="AutoShape 39"/>
          <p:cNvCxnSpPr>
            <a:cxnSpLocks noChangeShapeType="1"/>
            <a:stCxn id="228389" idx="5"/>
            <a:endCxn id="228416" idx="0"/>
          </p:cNvCxnSpPr>
          <p:nvPr/>
        </p:nvCxnSpPr>
        <p:spPr bwMode="auto">
          <a:xfrm>
            <a:off x="6192838" y="3408363"/>
            <a:ext cx="201612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392" name="AutoShape 40"/>
          <p:cNvCxnSpPr>
            <a:cxnSpLocks noChangeShapeType="1"/>
            <a:stCxn id="228389" idx="3"/>
            <a:endCxn id="228410" idx="0"/>
          </p:cNvCxnSpPr>
          <p:nvPr/>
        </p:nvCxnSpPr>
        <p:spPr bwMode="auto">
          <a:xfrm flipH="1">
            <a:off x="5810250" y="3408363"/>
            <a:ext cx="112713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8393" name="Group 41"/>
          <p:cNvGrpSpPr>
            <a:grpSpLocks/>
          </p:cNvGrpSpPr>
          <p:nvPr/>
        </p:nvGrpSpPr>
        <p:grpSpPr bwMode="auto">
          <a:xfrm flipH="1">
            <a:off x="7467600" y="3924300"/>
            <a:ext cx="228600" cy="228600"/>
            <a:chOff x="1536" y="3744"/>
            <a:chExt cx="144" cy="144"/>
          </a:xfrm>
        </p:grpSpPr>
        <p:grpSp>
          <p:nvGrpSpPr>
            <p:cNvPr id="228394" name="Group 42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8395" name="Line 43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396" name="Line 44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8397" name="Oval 45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8398" name="Oval 46"/>
          <p:cNvSpPr>
            <a:spLocks noChangeArrowheads="1"/>
          </p:cNvSpPr>
          <p:nvPr/>
        </p:nvSpPr>
        <p:spPr bwMode="auto">
          <a:xfrm flipH="1">
            <a:off x="7086600" y="30480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p</a:t>
            </a:r>
            <a:endParaRPr lang="pt-BR" altLang="pt-BR" i="1"/>
          </a:p>
        </p:txBody>
      </p:sp>
      <p:cxnSp>
        <p:nvCxnSpPr>
          <p:cNvPr id="228399" name="AutoShape 47"/>
          <p:cNvCxnSpPr>
            <a:cxnSpLocks noChangeShapeType="1"/>
            <a:stCxn id="228398" idx="3"/>
            <a:endCxn id="228397" idx="0"/>
          </p:cNvCxnSpPr>
          <p:nvPr/>
        </p:nvCxnSpPr>
        <p:spPr bwMode="auto">
          <a:xfrm>
            <a:off x="7410450" y="3371850"/>
            <a:ext cx="15240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8400" name="Group 48"/>
          <p:cNvGrpSpPr>
            <a:grpSpLocks/>
          </p:cNvGrpSpPr>
          <p:nvPr/>
        </p:nvGrpSpPr>
        <p:grpSpPr bwMode="auto">
          <a:xfrm flipH="1">
            <a:off x="6883400" y="3924300"/>
            <a:ext cx="228600" cy="228600"/>
            <a:chOff x="1536" y="3744"/>
            <a:chExt cx="144" cy="144"/>
          </a:xfrm>
        </p:grpSpPr>
        <p:grpSp>
          <p:nvGrpSpPr>
            <p:cNvPr id="228401" name="Group 49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8402" name="Line 50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403" name="Line 51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8404" name="Oval 52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8405" name="AutoShape 53"/>
          <p:cNvCxnSpPr>
            <a:cxnSpLocks noChangeShapeType="1"/>
            <a:stCxn id="228398" idx="5"/>
            <a:endCxn id="228404" idx="0"/>
          </p:cNvCxnSpPr>
          <p:nvPr/>
        </p:nvCxnSpPr>
        <p:spPr bwMode="auto">
          <a:xfrm flipH="1">
            <a:off x="6978650" y="3371850"/>
            <a:ext cx="163513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8406" name="Group 54"/>
          <p:cNvGrpSpPr>
            <a:grpSpLocks/>
          </p:cNvGrpSpPr>
          <p:nvPr/>
        </p:nvGrpSpPr>
        <p:grpSpPr bwMode="auto">
          <a:xfrm flipH="1">
            <a:off x="5715000" y="3924300"/>
            <a:ext cx="228600" cy="228600"/>
            <a:chOff x="1536" y="3744"/>
            <a:chExt cx="144" cy="144"/>
          </a:xfrm>
        </p:grpSpPr>
        <p:grpSp>
          <p:nvGrpSpPr>
            <p:cNvPr id="228407" name="Group 55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8408" name="Line 56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409" name="Line 57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8410" name="Oval 58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8411" name="Text Box 59"/>
          <p:cNvSpPr txBox="1">
            <a:spLocks noChangeArrowheads="1"/>
          </p:cNvSpPr>
          <p:nvPr/>
        </p:nvSpPr>
        <p:spPr bwMode="auto">
          <a:xfrm flipH="1">
            <a:off x="5334000" y="35814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t</a:t>
            </a:r>
            <a:endParaRPr lang="pt-BR" altLang="pt-BR" i="1"/>
          </a:p>
        </p:txBody>
      </p:sp>
      <p:grpSp>
        <p:nvGrpSpPr>
          <p:cNvPr id="228412" name="Group 60"/>
          <p:cNvGrpSpPr>
            <a:grpSpLocks/>
          </p:cNvGrpSpPr>
          <p:nvPr/>
        </p:nvGrpSpPr>
        <p:grpSpPr bwMode="auto">
          <a:xfrm flipH="1">
            <a:off x="6299200" y="3924300"/>
            <a:ext cx="228600" cy="228600"/>
            <a:chOff x="1536" y="3744"/>
            <a:chExt cx="144" cy="144"/>
          </a:xfrm>
        </p:grpSpPr>
        <p:grpSp>
          <p:nvGrpSpPr>
            <p:cNvPr id="228413" name="Group 61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8414" name="Line 62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415" name="Line 63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8416" name="Oval 64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34E7-B562-4005-A1AF-769467FD1DA8}" type="slidenum">
              <a:rPr lang="pt-PT" altLang="pt-BR"/>
              <a:pPr/>
              <a:t>178</a:t>
            </a:fld>
            <a:endParaRPr lang="pt-PT" altLang="pt-BR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pt-BR"/>
              <a:t>[Caso 3d] Rotação Dupla Direita</a:t>
            </a:r>
            <a:endParaRPr lang="pt-BR" altLang="pt-BR"/>
          </a:p>
        </p:txBody>
      </p:sp>
      <p:grpSp>
        <p:nvGrpSpPr>
          <p:cNvPr id="229441" name="Group 65"/>
          <p:cNvGrpSpPr>
            <a:grpSpLocks/>
          </p:cNvGrpSpPr>
          <p:nvPr/>
        </p:nvGrpSpPr>
        <p:grpSpPr bwMode="auto">
          <a:xfrm flipH="1">
            <a:off x="1371600" y="2514600"/>
            <a:ext cx="1828800" cy="2590800"/>
            <a:chOff x="864" y="1584"/>
            <a:chExt cx="1152" cy="1632"/>
          </a:xfrm>
        </p:grpSpPr>
        <p:sp>
          <p:nvSpPr>
            <p:cNvPr id="229380" name="Oval 4"/>
            <p:cNvSpPr>
              <a:spLocks noChangeArrowheads="1"/>
            </p:cNvSpPr>
            <p:nvPr/>
          </p:nvSpPr>
          <p:spPr bwMode="auto">
            <a:xfrm flipH="1">
              <a:off x="1255" y="1584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>
                  <a:solidFill>
                    <a:schemeClr val="bg1"/>
                  </a:solidFill>
                </a:rPr>
                <a:t>a</a:t>
              </a:r>
              <a:endParaRPr lang="pt-BR" altLang="pt-BR" i="1">
                <a:solidFill>
                  <a:schemeClr val="bg1"/>
                </a:solidFill>
              </a:endParaRPr>
            </a:p>
          </p:txBody>
        </p:sp>
        <p:cxnSp>
          <p:nvCxnSpPr>
            <p:cNvPr id="229381" name="AutoShape 5"/>
            <p:cNvCxnSpPr>
              <a:cxnSpLocks noChangeShapeType="1"/>
              <a:stCxn id="229380" idx="5"/>
              <a:endCxn id="229387" idx="0"/>
            </p:cNvCxnSpPr>
            <p:nvPr/>
          </p:nvCxnSpPr>
          <p:spPr bwMode="auto">
            <a:xfrm flipH="1">
              <a:off x="1075" y="1788"/>
              <a:ext cx="215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382" name="AutoShape 6"/>
            <p:cNvCxnSpPr>
              <a:cxnSpLocks noChangeShapeType="1"/>
              <a:stCxn id="229380" idx="3"/>
              <a:endCxn id="229390" idx="0"/>
            </p:cNvCxnSpPr>
            <p:nvPr/>
          </p:nvCxnSpPr>
          <p:spPr bwMode="auto">
            <a:xfrm>
              <a:off x="1459" y="1788"/>
              <a:ext cx="197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9383" name="Group 7"/>
            <p:cNvGrpSpPr>
              <a:grpSpLocks/>
            </p:cNvGrpSpPr>
            <p:nvPr/>
          </p:nvGrpSpPr>
          <p:grpSpPr bwMode="auto">
            <a:xfrm flipH="1">
              <a:off x="1015" y="1968"/>
              <a:ext cx="144" cy="144"/>
              <a:chOff x="1536" y="3744"/>
              <a:chExt cx="144" cy="144"/>
            </a:xfrm>
          </p:grpSpPr>
          <p:grpSp>
            <p:nvGrpSpPr>
              <p:cNvPr id="229384" name="Group 8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9385" name="Line 9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9386" name="Line 10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9387" name="Oval 11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9388" name="Text Box 12"/>
            <p:cNvSpPr txBox="1">
              <a:spLocks noChangeArrowheads="1"/>
            </p:cNvSpPr>
            <p:nvPr/>
          </p:nvSpPr>
          <p:spPr bwMode="auto">
            <a:xfrm flipH="1">
              <a:off x="864" y="183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i="1"/>
                <a:t>t</a:t>
              </a:r>
              <a:endParaRPr lang="pt-BR" altLang="pt-BR" i="1"/>
            </a:p>
          </p:txBody>
        </p:sp>
        <p:sp>
          <p:nvSpPr>
            <p:cNvPr id="229390" name="Oval 14"/>
            <p:cNvSpPr>
              <a:spLocks noChangeArrowheads="1"/>
            </p:cNvSpPr>
            <p:nvPr/>
          </p:nvSpPr>
          <p:spPr bwMode="auto">
            <a:xfrm>
              <a:off x="1536" y="1990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p</a:t>
              </a:r>
              <a:endParaRPr lang="pt-BR" altLang="pt-BR" i="1"/>
            </a:p>
          </p:txBody>
        </p:sp>
        <p:cxnSp>
          <p:nvCxnSpPr>
            <p:cNvPr id="229391" name="AutoShape 15"/>
            <p:cNvCxnSpPr>
              <a:cxnSpLocks noChangeShapeType="1"/>
              <a:stCxn id="229390" idx="5"/>
            </p:cNvCxnSpPr>
            <p:nvPr/>
          </p:nvCxnSpPr>
          <p:spPr bwMode="auto">
            <a:xfrm>
              <a:off x="1741" y="2195"/>
              <a:ext cx="203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9392" name="Group 16"/>
            <p:cNvGrpSpPr>
              <a:grpSpLocks/>
            </p:cNvGrpSpPr>
            <p:nvPr/>
          </p:nvGrpSpPr>
          <p:grpSpPr bwMode="auto">
            <a:xfrm>
              <a:off x="1152" y="3072"/>
              <a:ext cx="144" cy="144"/>
              <a:chOff x="1536" y="3744"/>
              <a:chExt cx="144" cy="144"/>
            </a:xfrm>
          </p:grpSpPr>
          <p:grpSp>
            <p:nvGrpSpPr>
              <p:cNvPr id="229393" name="Group 17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9394" name="Line 18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9395" name="Line 19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9396" name="Oval 20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9397" name="Oval 21"/>
            <p:cNvSpPr>
              <a:spLocks noChangeArrowheads="1"/>
            </p:cNvSpPr>
            <p:nvPr/>
          </p:nvSpPr>
          <p:spPr bwMode="auto">
            <a:xfrm>
              <a:off x="1296" y="2496"/>
              <a:ext cx="240" cy="24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x</a:t>
              </a:r>
              <a:endParaRPr lang="pt-BR" altLang="pt-BR" i="1"/>
            </a:p>
          </p:txBody>
        </p:sp>
        <p:cxnSp>
          <p:nvCxnSpPr>
            <p:cNvPr id="229398" name="AutoShape 22"/>
            <p:cNvCxnSpPr>
              <a:cxnSpLocks noChangeShapeType="1"/>
              <a:stCxn id="229397" idx="3"/>
              <a:endCxn id="229396" idx="0"/>
            </p:cNvCxnSpPr>
            <p:nvPr/>
          </p:nvCxnSpPr>
          <p:spPr bwMode="auto">
            <a:xfrm flipH="1">
              <a:off x="1236" y="2701"/>
              <a:ext cx="95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9399" name="Group 23"/>
            <p:cNvGrpSpPr>
              <a:grpSpLocks/>
            </p:cNvGrpSpPr>
            <p:nvPr/>
          </p:nvGrpSpPr>
          <p:grpSpPr bwMode="auto">
            <a:xfrm>
              <a:off x="1488" y="3059"/>
              <a:ext cx="144" cy="144"/>
              <a:chOff x="1536" y="3744"/>
              <a:chExt cx="144" cy="144"/>
            </a:xfrm>
          </p:grpSpPr>
          <p:grpSp>
            <p:nvGrpSpPr>
              <p:cNvPr id="229400" name="Group 24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9401" name="Line 25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9402" name="Line 26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9403" name="Oval 27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cxnSp>
          <p:nvCxnSpPr>
            <p:cNvPr id="229404" name="AutoShape 28"/>
            <p:cNvCxnSpPr>
              <a:cxnSpLocks noChangeShapeType="1"/>
              <a:stCxn id="229397" idx="5"/>
              <a:endCxn id="229403" idx="0"/>
            </p:cNvCxnSpPr>
            <p:nvPr/>
          </p:nvCxnSpPr>
          <p:spPr bwMode="auto">
            <a:xfrm>
              <a:off x="1501" y="2701"/>
              <a:ext cx="71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405" name="AutoShape 29"/>
            <p:cNvCxnSpPr>
              <a:cxnSpLocks noChangeShapeType="1"/>
              <a:stCxn id="229390" idx="3"/>
              <a:endCxn id="229397" idx="0"/>
            </p:cNvCxnSpPr>
            <p:nvPr/>
          </p:nvCxnSpPr>
          <p:spPr bwMode="auto">
            <a:xfrm flipH="1">
              <a:off x="1416" y="2195"/>
              <a:ext cx="155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9406" name="Group 30"/>
            <p:cNvGrpSpPr>
              <a:grpSpLocks/>
            </p:cNvGrpSpPr>
            <p:nvPr/>
          </p:nvGrpSpPr>
          <p:grpSpPr bwMode="auto">
            <a:xfrm>
              <a:off x="1872" y="2496"/>
              <a:ext cx="144" cy="144"/>
              <a:chOff x="1536" y="3744"/>
              <a:chExt cx="144" cy="144"/>
            </a:xfrm>
          </p:grpSpPr>
          <p:grpSp>
            <p:nvGrpSpPr>
              <p:cNvPr id="229407" name="Group 31"/>
              <p:cNvGrpSpPr>
                <a:grpSpLocks/>
              </p:cNvGrpSpPr>
              <p:nvPr/>
            </p:nvGrpSpPr>
            <p:grpSpPr bwMode="auto">
              <a:xfrm>
                <a:off x="1536" y="3792"/>
                <a:ext cx="144" cy="48"/>
                <a:chOff x="336" y="3360"/>
                <a:chExt cx="192" cy="56"/>
              </a:xfrm>
            </p:grpSpPr>
            <p:sp>
              <p:nvSpPr>
                <p:cNvPr id="229408" name="Line 32"/>
                <p:cNvSpPr>
                  <a:spLocks noChangeShapeType="1"/>
                </p:cNvSpPr>
                <p:nvPr/>
              </p:nvSpPr>
              <p:spPr bwMode="auto">
                <a:xfrm>
                  <a:off x="360" y="3416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9409" name="Line 33"/>
                <p:cNvSpPr>
                  <a:spLocks noChangeShapeType="1"/>
                </p:cNvSpPr>
                <p:nvPr/>
              </p:nvSpPr>
              <p:spPr bwMode="auto">
                <a:xfrm>
                  <a:off x="336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9410" name="Oval 34"/>
              <p:cNvSpPr>
                <a:spLocks noChangeArrowheads="1"/>
              </p:cNvSpPr>
              <p:nvPr/>
            </p:nvSpPr>
            <p:spPr bwMode="auto">
              <a:xfrm>
                <a:off x="1560" y="3744"/>
                <a:ext cx="120" cy="144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29411" name="Oval 35"/>
          <p:cNvSpPr>
            <a:spLocks noChangeArrowheads="1"/>
          </p:cNvSpPr>
          <p:nvPr/>
        </p:nvSpPr>
        <p:spPr bwMode="auto">
          <a:xfrm>
            <a:off x="6400800" y="2438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>
                <a:solidFill>
                  <a:schemeClr val="bg1"/>
                </a:solidFill>
              </a:rPr>
              <a:t>x</a:t>
            </a:r>
            <a:endParaRPr lang="pt-BR" altLang="pt-BR" i="1">
              <a:solidFill>
                <a:schemeClr val="bg1"/>
              </a:solidFill>
            </a:endParaRPr>
          </a:p>
        </p:txBody>
      </p:sp>
      <p:cxnSp>
        <p:nvCxnSpPr>
          <p:cNvPr id="229412" name="AutoShape 36"/>
          <p:cNvCxnSpPr>
            <a:cxnSpLocks noChangeShapeType="1"/>
            <a:stCxn id="229411" idx="5"/>
            <a:endCxn id="229422" idx="0"/>
          </p:cNvCxnSpPr>
          <p:nvPr/>
        </p:nvCxnSpPr>
        <p:spPr bwMode="auto">
          <a:xfrm>
            <a:off x="6726238" y="2763838"/>
            <a:ext cx="550862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9413" name="Oval 37"/>
          <p:cNvSpPr>
            <a:spLocks noChangeArrowheads="1"/>
          </p:cNvSpPr>
          <p:nvPr/>
        </p:nvSpPr>
        <p:spPr bwMode="auto">
          <a:xfrm>
            <a:off x="5867400" y="3082925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p</a:t>
            </a:r>
            <a:endParaRPr lang="pt-BR" altLang="pt-BR" i="1"/>
          </a:p>
        </p:txBody>
      </p:sp>
      <p:cxnSp>
        <p:nvCxnSpPr>
          <p:cNvPr id="229414" name="AutoShape 38"/>
          <p:cNvCxnSpPr>
            <a:cxnSpLocks noChangeShapeType="1"/>
            <a:stCxn id="229411" idx="3"/>
            <a:endCxn id="229413" idx="0"/>
          </p:cNvCxnSpPr>
          <p:nvPr/>
        </p:nvCxnSpPr>
        <p:spPr bwMode="auto">
          <a:xfrm flipH="1">
            <a:off x="6057900" y="2763838"/>
            <a:ext cx="398463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415" name="AutoShape 39"/>
          <p:cNvCxnSpPr>
            <a:cxnSpLocks noChangeShapeType="1"/>
            <a:stCxn id="229413" idx="5"/>
            <a:endCxn id="229440" idx="0"/>
          </p:cNvCxnSpPr>
          <p:nvPr/>
        </p:nvCxnSpPr>
        <p:spPr bwMode="auto">
          <a:xfrm>
            <a:off x="6192838" y="3408363"/>
            <a:ext cx="201612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416" name="AutoShape 40"/>
          <p:cNvCxnSpPr>
            <a:cxnSpLocks noChangeShapeType="1"/>
            <a:stCxn id="229413" idx="3"/>
            <a:endCxn id="229434" idx="0"/>
          </p:cNvCxnSpPr>
          <p:nvPr/>
        </p:nvCxnSpPr>
        <p:spPr bwMode="auto">
          <a:xfrm flipH="1">
            <a:off x="5810250" y="3408363"/>
            <a:ext cx="112713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9417" name="Group 41"/>
          <p:cNvGrpSpPr>
            <a:grpSpLocks/>
          </p:cNvGrpSpPr>
          <p:nvPr/>
        </p:nvGrpSpPr>
        <p:grpSpPr bwMode="auto">
          <a:xfrm flipH="1">
            <a:off x="7467600" y="3924300"/>
            <a:ext cx="228600" cy="228600"/>
            <a:chOff x="1536" y="3744"/>
            <a:chExt cx="144" cy="144"/>
          </a:xfrm>
        </p:grpSpPr>
        <p:grpSp>
          <p:nvGrpSpPr>
            <p:cNvPr id="229418" name="Group 42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9419" name="Line 43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9420" name="Line 44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9421" name="Oval 45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9422" name="Oval 46"/>
          <p:cNvSpPr>
            <a:spLocks noChangeArrowheads="1"/>
          </p:cNvSpPr>
          <p:nvPr/>
        </p:nvSpPr>
        <p:spPr bwMode="auto">
          <a:xfrm flipH="1">
            <a:off x="7086600" y="3048000"/>
            <a:ext cx="381000" cy="381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a</a:t>
            </a:r>
            <a:endParaRPr lang="pt-BR" altLang="pt-BR" i="1"/>
          </a:p>
        </p:txBody>
      </p:sp>
      <p:cxnSp>
        <p:nvCxnSpPr>
          <p:cNvPr id="229423" name="AutoShape 47"/>
          <p:cNvCxnSpPr>
            <a:cxnSpLocks noChangeShapeType="1"/>
            <a:stCxn id="229422" idx="3"/>
            <a:endCxn id="229421" idx="0"/>
          </p:cNvCxnSpPr>
          <p:nvPr/>
        </p:nvCxnSpPr>
        <p:spPr bwMode="auto">
          <a:xfrm>
            <a:off x="7410450" y="3371850"/>
            <a:ext cx="15240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9424" name="Group 48"/>
          <p:cNvGrpSpPr>
            <a:grpSpLocks/>
          </p:cNvGrpSpPr>
          <p:nvPr/>
        </p:nvGrpSpPr>
        <p:grpSpPr bwMode="auto">
          <a:xfrm flipH="1">
            <a:off x="6883400" y="3924300"/>
            <a:ext cx="228600" cy="228600"/>
            <a:chOff x="1536" y="3744"/>
            <a:chExt cx="144" cy="144"/>
          </a:xfrm>
        </p:grpSpPr>
        <p:grpSp>
          <p:nvGrpSpPr>
            <p:cNvPr id="229425" name="Group 49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9426" name="Line 50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9427" name="Line 51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9428" name="Oval 52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cxnSp>
        <p:nvCxnSpPr>
          <p:cNvPr id="229429" name="AutoShape 53"/>
          <p:cNvCxnSpPr>
            <a:cxnSpLocks noChangeShapeType="1"/>
            <a:stCxn id="229422" idx="5"/>
            <a:endCxn id="229428" idx="0"/>
          </p:cNvCxnSpPr>
          <p:nvPr/>
        </p:nvCxnSpPr>
        <p:spPr bwMode="auto">
          <a:xfrm flipH="1">
            <a:off x="6978650" y="3371850"/>
            <a:ext cx="163513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9430" name="Group 54"/>
          <p:cNvGrpSpPr>
            <a:grpSpLocks/>
          </p:cNvGrpSpPr>
          <p:nvPr/>
        </p:nvGrpSpPr>
        <p:grpSpPr bwMode="auto">
          <a:xfrm flipH="1">
            <a:off x="5715000" y="3924300"/>
            <a:ext cx="228600" cy="228600"/>
            <a:chOff x="1536" y="3744"/>
            <a:chExt cx="144" cy="144"/>
          </a:xfrm>
        </p:grpSpPr>
        <p:grpSp>
          <p:nvGrpSpPr>
            <p:cNvPr id="229431" name="Group 55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9432" name="Line 56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9433" name="Line 57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9434" name="Oval 58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9435" name="Text Box 59"/>
          <p:cNvSpPr txBox="1">
            <a:spLocks noChangeArrowheads="1"/>
          </p:cNvSpPr>
          <p:nvPr/>
        </p:nvSpPr>
        <p:spPr bwMode="auto">
          <a:xfrm flipH="1">
            <a:off x="7789863" y="35433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t</a:t>
            </a:r>
            <a:endParaRPr lang="pt-BR" altLang="pt-BR" i="1"/>
          </a:p>
        </p:txBody>
      </p:sp>
      <p:grpSp>
        <p:nvGrpSpPr>
          <p:cNvPr id="229436" name="Group 60"/>
          <p:cNvGrpSpPr>
            <a:grpSpLocks/>
          </p:cNvGrpSpPr>
          <p:nvPr/>
        </p:nvGrpSpPr>
        <p:grpSpPr bwMode="auto">
          <a:xfrm flipH="1">
            <a:off x="6299200" y="3924300"/>
            <a:ext cx="228600" cy="228600"/>
            <a:chOff x="1536" y="3744"/>
            <a:chExt cx="144" cy="144"/>
          </a:xfrm>
        </p:grpSpPr>
        <p:grpSp>
          <p:nvGrpSpPr>
            <p:cNvPr id="229437" name="Group 61"/>
            <p:cNvGrpSpPr>
              <a:grpSpLocks/>
            </p:cNvGrpSpPr>
            <p:nvPr/>
          </p:nvGrpSpPr>
          <p:grpSpPr bwMode="auto">
            <a:xfrm>
              <a:off x="1536" y="3792"/>
              <a:ext cx="144" cy="48"/>
              <a:chOff x="336" y="3360"/>
              <a:chExt cx="192" cy="56"/>
            </a:xfrm>
          </p:grpSpPr>
          <p:sp>
            <p:nvSpPr>
              <p:cNvPr id="229438" name="Line 62"/>
              <p:cNvSpPr>
                <a:spLocks noChangeShapeType="1"/>
              </p:cNvSpPr>
              <p:nvPr/>
            </p:nvSpPr>
            <p:spPr bwMode="auto">
              <a:xfrm>
                <a:off x="360" y="341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9439" name="Line 63"/>
              <p:cNvSpPr>
                <a:spLocks noChangeShapeType="1"/>
              </p:cNvSpPr>
              <p:nvPr/>
            </p:nvSpPr>
            <p:spPr bwMode="auto">
              <a:xfrm>
                <a:off x="336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29440" name="Oval 64"/>
            <p:cNvSpPr>
              <a:spLocks noChangeArrowheads="1"/>
            </p:cNvSpPr>
            <p:nvPr/>
          </p:nvSpPr>
          <p:spPr bwMode="auto">
            <a:xfrm>
              <a:off x="1560" y="3744"/>
              <a:ext cx="120" cy="14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01979-826B-4B9C-AD68-E0FA74870AB6}" type="slidenum">
              <a:rPr lang="pt-PT" altLang="pt-BR"/>
              <a:pPr/>
              <a:t>179</a:t>
            </a:fld>
            <a:endParaRPr lang="pt-PT" altLang="pt-BR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InsereRN</a:t>
            </a:r>
            <a:r>
              <a:rPr lang="pt-BR" altLang="pt-BR" sz="2000"/>
              <a:t> (</a:t>
            </a:r>
            <a:r>
              <a:rPr lang="pt-BR" altLang="pt-BR" sz="2000" i="1"/>
              <a:t>Chave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r>
              <a:rPr lang="pt-BR" altLang="pt-BR" sz="2000"/>
              <a:t>, var </a:t>
            </a:r>
            <a:r>
              <a:rPr lang="pt-BR" altLang="pt-BR" sz="2000" i="1"/>
              <a:t>ArvoreRN</a:t>
            </a:r>
            <a:r>
              <a:rPr lang="pt-BR" altLang="pt-BR" sz="2000"/>
              <a:t> </a:t>
            </a:r>
            <a:r>
              <a:rPr lang="pt-BR" altLang="pt-BR" sz="2000" i="1"/>
              <a:t>a</a:t>
            </a:r>
            <a:r>
              <a:rPr lang="pt-BR" altLang="pt-BR" sz="2000"/>
              <a:t>, </a:t>
            </a:r>
            <a:r>
              <a:rPr lang="pt-BR" altLang="pt-BR" sz="2000" i="1"/>
              <a:t>p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)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=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Aloca</a:t>
            </a:r>
            <a:r>
              <a:rPr lang="pt-BR" altLang="pt-BR" sz="2000"/>
              <a:t> (</a:t>
            </a:r>
            <a:r>
              <a:rPr lang="pt-BR" altLang="pt-BR" sz="2000" i="1"/>
              <a:t>NoArvoreRN</a:t>
            </a:r>
            <a:r>
              <a:rPr lang="pt-BR" altLang="pt-BR" sz="2000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pt-BR" altLang="pt-BR" sz="2000" i="1"/>
              <a:t>Cor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Nulo</a:t>
            </a:r>
            <a:r>
              <a:rPr lang="pt-BR" altLang="pt-BR" sz="2000"/>
              <a:t>, </a:t>
            </a:r>
            <a:r>
              <a:rPr lang="pt-BR" altLang="pt-BR" sz="2000" i="1"/>
              <a:t>Nulo</a:t>
            </a:r>
            <a:r>
              <a:rPr lang="pt-BR" altLang="pt-BR" sz="2000"/>
              <a:t>, </a:t>
            </a:r>
            <a:r>
              <a:rPr lang="pt-BR" altLang="pt-BR" sz="2000" i="1"/>
              <a:t>v</a:t>
            </a:r>
            <a:r>
              <a:rPr lang="pt-BR" altLang="pt-BR" sz="2000"/>
              <a:t>, </a:t>
            </a:r>
            <a:r>
              <a:rPr lang="pt-BR" altLang="pt-BR" sz="2000" i="1"/>
              <a:t>Vermelho</a:t>
            </a:r>
            <a:endParaRPr lang="pt-BR" altLang="pt-BR" sz="2000"/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r>
              <a:rPr lang="pt-BR" altLang="pt-BR" sz="2000"/>
              <a:t> &lt;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endParaRPr lang="pt-BR" altLang="pt-BR" sz="2000"/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InsereRN</a:t>
            </a:r>
            <a:r>
              <a:rPr lang="pt-BR" altLang="pt-BR" sz="2000"/>
              <a:t> (</a:t>
            </a:r>
            <a:r>
              <a:rPr lang="pt-BR" altLang="pt-BR" sz="2000" i="1"/>
              <a:t>v</a:t>
            </a:r>
            <a:r>
              <a:rPr lang="pt-BR" altLang="pt-BR" sz="2000"/>
              <a:t>, </a:t>
            </a:r>
            <a:r>
              <a:rPr lang="pt-BR" altLang="pt-BR" sz="2000" i="1"/>
              <a:t>p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r>
              <a:rPr lang="pt-BR" altLang="pt-BR" sz="2000"/>
              <a:t> &gt;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endParaRPr lang="pt-BR" altLang="pt-BR" sz="2000"/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InsereRN</a:t>
            </a:r>
            <a:r>
              <a:rPr lang="pt-BR" altLang="pt-BR" sz="2000"/>
              <a:t> (</a:t>
            </a:r>
            <a:r>
              <a:rPr lang="en-US" altLang="pt-BR" sz="2000" i="1"/>
              <a:t>v, </a:t>
            </a:r>
            <a:r>
              <a:rPr lang="pt-BR" altLang="pt-BR" sz="2000" i="1"/>
              <a:t>p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^.</a:t>
            </a:r>
            <a:r>
              <a:rPr lang="en-US" altLang="pt-BR" sz="2000" i="1"/>
              <a:t>D</a:t>
            </a:r>
            <a:r>
              <a:rPr lang="pt-BR" altLang="pt-BR" sz="2000" i="1"/>
              <a:t>ir</a:t>
            </a:r>
            <a:r>
              <a:rPr lang="pt-BR" altLang="pt-BR" sz="2000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Rebalanceia</a:t>
            </a:r>
            <a:r>
              <a:rPr lang="pt-BR" altLang="pt-BR" sz="2000"/>
              <a:t> (</a:t>
            </a:r>
            <a:r>
              <a:rPr lang="pt-BR" altLang="pt-BR" sz="2000" i="1"/>
              <a:t>a</a:t>
            </a:r>
            <a:r>
              <a:rPr lang="pt-BR" altLang="pt-BR" sz="2000"/>
              <a:t>, </a:t>
            </a:r>
            <a:r>
              <a:rPr lang="pt-BR" altLang="pt-BR" sz="2000" i="1"/>
              <a:t>p</a:t>
            </a:r>
            <a:r>
              <a:rPr lang="pt-BR" altLang="pt-BR" sz="2000"/>
              <a:t>, </a:t>
            </a:r>
            <a:r>
              <a:rPr lang="pt-BR" altLang="pt-BR" sz="2000" i="1"/>
              <a:t>x</a:t>
            </a:r>
            <a:r>
              <a:rPr lang="pt-BR" altLang="pt-BR" sz="2000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buFont typeface="Wingdings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6900-79D6-44DB-AC3F-016B27E8E463}" type="slidenum">
              <a:rPr lang="pt-PT" altLang="pt-BR"/>
              <a:pPr/>
              <a:t>18</a:t>
            </a:fld>
            <a:endParaRPr lang="pt-PT" altLang="pt-BR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Somatórios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00"/>
              <a:t>Propriedades</a:t>
            </a:r>
          </a:p>
          <a:p>
            <a:endParaRPr lang="pt-BR" altLang="pt-BR" sz="2000"/>
          </a:p>
          <a:p>
            <a:endParaRPr lang="pt-BR" altLang="pt-BR" sz="2000"/>
          </a:p>
          <a:p>
            <a:endParaRPr lang="pt-BR" altLang="pt-BR" sz="2000"/>
          </a:p>
          <a:p>
            <a:endParaRPr lang="pt-BR" altLang="pt-BR" sz="2000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752600" y="2133600"/>
          <a:ext cx="5334000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1587240" imgH="939600" progId="Equation.3">
                  <p:embed/>
                </p:oleObj>
              </mc:Choice>
              <mc:Fallback>
                <p:oleObj name="Equation" r:id="rId3" imgW="158724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5334000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0499F-A474-46ED-8A03-31A75688A064}" type="slidenum">
              <a:rPr lang="pt-PT" altLang="pt-BR"/>
              <a:pPr/>
              <a:t>180</a:t>
            </a:fld>
            <a:endParaRPr lang="pt-PT" altLang="pt-BR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 b="1">
                <a:latin typeface="Arial" charset="0"/>
              </a:rPr>
              <a:t>proc</a:t>
            </a:r>
            <a:r>
              <a:rPr lang="pt-BR" altLang="pt-BR" sz="1800"/>
              <a:t> </a:t>
            </a:r>
            <a:r>
              <a:rPr lang="pt-BR" altLang="pt-BR" sz="1800" i="1"/>
              <a:t>Rebalanceia</a:t>
            </a:r>
            <a:r>
              <a:rPr lang="pt-BR" altLang="pt-BR" sz="1800"/>
              <a:t> (var </a:t>
            </a:r>
            <a:r>
              <a:rPr lang="pt-BR" altLang="pt-BR" sz="1800" i="1"/>
              <a:t>ArvoreRN</a:t>
            </a:r>
            <a:r>
              <a:rPr lang="pt-BR" altLang="pt-BR" sz="1800"/>
              <a:t> </a:t>
            </a:r>
            <a:r>
              <a:rPr lang="pt-BR" altLang="pt-BR" sz="1800" i="1"/>
              <a:t>a</a:t>
            </a:r>
            <a:r>
              <a:rPr lang="pt-BR" altLang="pt-BR" sz="1800"/>
              <a:t>, </a:t>
            </a:r>
            <a:r>
              <a:rPr lang="pt-BR" altLang="pt-BR" sz="1800" i="1"/>
              <a:t>p</a:t>
            </a:r>
            <a:r>
              <a:rPr lang="pt-BR" altLang="pt-BR" sz="1800"/>
              <a:t>, </a:t>
            </a:r>
            <a:r>
              <a:rPr lang="pt-BR" altLang="pt-BR" sz="1800" i="1"/>
              <a:t>x</a:t>
            </a:r>
            <a:r>
              <a:rPr lang="pt-BR" altLang="pt-BR" sz="18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x</a:t>
            </a:r>
            <a:r>
              <a:rPr lang="pt-BR" altLang="pt-BR" sz="1800"/>
              <a:t>^.</a:t>
            </a:r>
            <a:r>
              <a:rPr lang="pt-BR" altLang="pt-BR" sz="1800" i="1"/>
              <a:t>Cor</a:t>
            </a:r>
            <a:r>
              <a:rPr lang="pt-BR" altLang="pt-BR" sz="1800"/>
              <a:t> = </a:t>
            </a:r>
            <a:r>
              <a:rPr lang="pt-BR" altLang="pt-BR" sz="1800" i="1"/>
              <a:t>Vermelho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</a:t>
            </a:r>
            <a:r>
              <a:rPr lang="pt-BR" altLang="pt-BR" sz="1800"/>
              <a:t> </a:t>
            </a:r>
            <a:r>
              <a:rPr lang="pt-BR" altLang="pt-BR" sz="1800" i="1"/>
              <a:t>p</a:t>
            </a:r>
            <a:r>
              <a:rPr lang="pt-BR" altLang="pt-BR" sz="1800"/>
              <a:t> </a:t>
            </a:r>
            <a:r>
              <a:rPr lang="pt-BR" altLang="pt-BR" sz="1800">
                <a:latin typeface="Symbol" pitchFamily="18" charset="2"/>
              </a:rPr>
              <a:t>¹</a:t>
            </a:r>
            <a:r>
              <a:rPr lang="pt-BR" altLang="pt-BR" sz="1800"/>
              <a:t> </a:t>
            </a:r>
            <a:r>
              <a:rPr lang="pt-BR" altLang="pt-BR" sz="1800" i="1"/>
              <a:t>Nulo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então</a:t>
            </a:r>
            <a:r>
              <a:rPr lang="pt-BR" altLang="pt-BR" sz="18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p</a:t>
            </a:r>
            <a:r>
              <a:rPr lang="en-US" altLang="pt-BR" sz="1800" i="1"/>
              <a:t>^.Cor</a:t>
            </a:r>
            <a:r>
              <a:rPr lang="pt-BR" altLang="pt-BR" sz="1800"/>
              <a:t> = </a:t>
            </a:r>
            <a:r>
              <a:rPr lang="pt-BR" altLang="pt-BR" sz="1800" i="1"/>
              <a:t>Vermelho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então</a:t>
            </a:r>
            <a:r>
              <a:rPr lang="pt-BR" altLang="pt-BR" sz="18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a</a:t>
            </a:r>
            <a:r>
              <a:rPr lang="pt-BR" altLang="pt-BR" sz="1800"/>
              <a:t> = </a:t>
            </a:r>
            <a:r>
              <a:rPr lang="pt-BR" altLang="pt-BR" sz="1800" i="1"/>
              <a:t>Nulo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então</a:t>
            </a:r>
            <a:r>
              <a:rPr lang="pt-BR" altLang="pt-BR" sz="1800">
                <a:latin typeface="Courier New" pitchFamily="49" charset="0"/>
              </a:rPr>
              <a:t>  </a:t>
            </a:r>
            <a:r>
              <a:rPr lang="en-US" altLang="pt-BR" sz="1800">
                <a:latin typeface="Courier New" pitchFamily="49" charset="0"/>
              </a:rPr>
              <a:t>                    </a:t>
            </a:r>
            <a:r>
              <a:rPr lang="pt-BR" altLang="pt-BR" sz="1800"/>
              <a:t>% Caso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</a:t>
            </a:r>
            <a:r>
              <a:rPr lang="pt-BR" altLang="pt-BR" sz="1800" i="1"/>
              <a:t>p</a:t>
            </a:r>
            <a:r>
              <a:rPr lang="pt-BR" altLang="pt-BR" sz="1800"/>
              <a:t>^.</a:t>
            </a:r>
            <a:r>
              <a:rPr lang="pt-BR" altLang="pt-BR" sz="1800" i="1"/>
              <a:t>cor</a:t>
            </a:r>
            <a:r>
              <a:rPr lang="pt-BR" altLang="pt-BR" sz="1800"/>
              <a:t> := </a:t>
            </a:r>
            <a:r>
              <a:rPr lang="pt-BR" altLang="pt-BR" sz="1800" i="1"/>
              <a:t>Negro</a:t>
            </a:r>
            <a:endParaRPr lang="pt-BR" altLang="pt-B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</a:t>
            </a:r>
            <a:r>
              <a:rPr lang="pt-BR" altLang="pt-BR" sz="1800" b="1">
                <a:latin typeface="Arial" charset="0"/>
              </a:rPr>
              <a:t>senão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Cor</a:t>
            </a:r>
            <a:r>
              <a:rPr lang="pt-BR" altLang="pt-BR" sz="1800"/>
              <a:t> = </a:t>
            </a:r>
            <a:r>
              <a:rPr lang="pt-BR" altLang="pt-BR" sz="1800" i="1"/>
              <a:t>Negro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então</a:t>
            </a:r>
            <a:endParaRPr lang="pt-BR" altLang="pt-B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Esq</a:t>
            </a:r>
            <a:r>
              <a:rPr lang="pt-BR" altLang="pt-BR" sz="1800"/>
              <a:t> </a:t>
            </a:r>
            <a:r>
              <a:rPr lang="pt-BR" altLang="pt-BR" sz="1800">
                <a:latin typeface="Symbol" pitchFamily="18" charset="2"/>
              </a:rPr>
              <a:t>¹</a:t>
            </a:r>
            <a:r>
              <a:rPr lang="pt-BR" altLang="pt-BR" sz="1800"/>
              <a:t> </a:t>
            </a:r>
            <a:r>
              <a:rPr lang="pt-BR" altLang="pt-BR" sz="1800" i="1"/>
              <a:t>Nulo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</a:t>
            </a:r>
            <a:r>
              <a:rPr lang="pt-BR" altLang="pt-BR" sz="1800"/>
              <a:t>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Dir</a:t>
            </a:r>
            <a:r>
              <a:rPr lang="pt-BR" altLang="pt-BR" sz="1800"/>
              <a:t> </a:t>
            </a:r>
            <a:r>
              <a:rPr lang="pt-BR" altLang="pt-BR" sz="1800">
                <a:latin typeface="Symbol" pitchFamily="18" charset="2"/>
              </a:rPr>
              <a:t>¹</a:t>
            </a:r>
            <a:r>
              <a:rPr lang="pt-BR" altLang="pt-BR" sz="1800"/>
              <a:t> </a:t>
            </a:r>
            <a:r>
              <a:rPr lang="en-US" altLang="pt-BR" sz="1800" i="1"/>
              <a:t>Nulo</a:t>
            </a:r>
            <a:r>
              <a:rPr lang="en-US" altLang="pt-BR" sz="1800"/>
              <a:t> </a:t>
            </a:r>
            <a:r>
              <a:rPr lang="pt-BR" altLang="pt-BR" sz="1800" b="1">
                <a:latin typeface="Arial" charset="0"/>
              </a:rPr>
              <a:t>e</a:t>
            </a:r>
            <a:r>
              <a:rPr lang="pt-BR" altLang="pt-BR" sz="1800"/>
              <a:t>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Esq</a:t>
            </a:r>
            <a:r>
              <a:rPr lang="pt-BR" altLang="pt-BR" sz="1800"/>
              <a:t>^.</a:t>
            </a:r>
            <a:r>
              <a:rPr lang="pt-BR" altLang="pt-BR" sz="1800" i="1"/>
              <a:t>Cor</a:t>
            </a:r>
            <a:r>
              <a:rPr lang="pt-BR" altLang="pt-BR" sz="1800"/>
              <a:t> = </a:t>
            </a:r>
            <a:r>
              <a:rPr lang="pt-BR" altLang="pt-BR" sz="1800" i="1"/>
              <a:t>Vermelho</a:t>
            </a:r>
            <a:endParaRPr lang="pt-BR" altLang="pt-B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</a:t>
            </a:r>
            <a:r>
              <a:rPr lang="pt-BR" altLang="pt-BR" sz="1800" b="1">
                <a:latin typeface="Arial" charset="0"/>
              </a:rPr>
              <a:t>e</a:t>
            </a:r>
            <a:r>
              <a:rPr lang="pt-BR" altLang="pt-BR" sz="1800"/>
              <a:t>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Dir</a:t>
            </a:r>
            <a:r>
              <a:rPr lang="en-US" altLang="pt-BR" sz="1800" i="1"/>
              <a:t>^.Cor</a:t>
            </a:r>
            <a:r>
              <a:rPr lang="pt-BR" altLang="pt-BR" sz="1800"/>
              <a:t> = </a:t>
            </a:r>
            <a:r>
              <a:rPr lang="pt-BR" altLang="pt-BR" sz="1800" i="1"/>
              <a:t>Vermelho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então</a:t>
            </a:r>
            <a:r>
              <a:rPr lang="pt-BR" altLang="pt-BR" sz="1800">
                <a:latin typeface="Courier New" pitchFamily="49" charset="0"/>
              </a:rPr>
              <a:t>  </a:t>
            </a:r>
            <a:r>
              <a:rPr lang="en-US" altLang="pt-BR" sz="1800">
                <a:latin typeface="Courier New" pitchFamily="49" charset="0"/>
              </a:rPr>
              <a:t>          </a:t>
            </a:r>
            <a:r>
              <a:rPr lang="pt-BR" altLang="pt-BR" sz="1800"/>
              <a:t>% Caso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Cor</a:t>
            </a:r>
            <a:r>
              <a:rPr lang="pt-BR" altLang="pt-BR" sz="1800"/>
              <a:t>,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Esq</a:t>
            </a:r>
            <a:r>
              <a:rPr lang="pt-BR" altLang="pt-BR" sz="1800"/>
              <a:t>^.</a:t>
            </a:r>
            <a:r>
              <a:rPr lang="pt-BR" altLang="pt-BR" sz="1800" i="1"/>
              <a:t>Cor</a:t>
            </a:r>
            <a:r>
              <a:rPr lang="pt-BR" altLang="pt-BR" sz="1800"/>
              <a:t>,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Dir</a:t>
            </a:r>
            <a:r>
              <a:rPr lang="pt-BR" altLang="pt-BR" sz="1800"/>
              <a:t>^.</a:t>
            </a:r>
            <a:r>
              <a:rPr lang="pt-BR" altLang="pt-BR" sz="1800" i="1"/>
              <a:t>Cor</a:t>
            </a:r>
            <a:r>
              <a:rPr lang="pt-BR" altLang="pt-BR" sz="1800"/>
              <a:t> </a:t>
            </a:r>
            <a:r>
              <a:rPr lang="pt-BR" altLang="pt-BR" sz="1800">
                <a:latin typeface="Symbol" pitchFamily="18" charset="2"/>
              </a:rPr>
              <a:t>¬</a:t>
            </a:r>
            <a:r>
              <a:rPr lang="pt-BR" altLang="pt-BR" sz="1800"/>
              <a:t> </a:t>
            </a:r>
            <a:r>
              <a:rPr lang="pt-BR" altLang="pt-BR" sz="1800" i="1"/>
              <a:t>Vermelho</a:t>
            </a:r>
            <a:r>
              <a:rPr lang="pt-BR" altLang="pt-BR" sz="1800"/>
              <a:t>, </a:t>
            </a:r>
            <a:r>
              <a:rPr lang="pt-BR" altLang="pt-BR" sz="1800" i="1"/>
              <a:t>Negro</a:t>
            </a:r>
            <a:r>
              <a:rPr lang="pt-BR" altLang="pt-BR" sz="1800"/>
              <a:t>, </a:t>
            </a:r>
            <a:r>
              <a:rPr lang="pt-BR" altLang="pt-BR" sz="1800" i="1"/>
              <a:t>Negro</a:t>
            </a:r>
            <a:endParaRPr lang="pt-BR" altLang="pt-BR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</a:t>
            </a:r>
            <a:r>
              <a:rPr lang="pt-BR" altLang="pt-BR" sz="1800" b="1">
                <a:latin typeface="Arial" charset="0"/>
              </a:rPr>
              <a:t>senão</a:t>
            </a:r>
            <a:r>
              <a:rPr lang="pt-BR" altLang="pt-BR" sz="18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p</a:t>
            </a:r>
            <a:r>
              <a:rPr lang="pt-BR" altLang="pt-BR" sz="1800"/>
              <a:t> = </a:t>
            </a:r>
            <a:r>
              <a:rPr lang="pt-BR" altLang="pt-BR" sz="1800" i="1"/>
              <a:t>a</a:t>
            </a:r>
            <a:r>
              <a:rPr lang="pt-BR" altLang="pt-BR" sz="1800"/>
              <a:t>^.</a:t>
            </a:r>
            <a:r>
              <a:rPr lang="pt-BR" altLang="pt-BR" sz="1800" i="1"/>
              <a:t>Esq</a:t>
            </a:r>
            <a:r>
              <a:rPr lang="pt-BR" altLang="pt-BR" sz="18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 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x</a:t>
            </a:r>
            <a:r>
              <a:rPr lang="pt-BR" altLang="pt-BR" sz="1800"/>
              <a:t> = </a:t>
            </a:r>
            <a:r>
              <a:rPr lang="pt-BR" altLang="pt-BR" sz="1800" i="1"/>
              <a:t>p</a:t>
            </a:r>
            <a:r>
              <a:rPr lang="pt-BR" altLang="pt-BR" sz="1800"/>
              <a:t>^.</a:t>
            </a:r>
            <a:r>
              <a:rPr lang="pt-BR" altLang="pt-BR" sz="1800" i="1"/>
              <a:t>Esq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então</a:t>
            </a:r>
            <a:r>
              <a:rPr lang="pt-BR" altLang="pt-BR" sz="1800"/>
              <a:t> </a:t>
            </a:r>
            <a:r>
              <a:rPr lang="pt-BR" altLang="pt-BR" sz="1800" i="1"/>
              <a:t>RotacaoDireita</a:t>
            </a:r>
            <a:r>
              <a:rPr lang="pt-BR" altLang="pt-BR" sz="1800"/>
              <a:t> (</a:t>
            </a:r>
            <a:r>
              <a:rPr lang="pt-BR" altLang="pt-BR" sz="1800" i="1"/>
              <a:t>a</a:t>
            </a:r>
            <a:r>
              <a:rPr lang="pt-BR" altLang="pt-BR" sz="1800"/>
              <a:t>)</a:t>
            </a:r>
            <a:r>
              <a:rPr lang="en-US" altLang="pt-BR" sz="1800"/>
              <a:t>    </a:t>
            </a:r>
            <a:r>
              <a:rPr lang="pt-BR" altLang="pt-BR" sz="1800"/>
              <a:t> % Caso 3a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  </a:t>
            </a:r>
            <a:r>
              <a:rPr lang="pt-BR" altLang="pt-BR" sz="1800" b="1">
                <a:latin typeface="Arial" charset="0"/>
              </a:rPr>
              <a:t>senão</a:t>
            </a:r>
            <a:r>
              <a:rPr lang="pt-BR" altLang="pt-BR" sz="1800"/>
              <a:t> </a:t>
            </a:r>
            <a:r>
              <a:rPr lang="pt-BR" altLang="pt-BR" sz="1800" i="1"/>
              <a:t>RotacaoDuplaDireita</a:t>
            </a:r>
            <a:r>
              <a:rPr lang="pt-BR" altLang="pt-BR" sz="1800"/>
              <a:t> (</a:t>
            </a:r>
            <a:r>
              <a:rPr lang="pt-BR" altLang="pt-BR" sz="1800" i="1"/>
              <a:t>a</a:t>
            </a:r>
            <a:r>
              <a:rPr lang="pt-BR" altLang="pt-BR" sz="1800"/>
              <a:t>) </a:t>
            </a:r>
            <a:r>
              <a:rPr lang="en-US" altLang="pt-BR" sz="1800"/>
              <a:t>                </a:t>
            </a:r>
            <a:r>
              <a:rPr lang="pt-BR" altLang="pt-BR" sz="1800"/>
              <a:t>% Caso 3d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</a:t>
            </a:r>
            <a:r>
              <a:rPr lang="pt-BR" altLang="pt-BR" sz="1800" b="1">
                <a:latin typeface="Arial" charset="0"/>
              </a:rPr>
              <a:t>senão</a:t>
            </a:r>
            <a:r>
              <a:rPr lang="pt-BR" altLang="pt-BR" sz="18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  </a:t>
            </a:r>
            <a:r>
              <a:rPr lang="pt-BR" altLang="pt-BR" sz="1800" b="1">
                <a:latin typeface="Arial" charset="0"/>
              </a:rPr>
              <a:t>se</a:t>
            </a:r>
            <a:r>
              <a:rPr lang="pt-BR" altLang="pt-BR" sz="1800"/>
              <a:t> </a:t>
            </a:r>
            <a:r>
              <a:rPr lang="pt-BR" altLang="pt-BR" sz="1800" i="1"/>
              <a:t>x</a:t>
            </a:r>
            <a:r>
              <a:rPr lang="pt-BR" altLang="pt-BR" sz="1800"/>
              <a:t> = </a:t>
            </a:r>
            <a:r>
              <a:rPr lang="pt-BR" altLang="pt-BR" sz="1800" i="1"/>
              <a:t>p</a:t>
            </a:r>
            <a:r>
              <a:rPr lang="pt-BR" altLang="pt-BR" sz="1800"/>
              <a:t>^.</a:t>
            </a:r>
            <a:r>
              <a:rPr lang="pt-BR" altLang="pt-BR" sz="1800" i="1"/>
              <a:t>Dir</a:t>
            </a:r>
            <a:r>
              <a:rPr lang="pt-BR" altLang="pt-BR" sz="1800"/>
              <a:t> </a:t>
            </a:r>
            <a:r>
              <a:rPr lang="pt-BR" altLang="pt-BR" sz="1800" b="1">
                <a:latin typeface="Arial" charset="0"/>
              </a:rPr>
              <a:t>então</a:t>
            </a:r>
            <a:r>
              <a:rPr lang="pt-BR" altLang="pt-BR" sz="1800"/>
              <a:t> </a:t>
            </a:r>
            <a:r>
              <a:rPr lang="pt-BR" altLang="pt-BR" sz="1800" i="1"/>
              <a:t>RotacaoEsquerda</a:t>
            </a:r>
            <a:r>
              <a:rPr lang="pt-BR" altLang="pt-BR" sz="1800"/>
              <a:t> (</a:t>
            </a:r>
            <a:r>
              <a:rPr lang="pt-BR" altLang="pt-BR" sz="1800" i="1"/>
              <a:t>a</a:t>
            </a:r>
            <a:r>
              <a:rPr lang="pt-BR" altLang="pt-BR" sz="1800"/>
              <a:t>)</a:t>
            </a:r>
            <a:r>
              <a:rPr lang="en-US" altLang="pt-BR" sz="1800"/>
              <a:t>  </a:t>
            </a:r>
            <a:r>
              <a:rPr lang="pt-BR" altLang="pt-BR" sz="1800"/>
              <a:t>% Caso 3b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1800">
                <a:latin typeface="Courier New" pitchFamily="49" charset="0"/>
              </a:rPr>
              <a:t>            </a:t>
            </a:r>
            <a:r>
              <a:rPr lang="pt-BR" altLang="pt-BR" sz="1800" b="1">
                <a:latin typeface="Arial" charset="0"/>
              </a:rPr>
              <a:t>senão</a:t>
            </a:r>
            <a:r>
              <a:rPr lang="pt-BR" altLang="pt-BR" sz="1800"/>
              <a:t> </a:t>
            </a:r>
            <a:r>
              <a:rPr lang="pt-BR" altLang="pt-BR" sz="1800" i="1"/>
              <a:t>RotacaoDuplaEsquerda</a:t>
            </a:r>
            <a:r>
              <a:rPr lang="pt-BR" altLang="pt-BR" sz="1800"/>
              <a:t> (</a:t>
            </a:r>
            <a:r>
              <a:rPr lang="pt-BR" altLang="pt-BR" sz="1800" i="1"/>
              <a:t>a</a:t>
            </a:r>
            <a:r>
              <a:rPr lang="pt-BR" altLang="pt-BR" sz="1800"/>
              <a:t>)</a:t>
            </a:r>
            <a:r>
              <a:rPr lang="en-US" altLang="pt-BR" sz="1800"/>
              <a:t>       	  </a:t>
            </a:r>
            <a:r>
              <a:rPr lang="pt-BR" altLang="pt-BR" sz="1800"/>
              <a:t> % Caso 3c 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774F-D25D-4A70-8329-898F9CCCC7F4}" type="slidenum">
              <a:rPr lang="pt-PT" altLang="pt-BR"/>
              <a:pPr/>
              <a:t>181</a:t>
            </a:fld>
            <a:endParaRPr lang="pt-PT" altLang="pt-BR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em Árvore Rubro-Negra</a:t>
            </a:r>
            <a:endParaRPr lang="pt-BR" altLang="pt-BR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RotacaoDireita</a:t>
            </a:r>
            <a:r>
              <a:rPr lang="pt-BR" altLang="pt-BR" sz="2000"/>
              <a:t> (var </a:t>
            </a:r>
            <a:r>
              <a:rPr lang="pt-BR" altLang="pt-BR" sz="2000" i="1"/>
              <a:t>ArvoreRN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T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Cor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Cor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 T^.Dir^.Cor, T^.Cor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RotacaoEsquerda</a:t>
            </a:r>
            <a:r>
              <a:rPr lang="pt-BR" altLang="pt-BR" sz="2000"/>
              <a:t> (var </a:t>
            </a:r>
            <a:r>
              <a:rPr lang="pt-BR" altLang="pt-BR" sz="2000" i="1"/>
              <a:t>ArvoreRN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T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Cor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Cor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 T^.Esq^.Cor, T^.Cor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RotacaoDuplaDireita</a:t>
            </a:r>
            <a:r>
              <a:rPr lang="pt-BR" altLang="pt-BR" sz="2000"/>
              <a:t> (var </a:t>
            </a:r>
            <a:r>
              <a:rPr lang="pt-BR" altLang="pt-BR" sz="2000" i="1"/>
              <a:t>ArvoreRN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RotacaoEsquerda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RotacaoDireita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RotacaoDuplaEsquerda</a:t>
            </a:r>
            <a:r>
              <a:rPr lang="pt-BR" altLang="pt-BR" sz="2000"/>
              <a:t> (var </a:t>
            </a:r>
            <a:r>
              <a:rPr lang="pt-BR" altLang="pt-BR" sz="2000" i="1"/>
              <a:t>ArvoreRN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RotacaoDireita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RotacaoEsquerda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</a:pPr>
            <a:endParaRPr lang="pt-BR" altLang="pt-BR" sz="20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A926-1A53-4162-B1F0-F6C2FC4B8F37}" type="slidenum">
              <a:rPr lang="pt-PT" altLang="pt-BR"/>
              <a:pPr/>
              <a:t>182</a:t>
            </a:fld>
            <a:endParaRPr lang="pt-PT" altLang="pt-BR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Complexidade da Inserção em Árvore Rubro-Negra</a:t>
            </a:r>
            <a:endParaRPr lang="pt-BR" altLang="pt-BR" sz="240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i="1"/>
              <a:t>Rebalanceia</a:t>
            </a:r>
            <a:r>
              <a:rPr lang="en-US" altLang="pt-BR"/>
              <a:t> tem custo </a:t>
            </a:r>
            <a:r>
              <a:rPr lang="en-US" altLang="pt-BR" i="1"/>
              <a:t>O</a:t>
            </a:r>
            <a:r>
              <a:rPr lang="en-US" altLang="pt-BR"/>
              <a:t>(1)</a:t>
            </a:r>
          </a:p>
          <a:p>
            <a:r>
              <a:rPr lang="en-US" altLang="pt-BR" i="1"/>
              <a:t>RotacaoXXX </a:t>
            </a:r>
            <a:r>
              <a:rPr lang="en-US" altLang="pt-BR"/>
              <a:t>têm custo </a:t>
            </a:r>
            <a:r>
              <a:rPr lang="en-US" altLang="pt-BR" i="1"/>
              <a:t>O</a:t>
            </a:r>
            <a:r>
              <a:rPr lang="en-US" altLang="pt-BR"/>
              <a:t>(1)</a:t>
            </a:r>
          </a:p>
          <a:p>
            <a:r>
              <a:rPr lang="en-US" altLang="pt-BR" i="1"/>
              <a:t>InsereRN  </a:t>
            </a:r>
            <a:r>
              <a:rPr lang="en-US" altLang="pt-BR"/>
              <a:t>tem custo </a:t>
            </a:r>
            <a:r>
              <a:rPr lang="en-US" altLang="pt-BR" i="1"/>
              <a:t>O</a:t>
            </a:r>
            <a:r>
              <a:rPr lang="en-US" altLang="pt-BR"/>
              <a:t>(log </a:t>
            </a:r>
            <a:r>
              <a:rPr lang="en-US" altLang="pt-BR" i="1"/>
              <a:t>n</a:t>
            </a:r>
            <a:r>
              <a:rPr lang="en-US" altLang="pt-BR"/>
              <a:t>)</a:t>
            </a:r>
            <a:endParaRPr lang="pt-BR" altLang="pt-BR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10EC-96BD-4E5E-997A-416E444765FC}" type="slidenum">
              <a:rPr lang="pt-PT" altLang="pt-BR"/>
              <a:pPr/>
              <a:t>183</a:t>
            </a:fld>
            <a:endParaRPr lang="pt-PT" altLang="pt-BR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2-3-4</a:t>
            </a:r>
            <a:endParaRPr lang="pt-BR" altLang="pt-B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É uma árvore onde cada nó pode ter mais do que uma chave </a:t>
            </a:r>
          </a:p>
          <a:p>
            <a:r>
              <a:rPr lang="en-US" altLang="pt-BR"/>
              <a:t>Na verdade, uma árvore 2-3-4 é uma árvore B onde a capacidade de cada nó é de até 3 chaves (4 ponteiros) </a:t>
            </a:r>
            <a:endParaRPr lang="pt-BR" altLang="pt-BR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3214688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235524" name="Picture 4" descr="C:\My Documents\Dr Dobbs - Algorithms and Data Structures\books\book7\323_a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548313" cy="278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06618-72A4-488D-848A-E63DA6006273}" type="slidenum">
              <a:rPr lang="pt-PT" altLang="pt-BR"/>
              <a:pPr/>
              <a:t>184</a:t>
            </a:fld>
            <a:endParaRPr lang="pt-PT" altLang="pt-BR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2-3-4</a:t>
            </a:r>
            <a:endParaRPr lang="pt-BR" altLang="pt-BR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Exemplo de inserção em árvores 2-3-4</a:t>
            </a:r>
            <a:endParaRPr lang="pt-BR" altLang="pt-BR"/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362200" y="207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236548" name="Picture 4" descr="C:\My Documents\Dr Dobbs - Algorithms and Data Structures\books\book7\324_a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92313"/>
            <a:ext cx="6705600" cy="41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DB6D-263A-4042-8BE0-610EA0E26A1F}" type="slidenum">
              <a:rPr lang="pt-PT" altLang="pt-BR"/>
              <a:pPr/>
              <a:t>185</a:t>
            </a:fld>
            <a:endParaRPr lang="pt-PT" altLang="pt-BR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2-3-4</a:t>
            </a:r>
            <a:endParaRPr lang="pt-BR" altLang="pt-BR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Na verdade, uma árvore 2-3-4 pode ser implementada como uma árvore binária Rubro-Negra</a:t>
            </a:r>
            <a:endParaRPr lang="pt-BR" altLang="pt-BR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4526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237572" name="Picture 4" descr="C:\My Documents\Dr Dobbs - Algorithms and Data Structures\books\book7\325_a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1722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6D62-64D9-4F8D-AAB8-583708A1D539}" type="slidenum">
              <a:rPr lang="pt-PT" altLang="pt-BR"/>
              <a:pPr/>
              <a:t>186</a:t>
            </a:fld>
            <a:endParaRPr lang="pt-PT" altLang="pt-BR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 (Splay)</a:t>
            </a:r>
            <a:endParaRPr lang="pt-BR" altLang="pt-B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Vimos: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Árvores de Busca: garantem inserção / remoção/busca em tempo logarítmico no caso médio mas não no pior caso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Árvores AVL / Rubro-Negra: garantem inserção / remoção/busca em tempo logarítmico no pior caso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Precisamos guardar informação adicional em cada nó (altura da árvore/cor)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Skip Lists: garantem inserção / remoção/busca em tempo logarítmico no caso médio e que o pior caso nunca pode ser adivinhado por um adversário, Probabilisticamente, o pior caso fica menos provável à medida que </a:t>
            </a:r>
            <a:r>
              <a:rPr lang="en-US" altLang="pt-BR" i="1"/>
              <a:t>n</a:t>
            </a:r>
            <a:r>
              <a:rPr lang="en-US" altLang="pt-BR"/>
              <a:t> aumenta</a:t>
            </a:r>
          </a:p>
          <a:p>
            <a:pPr>
              <a:lnSpc>
                <a:spcPct val="90000"/>
              </a:lnSpc>
            </a:pPr>
            <a:r>
              <a:rPr lang="en-US" altLang="pt-BR"/>
              <a:t>Árvores de Difusão: Garantem boa performance </a:t>
            </a:r>
            <a:r>
              <a:rPr lang="en-US" altLang="pt-BR" i="1"/>
              <a:t>amortizada</a:t>
            </a:r>
            <a:r>
              <a:rPr lang="en-US" altLang="pt-BR"/>
              <a:t> </a:t>
            </a:r>
          </a:p>
          <a:p>
            <a:pPr lvl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1D61-B01C-4CD2-921C-8E1097F7B62A}" type="slidenum">
              <a:rPr lang="pt-PT" altLang="pt-BR"/>
              <a:pPr/>
              <a:t>187</a:t>
            </a:fld>
            <a:endParaRPr lang="pt-PT" altLang="pt-BR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São árvores binárias de busca cujo desempenho </a:t>
            </a:r>
            <a:r>
              <a:rPr lang="en-US" altLang="pt-BR" i="1"/>
              <a:t>amortizado </a:t>
            </a:r>
            <a:r>
              <a:rPr lang="en-US" altLang="pt-BR"/>
              <a:t>é ótimo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Começando com uma árvore vazia, o tempo total para realizar qualquer seqüência de </a:t>
            </a:r>
            <a:r>
              <a:rPr lang="en-US" altLang="pt-BR" i="1"/>
              <a:t>m</a:t>
            </a:r>
            <a:r>
              <a:rPr lang="en-US" altLang="pt-BR"/>
              <a:t> operações de inserção/remoção/busca é 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m </a:t>
            </a:r>
            <a:r>
              <a:rPr lang="en-US" altLang="pt-BR"/>
              <a:t>log </a:t>
            </a:r>
            <a:r>
              <a:rPr lang="en-US" altLang="pt-BR" i="1"/>
              <a:t>n</a:t>
            </a:r>
            <a:r>
              <a:rPr lang="en-US" altLang="pt-BR"/>
              <a:t>), onde </a:t>
            </a:r>
            <a:r>
              <a:rPr lang="en-US" altLang="pt-BR" i="1"/>
              <a:t>n </a:t>
            </a:r>
            <a:r>
              <a:rPr lang="en-US" altLang="pt-BR"/>
              <a:t>é o maior número de nós alcançado pela árvore</a:t>
            </a:r>
          </a:p>
          <a:p>
            <a:pPr>
              <a:lnSpc>
                <a:spcPct val="90000"/>
              </a:lnSpc>
            </a:pPr>
            <a:r>
              <a:rPr lang="en-US" altLang="pt-BR"/>
              <a:t>Custo (desempenho) amortizado </a:t>
            </a:r>
            <a:r>
              <a:rPr lang="en-US" altLang="pt-BR" u="sng"/>
              <a:t>não é o mesmo</a:t>
            </a:r>
            <a:r>
              <a:rPr lang="en-US" altLang="pt-BR"/>
              <a:t> que custo médio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Custo médio leva em conta todas as possíveis seqüências de operações e o limite é obtido na média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Custo amortizado é obtido para qualquer seqüência de operações (o adversário pode obrigar uma ou outra operação a ter má performance, mas não todas) </a:t>
            </a:r>
          </a:p>
          <a:p>
            <a:pPr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5F8D-B043-466E-83CC-DE873FE03CCA}" type="slidenum">
              <a:rPr lang="pt-PT" altLang="pt-BR"/>
              <a:pPr/>
              <a:t>188</a:t>
            </a:fld>
            <a:endParaRPr lang="pt-PT" altLang="pt-BR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árvore de difusão não guarda informações sobre o balanceamento das subárvores</a:t>
            </a:r>
          </a:p>
          <a:p>
            <a:r>
              <a:rPr lang="en-US" altLang="pt-BR"/>
              <a:t>É uma estrutura auto-ajustável, isto é, cada operação que é executada com mau desempenho “rearruma” a estrutura de forma a garantir que a mesma operação, se repetida, seja executada eficientemente</a:t>
            </a:r>
          </a:p>
          <a:p>
            <a:r>
              <a:rPr lang="en-US" altLang="pt-BR"/>
              <a:t>Na árvore de difusão, a rearrumação é chamada “splaying” que significa difundir, espalhar, misturar</a:t>
            </a:r>
          </a:p>
          <a:p>
            <a:r>
              <a:rPr lang="en-US" altLang="pt-BR"/>
              <a:t>Todos acessos para inserir/remover/buscar uma chave </a:t>
            </a:r>
            <a:r>
              <a:rPr lang="en-US" altLang="pt-BR" i="1"/>
              <a:t>x </a:t>
            </a:r>
            <a:r>
              <a:rPr lang="en-US" altLang="pt-BR"/>
              <a:t>em uma árvore de difusão </a:t>
            </a:r>
            <a:r>
              <a:rPr lang="en-US" altLang="pt-BR" i="1"/>
              <a:t>T </a:t>
            </a:r>
            <a:r>
              <a:rPr lang="en-US" altLang="pt-BR"/>
              <a:t>são precedidos/sucedidos por uma chamada à função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2FF9-E00E-4BB3-A81E-8B781EAAC0FD}" type="slidenum">
              <a:rPr lang="pt-PT" altLang="pt-BR"/>
              <a:pPr/>
              <a:t>189</a:t>
            </a:fld>
            <a:endParaRPr lang="pt-PT" altLang="pt-BR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Em nossa implementação, para simplificar, assumiremos que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 só é chamada quando se pode garantir que </a:t>
            </a:r>
            <a:r>
              <a:rPr lang="en-US" altLang="pt-BR" i="1"/>
              <a:t>x </a:t>
            </a:r>
            <a:r>
              <a:rPr lang="en-US" altLang="pt-BR"/>
              <a:t>pertence à árvore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Após uma busca bem sucedida de </a:t>
            </a:r>
            <a:r>
              <a:rPr lang="en-US" altLang="pt-BR" i="1"/>
              <a:t>x </a:t>
            </a:r>
            <a:r>
              <a:rPr lang="en-US" altLang="pt-BR"/>
              <a:t>em</a:t>
            </a:r>
            <a:r>
              <a:rPr lang="en-US" altLang="pt-BR" i="1"/>
              <a:t> T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Após uma inserção de </a:t>
            </a:r>
            <a:r>
              <a:rPr lang="en-US" altLang="pt-BR" i="1"/>
              <a:t>x</a:t>
            </a:r>
            <a:r>
              <a:rPr lang="en-US" altLang="pt-BR"/>
              <a:t> em </a:t>
            </a:r>
            <a:r>
              <a:rPr lang="en-US" altLang="pt-BR" i="1"/>
              <a:t>T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Como toda remoção é precedida de uma busca, se esta for bem sucedida, chama-se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 antes de remover </a:t>
            </a:r>
            <a:r>
              <a:rPr lang="en-US" altLang="pt-BR" i="1"/>
              <a:t>x </a:t>
            </a:r>
            <a:r>
              <a:rPr lang="en-US" altLang="pt-BR"/>
              <a:t>de</a:t>
            </a:r>
            <a:r>
              <a:rPr lang="en-US" altLang="pt-BR" i="1"/>
              <a:t> T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Alternativamente, quando </a:t>
            </a:r>
            <a:r>
              <a:rPr lang="en-US" altLang="pt-BR" i="1"/>
              <a:t>x </a:t>
            </a:r>
            <a:r>
              <a:rPr lang="en-US" altLang="pt-BR"/>
              <a:t>é removido de </a:t>
            </a:r>
            <a:r>
              <a:rPr lang="en-US" altLang="pt-BR" i="1"/>
              <a:t>T, </a:t>
            </a:r>
            <a:r>
              <a:rPr lang="en-US" altLang="pt-BR"/>
              <a:t>chama-se </a:t>
            </a:r>
            <a:r>
              <a:rPr lang="en-US" altLang="pt-BR" i="1"/>
              <a:t>splay</a:t>
            </a:r>
            <a:r>
              <a:rPr lang="en-US" altLang="pt-BR"/>
              <a:t> (</a:t>
            </a:r>
            <a:r>
              <a:rPr lang="en-US" altLang="pt-BR" i="1"/>
              <a:t>y</a:t>
            </a:r>
            <a:r>
              <a:rPr lang="en-US" altLang="pt-BR"/>
              <a:t>, </a:t>
            </a:r>
            <a:r>
              <a:rPr lang="en-US" altLang="pt-BR" i="1"/>
              <a:t>T</a:t>
            </a:r>
            <a:r>
              <a:rPr lang="en-US" altLang="pt-BR"/>
              <a:t>), onde </a:t>
            </a:r>
            <a:r>
              <a:rPr lang="en-US" altLang="pt-BR" i="1"/>
              <a:t>y </a:t>
            </a:r>
            <a:r>
              <a:rPr lang="en-US" altLang="pt-BR"/>
              <a:t>é o pai de </a:t>
            </a:r>
            <a:r>
              <a:rPr lang="en-US" altLang="pt-BR" i="1"/>
              <a:t>x </a:t>
            </a:r>
            <a:r>
              <a:rPr lang="en-US" altLang="pt-BR"/>
              <a:t>(caso haja) </a:t>
            </a:r>
          </a:p>
          <a:p>
            <a:pPr>
              <a:lnSpc>
                <a:spcPct val="90000"/>
              </a:lnSpc>
            </a:pPr>
            <a:r>
              <a:rPr lang="en-US" altLang="pt-BR"/>
              <a:t>O efeito de chamar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 é mover o nó </a:t>
            </a:r>
            <a:r>
              <a:rPr lang="en-US" altLang="pt-BR" i="1"/>
              <a:t>x </a:t>
            </a:r>
            <a:r>
              <a:rPr lang="en-US" altLang="pt-BR"/>
              <a:t> para a raiz da árvore </a:t>
            </a:r>
            <a:r>
              <a:rPr lang="en-US" altLang="pt-BR" i="1"/>
              <a:t>T </a:t>
            </a:r>
            <a:r>
              <a:rPr lang="en-US" altLang="pt-BR"/>
              <a:t>por meio de uma série de rotações efetuadas de baixo para cima na árvore (das folhas para a raiz)</a:t>
            </a:r>
          </a:p>
          <a:p>
            <a:pPr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B398-3337-4902-A393-4EB3A3C54009}" type="slidenum">
              <a:rPr lang="pt-PT" altLang="pt-BR"/>
              <a:pPr/>
              <a:t>19</a:t>
            </a:fld>
            <a:endParaRPr lang="pt-PT" altLang="pt-B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Alguns somatórios notáveis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ph type="body" idx="1"/>
          </p:nvPr>
        </p:nvGraphicFramePr>
        <p:xfrm>
          <a:off x="685800" y="1231900"/>
          <a:ext cx="7772400" cy="477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3390840" imgH="2082600" progId="Equation.3">
                  <p:embed/>
                </p:oleObj>
              </mc:Choice>
              <mc:Fallback>
                <p:oleObj name="Equation" r:id="rId3" imgW="3390840" imgH="20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31900"/>
                        <a:ext cx="7772400" cy="477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AB90-7576-4FA1-AF41-377AA198933F}" type="slidenum">
              <a:rPr lang="pt-PT" altLang="pt-BR"/>
              <a:pPr/>
              <a:t>190</a:t>
            </a:fld>
            <a:endParaRPr lang="pt-PT" altLang="pt-BR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Antes de vermos o procedimento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  <a:r>
              <a:rPr lang="en-US" altLang="pt-BR" i="1"/>
              <a:t> </a:t>
            </a:r>
            <a:r>
              <a:rPr lang="en-US" altLang="pt-BR"/>
              <a:t>vamos analisar um procedimento mais simples considerando que a árvore </a:t>
            </a:r>
            <a:r>
              <a:rPr lang="en-US" altLang="pt-BR" i="1"/>
              <a:t>T</a:t>
            </a:r>
            <a:r>
              <a:rPr lang="en-US" altLang="pt-BR"/>
              <a:t> tem apenas três níveis</a:t>
            </a:r>
            <a:endParaRPr lang="pt-BR" altLang="pt-BR"/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143000" y="3810000"/>
            <a:ext cx="3352800" cy="1752600"/>
            <a:chOff x="720" y="2400"/>
            <a:chExt cx="2112" cy="1104"/>
          </a:xfrm>
        </p:grpSpPr>
        <p:sp>
          <p:nvSpPr>
            <p:cNvPr id="242694" name="Oval 6"/>
            <p:cNvSpPr>
              <a:spLocks noChangeArrowheads="1"/>
            </p:cNvSpPr>
            <p:nvPr/>
          </p:nvSpPr>
          <p:spPr bwMode="auto">
            <a:xfrm>
              <a:off x="2592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g</a:t>
              </a:r>
              <a:endParaRPr lang="pt-BR" altLang="pt-BR"/>
            </a:p>
          </p:txBody>
        </p:sp>
        <p:cxnSp>
          <p:nvCxnSpPr>
            <p:cNvPr id="242695" name="AutoShape 7"/>
            <p:cNvCxnSpPr>
              <a:cxnSpLocks noChangeShapeType="1"/>
              <a:stCxn id="242698" idx="5"/>
              <a:endCxn id="242694" idx="0"/>
            </p:cNvCxnSpPr>
            <p:nvPr/>
          </p:nvCxnSpPr>
          <p:spPr bwMode="auto">
            <a:xfrm>
              <a:off x="2477" y="3037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2696" name="AutoShape 8"/>
            <p:cNvCxnSpPr>
              <a:cxnSpLocks noChangeShapeType="1"/>
              <a:stCxn id="242698" idx="3"/>
            </p:cNvCxnSpPr>
            <p:nvPr/>
          </p:nvCxnSpPr>
          <p:spPr bwMode="auto">
            <a:xfrm flipH="1">
              <a:off x="2088" y="3037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2697" name="Oval 9"/>
            <p:cNvSpPr>
              <a:spLocks noChangeArrowheads="1"/>
            </p:cNvSpPr>
            <p:nvPr/>
          </p:nvSpPr>
          <p:spPr bwMode="auto">
            <a:xfrm>
              <a:off x="163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42698" name="Oval 10"/>
            <p:cNvSpPr>
              <a:spLocks noChangeArrowheads="1"/>
            </p:cNvSpPr>
            <p:nvPr/>
          </p:nvSpPr>
          <p:spPr bwMode="auto">
            <a:xfrm>
              <a:off x="2272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c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2699" name="AutoShape 11"/>
            <p:cNvCxnSpPr>
              <a:cxnSpLocks noChangeShapeType="1"/>
              <a:stCxn id="242697" idx="5"/>
              <a:endCxn id="242698" idx="0"/>
            </p:cNvCxnSpPr>
            <p:nvPr/>
          </p:nvCxnSpPr>
          <p:spPr bwMode="auto">
            <a:xfrm>
              <a:off x="1837" y="2605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2700" name="Oval 12"/>
            <p:cNvSpPr>
              <a:spLocks noChangeArrowheads="1"/>
            </p:cNvSpPr>
            <p:nvPr/>
          </p:nvSpPr>
          <p:spPr bwMode="auto">
            <a:xfrm>
              <a:off x="1016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b</a:t>
              </a:r>
              <a:endParaRPr lang="pt-BR" altLang="pt-BR"/>
            </a:p>
          </p:txBody>
        </p:sp>
        <p:cxnSp>
          <p:nvCxnSpPr>
            <p:cNvPr id="242701" name="AutoShape 13"/>
            <p:cNvCxnSpPr>
              <a:cxnSpLocks noChangeShapeType="1"/>
              <a:stCxn id="242697" idx="3"/>
              <a:endCxn id="242700" idx="0"/>
            </p:cNvCxnSpPr>
            <p:nvPr/>
          </p:nvCxnSpPr>
          <p:spPr bwMode="auto">
            <a:xfrm flipH="1">
              <a:off x="1136" y="2605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2702" name="Oval 14"/>
            <p:cNvSpPr>
              <a:spLocks noChangeArrowheads="1"/>
            </p:cNvSpPr>
            <p:nvPr/>
          </p:nvSpPr>
          <p:spPr bwMode="auto">
            <a:xfrm>
              <a:off x="1344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e</a:t>
              </a:r>
              <a:endParaRPr lang="pt-BR" altLang="pt-BR"/>
            </a:p>
          </p:txBody>
        </p:sp>
        <p:cxnSp>
          <p:nvCxnSpPr>
            <p:cNvPr id="242703" name="AutoShape 15"/>
            <p:cNvCxnSpPr>
              <a:cxnSpLocks noChangeShapeType="1"/>
              <a:endCxn id="242702" idx="0"/>
            </p:cNvCxnSpPr>
            <p:nvPr/>
          </p:nvCxnSpPr>
          <p:spPr bwMode="auto">
            <a:xfrm>
              <a:off x="1229" y="3024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2704" name="Oval 16"/>
            <p:cNvSpPr>
              <a:spLocks noChangeArrowheads="1"/>
            </p:cNvSpPr>
            <p:nvPr/>
          </p:nvSpPr>
          <p:spPr bwMode="auto">
            <a:xfrm>
              <a:off x="720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d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2705" name="AutoShape 17"/>
            <p:cNvCxnSpPr>
              <a:cxnSpLocks noChangeShapeType="1"/>
              <a:endCxn id="242704" idx="0"/>
            </p:cNvCxnSpPr>
            <p:nvPr/>
          </p:nvCxnSpPr>
          <p:spPr bwMode="auto">
            <a:xfrm flipH="1">
              <a:off x="840" y="3024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2710" name="Oval 22"/>
            <p:cNvSpPr>
              <a:spLocks noChangeArrowheads="1"/>
            </p:cNvSpPr>
            <p:nvPr/>
          </p:nvSpPr>
          <p:spPr bwMode="auto">
            <a:xfrm>
              <a:off x="1968" y="3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f</a:t>
              </a:r>
              <a:endParaRPr lang="pt-BR" altLang="pt-BR"/>
            </a:p>
          </p:txBody>
        </p:sp>
      </p:grpSp>
      <p:sp>
        <p:nvSpPr>
          <p:cNvPr id="242715" name="Oval 27"/>
          <p:cNvSpPr>
            <a:spLocks noChangeArrowheads="1"/>
          </p:cNvSpPr>
          <p:nvPr/>
        </p:nvSpPr>
        <p:spPr bwMode="auto">
          <a:xfrm>
            <a:off x="2590800" y="3810000"/>
            <a:ext cx="3810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42717" name="Text Box 29"/>
          <p:cNvSpPr txBox="1">
            <a:spLocks noChangeArrowheads="1"/>
          </p:cNvSpPr>
          <p:nvPr/>
        </p:nvSpPr>
        <p:spPr bwMode="auto">
          <a:xfrm>
            <a:off x="5257800" y="2895600"/>
            <a:ext cx="3200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/>
              <a:t>Caso 1: </a:t>
            </a:r>
            <a:r>
              <a:rPr lang="en-US" altLang="pt-BR" i="1"/>
              <a:t>x = </a:t>
            </a:r>
            <a:r>
              <a:rPr lang="en-US" altLang="pt-BR"/>
              <a:t>a (raiz)</a:t>
            </a:r>
          </a:p>
          <a:p>
            <a:pPr algn="l">
              <a:spcBef>
                <a:spcPct val="50000"/>
              </a:spcBef>
            </a:pPr>
            <a:r>
              <a:rPr lang="en-US" altLang="pt-BR"/>
              <a:t>Nada a fazer</a:t>
            </a:r>
            <a:endParaRPr lang="pt-BR" altLang="pt-BR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FE63-B8D0-43B6-BC2F-ADCDC4FDDB5A}" type="slidenum">
              <a:rPr lang="pt-PT" altLang="pt-BR"/>
              <a:pPr/>
              <a:t>191</a:t>
            </a:fld>
            <a:endParaRPr lang="pt-PT" altLang="pt-BR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Antes de vermos o procedimento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  <a:r>
              <a:rPr lang="en-US" altLang="pt-BR" i="1"/>
              <a:t> </a:t>
            </a:r>
            <a:r>
              <a:rPr lang="en-US" altLang="pt-BR"/>
              <a:t>vamos analisar um procedimento mais simples considerando que a árvore </a:t>
            </a:r>
            <a:r>
              <a:rPr lang="en-US" altLang="pt-BR" i="1"/>
              <a:t>T</a:t>
            </a:r>
            <a:r>
              <a:rPr lang="en-US" altLang="pt-BR"/>
              <a:t> tem apenas três níveis</a:t>
            </a:r>
            <a:endParaRPr lang="pt-BR" altLang="pt-BR"/>
          </a:p>
        </p:txBody>
      </p:sp>
      <p:grpSp>
        <p:nvGrpSpPr>
          <p:cNvPr id="243716" name="Group 4"/>
          <p:cNvGrpSpPr>
            <a:grpSpLocks/>
          </p:cNvGrpSpPr>
          <p:nvPr/>
        </p:nvGrpSpPr>
        <p:grpSpPr bwMode="auto">
          <a:xfrm>
            <a:off x="1143000" y="3810000"/>
            <a:ext cx="3352800" cy="1752600"/>
            <a:chOff x="720" y="2400"/>
            <a:chExt cx="2112" cy="1104"/>
          </a:xfrm>
        </p:grpSpPr>
        <p:sp>
          <p:nvSpPr>
            <p:cNvPr id="243717" name="Oval 5"/>
            <p:cNvSpPr>
              <a:spLocks noChangeArrowheads="1"/>
            </p:cNvSpPr>
            <p:nvPr/>
          </p:nvSpPr>
          <p:spPr bwMode="auto">
            <a:xfrm>
              <a:off x="2592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g</a:t>
              </a:r>
              <a:endParaRPr lang="pt-BR" altLang="pt-BR"/>
            </a:p>
          </p:txBody>
        </p:sp>
        <p:cxnSp>
          <p:nvCxnSpPr>
            <p:cNvPr id="243718" name="AutoShape 6"/>
            <p:cNvCxnSpPr>
              <a:cxnSpLocks noChangeShapeType="1"/>
              <a:stCxn id="243721" idx="5"/>
              <a:endCxn id="243717" idx="0"/>
            </p:cNvCxnSpPr>
            <p:nvPr/>
          </p:nvCxnSpPr>
          <p:spPr bwMode="auto">
            <a:xfrm>
              <a:off x="2477" y="3037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719" name="AutoShape 7"/>
            <p:cNvCxnSpPr>
              <a:cxnSpLocks noChangeShapeType="1"/>
              <a:stCxn id="243721" idx="3"/>
            </p:cNvCxnSpPr>
            <p:nvPr/>
          </p:nvCxnSpPr>
          <p:spPr bwMode="auto">
            <a:xfrm flipH="1">
              <a:off x="2088" y="3037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3720" name="Oval 8"/>
            <p:cNvSpPr>
              <a:spLocks noChangeArrowheads="1"/>
            </p:cNvSpPr>
            <p:nvPr/>
          </p:nvSpPr>
          <p:spPr bwMode="auto">
            <a:xfrm>
              <a:off x="163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43721" name="Oval 9"/>
            <p:cNvSpPr>
              <a:spLocks noChangeArrowheads="1"/>
            </p:cNvSpPr>
            <p:nvPr/>
          </p:nvSpPr>
          <p:spPr bwMode="auto">
            <a:xfrm>
              <a:off x="2272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c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3722" name="AutoShape 10"/>
            <p:cNvCxnSpPr>
              <a:cxnSpLocks noChangeShapeType="1"/>
              <a:stCxn id="243720" idx="5"/>
              <a:endCxn id="243721" idx="0"/>
            </p:cNvCxnSpPr>
            <p:nvPr/>
          </p:nvCxnSpPr>
          <p:spPr bwMode="auto">
            <a:xfrm>
              <a:off x="1837" y="2605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3723" name="Oval 11"/>
            <p:cNvSpPr>
              <a:spLocks noChangeArrowheads="1"/>
            </p:cNvSpPr>
            <p:nvPr/>
          </p:nvSpPr>
          <p:spPr bwMode="auto">
            <a:xfrm>
              <a:off x="1016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b</a:t>
              </a:r>
              <a:endParaRPr lang="pt-BR" altLang="pt-BR"/>
            </a:p>
          </p:txBody>
        </p:sp>
        <p:cxnSp>
          <p:nvCxnSpPr>
            <p:cNvPr id="243724" name="AutoShape 12"/>
            <p:cNvCxnSpPr>
              <a:cxnSpLocks noChangeShapeType="1"/>
              <a:stCxn id="243720" idx="3"/>
              <a:endCxn id="243723" idx="0"/>
            </p:cNvCxnSpPr>
            <p:nvPr/>
          </p:nvCxnSpPr>
          <p:spPr bwMode="auto">
            <a:xfrm flipH="1">
              <a:off x="1136" y="2605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3725" name="Oval 13"/>
            <p:cNvSpPr>
              <a:spLocks noChangeArrowheads="1"/>
            </p:cNvSpPr>
            <p:nvPr/>
          </p:nvSpPr>
          <p:spPr bwMode="auto">
            <a:xfrm>
              <a:off x="1344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e</a:t>
              </a:r>
              <a:endParaRPr lang="pt-BR" altLang="pt-BR"/>
            </a:p>
          </p:txBody>
        </p:sp>
        <p:cxnSp>
          <p:nvCxnSpPr>
            <p:cNvPr id="243726" name="AutoShape 14"/>
            <p:cNvCxnSpPr>
              <a:cxnSpLocks noChangeShapeType="1"/>
              <a:endCxn id="243725" idx="0"/>
            </p:cNvCxnSpPr>
            <p:nvPr/>
          </p:nvCxnSpPr>
          <p:spPr bwMode="auto">
            <a:xfrm>
              <a:off x="1229" y="3024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3727" name="Oval 15"/>
            <p:cNvSpPr>
              <a:spLocks noChangeArrowheads="1"/>
            </p:cNvSpPr>
            <p:nvPr/>
          </p:nvSpPr>
          <p:spPr bwMode="auto">
            <a:xfrm>
              <a:off x="720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d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3728" name="AutoShape 16"/>
            <p:cNvCxnSpPr>
              <a:cxnSpLocks noChangeShapeType="1"/>
              <a:endCxn id="243727" idx="0"/>
            </p:cNvCxnSpPr>
            <p:nvPr/>
          </p:nvCxnSpPr>
          <p:spPr bwMode="auto">
            <a:xfrm flipH="1">
              <a:off x="840" y="3024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3729" name="Oval 17"/>
            <p:cNvSpPr>
              <a:spLocks noChangeArrowheads="1"/>
            </p:cNvSpPr>
            <p:nvPr/>
          </p:nvSpPr>
          <p:spPr bwMode="auto">
            <a:xfrm>
              <a:off x="1968" y="3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f</a:t>
              </a:r>
              <a:endParaRPr lang="pt-BR" altLang="pt-BR"/>
            </a:p>
          </p:txBody>
        </p:sp>
      </p:grpSp>
      <p:sp>
        <p:nvSpPr>
          <p:cNvPr id="243730" name="Oval 18"/>
          <p:cNvSpPr>
            <a:spLocks noChangeArrowheads="1"/>
          </p:cNvSpPr>
          <p:nvPr/>
        </p:nvSpPr>
        <p:spPr bwMode="auto">
          <a:xfrm>
            <a:off x="1612900" y="4495800"/>
            <a:ext cx="3810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43731" name="Text Box 19"/>
          <p:cNvSpPr txBox="1">
            <a:spLocks noChangeArrowheads="1"/>
          </p:cNvSpPr>
          <p:nvPr/>
        </p:nvSpPr>
        <p:spPr bwMode="auto">
          <a:xfrm>
            <a:off x="4876800" y="28956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/>
              <a:t>Caso 2.1: </a:t>
            </a:r>
            <a:r>
              <a:rPr lang="en-US" altLang="pt-BR" i="1"/>
              <a:t>x = </a:t>
            </a:r>
            <a:r>
              <a:rPr lang="en-US" altLang="pt-BR"/>
              <a:t>b (filho esquerdo)</a:t>
            </a:r>
          </a:p>
          <a:p>
            <a:pPr algn="l">
              <a:spcBef>
                <a:spcPct val="50000"/>
              </a:spcBef>
            </a:pPr>
            <a:r>
              <a:rPr lang="en-US" altLang="pt-BR" i="1"/>
              <a:t>RotaçãoDireita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</p:txBody>
      </p:sp>
      <p:sp>
        <p:nvSpPr>
          <p:cNvPr id="243732" name="Freeform 20"/>
          <p:cNvSpPr>
            <a:spLocks/>
          </p:cNvSpPr>
          <p:nvPr/>
        </p:nvSpPr>
        <p:spPr bwMode="auto">
          <a:xfrm>
            <a:off x="2286000" y="4356100"/>
            <a:ext cx="533400" cy="444500"/>
          </a:xfrm>
          <a:custGeom>
            <a:avLst/>
            <a:gdLst>
              <a:gd name="T0" fmla="*/ 0 w 336"/>
              <a:gd name="T1" fmla="*/ 280 h 280"/>
              <a:gd name="T2" fmla="*/ 96 w 336"/>
              <a:gd name="T3" fmla="*/ 40 h 280"/>
              <a:gd name="T4" fmla="*/ 336 w 336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80">
                <a:moveTo>
                  <a:pt x="0" y="280"/>
                </a:moveTo>
                <a:cubicBezTo>
                  <a:pt x="20" y="180"/>
                  <a:pt x="40" y="80"/>
                  <a:pt x="96" y="40"/>
                </a:cubicBezTo>
                <a:cubicBezTo>
                  <a:pt x="152" y="0"/>
                  <a:pt x="244" y="20"/>
                  <a:pt x="336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A0F6-74D6-4DF2-85AF-B4921F36B337}" type="slidenum">
              <a:rPr lang="pt-PT" altLang="pt-BR"/>
              <a:pPr/>
              <a:t>192</a:t>
            </a:fld>
            <a:endParaRPr lang="pt-PT" altLang="pt-BR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Antes de vermos o procedimento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  <a:r>
              <a:rPr lang="en-US" altLang="pt-BR" i="1"/>
              <a:t> </a:t>
            </a:r>
            <a:r>
              <a:rPr lang="en-US" altLang="pt-BR"/>
              <a:t>vamos analisar um procedimento mais simples considerando que a árvore </a:t>
            </a:r>
            <a:r>
              <a:rPr lang="en-US" altLang="pt-BR" i="1"/>
              <a:t>T</a:t>
            </a:r>
            <a:r>
              <a:rPr lang="en-US" altLang="pt-BR"/>
              <a:t> tem apenas três níveis</a:t>
            </a:r>
            <a:endParaRPr lang="pt-BR" altLang="pt-BR"/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1143000" y="3810000"/>
            <a:ext cx="3352800" cy="1752600"/>
            <a:chOff x="720" y="2400"/>
            <a:chExt cx="2112" cy="1104"/>
          </a:xfrm>
        </p:grpSpPr>
        <p:sp>
          <p:nvSpPr>
            <p:cNvPr id="244741" name="Oval 5"/>
            <p:cNvSpPr>
              <a:spLocks noChangeArrowheads="1"/>
            </p:cNvSpPr>
            <p:nvPr/>
          </p:nvSpPr>
          <p:spPr bwMode="auto">
            <a:xfrm>
              <a:off x="2592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g</a:t>
              </a:r>
              <a:endParaRPr lang="pt-BR" altLang="pt-BR"/>
            </a:p>
          </p:txBody>
        </p:sp>
        <p:cxnSp>
          <p:nvCxnSpPr>
            <p:cNvPr id="244742" name="AutoShape 6"/>
            <p:cNvCxnSpPr>
              <a:cxnSpLocks noChangeShapeType="1"/>
              <a:stCxn id="244745" idx="5"/>
              <a:endCxn id="244741" idx="0"/>
            </p:cNvCxnSpPr>
            <p:nvPr/>
          </p:nvCxnSpPr>
          <p:spPr bwMode="auto">
            <a:xfrm>
              <a:off x="2477" y="3037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743" name="AutoShape 7"/>
            <p:cNvCxnSpPr>
              <a:cxnSpLocks noChangeShapeType="1"/>
              <a:stCxn id="244745" idx="3"/>
            </p:cNvCxnSpPr>
            <p:nvPr/>
          </p:nvCxnSpPr>
          <p:spPr bwMode="auto">
            <a:xfrm flipH="1">
              <a:off x="2088" y="3037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744" name="Oval 8"/>
            <p:cNvSpPr>
              <a:spLocks noChangeArrowheads="1"/>
            </p:cNvSpPr>
            <p:nvPr/>
          </p:nvSpPr>
          <p:spPr bwMode="auto">
            <a:xfrm>
              <a:off x="163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44745" name="Oval 9"/>
            <p:cNvSpPr>
              <a:spLocks noChangeArrowheads="1"/>
            </p:cNvSpPr>
            <p:nvPr/>
          </p:nvSpPr>
          <p:spPr bwMode="auto">
            <a:xfrm>
              <a:off x="2272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c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4746" name="AutoShape 10"/>
            <p:cNvCxnSpPr>
              <a:cxnSpLocks noChangeShapeType="1"/>
              <a:stCxn id="244744" idx="5"/>
              <a:endCxn id="244745" idx="0"/>
            </p:cNvCxnSpPr>
            <p:nvPr/>
          </p:nvCxnSpPr>
          <p:spPr bwMode="auto">
            <a:xfrm>
              <a:off x="1837" y="2605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747" name="Oval 11"/>
            <p:cNvSpPr>
              <a:spLocks noChangeArrowheads="1"/>
            </p:cNvSpPr>
            <p:nvPr/>
          </p:nvSpPr>
          <p:spPr bwMode="auto">
            <a:xfrm>
              <a:off x="1016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b</a:t>
              </a:r>
              <a:endParaRPr lang="pt-BR" altLang="pt-BR"/>
            </a:p>
          </p:txBody>
        </p:sp>
        <p:cxnSp>
          <p:nvCxnSpPr>
            <p:cNvPr id="244748" name="AutoShape 12"/>
            <p:cNvCxnSpPr>
              <a:cxnSpLocks noChangeShapeType="1"/>
              <a:stCxn id="244744" idx="3"/>
              <a:endCxn id="244747" idx="0"/>
            </p:cNvCxnSpPr>
            <p:nvPr/>
          </p:nvCxnSpPr>
          <p:spPr bwMode="auto">
            <a:xfrm flipH="1">
              <a:off x="1136" y="2605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749" name="Oval 13"/>
            <p:cNvSpPr>
              <a:spLocks noChangeArrowheads="1"/>
            </p:cNvSpPr>
            <p:nvPr/>
          </p:nvSpPr>
          <p:spPr bwMode="auto">
            <a:xfrm>
              <a:off x="1344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e</a:t>
              </a:r>
              <a:endParaRPr lang="pt-BR" altLang="pt-BR"/>
            </a:p>
          </p:txBody>
        </p:sp>
        <p:cxnSp>
          <p:nvCxnSpPr>
            <p:cNvPr id="244750" name="AutoShape 14"/>
            <p:cNvCxnSpPr>
              <a:cxnSpLocks noChangeShapeType="1"/>
              <a:endCxn id="244749" idx="0"/>
            </p:cNvCxnSpPr>
            <p:nvPr/>
          </p:nvCxnSpPr>
          <p:spPr bwMode="auto">
            <a:xfrm>
              <a:off x="1229" y="3024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751" name="Oval 15"/>
            <p:cNvSpPr>
              <a:spLocks noChangeArrowheads="1"/>
            </p:cNvSpPr>
            <p:nvPr/>
          </p:nvSpPr>
          <p:spPr bwMode="auto">
            <a:xfrm>
              <a:off x="720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d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4752" name="AutoShape 16"/>
            <p:cNvCxnSpPr>
              <a:cxnSpLocks noChangeShapeType="1"/>
              <a:endCxn id="244751" idx="0"/>
            </p:cNvCxnSpPr>
            <p:nvPr/>
          </p:nvCxnSpPr>
          <p:spPr bwMode="auto">
            <a:xfrm flipH="1">
              <a:off x="840" y="3024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4753" name="Oval 17"/>
            <p:cNvSpPr>
              <a:spLocks noChangeArrowheads="1"/>
            </p:cNvSpPr>
            <p:nvPr/>
          </p:nvSpPr>
          <p:spPr bwMode="auto">
            <a:xfrm>
              <a:off x="1968" y="3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f</a:t>
              </a:r>
              <a:endParaRPr lang="pt-BR" altLang="pt-BR"/>
            </a:p>
          </p:txBody>
        </p:sp>
      </p:grpSp>
      <p:sp>
        <p:nvSpPr>
          <p:cNvPr id="244754" name="Oval 18"/>
          <p:cNvSpPr>
            <a:spLocks noChangeArrowheads="1"/>
          </p:cNvSpPr>
          <p:nvPr/>
        </p:nvSpPr>
        <p:spPr bwMode="auto">
          <a:xfrm>
            <a:off x="3606800" y="4495800"/>
            <a:ext cx="3810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44755" name="Text Box 19"/>
          <p:cNvSpPr txBox="1">
            <a:spLocks noChangeArrowheads="1"/>
          </p:cNvSpPr>
          <p:nvPr/>
        </p:nvSpPr>
        <p:spPr bwMode="auto">
          <a:xfrm>
            <a:off x="4876800" y="2895600"/>
            <a:ext cx="4114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/>
              <a:t>Caso 2.2: </a:t>
            </a:r>
            <a:r>
              <a:rPr lang="en-US" altLang="pt-BR" i="1"/>
              <a:t>x = </a:t>
            </a:r>
            <a:r>
              <a:rPr lang="en-US" altLang="pt-BR"/>
              <a:t>c (filho direito)</a:t>
            </a:r>
          </a:p>
          <a:p>
            <a:pPr algn="l">
              <a:spcBef>
                <a:spcPct val="50000"/>
              </a:spcBef>
            </a:pPr>
            <a:r>
              <a:rPr lang="en-US" altLang="pt-BR" i="1"/>
              <a:t>RotaçãoEsquerda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</p:txBody>
      </p:sp>
      <p:sp>
        <p:nvSpPr>
          <p:cNvPr id="244756" name="Freeform 20"/>
          <p:cNvSpPr>
            <a:spLocks/>
          </p:cNvSpPr>
          <p:nvPr/>
        </p:nvSpPr>
        <p:spPr bwMode="auto">
          <a:xfrm flipH="1">
            <a:off x="2743200" y="4356100"/>
            <a:ext cx="533400" cy="444500"/>
          </a:xfrm>
          <a:custGeom>
            <a:avLst/>
            <a:gdLst>
              <a:gd name="T0" fmla="*/ 0 w 336"/>
              <a:gd name="T1" fmla="*/ 280 h 280"/>
              <a:gd name="T2" fmla="*/ 96 w 336"/>
              <a:gd name="T3" fmla="*/ 40 h 280"/>
              <a:gd name="T4" fmla="*/ 336 w 336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80">
                <a:moveTo>
                  <a:pt x="0" y="280"/>
                </a:moveTo>
                <a:cubicBezTo>
                  <a:pt x="20" y="180"/>
                  <a:pt x="40" y="80"/>
                  <a:pt x="96" y="40"/>
                </a:cubicBezTo>
                <a:cubicBezTo>
                  <a:pt x="152" y="0"/>
                  <a:pt x="244" y="20"/>
                  <a:pt x="336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B9D0-03F8-4C6D-9141-347914998072}" type="slidenum">
              <a:rPr lang="pt-PT" altLang="pt-BR"/>
              <a:pPr/>
              <a:t>193</a:t>
            </a:fld>
            <a:endParaRPr lang="pt-PT" altLang="pt-BR"/>
          </a:p>
        </p:txBody>
      </p:sp>
      <p:grpSp>
        <p:nvGrpSpPr>
          <p:cNvPr id="245847" name="Group 87"/>
          <p:cNvGrpSpPr>
            <a:grpSpLocks/>
          </p:cNvGrpSpPr>
          <p:nvPr/>
        </p:nvGrpSpPr>
        <p:grpSpPr bwMode="auto">
          <a:xfrm>
            <a:off x="1143000" y="3810000"/>
            <a:ext cx="3352800" cy="1752600"/>
            <a:chOff x="720" y="2400"/>
            <a:chExt cx="2112" cy="1104"/>
          </a:xfrm>
        </p:grpSpPr>
        <p:sp>
          <p:nvSpPr>
            <p:cNvPr id="245765" name="Oval 5"/>
            <p:cNvSpPr>
              <a:spLocks noChangeArrowheads="1"/>
            </p:cNvSpPr>
            <p:nvPr/>
          </p:nvSpPr>
          <p:spPr bwMode="auto">
            <a:xfrm>
              <a:off x="2592" y="32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g</a:t>
              </a:r>
              <a:endParaRPr lang="pt-BR" altLang="pt-BR"/>
            </a:p>
          </p:txBody>
        </p:sp>
        <p:cxnSp>
          <p:nvCxnSpPr>
            <p:cNvPr id="245766" name="AutoShape 6"/>
            <p:cNvCxnSpPr>
              <a:cxnSpLocks noChangeShapeType="1"/>
              <a:stCxn id="245769" idx="5"/>
              <a:endCxn id="245765" idx="0"/>
            </p:cNvCxnSpPr>
            <p:nvPr/>
          </p:nvCxnSpPr>
          <p:spPr bwMode="auto">
            <a:xfrm>
              <a:off x="2477" y="3037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767" name="AutoShape 7"/>
            <p:cNvCxnSpPr>
              <a:cxnSpLocks noChangeShapeType="1"/>
              <a:stCxn id="245769" idx="3"/>
            </p:cNvCxnSpPr>
            <p:nvPr/>
          </p:nvCxnSpPr>
          <p:spPr bwMode="auto">
            <a:xfrm flipH="1">
              <a:off x="2088" y="3037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768" name="Oval 8"/>
            <p:cNvSpPr>
              <a:spLocks noChangeArrowheads="1"/>
            </p:cNvSpPr>
            <p:nvPr/>
          </p:nvSpPr>
          <p:spPr bwMode="auto">
            <a:xfrm>
              <a:off x="163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a</a:t>
              </a:r>
              <a:endParaRPr lang="pt-BR" altLang="pt-BR"/>
            </a:p>
          </p:txBody>
        </p:sp>
        <p:sp>
          <p:nvSpPr>
            <p:cNvPr id="245769" name="Oval 9"/>
            <p:cNvSpPr>
              <a:spLocks noChangeArrowheads="1"/>
            </p:cNvSpPr>
            <p:nvPr/>
          </p:nvSpPr>
          <p:spPr bwMode="auto">
            <a:xfrm>
              <a:off x="2272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c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5770" name="AutoShape 10"/>
            <p:cNvCxnSpPr>
              <a:cxnSpLocks noChangeShapeType="1"/>
              <a:stCxn id="245768" idx="5"/>
              <a:endCxn id="245769" idx="0"/>
            </p:cNvCxnSpPr>
            <p:nvPr/>
          </p:nvCxnSpPr>
          <p:spPr bwMode="auto">
            <a:xfrm>
              <a:off x="1837" y="2605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771" name="Oval 11"/>
            <p:cNvSpPr>
              <a:spLocks noChangeArrowheads="1"/>
            </p:cNvSpPr>
            <p:nvPr/>
          </p:nvSpPr>
          <p:spPr bwMode="auto">
            <a:xfrm>
              <a:off x="1016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b</a:t>
              </a:r>
              <a:endParaRPr lang="pt-BR" altLang="pt-BR"/>
            </a:p>
          </p:txBody>
        </p:sp>
        <p:cxnSp>
          <p:nvCxnSpPr>
            <p:cNvPr id="245772" name="AutoShape 12"/>
            <p:cNvCxnSpPr>
              <a:cxnSpLocks noChangeShapeType="1"/>
              <a:stCxn id="245768" idx="3"/>
              <a:endCxn id="245771" idx="0"/>
            </p:cNvCxnSpPr>
            <p:nvPr/>
          </p:nvCxnSpPr>
          <p:spPr bwMode="auto">
            <a:xfrm flipH="1">
              <a:off x="1136" y="2605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773" name="Oval 13"/>
            <p:cNvSpPr>
              <a:spLocks noChangeArrowheads="1"/>
            </p:cNvSpPr>
            <p:nvPr/>
          </p:nvSpPr>
          <p:spPr bwMode="auto">
            <a:xfrm>
              <a:off x="1344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e</a:t>
              </a:r>
              <a:endParaRPr lang="pt-BR" altLang="pt-BR"/>
            </a:p>
          </p:txBody>
        </p:sp>
        <p:cxnSp>
          <p:nvCxnSpPr>
            <p:cNvPr id="245774" name="AutoShape 14"/>
            <p:cNvCxnSpPr>
              <a:cxnSpLocks noChangeShapeType="1"/>
              <a:endCxn id="245773" idx="0"/>
            </p:cNvCxnSpPr>
            <p:nvPr/>
          </p:nvCxnSpPr>
          <p:spPr bwMode="auto">
            <a:xfrm>
              <a:off x="1229" y="3024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775" name="Oval 15"/>
            <p:cNvSpPr>
              <a:spLocks noChangeArrowheads="1"/>
            </p:cNvSpPr>
            <p:nvPr/>
          </p:nvSpPr>
          <p:spPr bwMode="auto">
            <a:xfrm>
              <a:off x="720" y="325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d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5776" name="AutoShape 16"/>
            <p:cNvCxnSpPr>
              <a:cxnSpLocks noChangeShapeType="1"/>
              <a:endCxn id="245775" idx="0"/>
            </p:cNvCxnSpPr>
            <p:nvPr/>
          </p:nvCxnSpPr>
          <p:spPr bwMode="auto">
            <a:xfrm flipH="1">
              <a:off x="840" y="3024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777" name="Oval 17"/>
            <p:cNvSpPr>
              <a:spLocks noChangeArrowheads="1"/>
            </p:cNvSpPr>
            <p:nvPr/>
          </p:nvSpPr>
          <p:spPr bwMode="auto">
            <a:xfrm>
              <a:off x="1968" y="3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f</a:t>
              </a:r>
              <a:endParaRPr lang="pt-BR" altLang="pt-BR"/>
            </a:p>
          </p:txBody>
        </p:sp>
        <p:sp>
          <p:nvSpPr>
            <p:cNvPr id="245778" name="Oval 18"/>
            <p:cNvSpPr>
              <a:spLocks noChangeArrowheads="1"/>
            </p:cNvSpPr>
            <p:nvPr/>
          </p:nvSpPr>
          <p:spPr bwMode="auto">
            <a:xfrm>
              <a:off x="720" y="3248"/>
              <a:ext cx="240" cy="24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/>
            </a:p>
          </p:txBody>
        </p:sp>
      </p:grpSp>
      <p:grpSp>
        <p:nvGrpSpPr>
          <p:cNvPr id="245801" name="Group 41"/>
          <p:cNvGrpSpPr>
            <a:grpSpLocks/>
          </p:cNvGrpSpPr>
          <p:nvPr/>
        </p:nvGrpSpPr>
        <p:grpSpPr bwMode="auto">
          <a:xfrm>
            <a:off x="787400" y="2992438"/>
            <a:ext cx="4114800" cy="3276600"/>
            <a:chOff x="2544" y="1200"/>
            <a:chExt cx="2592" cy="2064"/>
          </a:xfrm>
        </p:grpSpPr>
        <p:sp>
          <p:nvSpPr>
            <p:cNvPr id="245802" name="Rectangle 42"/>
            <p:cNvSpPr>
              <a:spLocks noChangeArrowheads="1"/>
            </p:cNvSpPr>
            <p:nvPr/>
          </p:nvSpPr>
          <p:spPr bwMode="auto">
            <a:xfrm>
              <a:off x="2544" y="1200"/>
              <a:ext cx="2592" cy="2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03" name="Oval 43"/>
            <p:cNvSpPr>
              <a:spLocks noChangeArrowheads="1"/>
            </p:cNvSpPr>
            <p:nvPr/>
          </p:nvSpPr>
          <p:spPr bwMode="auto">
            <a:xfrm>
              <a:off x="4232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45804" name="AutoShape 44"/>
            <p:cNvCxnSpPr>
              <a:cxnSpLocks noChangeShapeType="1"/>
              <a:stCxn id="245807" idx="5"/>
              <a:endCxn id="245803" idx="0"/>
            </p:cNvCxnSpPr>
            <p:nvPr/>
          </p:nvCxnSpPr>
          <p:spPr bwMode="auto">
            <a:xfrm>
              <a:off x="4117" y="2173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05" name="AutoShape 45"/>
            <p:cNvCxnSpPr>
              <a:cxnSpLocks noChangeShapeType="1"/>
              <a:stCxn id="245807" idx="3"/>
            </p:cNvCxnSpPr>
            <p:nvPr/>
          </p:nvCxnSpPr>
          <p:spPr bwMode="auto">
            <a:xfrm flipH="1">
              <a:off x="3728" y="2173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06" name="Oval 46"/>
            <p:cNvSpPr>
              <a:spLocks noChangeArrowheads="1"/>
            </p:cNvSpPr>
            <p:nvPr/>
          </p:nvSpPr>
          <p:spPr bwMode="auto">
            <a:xfrm>
              <a:off x="3272" y="153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sp>
          <p:nvSpPr>
            <p:cNvPr id="245807" name="Oval 47"/>
            <p:cNvSpPr>
              <a:spLocks noChangeArrowheads="1"/>
            </p:cNvSpPr>
            <p:nvPr/>
          </p:nvSpPr>
          <p:spPr bwMode="auto">
            <a:xfrm>
              <a:off x="3912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a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5808" name="AutoShape 48"/>
            <p:cNvCxnSpPr>
              <a:cxnSpLocks noChangeShapeType="1"/>
              <a:stCxn id="245806" idx="5"/>
              <a:endCxn id="245807" idx="0"/>
            </p:cNvCxnSpPr>
            <p:nvPr/>
          </p:nvCxnSpPr>
          <p:spPr bwMode="auto">
            <a:xfrm>
              <a:off x="3477" y="1741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09" name="Oval 49"/>
            <p:cNvSpPr>
              <a:spLocks noChangeArrowheads="1"/>
            </p:cNvSpPr>
            <p:nvPr/>
          </p:nvSpPr>
          <p:spPr bwMode="auto">
            <a:xfrm>
              <a:off x="2656" y="19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d</a:t>
              </a:r>
              <a:endParaRPr lang="pt-BR" altLang="pt-BR"/>
            </a:p>
          </p:txBody>
        </p:sp>
        <p:cxnSp>
          <p:nvCxnSpPr>
            <p:cNvPr id="245810" name="AutoShape 50"/>
            <p:cNvCxnSpPr>
              <a:cxnSpLocks noChangeShapeType="1"/>
              <a:stCxn id="245806" idx="3"/>
              <a:endCxn id="245809" idx="0"/>
            </p:cNvCxnSpPr>
            <p:nvPr/>
          </p:nvCxnSpPr>
          <p:spPr bwMode="auto">
            <a:xfrm flipH="1">
              <a:off x="2776" y="1741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11" name="Oval 51"/>
            <p:cNvSpPr>
              <a:spLocks noChangeArrowheads="1"/>
            </p:cNvSpPr>
            <p:nvPr/>
          </p:nvSpPr>
          <p:spPr bwMode="auto">
            <a:xfrm>
              <a:off x="3608" y="23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e</a:t>
              </a:r>
              <a:endParaRPr lang="pt-BR" altLang="pt-BR"/>
            </a:p>
          </p:txBody>
        </p:sp>
        <p:sp>
          <p:nvSpPr>
            <p:cNvPr id="245812" name="Oval 52"/>
            <p:cNvSpPr>
              <a:spLocks noChangeArrowheads="1"/>
            </p:cNvSpPr>
            <p:nvPr/>
          </p:nvSpPr>
          <p:spPr bwMode="auto">
            <a:xfrm>
              <a:off x="4560" y="283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g</a:t>
              </a:r>
              <a:endParaRPr lang="pt-BR" altLang="pt-BR"/>
            </a:p>
          </p:txBody>
        </p:sp>
        <p:cxnSp>
          <p:nvCxnSpPr>
            <p:cNvPr id="245813" name="AutoShape 53"/>
            <p:cNvCxnSpPr>
              <a:cxnSpLocks noChangeShapeType="1"/>
              <a:endCxn id="245812" idx="0"/>
            </p:cNvCxnSpPr>
            <p:nvPr/>
          </p:nvCxnSpPr>
          <p:spPr bwMode="auto">
            <a:xfrm>
              <a:off x="4445" y="2605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14" name="AutoShape 54"/>
            <p:cNvCxnSpPr>
              <a:cxnSpLocks noChangeShapeType="1"/>
            </p:cNvCxnSpPr>
            <p:nvPr/>
          </p:nvCxnSpPr>
          <p:spPr bwMode="auto">
            <a:xfrm flipH="1">
              <a:off x="4056" y="2605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15" name="Oval 55"/>
            <p:cNvSpPr>
              <a:spLocks noChangeArrowheads="1"/>
            </p:cNvSpPr>
            <p:nvPr/>
          </p:nvSpPr>
          <p:spPr bwMode="auto">
            <a:xfrm>
              <a:off x="3936" y="28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f</a:t>
              </a:r>
              <a:endParaRPr lang="pt-BR" altLang="pt-BR"/>
            </a:p>
          </p:txBody>
        </p:sp>
      </p:grpSp>
      <p:grpSp>
        <p:nvGrpSpPr>
          <p:cNvPr id="245831" name="Group 71"/>
          <p:cNvGrpSpPr>
            <a:grpSpLocks/>
          </p:cNvGrpSpPr>
          <p:nvPr/>
        </p:nvGrpSpPr>
        <p:grpSpPr bwMode="auto">
          <a:xfrm>
            <a:off x="457200" y="2459038"/>
            <a:ext cx="4991100" cy="4267200"/>
            <a:chOff x="288" y="1549"/>
            <a:chExt cx="3144" cy="2688"/>
          </a:xfrm>
        </p:grpSpPr>
        <p:sp>
          <p:nvSpPr>
            <p:cNvPr id="245832" name="Rectangle 72"/>
            <p:cNvSpPr>
              <a:spLocks noChangeArrowheads="1"/>
            </p:cNvSpPr>
            <p:nvPr/>
          </p:nvSpPr>
          <p:spPr bwMode="auto">
            <a:xfrm>
              <a:off x="288" y="1549"/>
              <a:ext cx="3144" cy="2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33" name="Oval 73"/>
            <p:cNvSpPr>
              <a:spLocks noChangeArrowheads="1"/>
            </p:cNvSpPr>
            <p:nvPr/>
          </p:nvSpPr>
          <p:spPr bwMode="auto">
            <a:xfrm>
              <a:off x="2176" y="308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c</a:t>
              </a:r>
              <a:endParaRPr lang="pt-BR" altLang="pt-BR"/>
            </a:p>
          </p:txBody>
        </p:sp>
        <p:cxnSp>
          <p:nvCxnSpPr>
            <p:cNvPr id="245834" name="AutoShape 74"/>
            <p:cNvCxnSpPr>
              <a:cxnSpLocks noChangeShapeType="1"/>
              <a:stCxn id="245837" idx="5"/>
              <a:endCxn id="245833" idx="0"/>
            </p:cNvCxnSpPr>
            <p:nvPr/>
          </p:nvCxnSpPr>
          <p:spPr bwMode="auto">
            <a:xfrm>
              <a:off x="2061" y="2858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35" name="AutoShape 75"/>
            <p:cNvCxnSpPr>
              <a:cxnSpLocks noChangeShapeType="1"/>
              <a:stCxn id="245837" idx="3"/>
            </p:cNvCxnSpPr>
            <p:nvPr/>
          </p:nvCxnSpPr>
          <p:spPr bwMode="auto">
            <a:xfrm flipH="1">
              <a:off x="1672" y="2858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36" name="Oval 76"/>
            <p:cNvSpPr>
              <a:spLocks noChangeArrowheads="1"/>
            </p:cNvSpPr>
            <p:nvPr/>
          </p:nvSpPr>
          <p:spPr bwMode="auto">
            <a:xfrm>
              <a:off x="1552" y="222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b</a:t>
              </a:r>
              <a:endParaRPr lang="pt-BR" altLang="pt-BR"/>
            </a:p>
          </p:txBody>
        </p:sp>
        <p:sp>
          <p:nvSpPr>
            <p:cNvPr id="245837" name="Oval 77"/>
            <p:cNvSpPr>
              <a:spLocks noChangeArrowheads="1"/>
            </p:cNvSpPr>
            <p:nvPr/>
          </p:nvSpPr>
          <p:spPr bwMode="auto">
            <a:xfrm>
              <a:off x="1856" y="2653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a</a:t>
              </a:r>
              <a:endParaRPr lang="pt-BR" altLang="pt-BR">
                <a:sym typeface="Symbol" pitchFamily="18" charset="2"/>
              </a:endParaRPr>
            </a:p>
          </p:txBody>
        </p:sp>
        <p:cxnSp>
          <p:nvCxnSpPr>
            <p:cNvPr id="245838" name="AutoShape 78"/>
            <p:cNvCxnSpPr>
              <a:cxnSpLocks noChangeShapeType="1"/>
              <a:stCxn id="245836" idx="5"/>
              <a:endCxn id="245837" idx="0"/>
            </p:cNvCxnSpPr>
            <p:nvPr/>
          </p:nvCxnSpPr>
          <p:spPr bwMode="auto">
            <a:xfrm>
              <a:off x="1757" y="2426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39" name="Oval 79"/>
            <p:cNvSpPr>
              <a:spLocks noChangeArrowheads="1"/>
            </p:cNvSpPr>
            <p:nvPr/>
          </p:nvSpPr>
          <p:spPr bwMode="auto">
            <a:xfrm>
              <a:off x="1221" y="176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ym typeface="Symbol" pitchFamily="18" charset="2"/>
                </a:rPr>
                <a:t>d</a:t>
              </a:r>
              <a:endParaRPr lang="pt-BR" altLang="pt-BR"/>
            </a:p>
          </p:txBody>
        </p:sp>
        <p:cxnSp>
          <p:nvCxnSpPr>
            <p:cNvPr id="245840" name="AutoShape 80"/>
            <p:cNvCxnSpPr>
              <a:cxnSpLocks noChangeShapeType="1"/>
              <a:stCxn id="245836" idx="0"/>
              <a:endCxn id="245839" idx="5"/>
            </p:cNvCxnSpPr>
            <p:nvPr/>
          </p:nvCxnSpPr>
          <p:spPr bwMode="auto">
            <a:xfrm flipH="1" flipV="1">
              <a:off x="1426" y="1970"/>
              <a:ext cx="246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41" name="Oval 81"/>
            <p:cNvSpPr>
              <a:spLocks noChangeArrowheads="1"/>
            </p:cNvSpPr>
            <p:nvPr/>
          </p:nvSpPr>
          <p:spPr bwMode="auto">
            <a:xfrm>
              <a:off x="1552" y="307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e</a:t>
              </a:r>
              <a:endParaRPr lang="pt-BR" altLang="pt-BR"/>
            </a:p>
          </p:txBody>
        </p:sp>
        <p:sp>
          <p:nvSpPr>
            <p:cNvPr id="245842" name="Oval 82"/>
            <p:cNvSpPr>
              <a:spLocks noChangeArrowheads="1"/>
            </p:cNvSpPr>
            <p:nvPr/>
          </p:nvSpPr>
          <p:spPr bwMode="auto">
            <a:xfrm>
              <a:off x="2504" y="351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g</a:t>
              </a:r>
              <a:endParaRPr lang="pt-BR" altLang="pt-BR"/>
            </a:p>
          </p:txBody>
        </p:sp>
        <p:cxnSp>
          <p:nvCxnSpPr>
            <p:cNvPr id="245843" name="AutoShape 83"/>
            <p:cNvCxnSpPr>
              <a:cxnSpLocks noChangeShapeType="1"/>
              <a:endCxn id="245842" idx="0"/>
            </p:cNvCxnSpPr>
            <p:nvPr/>
          </p:nvCxnSpPr>
          <p:spPr bwMode="auto">
            <a:xfrm>
              <a:off x="2389" y="3290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44" name="AutoShape 84"/>
            <p:cNvCxnSpPr>
              <a:cxnSpLocks noChangeShapeType="1"/>
            </p:cNvCxnSpPr>
            <p:nvPr/>
          </p:nvCxnSpPr>
          <p:spPr bwMode="auto">
            <a:xfrm flipH="1">
              <a:off x="2000" y="3290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45" name="Oval 85"/>
            <p:cNvSpPr>
              <a:spLocks noChangeArrowheads="1"/>
            </p:cNvSpPr>
            <p:nvPr/>
          </p:nvSpPr>
          <p:spPr bwMode="auto">
            <a:xfrm>
              <a:off x="1880" y="350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f</a:t>
              </a:r>
              <a:endParaRPr lang="pt-BR" altLang="pt-BR"/>
            </a:p>
          </p:txBody>
        </p:sp>
      </p:grp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Antes de vermos o procedimento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  <a:r>
              <a:rPr lang="en-US" altLang="pt-BR" i="1"/>
              <a:t> </a:t>
            </a:r>
            <a:r>
              <a:rPr lang="en-US" altLang="pt-BR"/>
              <a:t>vamos analisar um procedimento mais simples considerando que a árvore </a:t>
            </a:r>
            <a:r>
              <a:rPr lang="en-US" altLang="pt-BR" i="1"/>
              <a:t>T</a:t>
            </a:r>
            <a:r>
              <a:rPr lang="en-US" altLang="pt-BR"/>
              <a:t> tem apenas três níveis</a:t>
            </a:r>
            <a:endParaRPr lang="pt-BR" altLang="pt-BR"/>
          </a:p>
        </p:txBody>
      </p:sp>
      <p:sp>
        <p:nvSpPr>
          <p:cNvPr id="245779" name="Text Box 19"/>
          <p:cNvSpPr txBox="1">
            <a:spLocks noChangeArrowheads="1"/>
          </p:cNvSpPr>
          <p:nvPr/>
        </p:nvSpPr>
        <p:spPr bwMode="auto">
          <a:xfrm>
            <a:off x="4876800" y="2895600"/>
            <a:ext cx="4114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/>
              <a:t>Caso 3.1: </a:t>
            </a:r>
            <a:r>
              <a:rPr lang="en-US" altLang="pt-BR" i="1"/>
              <a:t>x = </a:t>
            </a:r>
            <a:r>
              <a:rPr lang="en-US" altLang="pt-BR"/>
              <a:t>d </a:t>
            </a:r>
            <a:br>
              <a:rPr lang="en-US" altLang="pt-BR"/>
            </a:br>
            <a:r>
              <a:rPr lang="en-US" altLang="pt-BR"/>
              <a:t>    (neto esquerdo / esquerdo)</a:t>
            </a:r>
          </a:p>
          <a:p>
            <a:pPr algn="l">
              <a:spcBef>
                <a:spcPct val="50000"/>
              </a:spcBef>
            </a:pPr>
            <a:r>
              <a:rPr lang="en-US" altLang="pt-BR" i="1"/>
              <a:t>RotaçãoDireita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</p:txBody>
      </p:sp>
      <p:sp>
        <p:nvSpPr>
          <p:cNvPr id="245846" name="Rectangle 86"/>
          <p:cNvSpPr>
            <a:spLocks noChangeArrowheads="1"/>
          </p:cNvSpPr>
          <p:nvPr/>
        </p:nvSpPr>
        <p:spPr bwMode="auto">
          <a:xfrm>
            <a:off x="4876800" y="4267200"/>
            <a:ext cx="252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RotaçãoDireita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6" grpId="0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CA6D-F372-46F0-B97A-0EEF39A36C65}" type="slidenum">
              <a:rPr lang="pt-PT" altLang="pt-BR"/>
              <a:pPr/>
              <a:t>194</a:t>
            </a:fld>
            <a:endParaRPr lang="pt-PT" altLang="pt-BR"/>
          </a:p>
        </p:txBody>
      </p:sp>
      <p:sp>
        <p:nvSpPr>
          <p:cNvPr id="247811" name="Oval 3"/>
          <p:cNvSpPr>
            <a:spLocks noChangeArrowheads="1"/>
          </p:cNvSpPr>
          <p:nvPr/>
        </p:nvSpPr>
        <p:spPr bwMode="auto">
          <a:xfrm>
            <a:off x="41148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g</a:t>
            </a:r>
            <a:endParaRPr lang="pt-BR" altLang="pt-BR"/>
          </a:p>
        </p:txBody>
      </p:sp>
      <p:cxnSp>
        <p:nvCxnSpPr>
          <p:cNvPr id="247812" name="AutoShape 4"/>
          <p:cNvCxnSpPr>
            <a:cxnSpLocks noChangeShapeType="1"/>
            <a:stCxn id="247815" idx="5"/>
            <a:endCxn id="247811" idx="0"/>
          </p:cNvCxnSpPr>
          <p:nvPr/>
        </p:nvCxnSpPr>
        <p:spPr bwMode="auto">
          <a:xfrm>
            <a:off x="3932238" y="48212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13" name="AutoShape 5"/>
          <p:cNvCxnSpPr>
            <a:cxnSpLocks noChangeShapeType="1"/>
            <a:stCxn id="247815" idx="3"/>
          </p:cNvCxnSpPr>
          <p:nvPr/>
        </p:nvCxnSpPr>
        <p:spPr bwMode="auto">
          <a:xfrm flipH="1">
            <a:off x="3314700" y="48212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14" name="Oval 6"/>
          <p:cNvSpPr>
            <a:spLocks noChangeArrowheads="1"/>
          </p:cNvSpPr>
          <p:nvPr/>
        </p:nvSpPr>
        <p:spPr bwMode="auto">
          <a:xfrm>
            <a:off x="25908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sp>
        <p:nvSpPr>
          <p:cNvPr id="247815" name="Oval 7"/>
          <p:cNvSpPr>
            <a:spLocks noChangeArrowheads="1"/>
          </p:cNvSpPr>
          <p:nvPr/>
        </p:nvSpPr>
        <p:spPr bwMode="auto">
          <a:xfrm>
            <a:off x="36068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c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47816" name="AutoShape 8"/>
          <p:cNvCxnSpPr>
            <a:cxnSpLocks noChangeShapeType="1"/>
            <a:stCxn id="247814" idx="5"/>
            <a:endCxn id="247815" idx="0"/>
          </p:cNvCxnSpPr>
          <p:nvPr/>
        </p:nvCxnSpPr>
        <p:spPr bwMode="auto">
          <a:xfrm>
            <a:off x="2916238" y="41354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17" name="Oval 9"/>
          <p:cNvSpPr>
            <a:spLocks noChangeArrowheads="1"/>
          </p:cNvSpPr>
          <p:nvPr/>
        </p:nvSpPr>
        <p:spPr bwMode="auto">
          <a:xfrm>
            <a:off x="16129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b</a:t>
            </a:r>
            <a:endParaRPr lang="pt-BR" altLang="pt-BR"/>
          </a:p>
        </p:txBody>
      </p:sp>
      <p:cxnSp>
        <p:nvCxnSpPr>
          <p:cNvPr id="247818" name="AutoShape 10"/>
          <p:cNvCxnSpPr>
            <a:cxnSpLocks noChangeShapeType="1"/>
            <a:stCxn id="247814" idx="3"/>
            <a:endCxn id="247817" idx="0"/>
          </p:cNvCxnSpPr>
          <p:nvPr/>
        </p:nvCxnSpPr>
        <p:spPr bwMode="auto">
          <a:xfrm flipH="1">
            <a:off x="1803400" y="41354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19" name="Oval 11"/>
          <p:cNvSpPr>
            <a:spLocks noChangeArrowheads="1"/>
          </p:cNvSpPr>
          <p:nvPr/>
        </p:nvSpPr>
        <p:spPr bwMode="auto">
          <a:xfrm>
            <a:off x="2133600" y="5160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cxnSp>
        <p:nvCxnSpPr>
          <p:cNvPr id="247820" name="AutoShape 12"/>
          <p:cNvCxnSpPr>
            <a:cxnSpLocks noChangeShapeType="1"/>
            <a:endCxn id="247819" idx="0"/>
          </p:cNvCxnSpPr>
          <p:nvPr/>
        </p:nvCxnSpPr>
        <p:spPr bwMode="auto">
          <a:xfrm>
            <a:off x="1951038" y="48006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21" name="Oval 13"/>
          <p:cNvSpPr>
            <a:spLocks noChangeArrowheads="1"/>
          </p:cNvSpPr>
          <p:nvPr/>
        </p:nvSpPr>
        <p:spPr bwMode="auto">
          <a:xfrm>
            <a:off x="1143000" y="5160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d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47822" name="AutoShape 14"/>
          <p:cNvCxnSpPr>
            <a:cxnSpLocks noChangeShapeType="1"/>
            <a:endCxn id="247821" idx="0"/>
          </p:cNvCxnSpPr>
          <p:nvPr/>
        </p:nvCxnSpPr>
        <p:spPr bwMode="auto">
          <a:xfrm flipH="1">
            <a:off x="1333500" y="48006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7823" name="Oval 15"/>
          <p:cNvSpPr>
            <a:spLocks noChangeArrowheads="1"/>
          </p:cNvSpPr>
          <p:nvPr/>
        </p:nvSpPr>
        <p:spPr bwMode="auto">
          <a:xfrm>
            <a:off x="3124200" y="51689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  <p:sp>
        <p:nvSpPr>
          <p:cNvPr id="247824" name="Oval 16"/>
          <p:cNvSpPr>
            <a:spLocks noChangeArrowheads="1"/>
          </p:cNvSpPr>
          <p:nvPr/>
        </p:nvSpPr>
        <p:spPr bwMode="auto">
          <a:xfrm>
            <a:off x="2133600" y="5168900"/>
            <a:ext cx="3810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4785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7856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Antes de vermos o procedimento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  <a:r>
              <a:rPr lang="en-US" altLang="pt-BR" i="1"/>
              <a:t> </a:t>
            </a:r>
            <a:r>
              <a:rPr lang="en-US" altLang="pt-BR"/>
              <a:t>vamos analisar um procedimento mais simples considerando que a árvore </a:t>
            </a:r>
            <a:r>
              <a:rPr lang="en-US" altLang="pt-BR" i="1"/>
              <a:t>T</a:t>
            </a:r>
            <a:r>
              <a:rPr lang="en-US" altLang="pt-BR"/>
              <a:t> tem apenas três níveis</a:t>
            </a:r>
            <a:endParaRPr lang="pt-BR" altLang="pt-BR"/>
          </a:p>
        </p:txBody>
      </p:sp>
      <p:sp>
        <p:nvSpPr>
          <p:cNvPr id="247857" name="Text Box 49"/>
          <p:cNvSpPr txBox="1">
            <a:spLocks noChangeArrowheads="1"/>
          </p:cNvSpPr>
          <p:nvPr/>
        </p:nvSpPr>
        <p:spPr bwMode="auto">
          <a:xfrm>
            <a:off x="4876800" y="2895600"/>
            <a:ext cx="4114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/>
              <a:t>Caso 3.2: </a:t>
            </a:r>
            <a:r>
              <a:rPr lang="en-US" altLang="pt-BR" i="1"/>
              <a:t>x = </a:t>
            </a:r>
            <a:r>
              <a:rPr lang="en-US" altLang="pt-BR"/>
              <a:t>e </a:t>
            </a:r>
            <a:br>
              <a:rPr lang="en-US" altLang="pt-BR"/>
            </a:br>
            <a:r>
              <a:rPr lang="en-US" altLang="pt-BR"/>
              <a:t>    (neto esquerdo / direito)</a:t>
            </a:r>
          </a:p>
          <a:p>
            <a:pPr algn="l">
              <a:spcBef>
                <a:spcPct val="50000"/>
              </a:spcBef>
            </a:pPr>
            <a:r>
              <a:rPr lang="en-US" altLang="pt-BR" i="1"/>
              <a:t>RotaçãoDuplaDireita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13B6-8F99-48D0-ACF4-3DAC0950EE8D}" type="slidenum">
              <a:rPr lang="pt-PT" altLang="pt-BR"/>
              <a:pPr/>
              <a:t>195</a:t>
            </a:fld>
            <a:endParaRPr lang="pt-PT" altLang="pt-BR"/>
          </a:p>
        </p:txBody>
      </p:sp>
      <p:sp>
        <p:nvSpPr>
          <p:cNvPr id="248834" name="Oval 2"/>
          <p:cNvSpPr>
            <a:spLocks noChangeArrowheads="1"/>
          </p:cNvSpPr>
          <p:nvPr/>
        </p:nvSpPr>
        <p:spPr bwMode="auto">
          <a:xfrm>
            <a:off x="41148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g</a:t>
            </a:r>
            <a:endParaRPr lang="pt-BR" altLang="pt-BR"/>
          </a:p>
        </p:txBody>
      </p:sp>
      <p:cxnSp>
        <p:nvCxnSpPr>
          <p:cNvPr id="248835" name="AutoShape 3"/>
          <p:cNvCxnSpPr>
            <a:cxnSpLocks noChangeShapeType="1"/>
            <a:stCxn id="248838" idx="5"/>
            <a:endCxn id="248834" idx="0"/>
          </p:cNvCxnSpPr>
          <p:nvPr/>
        </p:nvCxnSpPr>
        <p:spPr bwMode="auto">
          <a:xfrm>
            <a:off x="3932238" y="48212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8836" name="AutoShape 4"/>
          <p:cNvCxnSpPr>
            <a:cxnSpLocks noChangeShapeType="1"/>
            <a:stCxn id="248838" idx="3"/>
          </p:cNvCxnSpPr>
          <p:nvPr/>
        </p:nvCxnSpPr>
        <p:spPr bwMode="auto">
          <a:xfrm flipH="1">
            <a:off x="3314700" y="48212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837" name="Oval 5"/>
          <p:cNvSpPr>
            <a:spLocks noChangeArrowheads="1"/>
          </p:cNvSpPr>
          <p:nvPr/>
        </p:nvSpPr>
        <p:spPr bwMode="auto">
          <a:xfrm>
            <a:off x="25908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sp>
        <p:nvSpPr>
          <p:cNvPr id="248838" name="Oval 6"/>
          <p:cNvSpPr>
            <a:spLocks noChangeArrowheads="1"/>
          </p:cNvSpPr>
          <p:nvPr/>
        </p:nvSpPr>
        <p:spPr bwMode="auto">
          <a:xfrm>
            <a:off x="36068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c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48839" name="AutoShape 7"/>
          <p:cNvCxnSpPr>
            <a:cxnSpLocks noChangeShapeType="1"/>
            <a:stCxn id="248837" idx="5"/>
            <a:endCxn id="248838" idx="0"/>
          </p:cNvCxnSpPr>
          <p:nvPr/>
        </p:nvCxnSpPr>
        <p:spPr bwMode="auto">
          <a:xfrm>
            <a:off x="2916238" y="41354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840" name="Oval 8"/>
          <p:cNvSpPr>
            <a:spLocks noChangeArrowheads="1"/>
          </p:cNvSpPr>
          <p:nvPr/>
        </p:nvSpPr>
        <p:spPr bwMode="auto">
          <a:xfrm>
            <a:off x="16129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b</a:t>
            </a:r>
            <a:endParaRPr lang="pt-BR" altLang="pt-BR"/>
          </a:p>
        </p:txBody>
      </p:sp>
      <p:cxnSp>
        <p:nvCxnSpPr>
          <p:cNvPr id="248841" name="AutoShape 9"/>
          <p:cNvCxnSpPr>
            <a:cxnSpLocks noChangeShapeType="1"/>
            <a:stCxn id="248837" idx="3"/>
            <a:endCxn id="248840" idx="0"/>
          </p:cNvCxnSpPr>
          <p:nvPr/>
        </p:nvCxnSpPr>
        <p:spPr bwMode="auto">
          <a:xfrm flipH="1">
            <a:off x="1803400" y="41354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842" name="Oval 10"/>
          <p:cNvSpPr>
            <a:spLocks noChangeArrowheads="1"/>
          </p:cNvSpPr>
          <p:nvPr/>
        </p:nvSpPr>
        <p:spPr bwMode="auto">
          <a:xfrm>
            <a:off x="2133600" y="5160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cxnSp>
        <p:nvCxnSpPr>
          <p:cNvPr id="248843" name="AutoShape 11"/>
          <p:cNvCxnSpPr>
            <a:cxnSpLocks noChangeShapeType="1"/>
            <a:endCxn id="248842" idx="0"/>
          </p:cNvCxnSpPr>
          <p:nvPr/>
        </p:nvCxnSpPr>
        <p:spPr bwMode="auto">
          <a:xfrm>
            <a:off x="1951038" y="48006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844" name="Oval 12"/>
          <p:cNvSpPr>
            <a:spLocks noChangeArrowheads="1"/>
          </p:cNvSpPr>
          <p:nvPr/>
        </p:nvSpPr>
        <p:spPr bwMode="auto">
          <a:xfrm>
            <a:off x="1143000" y="5160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d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48845" name="AutoShape 13"/>
          <p:cNvCxnSpPr>
            <a:cxnSpLocks noChangeShapeType="1"/>
            <a:endCxn id="248844" idx="0"/>
          </p:cNvCxnSpPr>
          <p:nvPr/>
        </p:nvCxnSpPr>
        <p:spPr bwMode="auto">
          <a:xfrm flipH="1">
            <a:off x="1333500" y="48006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846" name="Oval 14"/>
          <p:cNvSpPr>
            <a:spLocks noChangeArrowheads="1"/>
          </p:cNvSpPr>
          <p:nvPr/>
        </p:nvSpPr>
        <p:spPr bwMode="auto">
          <a:xfrm>
            <a:off x="3124200" y="51689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  <p:sp>
        <p:nvSpPr>
          <p:cNvPr id="248847" name="Oval 15"/>
          <p:cNvSpPr>
            <a:spLocks noChangeArrowheads="1"/>
          </p:cNvSpPr>
          <p:nvPr/>
        </p:nvSpPr>
        <p:spPr bwMode="auto">
          <a:xfrm>
            <a:off x="3124200" y="5168900"/>
            <a:ext cx="3810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488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8849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Antes de vermos o procedimento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  <a:r>
              <a:rPr lang="en-US" altLang="pt-BR" i="1"/>
              <a:t> </a:t>
            </a:r>
            <a:r>
              <a:rPr lang="en-US" altLang="pt-BR"/>
              <a:t>vamos analisar um procedimento mais simples considerando que a árvore </a:t>
            </a:r>
            <a:r>
              <a:rPr lang="en-US" altLang="pt-BR" i="1"/>
              <a:t>T</a:t>
            </a:r>
            <a:r>
              <a:rPr lang="en-US" altLang="pt-BR"/>
              <a:t> tem apenas três níveis</a:t>
            </a:r>
            <a:endParaRPr lang="pt-BR" altLang="pt-BR"/>
          </a:p>
        </p:txBody>
      </p:sp>
      <p:sp>
        <p:nvSpPr>
          <p:cNvPr id="248850" name="Text Box 18"/>
          <p:cNvSpPr txBox="1">
            <a:spLocks noChangeArrowheads="1"/>
          </p:cNvSpPr>
          <p:nvPr/>
        </p:nvSpPr>
        <p:spPr bwMode="auto">
          <a:xfrm>
            <a:off x="4876800" y="2895600"/>
            <a:ext cx="41148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/>
              <a:t>Caso 3.3: </a:t>
            </a:r>
            <a:r>
              <a:rPr lang="en-US" altLang="pt-BR" i="1"/>
              <a:t>x = </a:t>
            </a:r>
            <a:r>
              <a:rPr lang="en-US" altLang="pt-BR"/>
              <a:t>f </a:t>
            </a:r>
            <a:br>
              <a:rPr lang="en-US" altLang="pt-BR"/>
            </a:br>
            <a:r>
              <a:rPr lang="en-US" altLang="pt-BR"/>
              <a:t>    (neto direito / esquerdo)</a:t>
            </a:r>
          </a:p>
          <a:p>
            <a:pPr algn="l">
              <a:spcBef>
                <a:spcPct val="50000"/>
              </a:spcBef>
            </a:pPr>
            <a:r>
              <a:rPr lang="en-US" altLang="pt-BR" i="1"/>
              <a:t>RotaçãoDuplaEsquerda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4ACE-6068-4485-A1C8-EB6149FF757E}" type="slidenum">
              <a:rPr lang="pt-PT" altLang="pt-BR"/>
              <a:pPr/>
              <a:t>196</a:t>
            </a:fld>
            <a:endParaRPr lang="pt-PT" altLang="pt-BR"/>
          </a:p>
        </p:txBody>
      </p:sp>
      <p:sp>
        <p:nvSpPr>
          <p:cNvPr id="249858" name="Oval 2"/>
          <p:cNvSpPr>
            <a:spLocks noChangeArrowheads="1"/>
          </p:cNvSpPr>
          <p:nvPr/>
        </p:nvSpPr>
        <p:spPr bwMode="auto">
          <a:xfrm>
            <a:off x="41148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g</a:t>
            </a:r>
            <a:endParaRPr lang="pt-BR" altLang="pt-BR"/>
          </a:p>
        </p:txBody>
      </p:sp>
      <p:cxnSp>
        <p:nvCxnSpPr>
          <p:cNvPr id="249859" name="AutoShape 3"/>
          <p:cNvCxnSpPr>
            <a:cxnSpLocks noChangeShapeType="1"/>
            <a:stCxn id="249862" idx="5"/>
            <a:endCxn id="249858" idx="0"/>
          </p:cNvCxnSpPr>
          <p:nvPr/>
        </p:nvCxnSpPr>
        <p:spPr bwMode="auto">
          <a:xfrm>
            <a:off x="3932238" y="48212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60" name="AutoShape 4"/>
          <p:cNvCxnSpPr>
            <a:cxnSpLocks noChangeShapeType="1"/>
            <a:stCxn id="249862" idx="3"/>
          </p:cNvCxnSpPr>
          <p:nvPr/>
        </p:nvCxnSpPr>
        <p:spPr bwMode="auto">
          <a:xfrm flipH="1">
            <a:off x="3314700" y="48212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61" name="Oval 5"/>
          <p:cNvSpPr>
            <a:spLocks noChangeArrowheads="1"/>
          </p:cNvSpPr>
          <p:nvPr/>
        </p:nvSpPr>
        <p:spPr bwMode="auto">
          <a:xfrm>
            <a:off x="25908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sp>
        <p:nvSpPr>
          <p:cNvPr id="249862" name="Oval 6"/>
          <p:cNvSpPr>
            <a:spLocks noChangeArrowheads="1"/>
          </p:cNvSpPr>
          <p:nvPr/>
        </p:nvSpPr>
        <p:spPr bwMode="auto">
          <a:xfrm>
            <a:off x="36068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c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49863" name="AutoShape 7"/>
          <p:cNvCxnSpPr>
            <a:cxnSpLocks noChangeShapeType="1"/>
            <a:stCxn id="249861" idx="5"/>
            <a:endCxn id="249862" idx="0"/>
          </p:cNvCxnSpPr>
          <p:nvPr/>
        </p:nvCxnSpPr>
        <p:spPr bwMode="auto">
          <a:xfrm>
            <a:off x="2916238" y="41354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64" name="Oval 8"/>
          <p:cNvSpPr>
            <a:spLocks noChangeArrowheads="1"/>
          </p:cNvSpPr>
          <p:nvPr/>
        </p:nvSpPr>
        <p:spPr bwMode="auto">
          <a:xfrm>
            <a:off x="16129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b</a:t>
            </a:r>
            <a:endParaRPr lang="pt-BR" altLang="pt-BR"/>
          </a:p>
        </p:txBody>
      </p:sp>
      <p:cxnSp>
        <p:nvCxnSpPr>
          <p:cNvPr id="249865" name="AutoShape 9"/>
          <p:cNvCxnSpPr>
            <a:cxnSpLocks noChangeShapeType="1"/>
            <a:stCxn id="249861" idx="3"/>
            <a:endCxn id="249864" idx="0"/>
          </p:cNvCxnSpPr>
          <p:nvPr/>
        </p:nvCxnSpPr>
        <p:spPr bwMode="auto">
          <a:xfrm flipH="1">
            <a:off x="1803400" y="41354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66" name="Oval 10"/>
          <p:cNvSpPr>
            <a:spLocks noChangeArrowheads="1"/>
          </p:cNvSpPr>
          <p:nvPr/>
        </p:nvSpPr>
        <p:spPr bwMode="auto">
          <a:xfrm>
            <a:off x="2133600" y="5160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cxnSp>
        <p:nvCxnSpPr>
          <p:cNvPr id="249867" name="AutoShape 11"/>
          <p:cNvCxnSpPr>
            <a:cxnSpLocks noChangeShapeType="1"/>
            <a:endCxn id="249866" idx="0"/>
          </p:cNvCxnSpPr>
          <p:nvPr/>
        </p:nvCxnSpPr>
        <p:spPr bwMode="auto">
          <a:xfrm>
            <a:off x="1951038" y="48006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68" name="Oval 12"/>
          <p:cNvSpPr>
            <a:spLocks noChangeArrowheads="1"/>
          </p:cNvSpPr>
          <p:nvPr/>
        </p:nvSpPr>
        <p:spPr bwMode="auto">
          <a:xfrm>
            <a:off x="1143000" y="51609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d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49869" name="AutoShape 13"/>
          <p:cNvCxnSpPr>
            <a:cxnSpLocks noChangeShapeType="1"/>
            <a:endCxn id="249868" idx="0"/>
          </p:cNvCxnSpPr>
          <p:nvPr/>
        </p:nvCxnSpPr>
        <p:spPr bwMode="auto">
          <a:xfrm flipH="1">
            <a:off x="1333500" y="48006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70" name="Oval 14"/>
          <p:cNvSpPr>
            <a:spLocks noChangeArrowheads="1"/>
          </p:cNvSpPr>
          <p:nvPr/>
        </p:nvSpPr>
        <p:spPr bwMode="auto">
          <a:xfrm>
            <a:off x="3124200" y="51689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  <p:sp>
        <p:nvSpPr>
          <p:cNvPr id="249871" name="Oval 15"/>
          <p:cNvSpPr>
            <a:spLocks noChangeArrowheads="1"/>
          </p:cNvSpPr>
          <p:nvPr/>
        </p:nvSpPr>
        <p:spPr bwMode="auto">
          <a:xfrm>
            <a:off x="4114800" y="5168900"/>
            <a:ext cx="381000" cy="381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498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49873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Antes de vermos o procedimento </a:t>
            </a:r>
            <a:r>
              <a:rPr lang="en-US" altLang="pt-BR" i="1"/>
              <a:t>splay </a:t>
            </a:r>
            <a:r>
              <a:rPr lang="en-US" altLang="pt-BR"/>
              <a:t>(</a:t>
            </a:r>
            <a:r>
              <a:rPr lang="en-US" altLang="pt-BR" i="1"/>
              <a:t>x, T</a:t>
            </a:r>
            <a:r>
              <a:rPr lang="en-US" altLang="pt-BR"/>
              <a:t>)</a:t>
            </a:r>
            <a:r>
              <a:rPr lang="en-US" altLang="pt-BR" i="1"/>
              <a:t> </a:t>
            </a:r>
            <a:r>
              <a:rPr lang="en-US" altLang="pt-BR"/>
              <a:t>vamos analisar um procedimento mais simples considerando que a árvore </a:t>
            </a:r>
            <a:r>
              <a:rPr lang="en-US" altLang="pt-BR" i="1"/>
              <a:t>T</a:t>
            </a:r>
            <a:r>
              <a:rPr lang="en-US" altLang="pt-BR"/>
              <a:t> tem apenas três níveis</a:t>
            </a:r>
            <a:endParaRPr lang="pt-BR" altLang="pt-BR"/>
          </a:p>
        </p:txBody>
      </p:sp>
      <p:sp>
        <p:nvSpPr>
          <p:cNvPr id="249874" name="Text Box 18"/>
          <p:cNvSpPr txBox="1">
            <a:spLocks noChangeArrowheads="1"/>
          </p:cNvSpPr>
          <p:nvPr/>
        </p:nvSpPr>
        <p:spPr bwMode="auto">
          <a:xfrm>
            <a:off x="4876800" y="2895600"/>
            <a:ext cx="4114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pt-BR"/>
              <a:t>Caso 3.4: </a:t>
            </a:r>
            <a:r>
              <a:rPr lang="en-US" altLang="pt-BR" i="1"/>
              <a:t>x = </a:t>
            </a:r>
            <a:r>
              <a:rPr lang="en-US" altLang="pt-BR"/>
              <a:t>g </a:t>
            </a:r>
            <a:br>
              <a:rPr lang="en-US" altLang="pt-BR"/>
            </a:br>
            <a:r>
              <a:rPr lang="en-US" altLang="pt-BR"/>
              <a:t>    (neto direito / direito)</a:t>
            </a:r>
          </a:p>
          <a:p>
            <a:pPr algn="l">
              <a:spcBef>
                <a:spcPct val="50000"/>
              </a:spcBef>
            </a:pPr>
            <a:r>
              <a:rPr lang="en-US" altLang="pt-BR" i="1"/>
              <a:t>RotaçãoEsquerda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 </a:t>
            </a:r>
            <a:r>
              <a:rPr lang="en-US" altLang="pt-BR" i="1"/>
              <a:t>RotaçãoEsquerda </a:t>
            </a:r>
            <a:r>
              <a:rPr lang="en-US" altLang="pt-BR"/>
              <a:t>(</a:t>
            </a:r>
            <a:r>
              <a:rPr lang="en-US" altLang="pt-BR" i="1"/>
              <a:t>T</a:t>
            </a:r>
            <a:r>
              <a:rPr lang="en-US" altLang="pt-BR"/>
              <a:t>)</a:t>
            </a:r>
            <a:endParaRPr lang="pt-BR" altLang="pt-BR"/>
          </a:p>
          <a:p>
            <a:pPr algn="l">
              <a:spcBef>
                <a:spcPct val="50000"/>
              </a:spcBef>
            </a:pPr>
            <a:endParaRPr lang="pt-BR" altLang="pt-BR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7D03C-3C79-497C-BCC4-362AF061B977}" type="slidenum">
              <a:rPr lang="pt-PT" altLang="pt-BR"/>
              <a:pPr/>
              <a:t>197</a:t>
            </a:fld>
            <a:endParaRPr lang="pt-PT" altLang="pt-BR"/>
          </a:p>
        </p:txBody>
      </p:sp>
      <p:sp>
        <p:nvSpPr>
          <p:cNvPr id="2508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50897" name="Rectangle 1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Se nenhum desses nós é </a:t>
            </a:r>
            <a:r>
              <a:rPr lang="en-US" altLang="pt-BR" i="1"/>
              <a:t>x, </a:t>
            </a:r>
            <a:r>
              <a:rPr lang="en-US" altLang="pt-BR"/>
              <a:t>então </a:t>
            </a:r>
            <a:r>
              <a:rPr lang="en-US" altLang="pt-BR" i="1"/>
              <a:t>x </a:t>
            </a:r>
            <a:r>
              <a:rPr lang="en-US" altLang="pt-BR"/>
              <a:t>descende de d, e, f, ou g</a:t>
            </a:r>
          </a:p>
          <a:p>
            <a:pPr lvl="1"/>
            <a:r>
              <a:rPr lang="en-US" altLang="pt-BR"/>
              <a:t>Após aplicarmos o procedimento recursivamente à subárvore enraizada em d, e, f ou g, </a:t>
            </a:r>
            <a:r>
              <a:rPr lang="en-US" altLang="pt-BR" i="1"/>
              <a:t>x </a:t>
            </a:r>
            <a:r>
              <a:rPr lang="en-US" altLang="pt-BR"/>
              <a:t>passará a ser a raiz daquela subárvore</a:t>
            </a:r>
          </a:p>
          <a:p>
            <a:pPr lvl="1"/>
            <a:r>
              <a:rPr lang="en-US" altLang="pt-BR"/>
              <a:t>Basta então aplicar as rotações como vimos anteriormente</a:t>
            </a:r>
          </a:p>
          <a:p>
            <a:pPr lvl="1"/>
            <a:endParaRPr lang="pt-BR" altLang="pt-BR"/>
          </a:p>
        </p:txBody>
      </p:sp>
      <p:sp>
        <p:nvSpPr>
          <p:cNvPr id="250899" name="Oval 19"/>
          <p:cNvSpPr>
            <a:spLocks noChangeArrowheads="1"/>
          </p:cNvSpPr>
          <p:nvPr/>
        </p:nvSpPr>
        <p:spPr bwMode="auto">
          <a:xfrm>
            <a:off x="4114800" y="5486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g</a:t>
            </a:r>
            <a:endParaRPr lang="pt-BR" altLang="pt-BR"/>
          </a:p>
        </p:txBody>
      </p:sp>
      <p:cxnSp>
        <p:nvCxnSpPr>
          <p:cNvPr id="250900" name="AutoShape 20"/>
          <p:cNvCxnSpPr>
            <a:cxnSpLocks noChangeShapeType="1"/>
            <a:stCxn id="250903" idx="5"/>
            <a:endCxn id="250899" idx="0"/>
          </p:cNvCxnSpPr>
          <p:nvPr/>
        </p:nvCxnSpPr>
        <p:spPr bwMode="auto">
          <a:xfrm>
            <a:off x="3932238" y="51260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901" name="AutoShape 21"/>
          <p:cNvCxnSpPr>
            <a:cxnSpLocks noChangeShapeType="1"/>
            <a:stCxn id="250903" idx="3"/>
          </p:cNvCxnSpPr>
          <p:nvPr/>
        </p:nvCxnSpPr>
        <p:spPr bwMode="auto">
          <a:xfrm flipH="1">
            <a:off x="3314700" y="51260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902" name="Oval 22"/>
          <p:cNvSpPr>
            <a:spLocks noChangeArrowheads="1"/>
          </p:cNvSpPr>
          <p:nvPr/>
        </p:nvSpPr>
        <p:spPr bwMode="auto">
          <a:xfrm>
            <a:off x="2590800" y="4114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a</a:t>
            </a:r>
            <a:endParaRPr lang="pt-BR" altLang="pt-BR"/>
          </a:p>
        </p:txBody>
      </p:sp>
      <p:sp>
        <p:nvSpPr>
          <p:cNvPr id="250903" name="Oval 23"/>
          <p:cNvSpPr>
            <a:spLocks noChangeArrowheads="1"/>
          </p:cNvSpPr>
          <p:nvPr/>
        </p:nvSpPr>
        <p:spPr bwMode="auto">
          <a:xfrm>
            <a:off x="36068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c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50904" name="AutoShape 24"/>
          <p:cNvCxnSpPr>
            <a:cxnSpLocks noChangeShapeType="1"/>
            <a:stCxn id="250902" idx="5"/>
            <a:endCxn id="250903" idx="0"/>
          </p:cNvCxnSpPr>
          <p:nvPr/>
        </p:nvCxnSpPr>
        <p:spPr bwMode="auto">
          <a:xfrm>
            <a:off x="2916238" y="44402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905" name="Oval 25"/>
          <p:cNvSpPr>
            <a:spLocks noChangeArrowheads="1"/>
          </p:cNvSpPr>
          <p:nvPr/>
        </p:nvSpPr>
        <p:spPr bwMode="auto">
          <a:xfrm>
            <a:off x="1612900" y="4800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b</a:t>
            </a:r>
            <a:endParaRPr lang="pt-BR" altLang="pt-BR"/>
          </a:p>
        </p:txBody>
      </p:sp>
      <p:cxnSp>
        <p:nvCxnSpPr>
          <p:cNvPr id="250906" name="AutoShape 26"/>
          <p:cNvCxnSpPr>
            <a:cxnSpLocks noChangeShapeType="1"/>
            <a:stCxn id="250902" idx="3"/>
            <a:endCxn id="250905" idx="0"/>
          </p:cNvCxnSpPr>
          <p:nvPr/>
        </p:nvCxnSpPr>
        <p:spPr bwMode="auto">
          <a:xfrm flipH="1">
            <a:off x="1803400" y="44402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907" name="Oval 27"/>
          <p:cNvSpPr>
            <a:spLocks noChangeArrowheads="1"/>
          </p:cNvSpPr>
          <p:nvPr/>
        </p:nvSpPr>
        <p:spPr bwMode="auto">
          <a:xfrm>
            <a:off x="2133600" y="54657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e</a:t>
            </a:r>
            <a:endParaRPr lang="pt-BR" altLang="pt-BR"/>
          </a:p>
        </p:txBody>
      </p:sp>
      <p:cxnSp>
        <p:nvCxnSpPr>
          <p:cNvPr id="250908" name="AutoShape 28"/>
          <p:cNvCxnSpPr>
            <a:cxnSpLocks noChangeShapeType="1"/>
            <a:endCxn id="250907" idx="0"/>
          </p:cNvCxnSpPr>
          <p:nvPr/>
        </p:nvCxnSpPr>
        <p:spPr bwMode="auto">
          <a:xfrm>
            <a:off x="1951038" y="51054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909" name="Oval 29"/>
          <p:cNvSpPr>
            <a:spLocks noChangeArrowheads="1"/>
          </p:cNvSpPr>
          <p:nvPr/>
        </p:nvSpPr>
        <p:spPr bwMode="auto">
          <a:xfrm>
            <a:off x="1143000" y="54657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sym typeface="Symbol" pitchFamily="18" charset="2"/>
              </a:rPr>
              <a:t>d</a:t>
            </a:r>
            <a:endParaRPr lang="pt-BR" altLang="pt-BR">
              <a:sym typeface="Symbol" pitchFamily="18" charset="2"/>
            </a:endParaRPr>
          </a:p>
        </p:txBody>
      </p:sp>
      <p:cxnSp>
        <p:nvCxnSpPr>
          <p:cNvPr id="250910" name="AutoShape 30"/>
          <p:cNvCxnSpPr>
            <a:cxnSpLocks noChangeShapeType="1"/>
            <a:endCxn id="250909" idx="0"/>
          </p:cNvCxnSpPr>
          <p:nvPr/>
        </p:nvCxnSpPr>
        <p:spPr bwMode="auto">
          <a:xfrm flipH="1">
            <a:off x="1333500" y="51054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0911" name="Oval 31"/>
          <p:cNvSpPr>
            <a:spLocks noChangeArrowheads="1"/>
          </p:cNvSpPr>
          <p:nvPr/>
        </p:nvSpPr>
        <p:spPr bwMode="auto">
          <a:xfrm>
            <a:off x="3124200" y="54737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/>
              <a:t>f</a:t>
            </a:r>
            <a:endParaRPr lang="pt-BR" altLang="pt-BR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3EE03-FD0E-4B6C-B355-6AF0139BB015}" type="slidenum">
              <a:rPr lang="pt-PT" altLang="pt-BR"/>
              <a:pPr/>
              <a:t>198</a:t>
            </a:fld>
            <a:endParaRPr lang="pt-PT" altLang="pt-BR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9530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Splay</a:t>
            </a:r>
            <a:r>
              <a:rPr lang="pt-BR" altLang="pt-BR" sz="2000"/>
              <a:t> (</a:t>
            </a:r>
            <a:r>
              <a:rPr lang="pt-BR" altLang="pt-BR" sz="2000" i="1"/>
              <a:t>Chave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var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 i="1"/>
              <a:t>Arvore</a:t>
            </a:r>
            <a:r>
              <a:rPr lang="pt-BR" altLang="pt-BR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=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retornar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en-US" altLang="pt-BR" sz="2000" b="1">
                <a:latin typeface="Arial" charset="0"/>
              </a:rPr>
              <a:t> </a:t>
            </a:r>
            <a:r>
              <a:rPr lang="en-US" altLang="pt-BR" sz="2000"/>
              <a:t>{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=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RotacaoDireita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¹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Splay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i="1"/>
              <a:t>RotacaoDireitaDireita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</a:t>
            </a:r>
            <a:r>
              <a:rPr lang="pt-BR" altLang="pt-BR" sz="2000"/>
              <a:t>}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  <a:r>
              <a:rPr lang="pt-BR" altLang="pt-BR" sz="2000">
                <a:latin typeface="Courier New" pitchFamily="49" charset="0"/>
              </a:rPr>
              <a:t>  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¹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Splay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i="1"/>
              <a:t>RotacaoDuplaDireita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</a:t>
            </a: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</a:t>
            </a:r>
            <a:r>
              <a:rPr lang="en-US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  <a:r>
              <a:rPr lang="en-US" altLang="pt-BR" sz="2000"/>
              <a:t>  %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en-US" altLang="pt-BR" sz="2000"/>
              <a:t>&gt;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Courier New" pitchFamily="49" charset="0"/>
              </a:rPr>
              <a:t>    </a:t>
            </a:r>
            <a:r>
              <a:rPr lang="en-US" altLang="pt-BR" sz="2000" b="1">
                <a:latin typeface="Arial" charset="0"/>
              </a:rPr>
              <a:t>...</a:t>
            </a:r>
            <a:endParaRPr lang="en-US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Lucida Console" pitchFamily="49" charset="0"/>
              </a:rPr>
              <a:t>   </a:t>
            </a: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38972-5B02-4C38-8269-3CBD55ACE7C0}" type="slidenum">
              <a:rPr lang="pt-PT" altLang="pt-BR"/>
              <a:pPr/>
              <a:t>199</a:t>
            </a:fld>
            <a:endParaRPr lang="pt-PT" altLang="pt-BR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Árvores de Difusão</a:t>
            </a:r>
            <a:endParaRPr lang="pt-BR" altLang="pt-BR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49530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Splay</a:t>
            </a:r>
            <a:r>
              <a:rPr lang="pt-BR" altLang="pt-BR" sz="2000"/>
              <a:t> (</a:t>
            </a:r>
            <a:r>
              <a:rPr lang="pt-BR" altLang="pt-BR" sz="2000" i="1"/>
              <a:t>Chave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, var </a:t>
            </a:r>
            <a:r>
              <a:rPr lang="pt-BR" altLang="pt-BR" sz="2000" i="1"/>
              <a:t>T</a:t>
            </a:r>
            <a:r>
              <a:rPr lang="pt-BR" altLang="pt-BR" sz="2000"/>
              <a:t> </a:t>
            </a:r>
            <a:r>
              <a:rPr lang="pt-BR" altLang="pt-BR" sz="2000" i="1"/>
              <a:t>Arvore</a:t>
            </a:r>
            <a:r>
              <a:rPr lang="pt-BR" altLang="pt-BR" sz="2000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=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retornar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&lt;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en-US" altLang="pt-BR" sz="2000" b="1">
                <a:latin typeface="Arial" charset="0"/>
              </a:rPr>
              <a:t> </a:t>
            </a:r>
            <a:r>
              <a:rPr lang="en-US" altLang="pt-BR" sz="2000"/>
              <a:t>{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en-US" altLang="pt-BR" sz="2000">
                <a:latin typeface="Courier New" pitchFamily="49" charset="0"/>
              </a:rPr>
              <a:t>...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</a:t>
            </a:r>
            <a:r>
              <a:rPr lang="en-US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  <a:r>
              <a:rPr lang="en-US" altLang="pt-BR" sz="2000"/>
              <a:t>      %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en-US" altLang="pt-BR" sz="2000"/>
              <a:t>&gt;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=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i="1"/>
              <a:t>then</a:t>
            </a:r>
            <a:r>
              <a:rPr lang="pt-BR" altLang="pt-BR" sz="2000"/>
              <a:t> </a:t>
            </a:r>
            <a:r>
              <a:rPr lang="pt-BR" altLang="pt-BR" sz="2000" i="1"/>
              <a:t>RotacaoEsquerda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&gt;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endParaRPr lang="pt-BR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¹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Splay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i="1"/>
              <a:t>RotacaoEsquerdaEsquerda</a:t>
            </a:r>
            <a:r>
              <a:rPr lang="pt-BR" altLang="pt-BR" sz="2000"/>
              <a:t>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</a:t>
            </a:r>
            <a:r>
              <a:rPr lang="pt-BR" altLang="pt-BR" sz="2000"/>
              <a:t>}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¹</a:t>
            </a:r>
            <a:r>
              <a:rPr lang="pt-BR" altLang="pt-BR" sz="2000"/>
              <a:t>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^.</a:t>
            </a:r>
            <a:r>
              <a:rPr lang="pt-BR" altLang="pt-BR" sz="2000" i="1"/>
              <a:t>Val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Splay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T</a:t>
            </a:r>
            <a:r>
              <a:rPr lang="pt-BR" altLang="pt-BR" sz="2000"/>
              <a:t>^.</a:t>
            </a:r>
            <a:r>
              <a:rPr lang="pt-BR" altLang="pt-BR" sz="2000" i="1"/>
              <a:t>Dir</a:t>
            </a:r>
            <a:r>
              <a:rPr lang="pt-BR" altLang="pt-BR" sz="2000"/>
              <a:t>^.</a:t>
            </a:r>
            <a:r>
              <a:rPr lang="pt-BR" altLang="pt-BR" sz="2000" i="1"/>
              <a:t>Esq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   </a:t>
            </a:r>
            <a:r>
              <a:rPr lang="pt-BR" altLang="pt-BR" sz="2000" i="1"/>
              <a:t>RotacaoDuplaEsquerda</a:t>
            </a:r>
            <a:r>
              <a:rPr lang="pt-BR" altLang="pt-BR" sz="2000"/>
              <a:t> (</a:t>
            </a:r>
            <a:r>
              <a:rPr lang="pt-BR" altLang="pt-BR" sz="2000" i="1"/>
              <a:t>T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</a:rPr>
              <a:t>       </a:t>
            </a:r>
            <a:r>
              <a:rPr lang="pt-BR" altLang="pt-BR" sz="2000"/>
              <a:t>}</a:t>
            </a:r>
            <a:endParaRPr lang="en-US" altLang="pt-BR" sz="20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pt-BR" sz="2000">
                <a:latin typeface="Lucida Console" pitchFamily="49" charset="0"/>
              </a:rPr>
              <a:t>    </a:t>
            </a: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E9412-2750-48AB-A515-5C0CB90AD44B}" type="slidenum">
              <a:rPr lang="pt-PT" altLang="pt-BR"/>
              <a:pPr/>
              <a:t>2</a:t>
            </a:fld>
            <a:endParaRPr lang="pt-PT" alt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 que é um algoritmo?</a:t>
            </a:r>
          </a:p>
          <a:p>
            <a:pPr lvl="1"/>
            <a:r>
              <a:rPr lang="pt-BR" altLang="pt-BR"/>
              <a:t>Processo sistemático para computar um resultado a partir de dados de entrada </a:t>
            </a:r>
          </a:p>
          <a:p>
            <a:r>
              <a:rPr lang="pt-BR" altLang="pt-BR"/>
              <a:t>O que são estruturas de dados?</a:t>
            </a:r>
          </a:p>
          <a:p>
            <a:pPr lvl="1"/>
            <a:r>
              <a:rPr lang="pt-BR" altLang="pt-BR"/>
              <a:t>Maneira de organizar dados e operar sobre eles</a:t>
            </a:r>
          </a:p>
          <a:p>
            <a:r>
              <a:rPr lang="pt-BR" altLang="pt-BR"/>
              <a:t>Algoritmos + estruturas de dados = programas</a:t>
            </a:r>
          </a:p>
          <a:p>
            <a:pPr lvl="1"/>
            <a:r>
              <a:rPr lang="pt-BR" altLang="pt-BR"/>
              <a:t>Um programa é a expressão em linguagem formal (inteligível por um computador) de um algoritmo.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69FF-AEA0-4C1E-A49B-571911B1A29D}" type="slidenum">
              <a:rPr lang="pt-PT" altLang="pt-BR"/>
              <a:pPr/>
              <a:t>20</a:t>
            </a:fld>
            <a:endParaRPr lang="pt-PT" altLang="pt-BR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Resolvendo somatórios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pt-BR" altLang="pt-BR"/>
              <a:t>O que faríamos se não soubéssemos que</a:t>
            </a:r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Usar limites aproximados</a:t>
            </a:r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Aproximar por integrais</a:t>
            </a:r>
          </a:p>
          <a:p>
            <a:endParaRPr lang="pt-BR" altLang="pt-BR"/>
          </a:p>
          <a:p>
            <a:pPr lvl="1"/>
            <a:endParaRPr lang="pt-BR" altLang="pt-BR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667000" y="1600200"/>
          <a:ext cx="4267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1828800" imgH="469800" progId="Equation.3">
                  <p:embed/>
                </p:oleObj>
              </mc:Choice>
              <mc:Fallback>
                <p:oleObj name="Equation" r:id="rId3" imgW="18288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00200"/>
                        <a:ext cx="42672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813050" y="2971800"/>
          <a:ext cx="38227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1638000" imgH="457200" progId="Equation.3">
                  <p:embed/>
                </p:oleObj>
              </mc:Choice>
              <mc:Fallback>
                <p:oleObj name="Equation" r:id="rId5" imgW="1638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2971800"/>
                        <a:ext cx="382270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609600" y="4495800"/>
          <a:ext cx="78232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7" imgW="3352680" imgH="672840" progId="Equation.3">
                  <p:embed/>
                </p:oleObj>
              </mc:Choice>
              <mc:Fallback>
                <p:oleObj name="Equation" r:id="rId7" imgW="335268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78232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B4F6-502C-44E2-AC2B-B0455E1A0C7B}" type="slidenum">
              <a:rPr lang="pt-PT" altLang="pt-BR"/>
              <a:pPr/>
              <a:t>200</a:t>
            </a:fld>
            <a:endParaRPr lang="pt-PT" altLang="pt-BR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Exemplo de Difusão</a:t>
            </a:r>
            <a:endParaRPr lang="pt-BR" altLang="pt-BR"/>
          </a:p>
        </p:txBody>
      </p:sp>
      <p:graphicFrame>
        <p:nvGraphicFramePr>
          <p:cNvPr id="246840" name="Object 56"/>
          <p:cNvGraphicFramePr>
            <a:graphicFrameLocks noChangeAspect="1"/>
          </p:cNvGraphicFramePr>
          <p:nvPr/>
        </p:nvGraphicFramePr>
        <p:xfrm>
          <a:off x="2057400" y="1447800"/>
          <a:ext cx="451485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1" name="Bitmap Image" r:id="rId3" imgW="2781688" imgH="2572109" progId="Paint.Picture">
                  <p:embed/>
                </p:oleObj>
              </mc:Choice>
              <mc:Fallback>
                <p:oleObj name="Bitmap Image" r:id="rId3" imgW="2781688" imgH="2572109" progId="Paint.Picture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4514850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92F9-C97A-42A8-AD58-FCB01A1D1BB7}" type="slidenum">
              <a:rPr lang="pt-PT" altLang="pt-BR"/>
              <a:pPr/>
              <a:t>201</a:t>
            </a:fld>
            <a:endParaRPr lang="pt-PT" altLang="pt-BR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Exemplo de Difusão</a:t>
            </a:r>
            <a:endParaRPr lang="pt-BR" altLang="pt-BR"/>
          </a:p>
        </p:txBody>
      </p:sp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2286000" y="1590675"/>
          <a:ext cx="46482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1" name="Bitmap Image" r:id="rId3" imgW="2914286" imgH="2467319" progId="Paint.Picture">
                  <p:embed/>
                </p:oleObj>
              </mc:Choice>
              <mc:Fallback>
                <p:oleObj name="Bitmap Image" r:id="rId3" imgW="2914286" imgH="24673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90675"/>
                        <a:ext cx="46482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8FF8-4488-47A7-B1C2-92A16DC17300}" type="slidenum">
              <a:rPr lang="pt-PT" altLang="pt-BR"/>
              <a:pPr/>
              <a:t>202</a:t>
            </a:fld>
            <a:endParaRPr lang="pt-PT" altLang="pt-BR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Exemplo de Difusão</a:t>
            </a:r>
            <a:endParaRPr lang="pt-BR" altLang="pt-BR"/>
          </a:p>
        </p:txBody>
      </p:sp>
      <p:graphicFrame>
        <p:nvGraphicFramePr>
          <p:cNvPr id="256004" name="Object 4"/>
          <p:cNvGraphicFramePr>
            <a:graphicFrameLocks noChangeAspect="1"/>
          </p:cNvGraphicFramePr>
          <p:nvPr/>
        </p:nvGraphicFramePr>
        <p:xfrm>
          <a:off x="2971800" y="1752600"/>
          <a:ext cx="4724400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5" name="Bitmap Image" r:id="rId3" imgW="2905531" imgH="1952898" progId="Paint.Picture">
                  <p:embed/>
                </p:oleObj>
              </mc:Choice>
              <mc:Fallback>
                <p:oleObj name="Bitmap Image" r:id="rId3" imgW="2905531" imgH="195289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4724400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67E-6F35-4AD4-B637-F9079A48BB68}" type="slidenum">
              <a:rPr lang="pt-PT" altLang="pt-BR"/>
              <a:pPr/>
              <a:t>203</a:t>
            </a:fld>
            <a:endParaRPr lang="pt-PT" altLang="pt-BR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Exemplo de Difusão</a:t>
            </a:r>
            <a:endParaRPr lang="pt-BR" altLang="pt-BR"/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2452688" y="1752600"/>
          <a:ext cx="41005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9" name="Bitmap Image" r:id="rId3" imgW="2561905" imgH="2161905" progId="Paint.Picture">
                  <p:embed/>
                </p:oleObj>
              </mc:Choice>
              <mc:Fallback>
                <p:oleObj name="Bitmap Image" r:id="rId3" imgW="2561905" imgH="21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752600"/>
                        <a:ext cx="4100512" cy="346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AAA1-C023-4604-B01F-56130DDBEC90}" type="slidenum">
              <a:rPr lang="pt-PT" altLang="pt-BR"/>
              <a:pPr/>
              <a:t>204</a:t>
            </a:fld>
            <a:endParaRPr lang="pt-PT" altLang="pt-BR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Complexidade de Árvores de Difusão</a:t>
            </a:r>
            <a:endParaRPr lang="pt-BR" altLang="pt-BR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Não faremos uma análise completa da complexidade amortizada de árvores de difusão (veja livro texto)</a:t>
            </a:r>
          </a:p>
          <a:p>
            <a:r>
              <a:rPr lang="en-US" altLang="pt-BR"/>
              <a:t>É possível entretanto entender intuitivamente porque o custo amortizado é de </a:t>
            </a:r>
            <a:r>
              <a:rPr lang="en-US" altLang="pt-BR" i="1"/>
              <a:t>O</a:t>
            </a:r>
            <a:r>
              <a:rPr lang="en-US" altLang="pt-BR"/>
              <a:t> (</a:t>
            </a:r>
            <a:r>
              <a:rPr lang="en-US" altLang="pt-BR" i="1"/>
              <a:t>m</a:t>
            </a:r>
            <a:r>
              <a:rPr lang="en-US" altLang="pt-BR"/>
              <a:t> log </a:t>
            </a:r>
            <a:r>
              <a:rPr lang="en-US" altLang="pt-BR" i="1"/>
              <a:t>n</a:t>
            </a:r>
            <a:r>
              <a:rPr lang="en-US" altLang="pt-BR"/>
              <a:t>) </a:t>
            </a:r>
          </a:p>
          <a:p>
            <a:r>
              <a:rPr lang="en-US" altLang="pt-BR"/>
              <a:t>De forma geral, há dois fatores a considerar:</a:t>
            </a:r>
          </a:p>
          <a:p>
            <a:pPr lvl="1"/>
            <a:r>
              <a:rPr lang="en-US" altLang="pt-BR" u="sng"/>
              <a:t>Custo real</a:t>
            </a:r>
            <a:r>
              <a:rPr lang="en-US" altLang="pt-BR"/>
              <a:t>: tempo que a função </a:t>
            </a:r>
            <a:r>
              <a:rPr lang="en-US" altLang="pt-BR" i="1"/>
              <a:t>Splay </a:t>
            </a:r>
            <a:r>
              <a:rPr lang="en-US" altLang="pt-BR"/>
              <a:t>leva para completar seu trabalho. É proporcional ao nível de </a:t>
            </a:r>
            <a:r>
              <a:rPr lang="en-US" altLang="pt-BR" i="1"/>
              <a:t>x </a:t>
            </a:r>
            <a:r>
              <a:rPr lang="en-US" altLang="pt-BR"/>
              <a:t>na árvore</a:t>
            </a:r>
          </a:p>
          <a:p>
            <a:pPr lvl="1"/>
            <a:r>
              <a:rPr lang="en-US" altLang="pt-BR" u="sng"/>
              <a:t>Melhora no balanceamento:</a:t>
            </a:r>
            <a:r>
              <a:rPr lang="en-US" altLang="pt-BR"/>
              <a:t> O quanto a aplicação da função </a:t>
            </a:r>
            <a:r>
              <a:rPr lang="en-US" altLang="pt-BR" i="1"/>
              <a:t>Splay</a:t>
            </a:r>
            <a:r>
              <a:rPr lang="en-US" altLang="pt-BR"/>
              <a:t> melhora o balanceamento da árvore</a:t>
            </a:r>
          </a:p>
          <a:p>
            <a:pPr>
              <a:buFont typeface="Wingdings" pitchFamily="2" charset="2"/>
              <a:buNone/>
            </a:pPr>
            <a:endParaRPr lang="pt-BR" altLang="pt-BR" u="sng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B973-4179-4D9C-B1E0-D968F9A6149F}" type="slidenum">
              <a:rPr lang="pt-PT" altLang="pt-BR"/>
              <a:pPr/>
              <a:t>205</a:t>
            </a:fld>
            <a:endParaRPr lang="pt-PT" altLang="pt-BR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Complexidade de Árvores de Difusão</a:t>
            </a:r>
            <a:endParaRPr lang="pt-BR" altLang="pt-BR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Considere o caso em que o elemento sendo buscado se encontra em um nível muito profundo da árvore (na subárvore A ou B abaixo, por exemplo)</a:t>
            </a:r>
          </a:p>
          <a:p>
            <a:pPr lvl="1"/>
            <a:r>
              <a:rPr lang="en-US" altLang="pt-BR"/>
              <a:t>Então, gastou-se muito tempo para fazer o splay</a:t>
            </a:r>
          </a:p>
          <a:p>
            <a:pPr lvl="1"/>
            <a:r>
              <a:rPr lang="en-US" altLang="pt-BR"/>
              <a:t>Entretanto, a subárvore A ou B, que necessáriamente contém muitos nós, agora se encontra mais próxima da raiz e a árvore agora está mais balanceada </a:t>
            </a:r>
            <a:endParaRPr lang="pt-BR" altLang="pt-BR" u="sng"/>
          </a:p>
        </p:txBody>
      </p:sp>
      <p:graphicFrame>
        <p:nvGraphicFramePr>
          <p:cNvPr id="259076" name="Object 4"/>
          <p:cNvGraphicFramePr>
            <a:graphicFrameLocks noChangeAspect="1"/>
          </p:cNvGraphicFramePr>
          <p:nvPr/>
        </p:nvGraphicFramePr>
        <p:xfrm>
          <a:off x="1371600" y="4267200"/>
          <a:ext cx="61722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7" name="Bitmap Image" r:id="rId3" imgW="4877481" imgH="1886213" progId="Paint.Picture">
                  <p:embed/>
                </p:oleObj>
              </mc:Choice>
              <mc:Fallback>
                <p:oleObj name="Bitmap Image" r:id="rId3" imgW="4877481" imgH="188621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61722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C12BC-79A6-4D97-AFFE-C8F719F30967}" type="slidenum">
              <a:rPr lang="pt-PT" altLang="pt-BR"/>
              <a:pPr/>
              <a:t>206</a:t>
            </a:fld>
            <a:endParaRPr lang="pt-PT" altLang="pt-BR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Complexidade de Árvores de Difusão</a:t>
            </a:r>
            <a:endParaRPr lang="pt-BR" altLang="pt-BR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Considere o caso em que o elemento sendo buscado se encontra em um nível raso da árvore. </a:t>
            </a:r>
          </a:p>
          <a:p>
            <a:pPr lvl="1"/>
            <a:r>
              <a:rPr lang="en-US" altLang="pt-BR"/>
              <a:t>Então, gastou-se pouco tempo para fazer o splay</a:t>
            </a:r>
          </a:p>
          <a:p>
            <a:pPr lvl="1"/>
            <a:r>
              <a:rPr lang="en-US" altLang="pt-BR"/>
              <a:t>Se isso acontece sempre, a árvore está balanceada</a:t>
            </a:r>
          </a:p>
          <a:p>
            <a:r>
              <a:rPr lang="en-US" altLang="pt-BR"/>
              <a:t>De forma geral, podemos ver que ou o splay não tem custo alto ou então ele contribui para melhorar o desempenho da árvore em futuras buscas</a:t>
            </a:r>
            <a:endParaRPr lang="pt-BR" altLang="pt-BR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4C9D-3522-458E-B32F-72872B309D7C}" type="slidenum">
              <a:rPr lang="pt-PT" altLang="pt-BR"/>
              <a:pPr/>
              <a:t>207</a:t>
            </a:fld>
            <a:endParaRPr lang="pt-PT" altLang="pt-BR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Listas de Prioridades</a:t>
            </a:r>
            <a:endParaRPr lang="pt-BR" altLang="pt-BR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Em muitas aplicações, dados de uma coleção são acessados por ordem de </a:t>
            </a:r>
            <a:r>
              <a:rPr lang="en-US" altLang="pt-BR" i="1"/>
              <a:t>prioridade</a:t>
            </a:r>
            <a:endParaRPr lang="en-US" altLang="pt-BR"/>
          </a:p>
          <a:p>
            <a:r>
              <a:rPr lang="en-US" altLang="pt-BR"/>
              <a:t>A prioridade associada a um dado pode ser qualquer coisa: tempo, custo, etc, mas precisa ser um escalar</a:t>
            </a:r>
          </a:p>
          <a:p>
            <a:r>
              <a:rPr lang="en-US" altLang="pt-BR"/>
              <a:t>Nesse contexto, as operações que se costuma querer implementar eficientemente são</a:t>
            </a:r>
          </a:p>
          <a:p>
            <a:pPr lvl="1"/>
            <a:r>
              <a:rPr lang="en-US" altLang="pt-BR"/>
              <a:t>Seleção do elemento com maior (ou menor) prioridade</a:t>
            </a:r>
          </a:p>
          <a:p>
            <a:pPr lvl="1"/>
            <a:r>
              <a:rPr lang="en-US" altLang="pt-BR"/>
              <a:t>Remoção do elemento de maior (ou menor) prioridade</a:t>
            </a:r>
          </a:p>
          <a:p>
            <a:pPr lvl="1"/>
            <a:r>
              <a:rPr lang="en-US" altLang="pt-BR"/>
              <a:t>Inserção de um novo elemento</a:t>
            </a:r>
            <a:endParaRPr lang="pt-BR" altLang="pt-BR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038A-018C-4AD0-84D7-2308B50D31C6}" type="slidenum">
              <a:rPr lang="pt-PT" altLang="pt-BR"/>
              <a:pPr/>
              <a:t>208</a:t>
            </a:fld>
            <a:endParaRPr lang="pt-PT" altLang="pt-BR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Listas de Prioridade</a:t>
            </a:r>
            <a:endParaRPr lang="pt-BR" altLang="pt-BR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Implementação</a:t>
            </a:r>
            <a:endParaRPr lang="pt-BR" altLang="pt-BR"/>
          </a:p>
        </p:txBody>
      </p:sp>
      <p:graphicFrame>
        <p:nvGraphicFramePr>
          <p:cNvPr id="262192" name="Group 48"/>
          <p:cNvGraphicFramePr>
            <a:graphicFrameLocks noGrp="1"/>
          </p:cNvGraphicFramePr>
          <p:nvPr/>
        </p:nvGraphicFramePr>
        <p:xfrm>
          <a:off x="838200" y="1828800"/>
          <a:ext cx="6096000" cy="4192588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447800"/>
                <a:gridCol w="1447800"/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Operação 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Lista 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Lista Ordenada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Árvore Balanceada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Seleção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Inserção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Remoção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(do menor)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Alteração (de prioridade)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Construção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2193" name="Group 49"/>
          <p:cNvGraphicFramePr>
            <a:graphicFrameLocks noGrp="1"/>
          </p:cNvGraphicFramePr>
          <p:nvPr/>
        </p:nvGraphicFramePr>
        <p:xfrm>
          <a:off x="838200" y="1828800"/>
          <a:ext cx="7543800" cy="4192588"/>
        </p:xfrm>
        <a:graphic>
          <a:graphicData uri="http://schemas.openxmlformats.org/drawingml/2006/table">
            <a:tbl>
              <a:tblPr/>
              <a:tblGrid>
                <a:gridCol w="1752600"/>
                <a:gridCol w="1447800"/>
                <a:gridCol w="1447800"/>
                <a:gridCol w="1447800"/>
                <a:gridCol w="1447800"/>
              </a:tblGrid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Operação 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Lista 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Lista Ordenada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Árvore Balanceada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Heap</a:t>
                      </a:r>
                      <a:endParaRPr kumimoji="0" lang="pt-BR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Seleção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Inserção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Remoção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(do menor)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Alteração (de prioridade)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Construção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 log 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</a:t>
                      </a:r>
                      <a:r>
                        <a:rPr kumimoji="0" lang="en-US" altLang="pt-B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</a:t>
                      </a:r>
                      <a:r>
                        <a:rPr kumimoji="0" lang="en-US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17E3-C237-421D-9616-B69C4E38D685}" type="slidenum">
              <a:rPr lang="pt-PT" altLang="pt-BR"/>
              <a:pPr/>
              <a:t>209</a:t>
            </a:fld>
            <a:endParaRPr lang="pt-PT" altLang="pt-BR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Heaps</a:t>
            </a:r>
            <a:endParaRPr lang="pt-BR" altLang="pt-BR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Estruturas próprias para implementação de listas de prioridade</a:t>
            </a:r>
          </a:p>
          <a:p>
            <a:r>
              <a:rPr lang="en-US" altLang="pt-BR"/>
              <a:t>Podem ser pensadas como árvores binárias (mas </a:t>
            </a:r>
            <a:r>
              <a:rPr lang="en-US" altLang="pt-BR" u="sng"/>
              <a:t>não</a:t>
            </a:r>
            <a:r>
              <a:rPr lang="en-US" altLang="pt-BR"/>
              <a:t> de busca) onde todos os nós possuem as propriedades</a:t>
            </a:r>
          </a:p>
          <a:p>
            <a:pPr lvl="1"/>
            <a:r>
              <a:rPr lang="en-US" altLang="pt-BR"/>
              <a:t>chave do nó </a:t>
            </a:r>
            <a:r>
              <a:rPr lang="en-US" altLang="pt-BR">
                <a:sym typeface="Symbol" pitchFamily="18" charset="2"/>
              </a:rPr>
              <a:t> chave do nó à esquerda (se houver)</a:t>
            </a:r>
          </a:p>
          <a:p>
            <a:pPr lvl="1"/>
            <a:r>
              <a:rPr lang="en-US" altLang="pt-BR"/>
              <a:t>chave do nó </a:t>
            </a:r>
            <a:r>
              <a:rPr lang="en-US" altLang="pt-BR">
                <a:sym typeface="Symbol" pitchFamily="18" charset="2"/>
              </a:rPr>
              <a:t> chave do nó à direita (se houver)</a:t>
            </a:r>
          </a:p>
          <a:p>
            <a:r>
              <a:rPr lang="en-US" altLang="pt-BR"/>
              <a:t>Como essas propriedades valem para toda a árvore, a raiz contém a chave (prioridade) de menor valor</a:t>
            </a:r>
          </a:p>
          <a:p>
            <a:r>
              <a:rPr lang="en-US" altLang="pt-BR"/>
              <a:t>Diferentementemente de árvores binárias de busca, heaps são implementados usando </a:t>
            </a:r>
            <a:r>
              <a:rPr lang="en-US" altLang="pt-BR" i="1"/>
              <a:t>arrays</a:t>
            </a:r>
            <a:endParaRPr lang="pt-BR" altLang="pt-BR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510B-9141-4A7D-8BAF-4FB8E74A1291}" type="slidenum">
              <a:rPr lang="pt-PT" altLang="pt-BR"/>
              <a:pPr/>
              <a:t>21</a:t>
            </a:fld>
            <a:endParaRPr lang="pt-PT" altLang="pt-BR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Justificando a aproximação por integral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144588" y="1890713"/>
          <a:ext cx="6856412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Bitmap Image" r:id="rId3" imgW="6857143" imgH="3076190" progId="Paint.Picture">
                  <p:embed/>
                </p:oleObj>
              </mc:Choice>
              <mc:Fallback>
                <p:oleObj name="Bitmap Image" r:id="rId3" imgW="6857143" imgH="307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890713"/>
                        <a:ext cx="6856412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16F1-406C-49A0-8A5D-CC199EFC7C2E}" type="slidenum">
              <a:rPr lang="pt-PT" altLang="pt-BR"/>
              <a:pPr/>
              <a:t>210</a:t>
            </a:fld>
            <a:endParaRPr lang="pt-PT" altLang="pt-BR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Implementando Árvores Binárias com Arrays</a:t>
            </a:r>
            <a:endParaRPr lang="pt-BR" altLang="pt-BR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pt-BR" sz="2200"/>
              <a:t>Dado um nó armazenado no índice </a:t>
            </a:r>
            <a:r>
              <a:rPr lang="en-US" altLang="pt-BR" sz="2200" i="1"/>
              <a:t>i</a:t>
            </a:r>
            <a:r>
              <a:rPr lang="en-US" altLang="pt-BR" sz="2200"/>
              <a:t>, é possível computar o índice </a:t>
            </a:r>
          </a:p>
          <a:p>
            <a:pPr lvl="1">
              <a:lnSpc>
                <a:spcPct val="85000"/>
              </a:lnSpc>
            </a:pPr>
            <a:r>
              <a:rPr lang="en-US" altLang="pt-BR" sz="2200"/>
              <a:t>do nó filho esquerdo de </a:t>
            </a:r>
            <a:r>
              <a:rPr lang="en-US" altLang="pt-BR" sz="2200" i="1"/>
              <a:t>i </a:t>
            </a:r>
            <a:r>
              <a:rPr lang="en-US" altLang="pt-BR" sz="2200"/>
              <a:t>:</a:t>
            </a:r>
            <a:r>
              <a:rPr lang="en-US" altLang="pt-BR" sz="2200" i="1"/>
              <a:t> </a:t>
            </a:r>
            <a:r>
              <a:rPr lang="en-US" altLang="pt-BR" sz="2200"/>
              <a:t>2 </a:t>
            </a:r>
            <a:r>
              <a:rPr lang="en-US" altLang="pt-BR" sz="2200" i="1"/>
              <a:t>i</a:t>
            </a:r>
            <a:r>
              <a:rPr lang="en-US" altLang="pt-BR" sz="2200"/>
              <a:t> </a:t>
            </a:r>
          </a:p>
          <a:p>
            <a:pPr lvl="1">
              <a:lnSpc>
                <a:spcPct val="85000"/>
              </a:lnSpc>
            </a:pPr>
            <a:r>
              <a:rPr lang="en-US" altLang="pt-BR" sz="2200"/>
              <a:t>do nó filho direito de </a:t>
            </a:r>
            <a:r>
              <a:rPr lang="en-US" altLang="pt-BR" sz="2200" i="1"/>
              <a:t>i </a:t>
            </a:r>
            <a:r>
              <a:rPr lang="en-US" altLang="pt-BR" sz="2200"/>
              <a:t>: 2 </a:t>
            </a:r>
            <a:r>
              <a:rPr lang="en-US" altLang="pt-BR" sz="2200" i="1"/>
              <a:t>i</a:t>
            </a:r>
            <a:r>
              <a:rPr lang="en-US" altLang="pt-BR" sz="2200"/>
              <a:t> + 1</a:t>
            </a:r>
          </a:p>
          <a:p>
            <a:pPr lvl="1">
              <a:lnSpc>
                <a:spcPct val="85000"/>
              </a:lnSpc>
            </a:pPr>
            <a:r>
              <a:rPr lang="en-US" altLang="pt-BR" sz="2200"/>
              <a:t>do nó pai de </a:t>
            </a:r>
            <a:r>
              <a:rPr lang="en-US" altLang="pt-BR" sz="2200" i="1"/>
              <a:t>i </a:t>
            </a:r>
            <a:r>
              <a:rPr lang="en-US" altLang="pt-BR" sz="2200"/>
              <a:t>: </a:t>
            </a:r>
            <a:r>
              <a:rPr lang="en-US" altLang="pt-BR" sz="2200" i="1"/>
              <a:t>i </a:t>
            </a:r>
            <a:r>
              <a:rPr lang="en-US" altLang="pt-BR" sz="2200"/>
              <a:t>div 2</a:t>
            </a:r>
          </a:p>
          <a:p>
            <a:pPr>
              <a:lnSpc>
                <a:spcPct val="85000"/>
              </a:lnSpc>
            </a:pPr>
            <a:r>
              <a:rPr lang="en-US" altLang="pt-BR" sz="2200"/>
              <a:t>Para armazenar uma árvore de altura </a:t>
            </a:r>
            <a:r>
              <a:rPr lang="en-US" altLang="pt-BR" sz="2200" i="1"/>
              <a:t>h</a:t>
            </a:r>
            <a:r>
              <a:rPr lang="en-US" altLang="pt-BR" sz="2200"/>
              <a:t> precisamos de um array de 2</a:t>
            </a:r>
            <a:r>
              <a:rPr lang="en-US" altLang="pt-BR" sz="2200" i="1" baseline="30000"/>
              <a:t>h</a:t>
            </a:r>
            <a:r>
              <a:rPr lang="en-US" altLang="pt-BR" sz="2200"/>
              <a:t> – 1 (número de nós de uma árvore cheia de altura </a:t>
            </a:r>
            <a:r>
              <a:rPr lang="en-US" altLang="pt-BR" sz="2200" i="1"/>
              <a:t>h</a:t>
            </a:r>
            <a:r>
              <a:rPr lang="en-US" altLang="pt-BR" sz="2200"/>
              <a:t>)</a:t>
            </a:r>
          </a:p>
        </p:txBody>
      </p:sp>
      <p:sp>
        <p:nvSpPr>
          <p:cNvPr id="266244" name="Oval 4"/>
          <p:cNvSpPr>
            <a:spLocks noChangeArrowheads="1"/>
          </p:cNvSpPr>
          <p:nvPr/>
        </p:nvSpPr>
        <p:spPr bwMode="auto">
          <a:xfrm>
            <a:off x="38862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g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45" name="AutoShape 5"/>
          <p:cNvCxnSpPr>
            <a:cxnSpLocks noChangeShapeType="1"/>
            <a:stCxn id="266249" idx="5"/>
            <a:endCxn id="266244" idx="0"/>
          </p:cNvCxnSpPr>
          <p:nvPr/>
        </p:nvCxnSpPr>
        <p:spPr bwMode="auto">
          <a:xfrm>
            <a:off x="3703638" y="5049838"/>
            <a:ext cx="373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46" name="Oval 6"/>
          <p:cNvSpPr>
            <a:spLocks noChangeArrowheads="1"/>
          </p:cNvSpPr>
          <p:nvPr/>
        </p:nvSpPr>
        <p:spPr bwMode="auto">
          <a:xfrm>
            <a:off x="2895600" y="5410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f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47" name="AutoShape 7"/>
          <p:cNvCxnSpPr>
            <a:cxnSpLocks noChangeShapeType="1"/>
            <a:stCxn id="266249" idx="3"/>
            <a:endCxn id="266246" idx="0"/>
          </p:cNvCxnSpPr>
          <p:nvPr/>
        </p:nvCxnSpPr>
        <p:spPr bwMode="auto">
          <a:xfrm flipH="1">
            <a:off x="3086100" y="5049838"/>
            <a:ext cx="3476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48" name="Oval 8"/>
          <p:cNvSpPr>
            <a:spLocks noChangeArrowheads="1"/>
          </p:cNvSpPr>
          <p:nvPr/>
        </p:nvSpPr>
        <p:spPr bwMode="auto">
          <a:xfrm>
            <a:off x="2362200" y="4038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266249" name="Oval 9"/>
          <p:cNvSpPr>
            <a:spLocks noChangeArrowheads="1"/>
          </p:cNvSpPr>
          <p:nvPr/>
        </p:nvSpPr>
        <p:spPr bwMode="auto">
          <a:xfrm>
            <a:off x="33782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50" name="AutoShape 10"/>
          <p:cNvCxnSpPr>
            <a:cxnSpLocks noChangeShapeType="1"/>
            <a:stCxn id="266248" idx="5"/>
            <a:endCxn id="266249" idx="0"/>
          </p:cNvCxnSpPr>
          <p:nvPr/>
        </p:nvCxnSpPr>
        <p:spPr bwMode="auto">
          <a:xfrm>
            <a:off x="2687638" y="4364038"/>
            <a:ext cx="881062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51" name="Oval 11"/>
          <p:cNvSpPr>
            <a:spLocks noChangeArrowheads="1"/>
          </p:cNvSpPr>
          <p:nvPr/>
        </p:nvSpPr>
        <p:spPr bwMode="auto">
          <a:xfrm>
            <a:off x="13843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52" name="AutoShape 12"/>
          <p:cNvCxnSpPr>
            <a:cxnSpLocks noChangeShapeType="1"/>
            <a:stCxn id="266248" idx="3"/>
            <a:endCxn id="266251" idx="0"/>
          </p:cNvCxnSpPr>
          <p:nvPr/>
        </p:nvCxnSpPr>
        <p:spPr bwMode="auto">
          <a:xfrm flipH="1">
            <a:off x="1574800" y="4364038"/>
            <a:ext cx="8429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53" name="Oval 13"/>
          <p:cNvSpPr>
            <a:spLocks noChangeArrowheads="1"/>
          </p:cNvSpPr>
          <p:nvPr/>
        </p:nvSpPr>
        <p:spPr bwMode="auto">
          <a:xfrm>
            <a:off x="1905000" y="53895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e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54" name="AutoShape 14"/>
          <p:cNvCxnSpPr>
            <a:cxnSpLocks noChangeShapeType="1"/>
            <a:endCxn id="266253" idx="0"/>
          </p:cNvCxnSpPr>
          <p:nvPr/>
        </p:nvCxnSpPr>
        <p:spPr bwMode="auto">
          <a:xfrm>
            <a:off x="1722438" y="5029200"/>
            <a:ext cx="3730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55" name="Oval 15"/>
          <p:cNvSpPr>
            <a:spLocks noChangeArrowheads="1"/>
          </p:cNvSpPr>
          <p:nvPr/>
        </p:nvSpPr>
        <p:spPr bwMode="auto">
          <a:xfrm>
            <a:off x="914400" y="53895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56" name="AutoShape 16"/>
          <p:cNvCxnSpPr>
            <a:cxnSpLocks noChangeShapeType="1"/>
            <a:endCxn id="266255" idx="0"/>
          </p:cNvCxnSpPr>
          <p:nvPr/>
        </p:nvCxnSpPr>
        <p:spPr bwMode="auto">
          <a:xfrm flipH="1">
            <a:off x="1104900" y="5029200"/>
            <a:ext cx="347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57" name="Oval 17"/>
          <p:cNvSpPr>
            <a:spLocks noChangeArrowheads="1"/>
          </p:cNvSpPr>
          <p:nvPr/>
        </p:nvSpPr>
        <p:spPr bwMode="auto">
          <a:xfrm>
            <a:off x="1143000" y="60753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i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58" name="AutoShape 18"/>
          <p:cNvCxnSpPr>
            <a:cxnSpLocks noChangeShapeType="1"/>
            <a:stCxn id="266255" idx="5"/>
            <a:endCxn id="266257" idx="0"/>
          </p:cNvCxnSpPr>
          <p:nvPr/>
        </p:nvCxnSpPr>
        <p:spPr bwMode="auto">
          <a:xfrm>
            <a:off x="1239838" y="57150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59" name="Oval 19"/>
          <p:cNvSpPr>
            <a:spLocks noChangeArrowheads="1"/>
          </p:cNvSpPr>
          <p:nvPr/>
        </p:nvSpPr>
        <p:spPr bwMode="auto">
          <a:xfrm>
            <a:off x="685800" y="60753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h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60" name="AutoShape 20"/>
          <p:cNvCxnSpPr>
            <a:cxnSpLocks noChangeShapeType="1"/>
            <a:stCxn id="266255" idx="3"/>
            <a:endCxn id="266259" idx="0"/>
          </p:cNvCxnSpPr>
          <p:nvPr/>
        </p:nvCxnSpPr>
        <p:spPr bwMode="auto">
          <a:xfrm flipH="1">
            <a:off x="876300" y="57150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61" name="Oval 21"/>
          <p:cNvSpPr>
            <a:spLocks noChangeArrowheads="1"/>
          </p:cNvSpPr>
          <p:nvPr/>
        </p:nvSpPr>
        <p:spPr bwMode="auto">
          <a:xfrm>
            <a:off x="2133600" y="60753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k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62" name="AutoShape 22"/>
          <p:cNvCxnSpPr>
            <a:cxnSpLocks noChangeShapeType="1"/>
            <a:endCxn id="266261" idx="0"/>
          </p:cNvCxnSpPr>
          <p:nvPr/>
        </p:nvCxnSpPr>
        <p:spPr bwMode="auto">
          <a:xfrm>
            <a:off x="2230438" y="5715000"/>
            <a:ext cx="93662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263" name="Oval 23"/>
          <p:cNvSpPr>
            <a:spLocks noChangeArrowheads="1"/>
          </p:cNvSpPr>
          <p:nvPr/>
        </p:nvSpPr>
        <p:spPr bwMode="auto">
          <a:xfrm>
            <a:off x="1676400" y="607536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j</a:t>
            </a:r>
            <a:endParaRPr lang="pt-BR" altLang="pt-BR">
              <a:latin typeface="Arial" charset="0"/>
            </a:endParaRPr>
          </a:p>
        </p:txBody>
      </p:sp>
      <p:cxnSp>
        <p:nvCxnSpPr>
          <p:cNvPr id="266264" name="AutoShape 24"/>
          <p:cNvCxnSpPr>
            <a:cxnSpLocks noChangeShapeType="1"/>
            <a:endCxn id="266263" idx="0"/>
          </p:cNvCxnSpPr>
          <p:nvPr/>
        </p:nvCxnSpPr>
        <p:spPr bwMode="auto">
          <a:xfrm flipH="1">
            <a:off x="1866900" y="5715000"/>
            <a:ext cx="936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265" name="Group 25"/>
          <p:cNvGrpSpPr>
            <a:grpSpLocks/>
          </p:cNvGrpSpPr>
          <p:nvPr/>
        </p:nvGrpSpPr>
        <p:grpSpPr bwMode="auto">
          <a:xfrm>
            <a:off x="2667000" y="5715000"/>
            <a:ext cx="1828800" cy="741363"/>
            <a:chOff x="3024" y="3600"/>
            <a:chExt cx="1152" cy="467"/>
          </a:xfrm>
        </p:grpSpPr>
        <p:sp>
          <p:nvSpPr>
            <p:cNvPr id="266266" name="Oval 26"/>
            <p:cNvSpPr>
              <a:spLocks noChangeArrowheads="1"/>
            </p:cNvSpPr>
            <p:nvPr/>
          </p:nvSpPr>
          <p:spPr bwMode="auto">
            <a:xfrm>
              <a:off x="3312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266267" name="AutoShape 27"/>
            <p:cNvCxnSpPr>
              <a:cxnSpLocks noChangeShapeType="1"/>
              <a:stCxn id="266246" idx="5"/>
              <a:endCxn id="266266" idx="0"/>
            </p:cNvCxnSpPr>
            <p:nvPr/>
          </p:nvCxnSpPr>
          <p:spPr bwMode="auto">
            <a:xfrm>
              <a:off x="3373" y="3613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268" name="Oval 28"/>
            <p:cNvSpPr>
              <a:spLocks noChangeArrowheads="1"/>
            </p:cNvSpPr>
            <p:nvPr/>
          </p:nvSpPr>
          <p:spPr bwMode="auto">
            <a:xfrm>
              <a:off x="3024" y="3827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266269" name="AutoShape 29"/>
            <p:cNvCxnSpPr>
              <a:cxnSpLocks noChangeShapeType="1"/>
              <a:stCxn id="266246" idx="3"/>
              <a:endCxn id="266268" idx="0"/>
            </p:cNvCxnSpPr>
            <p:nvPr/>
          </p:nvCxnSpPr>
          <p:spPr bwMode="auto">
            <a:xfrm flipH="1">
              <a:off x="3144" y="3613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270" name="Oval 30"/>
            <p:cNvSpPr>
              <a:spLocks noChangeArrowheads="1"/>
            </p:cNvSpPr>
            <p:nvPr/>
          </p:nvSpPr>
          <p:spPr bwMode="auto">
            <a:xfrm>
              <a:off x="3936" y="38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266271" name="AutoShape 31"/>
            <p:cNvCxnSpPr>
              <a:cxnSpLocks noChangeShapeType="1"/>
              <a:endCxn id="266270" idx="0"/>
            </p:cNvCxnSpPr>
            <p:nvPr/>
          </p:nvCxnSpPr>
          <p:spPr bwMode="auto">
            <a:xfrm>
              <a:off x="3997" y="3600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272" name="Oval 32"/>
            <p:cNvSpPr>
              <a:spLocks noChangeArrowheads="1"/>
            </p:cNvSpPr>
            <p:nvPr/>
          </p:nvSpPr>
          <p:spPr bwMode="auto">
            <a:xfrm>
              <a:off x="3648" y="38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latin typeface="Arial" charset="0"/>
              </a:endParaRPr>
            </a:p>
          </p:txBody>
        </p:sp>
        <p:cxnSp>
          <p:nvCxnSpPr>
            <p:cNvPr id="266273" name="AutoShape 33"/>
            <p:cNvCxnSpPr>
              <a:cxnSpLocks noChangeShapeType="1"/>
              <a:endCxn id="266272" idx="0"/>
            </p:cNvCxnSpPr>
            <p:nvPr/>
          </p:nvCxnSpPr>
          <p:spPr bwMode="auto">
            <a:xfrm flipH="1">
              <a:off x="3768" y="3600"/>
              <a:ext cx="5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274" name="Rectangle 34"/>
          <p:cNvSpPr>
            <a:spLocks noChangeArrowheads="1"/>
          </p:cNvSpPr>
          <p:nvPr/>
        </p:nvSpPr>
        <p:spPr bwMode="auto">
          <a:xfrm>
            <a:off x="46482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a</a:t>
            </a:r>
            <a:endParaRPr lang="pt-BR" altLang="pt-BR">
              <a:latin typeface="Arial" charset="0"/>
            </a:endParaRPr>
          </a:p>
        </p:txBody>
      </p:sp>
      <p:sp>
        <p:nvSpPr>
          <p:cNvPr id="266275" name="Rectangle 35"/>
          <p:cNvSpPr>
            <a:spLocks noChangeArrowheads="1"/>
          </p:cNvSpPr>
          <p:nvPr/>
        </p:nvSpPr>
        <p:spPr bwMode="auto">
          <a:xfrm>
            <a:off x="49530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b</a:t>
            </a:r>
            <a:endParaRPr lang="pt-BR" altLang="pt-BR">
              <a:latin typeface="Arial" charset="0"/>
            </a:endParaRPr>
          </a:p>
        </p:txBody>
      </p:sp>
      <p:sp>
        <p:nvSpPr>
          <p:cNvPr id="266276" name="Rectangle 36"/>
          <p:cNvSpPr>
            <a:spLocks noChangeArrowheads="1"/>
          </p:cNvSpPr>
          <p:nvPr/>
        </p:nvSpPr>
        <p:spPr bwMode="auto">
          <a:xfrm>
            <a:off x="52578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c</a:t>
            </a:r>
            <a:endParaRPr lang="pt-BR" altLang="pt-BR">
              <a:latin typeface="Arial" charset="0"/>
            </a:endParaRPr>
          </a:p>
        </p:txBody>
      </p:sp>
      <p:sp>
        <p:nvSpPr>
          <p:cNvPr id="266277" name="Rectangle 37"/>
          <p:cNvSpPr>
            <a:spLocks noChangeArrowheads="1"/>
          </p:cNvSpPr>
          <p:nvPr/>
        </p:nvSpPr>
        <p:spPr bwMode="auto">
          <a:xfrm>
            <a:off x="55626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d</a:t>
            </a:r>
            <a:endParaRPr lang="pt-BR" altLang="pt-BR">
              <a:latin typeface="Arial" charset="0"/>
            </a:endParaRPr>
          </a:p>
        </p:txBody>
      </p:sp>
      <p:sp>
        <p:nvSpPr>
          <p:cNvPr id="266278" name="Rectangle 38"/>
          <p:cNvSpPr>
            <a:spLocks noChangeArrowheads="1"/>
          </p:cNvSpPr>
          <p:nvPr/>
        </p:nvSpPr>
        <p:spPr bwMode="auto">
          <a:xfrm>
            <a:off x="58674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e</a:t>
            </a:r>
            <a:endParaRPr lang="pt-BR" altLang="pt-BR">
              <a:latin typeface="Arial" charset="0"/>
            </a:endParaRPr>
          </a:p>
        </p:txBody>
      </p:sp>
      <p:sp>
        <p:nvSpPr>
          <p:cNvPr id="266279" name="Rectangle 39"/>
          <p:cNvSpPr>
            <a:spLocks noChangeArrowheads="1"/>
          </p:cNvSpPr>
          <p:nvPr/>
        </p:nvSpPr>
        <p:spPr bwMode="auto">
          <a:xfrm>
            <a:off x="61722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f</a:t>
            </a:r>
            <a:endParaRPr lang="pt-BR" altLang="pt-BR">
              <a:latin typeface="Arial" charset="0"/>
            </a:endParaRPr>
          </a:p>
        </p:txBody>
      </p:sp>
      <p:sp>
        <p:nvSpPr>
          <p:cNvPr id="266280" name="Rectangle 40"/>
          <p:cNvSpPr>
            <a:spLocks noChangeArrowheads="1"/>
          </p:cNvSpPr>
          <p:nvPr/>
        </p:nvSpPr>
        <p:spPr bwMode="auto">
          <a:xfrm>
            <a:off x="64770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g</a:t>
            </a:r>
            <a:endParaRPr lang="pt-BR" altLang="pt-BR">
              <a:latin typeface="Arial" charset="0"/>
            </a:endParaRPr>
          </a:p>
        </p:txBody>
      </p:sp>
      <p:sp>
        <p:nvSpPr>
          <p:cNvPr id="266281" name="Rectangle 41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h</a:t>
            </a:r>
            <a:endParaRPr lang="pt-BR" altLang="pt-BR">
              <a:latin typeface="Arial" charset="0"/>
            </a:endParaRPr>
          </a:p>
        </p:txBody>
      </p:sp>
      <p:sp>
        <p:nvSpPr>
          <p:cNvPr id="266282" name="Rectangle 42"/>
          <p:cNvSpPr>
            <a:spLocks noChangeArrowheads="1"/>
          </p:cNvSpPr>
          <p:nvPr/>
        </p:nvSpPr>
        <p:spPr bwMode="auto">
          <a:xfrm>
            <a:off x="70866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i</a:t>
            </a:r>
            <a:endParaRPr lang="pt-BR" altLang="pt-BR">
              <a:latin typeface="Arial" charset="0"/>
            </a:endParaRPr>
          </a:p>
        </p:txBody>
      </p:sp>
      <p:sp>
        <p:nvSpPr>
          <p:cNvPr id="266283" name="Rectangle 43"/>
          <p:cNvSpPr>
            <a:spLocks noChangeArrowheads="1"/>
          </p:cNvSpPr>
          <p:nvPr/>
        </p:nvSpPr>
        <p:spPr bwMode="auto">
          <a:xfrm>
            <a:off x="73914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j</a:t>
            </a:r>
            <a:endParaRPr lang="pt-BR" altLang="pt-BR">
              <a:latin typeface="Arial" charset="0"/>
            </a:endParaRPr>
          </a:p>
        </p:txBody>
      </p:sp>
      <p:sp>
        <p:nvSpPr>
          <p:cNvPr id="266284" name="Rectangle 44"/>
          <p:cNvSpPr>
            <a:spLocks noChangeArrowheads="1"/>
          </p:cNvSpPr>
          <p:nvPr/>
        </p:nvSpPr>
        <p:spPr bwMode="auto">
          <a:xfrm>
            <a:off x="76962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>
                <a:latin typeface="Arial" charset="0"/>
              </a:rPr>
              <a:t>k</a:t>
            </a:r>
            <a:endParaRPr lang="pt-BR" altLang="pt-BR">
              <a:latin typeface="Arial" charset="0"/>
            </a:endParaRPr>
          </a:p>
        </p:txBody>
      </p:sp>
      <p:sp>
        <p:nvSpPr>
          <p:cNvPr id="266285" name="Rectangle 45"/>
          <p:cNvSpPr>
            <a:spLocks noChangeArrowheads="1"/>
          </p:cNvSpPr>
          <p:nvPr/>
        </p:nvSpPr>
        <p:spPr bwMode="auto">
          <a:xfrm>
            <a:off x="8001000" y="3886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latin typeface="Arial" charset="0"/>
            </a:endParaRPr>
          </a:p>
        </p:txBody>
      </p:sp>
      <p:sp>
        <p:nvSpPr>
          <p:cNvPr id="266286" name="Rectangle 46"/>
          <p:cNvSpPr>
            <a:spLocks noChangeArrowheads="1"/>
          </p:cNvSpPr>
          <p:nvPr/>
        </p:nvSpPr>
        <p:spPr bwMode="auto">
          <a:xfrm>
            <a:off x="46482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87" name="Rectangle 47"/>
          <p:cNvSpPr>
            <a:spLocks noChangeArrowheads="1"/>
          </p:cNvSpPr>
          <p:nvPr/>
        </p:nvSpPr>
        <p:spPr bwMode="auto">
          <a:xfrm>
            <a:off x="49530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2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88" name="Rectangle 48"/>
          <p:cNvSpPr>
            <a:spLocks noChangeArrowheads="1"/>
          </p:cNvSpPr>
          <p:nvPr/>
        </p:nvSpPr>
        <p:spPr bwMode="auto">
          <a:xfrm>
            <a:off x="52578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3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89" name="Rectangle 49"/>
          <p:cNvSpPr>
            <a:spLocks noChangeArrowheads="1"/>
          </p:cNvSpPr>
          <p:nvPr/>
        </p:nvSpPr>
        <p:spPr bwMode="auto">
          <a:xfrm>
            <a:off x="55626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4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0" name="Rectangle 50"/>
          <p:cNvSpPr>
            <a:spLocks noChangeArrowheads="1"/>
          </p:cNvSpPr>
          <p:nvPr/>
        </p:nvSpPr>
        <p:spPr bwMode="auto">
          <a:xfrm>
            <a:off x="58674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5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1" name="Rectangle 51"/>
          <p:cNvSpPr>
            <a:spLocks noChangeArrowheads="1"/>
          </p:cNvSpPr>
          <p:nvPr/>
        </p:nvSpPr>
        <p:spPr bwMode="auto">
          <a:xfrm>
            <a:off x="61722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6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2" name="Rectangle 52"/>
          <p:cNvSpPr>
            <a:spLocks noChangeArrowheads="1"/>
          </p:cNvSpPr>
          <p:nvPr/>
        </p:nvSpPr>
        <p:spPr bwMode="auto">
          <a:xfrm>
            <a:off x="64770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7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3" name="Rectangle 53"/>
          <p:cNvSpPr>
            <a:spLocks noChangeArrowheads="1"/>
          </p:cNvSpPr>
          <p:nvPr/>
        </p:nvSpPr>
        <p:spPr bwMode="auto">
          <a:xfrm>
            <a:off x="67818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8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4" name="Rectangle 54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9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5" name="Rectangle 55"/>
          <p:cNvSpPr>
            <a:spLocks noChangeArrowheads="1"/>
          </p:cNvSpPr>
          <p:nvPr/>
        </p:nvSpPr>
        <p:spPr bwMode="auto">
          <a:xfrm>
            <a:off x="73914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10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6" name="Rectangle 56"/>
          <p:cNvSpPr>
            <a:spLocks noChangeArrowheads="1"/>
          </p:cNvSpPr>
          <p:nvPr/>
        </p:nvSpPr>
        <p:spPr bwMode="auto">
          <a:xfrm>
            <a:off x="76962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11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297" name="AutoShape 57"/>
          <p:cNvSpPr>
            <a:spLocks/>
          </p:cNvSpPr>
          <p:nvPr/>
        </p:nvSpPr>
        <p:spPr bwMode="auto">
          <a:xfrm rot="5400000">
            <a:off x="4724400" y="4114800"/>
            <a:ext cx="152400" cy="304800"/>
          </a:xfrm>
          <a:prstGeom prst="rightBrace">
            <a:avLst>
              <a:gd name="adj1" fmla="val 2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298" name="AutoShape 58"/>
          <p:cNvSpPr>
            <a:spLocks/>
          </p:cNvSpPr>
          <p:nvPr/>
        </p:nvSpPr>
        <p:spPr bwMode="auto">
          <a:xfrm rot="5400000">
            <a:off x="7848600" y="3111500"/>
            <a:ext cx="228600" cy="2362200"/>
          </a:xfrm>
          <a:prstGeom prst="rightBrace">
            <a:avLst>
              <a:gd name="adj1" fmla="val 53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299" name="AutoShape 59"/>
          <p:cNvSpPr>
            <a:spLocks/>
          </p:cNvSpPr>
          <p:nvPr/>
        </p:nvSpPr>
        <p:spPr bwMode="auto">
          <a:xfrm rot="5400000">
            <a:off x="5181600" y="3962400"/>
            <a:ext cx="152400" cy="609600"/>
          </a:xfrm>
          <a:prstGeom prst="rightBrace">
            <a:avLst>
              <a:gd name="adj1" fmla="val 5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00" name="AutoShape 60"/>
          <p:cNvSpPr>
            <a:spLocks/>
          </p:cNvSpPr>
          <p:nvPr/>
        </p:nvSpPr>
        <p:spPr bwMode="auto">
          <a:xfrm rot="5400000">
            <a:off x="6096000" y="3657600"/>
            <a:ext cx="152400" cy="1219200"/>
          </a:xfrm>
          <a:prstGeom prst="rightBrace">
            <a:avLst>
              <a:gd name="adj1" fmla="val 11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01" name="Rectangle 61"/>
          <p:cNvSpPr>
            <a:spLocks noChangeArrowheads="1"/>
          </p:cNvSpPr>
          <p:nvPr/>
        </p:nvSpPr>
        <p:spPr bwMode="auto">
          <a:xfrm>
            <a:off x="4648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1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302" name="Rectangle 62"/>
          <p:cNvSpPr>
            <a:spLocks noChangeArrowheads="1"/>
          </p:cNvSpPr>
          <p:nvPr/>
        </p:nvSpPr>
        <p:spPr bwMode="auto">
          <a:xfrm>
            <a:off x="51054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2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303" name="Rectangle 63"/>
          <p:cNvSpPr>
            <a:spLocks noChangeArrowheads="1"/>
          </p:cNvSpPr>
          <p:nvPr/>
        </p:nvSpPr>
        <p:spPr bwMode="auto">
          <a:xfrm>
            <a:off x="60198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3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304" name="Rectangle 64"/>
          <p:cNvSpPr>
            <a:spLocks noChangeArrowheads="1"/>
          </p:cNvSpPr>
          <p:nvPr/>
        </p:nvSpPr>
        <p:spPr bwMode="auto">
          <a:xfrm>
            <a:off x="7810500" y="439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sz="1800">
                <a:latin typeface="Arial" charset="0"/>
              </a:rPr>
              <a:t>4</a:t>
            </a:r>
            <a:endParaRPr lang="pt-BR" altLang="pt-BR" sz="1800">
              <a:latin typeface="Arial" charset="0"/>
            </a:endParaRPr>
          </a:p>
        </p:txBody>
      </p:sp>
      <p:sp>
        <p:nvSpPr>
          <p:cNvPr id="266305" name="Rectangle 65"/>
          <p:cNvSpPr>
            <a:spLocks noChangeArrowheads="1"/>
          </p:cNvSpPr>
          <p:nvPr/>
        </p:nvSpPr>
        <p:spPr bwMode="auto">
          <a:xfrm>
            <a:off x="8382000" y="3505200"/>
            <a:ext cx="76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66306" name="Text Box 66"/>
          <p:cNvSpPr txBox="1">
            <a:spLocks noChangeArrowheads="1"/>
          </p:cNvSpPr>
          <p:nvPr/>
        </p:nvSpPr>
        <p:spPr bwMode="auto">
          <a:xfrm>
            <a:off x="5876925" y="4648200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>
                <a:latin typeface="Arial" charset="0"/>
              </a:rPr>
              <a:t>níveis</a:t>
            </a:r>
            <a:endParaRPr lang="pt-BR" altLang="pt-BR" i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6EF0-3A94-4DD8-A12B-AF3D810554E1}" type="slidenum">
              <a:rPr lang="pt-PT" altLang="pt-BR"/>
              <a:pPr/>
              <a:t>211</a:t>
            </a:fld>
            <a:endParaRPr lang="pt-PT" altLang="pt-BR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Alterando a Prioridade em Heaps</a:t>
            </a:r>
            <a:endParaRPr lang="pt-BR" altLang="pt-BR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Se um nó tem seu valor alterado, a manutenção das propriedades do Heap pode requerer que nó migre na árvore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para cima </a:t>
            </a:r>
            <a:r>
              <a:rPr lang="en-US" altLang="pt-BR">
                <a:sym typeface="Wingdings" pitchFamily="2" charset="2"/>
              </a:rPr>
              <a:t>(</a:t>
            </a:r>
            <a:r>
              <a:rPr lang="en-US" altLang="pt-BR"/>
              <a:t>se ele diminuir de valor)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para baixo </a:t>
            </a:r>
            <a:r>
              <a:rPr lang="en-US" altLang="pt-BR">
                <a:sym typeface="Wingdings" pitchFamily="2" charset="2"/>
              </a:rPr>
              <a:t>(</a:t>
            </a:r>
            <a:r>
              <a:rPr lang="en-US" altLang="pt-BR"/>
              <a:t>se ele aumentar de valor)</a:t>
            </a:r>
          </a:p>
          <a:p>
            <a:pPr>
              <a:lnSpc>
                <a:spcPct val="90000"/>
              </a:lnSpc>
            </a:pPr>
            <a:r>
              <a:rPr lang="en-US" altLang="pt-BR"/>
              <a:t>Para cada uma dessas situações utiliza-se um algoritmo de migração:</a:t>
            </a:r>
          </a:p>
          <a:p>
            <a:pPr lvl="1">
              <a:lnSpc>
                <a:spcPct val="90000"/>
              </a:lnSpc>
            </a:pPr>
            <a:r>
              <a:rPr lang="en-US" altLang="pt-BR" i="1"/>
              <a:t>subir </a:t>
            </a:r>
            <a:r>
              <a:rPr lang="en-US" altLang="pt-BR"/>
              <a:t>(</a:t>
            </a:r>
            <a:r>
              <a:rPr lang="en-US" altLang="pt-BR" i="1"/>
              <a:t>i, n, H</a:t>
            </a:r>
            <a:r>
              <a:rPr lang="en-US" altLang="pt-BR"/>
              <a:t>) migra o nó </a:t>
            </a:r>
            <a:r>
              <a:rPr lang="en-US" altLang="pt-BR" i="1"/>
              <a:t>i </a:t>
            </a:r>
            <a:r>
              <a:rPr lang="en-US" altLang="pt-BR"/>
              <a:t>para cima no heap </a:t>
            </a:r>
            <a:r>
              <a:rPr lang="en-US" altLang="pt-BR" i="1"/>
              <a:t>H</a:t>
            </a:r>
            <a:r>
              <a:rPr lang="en-US" altLang="pt-BR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pt-BR" i="1"/>
              <a:t>descer </a:t>
            </a:r>
            <a:r>
              <a:rPr lang="en-US" altLang="pt-BR"/>
              <a:t>(</a:t>
            </a:r>
            <a:r>
              <a:rPr lang="en-US" altLang="pt-BR" i="1"/>
              <a:t>i,n,H</a:t>
            </a:r>
            <a:r>
              <a:rPr lang="en-US" altLang="pt-BR"/>
              <a:t>) migra o nó </a:t>
            </a:r>
            <a:r>
              <a:rPr lang="en-US" altLang="pt-BR" i="1"/>
              <a:t>i </a:t>
            </a:r>
            <a:r>
              <a:rPr lang="en-US" altLang="pt-BR"/>
              <a:t>para baixo no heap </a:t>
            </a:r>
            <a:r>
              <a:rPr lang="en-US" altLang="pt-BR" i="1"/>
              <a:t>H </a:t>
            </a:r>
            <a:r>
              <a:rPr lang="en-US" altLang="pt-BR"/>
              <a:t>(sendo </a:t>
            </a:r>
            <a:r>
              <a:rPr lang="en-US" altLang="pt-BR" i="1"/>
              <a:t>n </a:t>
            </a:r>
            <a:r>
              <a:rPr lang="en-US" altLang="pt-BR"/>
              <a:t>o número total de nós da árvore/heap) </a:t>
            </a:r>
          </a:p>
          <a:p>
            <a:pPr>
              <a:lnSpc>
                <a:spcPct val="90000"/>
              </a:lnSpc>
            </a:pPr>
            <a:r>
              <a:rPr lang="en-US" altLang="pt-BR"/>
              <a:t>OBS.: Num heap os algoritmos de inserção e remoção mantêm os </a:t>
            </a:r>
            <a:r>
              <a:rPr lang="en-US" altLang="pt-BR" i="1"/>
              <a:t>n</a:t>
            </a:r>
            <a:r>
              <a:rPr lang="en-US" altLang="pt-BR"/>
              <a:t> nós da árvore nas </a:t>
            </a:r>
            <a:r>
              <a:rPr lang="en-US" altLang="pt-BR" i="1"/>
              <a:t>n</a:t>
            </a:r>
            <a:r>
              <a:rPr lang="en-US" altLang="pt-BR"/>
              <a:t> primeiras posições do array.</a:t>
            </a:r>
            <a:endParaRPr lang="pt-BR" altLang="pt-BR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C914-E914-42B3-850C-798A1149183C}" type="slidenum">
              <a:rPr lang="pt-PT" altLang="pt-BR"/>
              <a:pPr/>
              <a:t>212</a:t>
            </a:fld>
            <a:endParaRPr lang="pt-PT" altLang="pt-BR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Migração de valores num Heap</a:t>
            </a:r>
            <a:endParaRPr lang="pt-BR" altLang="pt-BR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Pai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 {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div 2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Esq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 {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* 2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Dir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 {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* 2 + 1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Subir</a:t>
            </a:r>
            <a:r>
              <a:rPr lang="pt-BR" altLang="pt-BR" sz="2000"/>
              <a:t> (</a:t>
            </a:r>
            <a:r>
              <a:rPr lang="pt-BR" altLang="pt-BR" sz="2000" i="1"/>
              <a:t>i</a:t>
            </a:r>
            <a:r>
              <a:rPr lang="pt-BR" altLang="pt-BR" sz="2000"/>
              <a:t>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 [1 .. </a:t>
            </a:r>
            <a:r>
              <a:rPr lang="pt-BR" altLang="pt-BR" sz="2000" i="1"/>
              <a:t>n</a:t>
            </a:r>
            <a:r>
              <a:rPr lang="pt-BR" altLang="pt-BR" sz="2000"/>
              <a:t>])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&gt; 1 </a:t>
            </a:r>
            <a:r>
              <a:rPr lang="pt-BR" altLang="pt-BR" sz="2000" b="1">
                <a:latin typeface="Arial" charset="0"/>
              </a:rPr>
              <a:t>e</a:t>
            </a:r>
            <a:r>
              <a:rPr lang="pt-BR" altLang="pt-BR" sz="2000"/>
              <a:t>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Pai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)] &gt;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],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Pai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Pai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)],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i="1"/>
              <a:t>Subir</a:t>
            </a:r>
            <a:r>
              <a:rPr lang="pt-BR" altLang="pt-BR" sz="2000"/>
              <a:t> (</a:t>
            </a:r>
            <a:r>
              <a:rPr lang="pt-BR" altLang="pt-BR" sz="2000" i="1"/>
              <a:t>Pai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Descer</a:t>
            </a:r>
            <a:r>
              <a:rPr lang="pt-BR" altLang="pt-BR" sz="2000"/>
              <a:t> (</a:t>
            </a:r>
            <a:r>
              <a:rPr lang="pt-BR" altLang="pt-BR" sz="2000" i="1"/>
              <a:t>i</a:t>
            </a:r>
            <a:r>
              <a:rPr lang="pt-BR" altLang="pt-BR" sz="2000"/>
              <a:t>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 [1 .. </a:t>
            </a:r>
            <a:r>
              <a:rPr lang="pt-BR" altLang="pt-BR" sz="2000" i="1"/>
              <a:t>n</a:t>
            </a:r>
            <a:r>
              <a:rPr lang="pt-BR" altLang="pt-BR" sz="2000"/>
              <a:t>])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Dir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 </a:t>
            </a:r>
            <a:r>
              <a:rPr lang="pt-BR" altLang="pt-BR" sz="2000">
                <a:latin typeface="Symbol" pitchFamily="18" charset="2"/>
              </a:rPr>
              <a:t>£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</a:t>
            </a:r>
            <a:r>
              <a:rPr lang="pt-BR" altLang="pt-BR" sz="2000"/>
              <a:t>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Dir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)] &lt;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Esq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filho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Dir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i="1"/>
              <a:t>filho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Esq</a:t>
            </a:r>
            <a:r>
              <a:rPr lang="pt-BR" altLang="pt-BR" sz="2000"/>
              <a:t>(</a:t>
            </a:r>
            <a:r>
              <a:rPr lang="pt-BR" altLang="pt-BR" sz="2000" i="1"/>
              <a:t>i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en-US" altLang="pt-BR" sz="2000" i="1"/>
              <a:t>filho</a:t>
            </a:r>
            <a:r>
              <a:rPr lang="en-US" altLang="pt-BR" sz="2000"/>
              <a:t> </a:t>
            </a:r>
            <a:r>
              <a:rPr lang="pt-BR" altLang="pt-BR" sz="2000">
                <a:latin typeface="Symbol" pitchFamily="18" charset="2"/>
              </a:rPr>
              <a:t>£</a:t>
            </a:r>
            <a:r>
              <a:rPr lang="pt-BR" altLang="pt-BR" sz="2000"/>
              <a:t> </a:t>
            </a:r>
            <a:r>
              <a:rPr lang="en-US" altLang="pt-BR" sz="2000" i="1"/>
              <a:t>n</a:t>
            </a:r>
            <a:r>
              <a:rPr lang="en-US" altLang="pt-BR" sz="2000"/>
              <a:t>  </a:t>
            </a:r>
            <a:r>
              <a:rPr lang="en-US" altLang="pt-BR" sz="2000" b="1"/>
              <a:t>e</a:t>
            </a:r>
            <a:r>
              <a:rPr lang="en-US" altLang="pt-BR" sz="2000"/>
              <a:t>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filho</a:t>
            </a:r>
            <a:r>
              <a:rPr lang="pt-BR" altLang="pt-BR" sz="2000"/>
              <a:t>] &lt;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],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filho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filho</a:t>
            </a:r>
            <a:r>
              <a:rPr lang="pt-BR" altLang="pt-BR" sz="2000"/>
              <a:t>],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 i="1"/>
              <a:t>Descer</a:t>
            </a:r>
            <a:r>
              <a:rPr lang="pt-BR" altLang="pt-BR" sz="2000"/>
              <a:t> (</a:t>
            </a:r>
            <a:r>
              <a:rPr lang="pt-BR" altLang="pt-BR" sz="2000" i="1"/>
              <a:t>filho</a:t>
            </a:r>
            <a:r>
              <a:rPr lang="pt-BR" altLang="pt-BR" sz="2000"/>
              <a:t>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)</a:t>
            </a:r>
            <a:r>
              <a:rPr lang="pt-BR" altLang="pt-BR" sz="2000">
                <a:latin typeface="Courier New" pitchFamily="49" charset="0"/>
              </a:rPr>
              <a:t>  </a:t>
            </a:r>
            <a:endParaRPr lang="pt-BR" altLang="pt-BR" sz="2000"/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877AA-3701-4802-A990-B445E66E6FAE}" type="slidenum">
              <a:rPr lang="pt-PT" altLang="pt-BR"/>
              <a:pPr/>
              <a:t>213</a:t>
            </a:fld>
            <a:endParaRPr lang="pt-PT" altLang="pt-BR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Migração de valores num Heap</a:t>
            </a:r>
            <a:endParaRPr lang="pt-BR" altLang="pt-BR"/>
          </a:p>
        </p:txBody>
      </p:sp>
      <p:grpSp>
        <p:nvGrpSpPr>
          <p:cNvPr id="268349" name="Group 61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293" name="Oval 5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294" name="AutoShape 6"/>
            <p:cNvCxnSpPr>
              <a:cxnSpLocks noChangeShapeType="1"/>
              <a:stCxn id="268298" idx="5"/>
              <a:endCxn id="268293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295" name="Oval 7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296" name="AutoShape 8"/>
            <p:cNvCxnSpPr>
              <a:cxnSpLocks noChangeShapeType="1"/>
              <a:stCxn id="268298" idx="3"/>
              <a:endCxn id="268295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297" name="Oval 9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4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68298" name="Oval 10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299" name="AutoShape 11"/>
            <p:cNvCxnSpPr>
              <a:cxnSpLocks noChangeShapeType="1"/>
              <a:stCxn id="268297" idx="5"/>
              <a:endCxn id="268298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00" name="Oval 12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01" name="AutoShape 13"/>
            <p:cNvCxnSpPr>
              <a:cxnSpLocks noChangeShapeType="1"/>
              <a:stCxn id="268297" idx="3"/>
              <a:endCxn id="268300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02" name="Oval 14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03" name="AutoShape 15"/>
            <p:cNvCxnSpPr>
              <a:cxnSpLocks noChangeShapeType="1"/>
              <a:endCxn id="268302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04" name="Oval 16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05" name="AutoShape 17"/>
            <p:cNvCxnSpPr>
              <a:cxnSpLocks noChangeShapeType="1"/>
              <a:endCxn id="268304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06" name="Oval 18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07" name="AutoShape 19"/>
            <p:cNvCxnSpPr>
              <a:cxnSpLocks noChangeShapeType="1"/>
              <a:stCxn id="268304" idx="5"/>
              <a:endCxn id="268306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08" name="Oval 20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09" name="AutoShape 21"/>
            <p:cNvCxnSpPr>
              <a:cxnSpLocks noChangeShapeType="1"/>
              <a:stCxn id="268304" idx="3"/>
              <a:endCxn id="268308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10" name="Oval 22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11" name="AutoShape 23"/>
            <p:cNvCxnSpPr>
              <a:cxnSpLocks noChangeShapeType="1"/>
              <a:endCxn id="268310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12" name="Oval 24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13" name="AutoShape 25"/>
            <p:cNvCxnSpPr>
              <a:cxnSpLocks noChangeShapeType="1"/>
              <a:endCxn id="268312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350" name="Group 62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351" name="Rectangle 63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352" name="Oval 64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53" name="AutoShape 65"/>
            <p:cNvCxnSpPr>
              <a:cxnSpLocks noChangeShapeType="1"/>
              <a:stCxn id="268357" idx="5"/>
              <a:endCxn id="268352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54" name="Oval 66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55" name="AutoShape 67"/>
            <p:cNvCxnSpPr>
              <a:cxnSpLocks noChangeShapeType="1"/>
              <a:stCxn id="268357" idx="3"/>
              <a:endCxn id="268354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56" name="Oval 68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30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268357" name="Oval 69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58" name="AutoShape 70"/>
            <p:cNvCxnSpPr>
              <a:cxnSpLocks noChangeShapeType="1"/>
              <a:stCxn id="268356" idx="5"/>
              <a:endCxn id="268357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59" name="Oval 71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60" name="AutoShape 72"/>
            <p:cNvCxnSpPr>
              <a:cxnSpLocks noChangeShapeType="1"/>
              <a:stCxn id="268356" idx="3"/>
              <a:endCxn id="268359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61" name="Oval 73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62" name="AutoShape 74"/>
            <p:cNvCxnSpPr>
              <a:cxnSpLocks noChangeShapeType="1"/>
              <a:endCxn id="268361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63" name="Oval 75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64" name="AutoShape 76"/>
            <p:cNvCxnSpPr>
              <a:cxnSpLocks noChangeShapeType="1"/>
              <a:endCxn id="268363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65" name="Oval 77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66" name="AutoShape 78"/>
            <p:cNvCxnSpPr>
              <a:cxnSpLocks noChangeShapeType="1"/>
              <a:stCxn id="268363" idx="5"/>
              <a:endCxn id="268365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67" name="Oval 79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68" name="AutoShape 80"/>
            <p:cNvCxnSpPr>
              <a:cxnSpLocks noChangeShapeType="1"/>
              <a:stCxn id="268363" idx="3"/>
              <a:endCxn id="268367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69" name="Oval 81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70" name="AutoShape 82"/>
            <p:cNvCxnSpPr>
              <a:cxnSpLocks noChangeShapeType="1"/>
              <a:endCxn id="268369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71" name="Oval 83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72" name="AutoShape 84"/>
            <p:cNvCxnSpPr>
              <a:cxnSpLocks noChangeShapeType="1"/>
              <a:endCxn id="268371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396" name="Group 108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397" name="Rectangle 109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398" name="Oval 110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399" name="AutoShape 111"/>
            <p:cNvCxnSpPr>
              <a:cxnSpLocks noChangeShapeType="1"/>
              <a:stCxn id="268403" idx="5"/>
              <a:endCxn id="268398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00" name="Oval 112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01" name="AutoShape 113"/>
            <p:cNvCxnSpPr>
              <a:cxnSpLocks noChangeShapeType="1"/>
              <a:stCxn id="268403" idx="3"/>
              <a:endCxn id="268400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02" name="Oval 114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68403" name="Oval 115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04" name="AutoShape 116"/>
            <p:cNvCxnSpPr>
              <a:cxnSpLocks noChangeShapeType="1"/>
              <a:stCxn id="268402" idx="5"/>
              <a:endCxn id="268403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05" name="Oval 117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30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68406" name="AutoShape 118"/>
            <p:cNvCxnSpPr>
              <a:cxnSpLocks noChangeShapeType="1"/>
              <a:stCxn id="268402" idx="3"/>
              <a:endCxn id="268405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07" name="Oval 119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08" name="AutoShape 120"/>
            <p:cNvCxnSpPr>
              <a:cxnSpLocks noChangeShapeType="1"/>
              <a:endCxn id="268407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09" name="Oval 121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10" name="AutoShape 122"/>
            <p:cNvCxnSpPr>
              <a:cxnSpLocks noChangeShapeType="1"/>
              <a:endCxn id="268409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11" name="Oval 123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12" name="AutoShape 124"/>
            <p:cNvCxnSpPr>
              <a:cxnSpLocks noChangeShapeType="1"/>
              <a:stCxn id="268409" idx="5"/>
              <a:endCxn id="268411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13" name="Oval 125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14" name="AutoShape 126"/>
            <p:cNvCxnSpPr>
              <a:cxnSpLocks noChangeShapeType="1"/>
              <a:stCxn id="268409" idx="3"/>
              <a:endCxn id="268413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15" name="Oval 127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16" name="AutoShape 128"/>
            <p:cNvCxnSpPr>
              <a:cxnSpLocks noChangeShapeType="1"/>
              <a:endCxn id="268415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17" name="Oval 129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18" name="AutoShape 130"/>
            <p:cNvCxnSpPr>
              <a:cxnSpLocks noChangeShapeType="1"/>
              <a:endCxn id="268417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419" name="Group 131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420" name="Rectangle 132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421" name="Oval 133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22" name="AutoShape 134"/>
            <p:cNvCxnSpPr>
              <a:cxnSpLocks noChangeShapeType="1"/>
              <a:stCxn id="268426" idx="5"/>
              <a:endCxn id="268421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23" name="Oval 135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24" name="AutoShape 136"/>
            <p:cNvCxnSpPr>
              <a:cxnSpLocks noChangeShapeType="1"/>
              <a:stCxn id="268426" idx="3"/>
              <a:endCxn id="268423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25" name="Oval 137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68426" name="Oval 138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27" name="AutoShape 139"/>
            <p:cNvCxnSpPr>
              <a:cxnSpLocks noChangeShapeType="1"/>
              <a:stCxn id="268425" idx="5"/>
              <a:endCxn id="268426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28" name="Oval 140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29" name="AutoShape 141"/>
            <p:cNvCxnSpPr>
              <a:cxnSpLocks noChangeShapeType="1"/>
              <a:stCxn id="268425" idx="3"/>
              <a:endCxn id="268428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30" name="Oval 142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30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68431" name="AutoShape 143"/>
            <p:cNvCxnSpPr>
              <a:cxnSpLocks noChangeShapeType="1"/>
              <a:endCxn id="268430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32" name="Oval 144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33" name="AutoShape 145"/>
            <p:cNvCxnSpPr>
              <a:cxnSpLocks noChangeShapeType="1"/>
              <a:endCxn id="268432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34" name="Oval 146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35" name="AutoShape 147"/>
            <p:cNvCxnSpPr>
              <a:cxnSpLocks noChangeShapeType="1"/>
              <a:stCxn id="268432" idx="5"/>
              <a:endCxn id="268434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36" name="Oval 148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37" name="AutoShape 149"/>
            <p:cNvCxnSpPr>
              <a:cxnSpLocks noChangeShapeType="1"/>
              <a:stCxn id="268432" idx="3"/>
              <a:endCxn id="268436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38" name="Oval 150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39" name="AutoShape 151"/>
            <p:cNvCxnSpPr>
              <a:cxnSpLocks noChangeShapeType="1"/>
              <a:endCxn id="268438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40" name="Oval 152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41" name="AutoShape 153"/>
            <p:cNvCxnSpPr>
              <a:cxnSpLocks noChangeShapeType="1"/>
              <a:endCxn id="268440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442" name="Group 154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443" name="Rectangle 155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444" name="Oval 156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45" name="AutoShape 157"/>
            <p:cNvCxnSpPr>
              <a:cxnSpLocks noChangeShapeType="1"/>
              <a:stCxn id="268449" idx="5"/>
              <a:endCxn id="268444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46" name="Oval 158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47" name="AutoShape 159"/>
            <p:cNvCxnSpPr>
              <a:cxnSpLocks noChangeShapeType="1"/>
              <a:stCxn id="268449" idx="3"/>
              <a:endCxn id="268446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48" name="Oval 160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68449" name="Oval 161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50" name="AutoShape 162"/>
            <p:cNvCxnSpPr>
              <a:cxnSpLocks noChangeShapeType="1"/>
              <a:stCxn id="268448" idx="5"/>
              <a:endCxn id="268449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51" name="Oval 163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52" name="AutoShape 164"/>
            <p:cNvCxnSpPr>
              <a:cxnSpLocks noChangeShapeType="1"/>
              <a:stCxn id="268448" idx="3"/>
              <a:endCxn id="268451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53" name="Oval 16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54" name="AutoShape 166"/>
            <p:cNvCxnSpPr>
              <a:cxnSpLocks noChangeShapeType="1"/>
              <a:endCxn id="268453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55" name="Oval 167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56" name="AutoShape 168"/>
            <p:cNvCxnSpPr>
              <a:cxnSpLocks noChangeShapeType="1"/>
              <a:endCxn id="268455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57" name="Oval 169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58" name="AutoShape 170"/>
            <p:cNvCxnSpPr>
              <a:cxnSpLocks noChangeShapeType="1"/>
              <a:stCxn id="268455" idx="5"/>
              <a:endCxn id="268457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59" name="Oval 171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60" name="AutoShape 172"/>
            <p:cNvCxnSpPr>
              <a:cxnSpLocks noChangeShapeType="1"/>
              <a:stCxn id="268455" idx="3"/>
              <a:endCxn id="268459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61" name="Oval 173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62" name="AutoShape 174"/>
            <p:cNvCxnSpPr>
              <a:cxnSpLocks noChangeShapeType="1"/>
              <a:endCxn id="268461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63" name="Oval 175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30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68464" name="AutoShape 176"/>
            <p:cNvCxnSpPr>
              <a:cxnSpLocks noChangeShapeType="1"/>
              <a:endCxn id="268463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465" name="Group 177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466" name="Rectangle 178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467" name="Oval 179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68" name="AutoShape 180"/>
            <p:cNvCxnSpPr>
              <a:cxnSpLocks noChangeShapeType="1"/>
              <a:stCxn id="268472" idx="5"/>
              <a:endCxn id="268467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69" name="Oval 181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70" name="AutoShape 182"/>
            <p:cNvCxnSpPr>
              <a:cxnSpLocks noChangeShapeType="1"/>
              <a:stCxn id="268472" idx="3"/>
              <a:endCxn id="268469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71" name="Oval 183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68472" name="Oval 184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73" name="AutoShape 185"/>
            <p:cNvCxnSpPr>
              <a:cxnSpLocks noChangeShapeType="1"/>
              <a:stCxn id="268471" idx="5"/>
              <a:endCxn id="268472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74" name="Oval 186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75" name="AutoShape 187"/>
            <p:cNvCxnSpPr>
              <a:cxnSpLocks noChangeShapeType="1"/>
              <a:stCxn id="268471" idx="3"/>
              <a:endCxn id="268474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76" name="Oval 188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77" name="AutoShape 189"/>
            <p:cNvCxnSpPr>
              <a:cxnSpLocks noChangeShapeType="1"/>
              <a:endCxn id="268476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78" name="Oval 190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79" name="AutoShape 191"/>
            <p:cNvCxnSpPr>
              <a:cxnSpLocks noChangeShapeType="1"/>
              <a:endCxn id="268478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80" name="Oval 192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81" name="AutoShape 193"/>
            <p:cNvCxnSpPr>
              <a:cxnSpLocks noChangeShapeType="1"/>
              <a:stCxn id="268478" idx="5"/>
              <a:endCxn id="268480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82" name="Oval 194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83" name="AutoShape 195"/>
            <p:cNvCxnSpPr>
              <a:cxnSpLocks noChangeShapeType="1"/>
              <a:stCxn id="268478" idx="3"/>
              <a:endCxn id="268482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84" name="Oval 196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85" name="AutoShape 197"/>
            <p:cNvCxnSpPr>
              <a:cxnSpLocks noChangeShapeType="1"/>
              <a:endCxn id="268484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86" name="Oval 198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4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68487" name="AutoShape 199"/>
            <p:cNvCxnSpPr>
              <a:cxnSpLocks noChangeShapeType="1"/>
              <a:endCxn id="268486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488" name="Group 200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489" name="Rectangle 201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490" name="Oval 202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91" name="AutoShape 203"/>
            <p:cNvCxnSpPr>
              <a:cxnSpLocks noChangeShapeType="1"/>
              <a:stCxn id="268495" idx="5"/>
              <a:endCxn id="268490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92" name="Oval 204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93" name="AutoShape 205"/>
            <p:cNvCxnSpPr>
              <a:cxnSpLocks noChangeShapeType="1"/>
              <a:stCxn id="268495" idx="3"/>
              <a:endCxn id="268492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94" name="Oval 206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68495" name="Oval 207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96" name="AutoShape 208"/>
            <p:cNvCxnSpPr>
              <a:cxnSpLocks noChangeShapeType="1"/>
              <a:stCxn id="268494" idx="5"/>
              <a:endCxn id="268495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97" name="Oval 209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498" name="AutoShape 210"/>
            <p:cNvCxnSpPr>
              <a:cxnSpLocks noChangeShapeType="1"/>
              <a:stCxn id="268494" idx="3"/>
              <a:endCxn id="268497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499" name="Oval 211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4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68500" name="AutoShape 212"/>
            <p:cNvCxnSpPr>
              <a:cxnSpLocks noChangeShapeType="1"/>
              <a:endCxn id="268499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01" name="Oval 213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02" name="AutoShape 214"/>
            <p:cNvCxnSpPr>
              <a:cxnSpLocks noChangeShapeType="1"/>
              <a:endCxn id="268501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03" name="Oval 215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04" name="AutoShape 216"/>
            <p:cNvCxnSpPr>
              <a:cxnSpLocks noChangeShapeType="1"/>
              <a:stCxn id="268501" idx="5"/>
              <a:endCxn id="268503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05" name="Oval 217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06" name="AutoShape 218"/>
            <p:cNvCxnSpPr>
              <a:cxnSpLocks noChangeShapeType="1"/>
              <a:stCxn id="268501" idx="3"/>
              <a:endCxn id="268505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07" name="Oval 219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08" name="AutoShape 220"/>
            <p:cNvCxnSpPr>
              <a:cxnSpLocks noChangeShapeType="1"/>
              <a:endCxn id="268507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09" name="Oval 221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10" name="AutoShape 222"/>
            <p:cNvCxnSpPr>
              <a:cxnSpLocks noChangeShapeType="1"/>
              <a:endCxn id="268509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511" name="Group 223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512" name="Rectangle 224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513" name="Oval 225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14" name="AutoShape 226"/>
            <p:cNvCxnSpPr>
              <a:cxnSpLocks noChangeShapeType="1"/>
              <a:stCxn id="268518" idx="5"/>
              <a:endCxn id="268513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15" name="Oval 227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16" name="AutoShape 228"/>
            <p:cNvCxnSpPr>
              <a:cxnSpLocks noChangeShapeType="1"/>
              <a:stCxn id="268518" idx="3"/>
              <a:endCxn id="268515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17" name="Oval 229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68518" name="Oval 230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19" name="AutoShape 231"/>
            <p:cNvCxnSpPr>
              <a:cxnSpLocks noChangeShapeType="1"/>
              <a:stCxn id="268517" idx="5"/>
              <a:endCxn id="268518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20" name="Oval 232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4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68521" name="AutoShape 233"/>
            <p:cNvCxnSpPr>
              <a:cxnSpLocks noChangeShapeType="1"/>
              <a:stCxn id="268517" idx="3"/>
              <a:endCxn id="268520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22" name="Oval 234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23" name="AutoShape 235"/>
            <p:cNvCxnSpPr>
              <a:cxnSpLocks noChangeShapeType="1"/>
              <a:endCxn id="268522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24" name="Oval 236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25" name="AutoShape 237"/>
            <p:cNvCxnSpPr>
              <a:cxnSpLocks noChangeShapeType="1"/>
              <a:endCxn id="268524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26" name="Oval 238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27" name="AutoShape 239"/>
            <p:cNvCxnSpPr>
              <a:cxnSpLocks noChangeShapeType="1"/>
              <a:stCxn id="268524" idx="5"/>
              <a:endCxn id="268526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28" name="Oval 240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29" name="AutoShape 241"/>
            <p:cNvCxnSpPr>
              <a:cxnSpLocks noChangeShapeType="1"/>
              <a:stCxn id="268524" idx="3"/>
              <a:endCxn id="268528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30" name="Oval 242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31" name="AutoShape 243"/>
            <p:cNvCxnSpPr>
              <a:cxnSpLocks noChangeShapeType="1"/>
              <a:endCxn id="268530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32" name="Oval 244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33" name="AutoShape 245"/>
            <p:cNvCxnSpPr>
              <a:cxnSpLocks noChangeShapeType="1"/>
              <a:endCxn id="268532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8534" name="Group 246"/>
          <p:cNvGrpSpPr>
            <a:grpSpLocks/>
          </p:cNvGrpSpPr>
          <p:nvPr/>
        </p:nvGrpSpPr>
        <p:grpSpPr bwMode="auto">
          <a:xfrm>
            <a:off x="2286000" y="2514600"/>
            <a:ext cx="4572000" cy="2895600"/>
            <a:chOff x="432" y="1536"/>
            <a:chExt cx="2880" cy="1824"/>
          </a:xfrm>
        </p:grpSpPr>
        <p:sp>
          <p:nvSpPr>
            <p:cNvPr id="268535" name="Rectangle 247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68536" name="Oval 248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37" name="AutoShape 249"/>
            <p:cNvCxnSpPr>
              <a:cxnSpLocks noChangeShapeType="1"/>
              <a:stCxn id="268541" idx="5"/>
              <a:endCxn id="268536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38" name="Oval 250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39" name="AutoShape 251"/>
            <p:cNvCxnSpPr>
              <a:cxnSpLocks noChangeShapeType="1"/>
              <a:stCxn id="268541" idx="3"/>
              <a:endCxn id="268538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40" name="Oval 252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4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268541" name="Oval 253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18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42" name="AutoShape 254"/>
            <p:cNvCxnSpPr>
              <a:cxnSpLocks noChangeShapeType="1"/>
              <a:stCxn id="268540" idx="5"/>
              <a:endCxn id="268541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43" name="Oval 255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44" name="AutoShape 256"/>
            <p:cNvCxnSpPr>
              <a:cxnSpLocks noChangeShapeType="1"/>
              <a:stCxn id="268540" idx="3"/>
              <a:endCxn id="268543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45" name="Oval 257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46" name="AutoShape 258"/>
            <p:cNvCxnSpPr>
              <a:cxnSpLocks noChangeShapeType="1"/>
              <a:endCxn id="268545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47" name="Oval 259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48" name="AutoShape 260"/>
            <p:cNvCxnSpPr>
              <a:cxnSpLocks noChangeShapeType="1"/>
              <a:endCxn id="268547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49" name="Oval 261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50" name="AutoShape 262"/>
            <p:cNvCxnSpPr>
              <a:cxnSpLocks noChangeShapeType="1"/>
              <a:stCxn id="268547" idx="5"/>
              <a:endCxn id="268549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51" name="Oval 263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52" name="AutoShape 264"/>
            <p:cNvCxnSpPr>
              <a:cxnSpLocks noChangeShapeType="1"/>
              <a:stCxn id="268547" idx="3"/>
              <a:endCxn id="268551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53" name="Oval 265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54" name="AutoShape 266"/>
            <p:cNvCxnSpPr>
              <a:cxnSpLocks noChangeShapeType="1"/>
              <a:endCxn id="268553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555" name="Oval 267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68556" name="AutoShape 268"/>
            <p:cNvCxnSpPr>
              <a:cxnSpLocks noChangeShapeType="1"/>
              <a:endCxn id="268555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98BB-4840-45AA-8906-ACBE86D71BBD}" type="slidenum">
              <a:rPr lang="pt-PT" altLang="pt-BR"/>
              <a:pPr/>
              <a:t>214</a:t>
            </a:fld>
            <a:endParaRPr lang="pt-PT" altLang="pt-BR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Inserção e Remoção num Heap</a:t>
            </a:r>
            <a:endParaRPr lang="pt-BR" altLang="pt-BR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000"/>
              <a:t>Claramente, </a:t>
            </a:r>
            <a:r>
              <a:rPr lang="en-US" altLang="pt-BR" sz="2000" i="1"/>
              <a:t>Subir</a:t>
            </a:r>
            <a:r>
              <a:rPr lang="en-US" altLang="pt-BR" sz="2000"/>
              <a:t> e </a:t>
            </a:r>
            <a:r>
              <a:rPr lang="en-US" altLang="pt-BR" sz="2000" i="1"/>
              <a:t>Descer </a:t>
            </a:r>
            <a:r>
              <a:rPr lang="en-US" altLang="pt-BR" sz="2000"/>
              <a:t>têm complexidade </a:t>
            </a:r>
            <a:r>
              <a:rPr lang="en-US" altLang="pt-BR" sz="2000" i="1"/>
              <a:t>O</a:t>
            </a:r>
            <a:r>
              <a:rPr lang="en-US" altLang="pt-BR" sz="2000"/>
              <a:t>(log </a:t>
            </a:r>
            <a:r>
              <a:rPr lang="en-US" altLang="pt-BR" sz="2000" i="1"/>
              <a:t>n</a:t>
            </a:r>
            <a:r>
              <a:rPr lang="en-US" altLang="pt-BR" sz="2000"/>
              <a:t>) já que percorrem no máximo um caminho igual à altura da árvore que é completa </a:t>
            </a:r>
          </a:p>
          <a:p>
            <a:pPr>
              <a:lnSpc>
                <a:spcPct val="90000"/>
              </a:lnSpc>
            </a:pPr>
            <a:r>
              <a:rPr lang="en-US" altLang="pt-BR" sz="2000"/>
              <a:t>Para inserir, basta colocar o novo valor na posição </a:t>
            </a:r>
            <a:r>
              <a:rPr lang="en-US" altLang="pt-BR" sz="2000" i="1"/>
              <a:t>n </a:t>
            </a:r>
            <a:r>
              <a:rPr lang="en-US" altLang="pt-BR" sz="2000"/>
              <a:t>+ 1 do heap e chamar </a:t>
            </a:r>
            <a:r>
              <a:rPr lang="en-US" altLang="pt-BR" sz="2000" i="1"/>
              <a:t>Subir</a:t>
            </a:r>
          </a:p>
          <a:p>
            <a:pPr>
              <a:lnSpc>
                <a:spcPct val="90000"/>
              </a:lnSpc>
            </a:pPr>
            <a:r>
              <a:rPr lang="en-US" altLang="pt-BR" sz="2000"/>
              <a:t>Para remover o menor valor, basta substituir a raiz (</a:t>
            </a:r>
            <a:r>
              <a:rPr lang="en-US" altLang="pt-BR" sz="2000" i="1"/>
              <a:t>H</a:t>
            </a:r>
            <a:r>
              <a:rPr lang="en-US" altLang="pt-BR" sz="2000"/>
              <a:t> [1]) por H (</a:t>
            </a:r>
            <a:r>
              <a:rPr lang="en-US" altLang="pt-BR" sz="2000" i="1"/>
              <a:t>n</a:t>
            </a:r>
            <a:r>
              <a:rPr lang="en-US" altLang="pt-BR" sz="2000"/>
              <a:t>) e chamar </a:t>
            </a:r>
            <a:r>
              <a:rPr lang="en-US" altLang="pt-BR" sz="2000" i="1"/>
              <a:t>Descer</a:t>
            </a:r>
            <a:r>
              <a:rPr lang="en-US" altLang="pt-BR" sz="2000"/>
              <a:t> 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Inserir</a:t>
            </a:r>
            <a:r>
              <a:rPr lang="pt-BR" altLang="pt-BR" sz="2000"/>
              <a:t> (</a:t>
            </a:r>
            <a:r>
              <a:rPr lang="pt-BR" altLang="pt-BR" sz="2000" i="1"/>
              <a:t>x</a:t>
            </a:r>
            <a:r>
              <a:rPr lang="pt-BR" altLang="pt-BR" sz="2000"/>
              <a:t>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 [1 .. </a:t>
            </a:r>
            <a:r>
              <a:rPr lang="pt-BR" altLang="pt-BR" sz="2000" i="1"/>
              <a:t>n</a:t>
            </a:r>
            <a:r>
              <a:rPr lang="pt-BR" altLang="pt-BR" sz="2000"/>
              <a:t> + 1]) {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+ 1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pt-BR" altLang="pt-BR" sz="2000" i="1"/>
              <a:t>n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x</a:t>
            </a:r>
            <a:endParaRPr lang="pt-BR" altLang="pt-BR" sz="2000"/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Subir</a:t>
            </a:r>
            <a:r>
              <a:rPr lang="pt-BR" altLang="pt-BR" sz="2000"/>
              <a:t> (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/>
              <a:t>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RemoverMinimo</a:t>
            </a:r>
            <a:r>
              <a:rPr lang="pt-BR" altLang="pt-BR" sz="2000"/>
              <a:t> (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 [1 .. </a:t>
            </a:r>
            <a:r>
              <a:rPr lang="pt-BR" altLang="pt-BR" sz="2000" i="1"/>
              <a:t>n</a:t>
            </a:r>
            <a:r>
              <a:rPr lang="pt-BR" altLang="pt-BR" sz="2000"/>
              <a:t>]) {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H</a:t>
            </a:r>
            <a:r>
              <a:rPr lang="pt-BR" altLang="pt-BR" sz="2000"/>
              <a:t> [1] </a:t>
            </a:r>
            <a:r>
              <a:rPr lang="pt-BR" altLang="pt-BR" sz="2000">
                <a:latin typeface="Symbol" pitchFamily="18" charset="2"/>
              </a:rPr>
              <a:t>¬ </a:t>
            </a:r>
            <a:r>
              <a:rPr lang="pt-BR" altLang="pt-BR" sz="2000" i="1"/>
              <a:t>H</a:t>
            </a:r>
            <a:r>
              <a:rPr lang="pt-BR" altLang="pt-BR" sz="2000"/>
              <a:t> [</a:t>
            </a:r>
            <a:r>
              <a:rPr lang="en-US" altLang="pt-BR" sz="2000" i="1"/>
              <a:t>n</a:t>
            </a:r>
            <a:r>
              <a:rPr lang="pt-BR" altLang="pt-BR" sz="2000"/>
              <a:t>]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– 1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Descer</a:t>
            </a:r>
            <a:r>
              <a:rPr lang="pt-BR" altLang="pt-BR" sz="2000"/>
              <a:t> (1,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H</a:t>
            </a:r>
            <a:r>
              <a:rPr lang="pt-BR" altLang="pt-BR" sz="2000"/>
              <a:t>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5626C-D1C0-4E74-853D-CBF937053FBE}" type="slidenum">
              <a:rPr lang="pt-PT" altLang="pt-BR"/>
              <a:pPr/>
              <a:t>215</a:t>
            </a:fld>
            <a:endParaRPr lang="pt-PT" altLang="pt-BR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Construção de Heaps</a:t>
            </a:r>
            <a:endParaRPr lang="pt-BR" altLang="pt-BR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715000"/>
          </a:xfrm>
        </p:spPr>
        <p:txBody>
          <a:bodyPr/>
          <a:lstStyle/>
          <a:p>
            <a:r>
              <a:rPr lang="en-US" altLang="pt-BR" sz="2000"/>
              <a:t>Se queremos construir um Heap com </a:t>
            </a:r>
            <a:r>
              <a:rPr lang="en-US" altLang="pt-BR" sz="2000" i="1"/>
              <a:t>n</a:t>
            </a:r>
            <a:r>
              <a:rPr lang="en-US" altLang="pt-BR" sz="2000"/>
              <a:t> elementos, podemos recorrer a um algoritmo ingênuo, isto é, inserir os </a:t>
            </a:r>
            <a:r>
              <a:rPr lang="en-US" altLang="pt-BR" sz="2000" i="1"/>
              <a:t>n</a:t>
            </a:r>
            <a:r>
              <a:rPr lang="en-US" altLang="pt-BR" sz="2000"/>
              <a:t> elementos um a um num heap inicialmente vazio. </a:t>
            </a:r>
          </a:p>
          <a:p>
            <a:r>
              <a:rPr lang="en-US" altLang="pt-BR" sz="2000"/>
              <a:t>Mais simplesmente, podemos colocar os </a:t>
            </a:r>
            <a:r>
              <a:rPr lang="en-US" altLang="pt-BR" sz="2000" i="1"/>
              <a:t>n</a:t>
            </a:r>
            <a:r>
              <a:rPr lang="en-US" altLang="pt-BR" sz="2000"/>
              <a:t> elementos no array </a:t>
            </a:r>
            <a:r>
              <a:rPr lang="en-US" altLang="pt-BR" sz="2000" i="1"/>
              <a:t>H </a:t>
            </a:r>
            <a:r>
              <a:rPr lang="en-US" altLang="pt-BR" sz="2000"/>
              <a:t>e “subí-los” um a um</a:t>
            </a:r>
          </a:p>
          <a:p>
            <a:pPr lvl="1">
              <a:buFontTx/>
              <a:buNone/>
            </a:pPr>
            <a:r>
              <a:rPr lang="en-US" altLang="pt-BR" sz="2000" b="1">
                <a:latin typeface="Arial" charset="0"/>
              </a:rPr>
              <a:t>para</a:t>
            </a:r>
            <a:r>
              <a:rPr lang="en-US" altLang="pt-BR" sz="2000"/>
              <a:t> </a:t>
            </a:r>
            <a:r>
              <a:rPr lang="en-US" altLang="pt-BR" sz="2000" i="1"/>
              <a:t>i</a:t>
            </a:r>
            <a:r>
              <a:rPr lang="en-US" altLang="pt-BR" sz="2000"/>
              <a:t> </a:t>
            </a:r>
            <a:r>
              <a:rPr lang="en-US" altLang="pt-BR" sz="2000" b="1">
                <a:latin typeface="Arial" charset="0"/>
              </a:rPr>
              <a:t>desde</a:t>
            </a:r>
            <a:r>
              <a:rPr lang="en-US" altLang="pt-BR" sz="2000"/>
              <a:t> 2 </a:t>
            </a:r>
            <a:r>
              <a:rPr lang="en-US" altLang="pt-BR" sz="2000" b="1">
                <a:latin typeface="Arial" charset="0"/>
              </a:rPr>
              <a:t>até</a:t>
            </a:r>
            <a:r>
              <a:rPr lang="en-US" altLang="pt-BR" sz="2000"/>
              <a:t> </a:t>
            </a:r>
            <a:r>
              <a:rPr lang="en-US" altLang="pt-BR" sz="2000" i="1"/>
              <a:t>n</a:t>
            </a:r>
            <a:r>
              <a:rPr lang="en-US" altLang="pt-BR" sz="2000"/>
              <a:t> </a:t>
            </a:r>
            <a:r>
              <a:rPr lang="en-US" altLang="pt-BR" sz="2000" b="1">
                <a:latin typeface="Arial" charset="0"/>
              </a:rPr>
              <a:t>fazer</a:t>
            </a:r>
            <a:r>
              <a:rPr lang="en-US" altLang="pt-BR" sz="2000"/>
              <a:t> </a:t>
            </a:r>
            <a:r>
              <a:rPr lang="en-US" altLang="pt-BR" sz="2000" i="1"/>
              <a:t>Subir</a:t>
            </a:r>
            <a:r>
              <a:rPr lang="en-US" altLang="pt-BR" sz="2000"/>
              <a:t> (</a:t>
            </a:r>
            <a:r>
              <a:rPr lang="en-US" altLang="pt-BR" sz="2000" i="1"/>
              <a:t>i</a:t>
            </a:r>
            <a:r>
              <a:rPr lang="en-US" altLang="pt-BR" sz="2000"/>
              <a:t>, </a:t>
            </a:r>
            <a:r>
              <a:rPr lang="en-US" altLang="pt-BR" sz="2000" i="1"/>
              <a:t>i</a:t>
            </a:r>
            <a:r>
              <a:rPr lang="en-US" altLang="pt-BR" sz="2000"/>
              <a:t>, </a:t>
            </a:r>
            <a:r>
              <a:rPr lang="en-US" altLang="pt-BR" sz="2000" i="1"/>
              <a:t>H</a:t>
            </a:r>
            <a:r>
              <a:rPr lang="en-US" altLang="pt-BR" sz="2000"/>
              <a:t>)</a:t>
            </a:r>
          </a:p>
          <a:p>
            <a:r>
              <a:rPr lang="en-US" altLang="pt-BR" sz="2000"/>
              <a:t>Este algoritmo ingênuo tem complexidade </a:t>
            </a:r>
            <a:r>
              <a:rPr lang="en-US" altLang="pt-BR" sz="2000" i="1"/>
              <a:t>O</a:t>
            </a:r>
            <a:r>
              <a:rPr lang="en-US" altLang="pt-BR" sz="2000"/>
              <a:t>(</a:t>
            </a:r>
            <a:r>
              <a:rPr lang="en-US" altLang="pt-BR" sz="2000" i="1"/>
              <a:t>n</a:t>
            </a:r>
            <a:r>
              <a:rPr lang="en-US" altLang="pt-BR" sz="2000"/>
              <a:t> log </a:t>
            </a:r>
            <a:r>
              <a:rPr lang="en-US" altLang="pt-BR" sz="2000" i="1"/>
              <a:t>n</a:t>
            </a:r>
            <a:r>
              <a:rPr lang="en-US" altLang="pt-BR" sz="2000"/>
              <a:t>)</a:t>
            </a:r>
          </a:p>
          <a:p>
            <a:r>
              <a:rPr lang="en-US" altLang="pt-BR" sz="2000"/>
              <a:t>Entretanto, pode-se ordenar o heap em </a:t>
            </a:r>
            <a:r>
              <a:rPr lang="en-US" altLang="pt-BR" sz="2000" i="1"/>
              <a:t>O</a:t>
            </a:r>
            <a:r>
              <a:rPr lang="en-US" altLang="pt-BR" sz="2000"/>
              <a:t>(</a:t>
            </a:r>
            <a:r>
              <a:rPr lang="en-US" altLang="pt-BR" sz="2000" i="1"/>
              <a:t>n</a:t>
            </a:r>
            <a:r>
              <a:rPr lang="en-US" altLang="pt-BR" sz="2000"/>
              <a:t>) se observarmos:</a:t>
            </a:r>
          </a:p>
          <a:p>
            <a:pPr lvl="1"/>
            <a:r>
              <a:rPr lang="en-US" altLang="pt-BR" sz="2000"/>
              <a:t>As folhas da árvore (elementos </a:t>
            </a:r>
            <a:r>
              <a:rPr lang="en-US" altLang="pt-BR" sz="2000" i="1"/>
              <a:t>H</a:t>
            </a:r>
            <a:r>
              <a:rPr lang="en-US" altLang="pt-BR" sz="2000"/>
              <a:t> [</a:t>
            </a:r>
            <a:r>
              <a:rPr lang="en-US" altLang="pt-BR" sz="2000" i="1"/>
              <a:t>n</a:t>
            </a:r>
            <a:r>
              <a:rPr lang="en-US" altLang="pt-BR" sz="2000"/>
              <a:t> div 2 + 1 .. </a:t>
            </a:r>
            <a:r>
              <a:rPr lang="en-US" altLang="pt-BR" sz="2000" i="1"/>
              <a:t>n</a:t>
            </a:r>
            <a:r>
              <a:rPr lang="en-US" altLang="pt-BR" sz="2000"/>
              <a:t>]) não têm descendentes e portanto já estão ordenadas em relação a eles</a:t>
            </a:r>
          </a:p>
          <a:p>
            <a:pPr lvl="1"/>
            <a:r>
              <a:rPr lang="en-US" altLang="pt-BR" sz="2000"/>
              <a:t>Se acertarmos todos os nós internos (elementos </a:t>
            </a:r>
            <a:br>
              <a:rPr lang="en-US" altLang="pt-BR" sz="2000"/>
            </a:br>
            <a:r>
              <a:rPr lang="en-US" altLang="pt-BR" sz="2000" i="1"/>
              <a:t>H</a:t>
            </a:r>
            <a:r>
              <a:rPr lang="en-US" altLang="pt-BR" sz="2000"/>
              <a:t> [1 .. </a:t>
            </a:r>
            <a:r>
              <a:rPr lang="en-US" altLang="pt-BR" sz="2000" i="1"/>
              <a:t>n</a:t>
            </a:r>
            <a:r>
              <a:rPr lang="en-US" altLang="pt-BR" sz="2000"/>
              <a:t> div 2]) em relação a seus descendentes (rotina </a:t>
            </a:r>
            <a:r>
              <a:rPr lang="en-US" altLang="pt-BR" sz="2000" i="1"/>
              <a:t>Descer</a:t>
            </a:r>
            <a:r>
              <a:rPr lang="en-US" altLang="pt-BR" sz="2000"/>
              <a:t>), o heap estará pronto</a:t>
            </a:r>
          </a:p>
          <a:p>
            <a:pPr lvl="1"/>
            <a:r>
              <a:rPr lang="en-US" altLang="pt-BR" sz="2000"/>
              <a:t>É preciso trabalhar de trás para frente desde </a:t>
            </a:r>
            <a:r>
              <a:rPr lang="en-US" altLang="pt-BR" sz="2000" i="1"/>
              <a:t>n</a:t>
            </a:r>
            <a:r>
              <a:rPr lang="en-US" altLang="pt-BR" sz="2000"/>
              <a:t> div 2 até 1 pois as propriedades da heap são observadas apenas nos níveis mais baixos</a:t>
            </a:r>
          </a:p>
          <a:p>
            <a:pPr lvl="1"/>
            <a:endParaRPr lang="pt-BR" altLang="pt-BR" sz="2000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8528-E126-4B1B-AE60-E7E36B9B1B27}" type="slidenum">
              <a:rPr lang="pt-PT" altLang="pt-BR"/>
              <a:pPr/>
              <a:t>216</a:t>
            </a:fld>
            <a:endParaRPr lang="pt-PT" altLang="pt-BR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Construção de Heap</a:t>
            </a:r>
            <a:endParaRPr lang="pt-BR" altLang="pt-BR"/>
          </a:p>
        </p:txBody>
      </p:sp>
      <p:grpSp>
        <p:nvGrpSpPr>
          <p:cNvPr id="271364" name="Group 4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365" name="Rectangle 5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366" name="Oval 6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67" name="AutoShape 7"/>
            <p:cNvCxnSpPr>
              <a:cxnSpLocks noChangeShapeType="1"/>
              <a:stCxn id="271371" idx="5"/>
              <a:endCxn id="271366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68" name="Oval 8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69" name="AutoShape 9"/>
            <p:cNvCxnSpPr>
              <a:cxnSpLocks noChangeShapeType="1"/>
              <a:stCxn id="271371" idx="3"/>
              <a:endCxn id="271368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70" name="Oval 10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.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271371" name="Oval 11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72" name="AutoShape 12"/>
            <p:cNvCxnSpPr>
              <a:cxnSpLocks noChangeShapeType="1"/>
              <a:stCxn id="271370" idx="5"/>
              <a:endCxn id="271371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73" name="Oval 13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74" name="AutoShape 14"/>
            <p:cNvCxnSpPr>
              <a:cxnSpLocks noChangeShapeType="1"/>
              <a:stCxn id="271370" idx="3"/>
              <a:endCxn id="271373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75" name="Oval 1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76" name="AutoShape 16"/>
            <p:cNvCxnSpPr>
              <a:cxnSpLocks noChangeShapeType="1"/>
              <a:endCxn id="271375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77" name="Oval 17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78" name="AutoShape 18"/>
            <p:cNvCxnSpPr>
              <a:cxnSpLocks noChangeShapeType="1"/>
              <a:endCxn id="271377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79" name="Oval 19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80" name="AutoShape 20"/>
            <p:cNvCxnSpPr>
              <a:cxnSpLocks noChangeShapeType="1"/>
              <a:stCxn id="271377" idx="5"/>
              <a:endCxn id="271379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81" name="Oval 21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82" name="AutoShape 22"/>
            <p:cNvCxnSpPr>
              <a:cxnSpLocks noChangeShapeType="1"/>
              <a:stCxn id="271377" idx="3"/>
              <a:endCxn id="271381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84" name="AutoShape 24"/>
            <p:cNvCxnSpPr>
              <a:cxnSpLocks noChangeShapeType="1"/>
              <a:endCxn id="271383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85" name="Oval 25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386" name="AutoShape 26"/>
            <p:cNvCxnSpPr>
              <a:cxnSpLocks noChangeShapeType="1"/>
              <a:endCxn id="271385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410" name="Group 50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411" name="Rectangle 51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412" name="Oval 52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13" name="AutoShape 53"/>
            <p:cNvCxnSpPr>
              <a:cxnSpLocks noChangeShapeType="1"/>
              <a:stCxn id="271417" idx="5"/>
              <a:endCxn id="271412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14" name="Oval 54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15" name="AutoShape 55"/>
            <p:cNvCxnSpPr>
              <a:cxnSpLocks noChangeShapeType="1"/>
              <a:stCxn id="271417" idx="3"/>
              <a:endCxn id="271414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16" name="Oval 56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417" name="Oval 57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18" name="AutoShape 58"/>
            <p:cNvCxnSpPr>
              <a:cxnSpLocks noChangeShapeType="1"/>
              <a:stCxn id="271416" idx="5"/>
              <a:endCxn id="271417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19" name="Oval 59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20" name="AutoShape 60"/>
            <p:cNvCxnSpPr>
              <a:cxnSpLocks noChangeShapeType="1"/>
              <a:stCxn id="271416" idx="3"/>
              <a:endCxn id="271419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21" name="Oval 61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23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422" name="AutoShape 62"/>
            <p:cNvCxnSpPr>
              <a:cxnSpLocks noChangeShapeType="1"/>
              <a:endCxn id="271421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23" name="Oval 63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24" name="AutoShape 64"/>
            <p:cNvCxnSpPr>
              <a:cxnSpLocks noChangeShapeType="1"/>
              <a:endCxn id="271423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25" name="Oval 65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26" name="AutoShape 66"/>
            <p:cNvCxnSpPr>
              <a:cxnSpLocks noChangeShapeType="1"/>
              <a:stCxn id="271423" idx="5"/>
              <a:endCxn id="271425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27" name="Oval 67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28" name="AutoShape 68"/>
            <p:cNvCxnSpPr>
              <a:cxnSpLocks noChangeShapeType="1"/>
              <a:stCxn id="271423" idx="3"/>
              <a:endCxn id="271427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29" name="Oval 69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30" name="AutoShape 70"/>
            <p:cNvCxnSpPr>
              <a:cxnSpLocks noChangeShapeType="1"/>
              <a:endCxn id="271429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31" name="Oval 71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32" name="AutoShape 72"/>
            <p:cNvCxnSpPr>
              <a:cxnSpLocks noChangeShapeType="1"/>
              <a:endCxn id="271431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433" name="Group 73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434" name="Rectangle 74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435" name="Oval 75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36" name="AutoShape 76"/>
            <p:cNvCxnSpPr>
              <a:cxnSpLocks noChangeShapeType="1"/>
              <a:stCxn id="271440" idx="5"/>
              <a:endCxn id="271435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37" name="Oval 77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38" name="AutoShape 78"/>
            <p:cNvCxnSpPr>
              <a:cxnSpLocks noChangeShapeType="1"/>
              <a:stCxn id="271440" idx="3"/>
              <a:endCxn id="271437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39" name="Oval 79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440" name="Oval 80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41" name="AutoShape 81"/>
            <p:cNvCxnSpPr>
              <a:cxnSpLocks noChangeShapeType="1"/>
              <a:stCxn id="271439" idx="5"/>
              <a:endCxn id="271440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42" name="Oval 82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43" name="AutoShape 83"/>
            <p:cNvCxnSpPr>
              <a:cxnSpLocks noChangeShapeType="1"/>
              <a:stCxn id="271439" idx="3"/>
              <a:endCxn id="271442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44" name="Oval 84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45" name="AutoShape 85"/>
            <p:cNvCxnSpPr>
              <a:cxnSpLocks noChangeShapeType="1"/>
              <a:endCxn id="271444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46" name="Oval 86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47" name="AutoShape 87"/>
            <p:cNvCxnSpPr>
              <a:cxnSpLocks noChangeShapeType="1"/>
              <a:endCxn id="271446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48" name="Oval 88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49" name="AutoShape 89"/>
            <p:cNvCxnSpPr>
              <a:cxnSpLocks noChangeShapeType="1"/>
              <a:stCxn id="271446" idx="5"/>
              <a:endCxn id="271448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50" name="Oval 90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51" name="AutoShape 91"/>
            <p:cNvCxnSpPr>
              <a:cxnSpLocks noChangeShapeType="1"/>
              <a:stCxn id="271446" idx="3"/>
              <a:endCxn id="271450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52" name="Oval 92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53" name="AutoShape 93"/>
            <p:cNvCxnSpPr>
              <a:cxnSpLocks noChangeShapeType="1"/>
              <a:endCxn id="271452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54" name="Oval 94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23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455" name="AutoShape 95"/>
            <p:cNvCxnSpPr>
              <a:cxnSpLocks noChangeShapeType="1"/>
              <a:endCxn id="271454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456" name="Group 96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457" name="Rectangle 97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458" name="Oval 98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59" name="AutoShape 99"/>
            <p:cNvCxnSpPr>
              <a:cxnSpLocks noChangeShapeType="1"/>
              <a:stCxn id="271463" idx="5"/>
              <a:endCxn id="271458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60" name="Oval 100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61" name="AutoShape 101"/>
            <p:cNvCxnSpPr>
              <a:cxnSpLocks noChangeShapeType="1"/>
              <a:stCxn id="271463" idx="3"/>
              <a:endCxn id="271460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62" name="Oval 102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463" name="Oval 103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64" name="AutoShape 104"/>
            <p:cNvCxnSpPr>
              <a:cxnSpLocks noChangeShapeType="1"/>
              <a:stCxn id="271462" idx="5"/>
              <a:endCxn id="271463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65" name="Oval 105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66" name="AutoShape 106"/>
            <p:cNvCxnSpPr>
              <a:cxnSpLocks noChangeShapeType="1"/>
              <a:stCxn id="271462" idx="3"/>
              <a:endCxn id="271465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67" name="Oval 107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68" name="AutoShape 108"/>
            <p:cNvCxnSpPr>
              <a:cxnSpLocks noChangeShapeType="1"/>
              <a:endCxn id="271467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69" name="Oval 109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12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470" name="AutoShape 110"/>
            <p:cNvCxnSpPr>
              <a:cxnSpLocks noChangeShapeType="1"/>
              <a:endCxn id="271469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71" name="Oval 111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72" name="AutoShape 112"/>
            <p:cNvCxnSpPr>
              <a:cxnSpLocks noChangeShapeType="1"/>
              <a:stCxn id="271469" idx="5"/>
              <a:endCxn id="271471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73" name="Oval 113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74" name="AutoShape 114"/>
            <p:cNvCxnSpPr>
              <a:cxnSpLocks noChangeShapeType="1"/>
              <a:stCxn id="271469" idx="3"/>
              <a:endCxn id="271473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75" name="Oval 115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76" name="AutoShape 116"/>
            <p:cNvCxnSpPr>
              <a:cxnSpLocks noChangeShapeType="1"/>
              <a:endCxn id="271475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77" name="Oval 117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78" name="AutoShape 118"/>
            <p:cNvCxnSpPr>
              <a:cxnSpLocks noChangeShapeType="1"/>
              <a:endCxn id="271477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479" name="Group 119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480" name="Rectangle 120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481" name="Oval 121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82" name="AutoShape 122"/>
            <p:cNvCxnSpPr>
              <a:cxnSpLocks noChangeShapeType="1"/>
              <a:stCxn id="271486" idx="5"/>
              <a:endCxn id="271481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83" name="Oval 123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84" name="AutoShape 124"/>
            <p:cNvCxnSpPr>
              <a:cxnSpLocks noChangeShapeType="1"/>
              <a:stCxn id="271486" idx="3"/>
              <a:endCxn id="271483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85" name="Oval 125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486" name="Oval 126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34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487" name="AutoShape 127"/>
            <p:cNvCxnSpPr>
              <a:cxnSpLocks noChangeShapeType="1"/>
              <a:stCxn id="271485" idx="5"/>
              <a:endCxn id="271486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88" name="Oval 128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89" name="AutoShape 129"/>
            <p:cNvCxnSpPr>
              <a:cxnSpLocks noChangeShapeType="1"/>
              <a:stCxn id="271485" idx="3"/>
              <a:endCxn id="271488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90" name="Oval 130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91" name="AutoShape 131"/>
            <p:cNvCxnSpPr>
              <a:cxnSpLocks noChangeShapeType="1"/>
              <a:endCxn id="271490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92" name="Oval 132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93" name="AutoShape 133"/>
            <p:cNvCxnSpPr>
              <a:cxnSpLocks noChangeShapeType="1"/>
              <a:endCxn id="271492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94" name="Oval 134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95" name="AutoShape 135"/>
            <p:cNvCxnSpPr>
              <a:cxnSpLocks noChangeShapeType="1"/>
              <a:stCxn id="271492" idx="5"/>
              <a:endCxn id="271494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96" name="Oval 136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97" name="AutoShape 137"/>
            <p:cNvCxnSpPr>
              <a:cxnSpLocks noChangeShapeType="1"/>
              <a:stCxn id="271492" idx="3"/>
              <a:endCxn id="271496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498" name="Oval 138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499" name="AutoShape 139"/>
            <p:cNvCxnSpPr>
              <a:cxnSpLocks noChangeShapeType="1"/>
              <a:endCxn id="271498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00" name="Oval 140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01" name="AutoShape 141"/>
            <p:cNvCxnSpPr>
              <a:cxnSpLocks noChangeShapeType="1"/>
              <a:endCxn id="271500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504" name="Oval 144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34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505" name="AutoShape 145"/>
            <p:cNvCxnSpPr>
              <a:cxnSpLocks noChangeShapeType="1"/>
              <a:stCxn id="271509" idx="5"/>
              <a:endCxn id="271504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06" name="Oval 146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07" name="AutoShape 147"/>
            <p:cNvCxnSpPr>
              <a:cxnSpLocks noChangeShapeType="1"/>
              <a:stCxn id="271509" idx="3"/>
              <a:endCxn id="271506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08" name="Oval 148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509" name="Oval 149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10" name="AutoShape 150"/>
            <p:cNvCxnSpPr>
              <a:cxnSpLocks noChangeShapeType="1"/>
              <a:stCxn id="271508" idx="5"/>
              <a:endCxn id="271509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11" name="Oval 151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12" name="AutoShape 152"/>
            <p:cNvCxnSpPr>
              <a:cxnSpLocks noChangeShapeType="1"/>
              <a:stCxn id="271508" idx="3"/>
              <a:endCxn id="271511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13" name="Oval 153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14" name="AutoShape 154"/>
            <p:cNvCxnSpPr>
              <a:cxnSpLocks noChangeShapeType="1"/>
              <a:endCxn id="271513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15" name="Oval 155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16" name="AutoShape 156"/>
            <p:cNvCxnSpPr>
              <a:cxnSpLocks noChangeShapeType="1"/>
              <a:endCxn id="271515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17" name="Oval 157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18" name="AutoShape 158"/>
            <p:cNvCxnSpPr>
              <a:cxnSpLocks noChangeShapeType="1"/>
              <a:stCxn id="271515" idx="5"/>
              <a:endCxn id="271517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19" name="Oval 159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20" name="AutoShape 160"/>
            <p:cNvCxnSpPr>
              <a:cxnSpLocks noChangeShapeType="1"/>
              <a:stCxn id="271515" idx="3"/>
              <a:endCxn id="271519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21" name="Oval 161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22" name="AutoShape 162"/>
            <p:cNvCxnSpPr>
              <a:cxnSpLocks noChangeShapeType="1"/>
              <a:endCxn id="271521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23" name="Oval 163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24" name="AutoShape 164"/>
            <p:cNvCxnSpPr>
              <a:cxnSpLocks noChangeShapeType="1"/>
              <a:endCxn id="271523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525" name="Group 165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526" name="Rectangle 166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527" name="Oval 167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34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28" name="AutoShape 168"/>
            <p:cNvCxnSpPr>
              <a:cxnSpLocks noChangeShapeType="1"/>
              <a:stCxn id="271532" idx="5"/>
              <a:endCxn id="271527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29" name="Oval 169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30" name="AutoShape 170"/>
            <p:cNvCxnSpPr>
              <a:cxnSpLocks noChangeShapeType="1"/>
              <a:stCxn id="271532" idx="3"/>
              <a:endCxn id="271529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31" name="Oval 171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532" name="Oval 172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33" name="AutoShape 173"/>
            <p:cNvCxnSpPr>
              <a:cxnSpLocks noChangeShapeType="1"/>
              <a:stCxn id="271531" idx="5"/>
              <a:endCxn id="271532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34" name="Oval 174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15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535" name="AutoShape 175"/>
            <p:cNvCxnSpPr>
              <a:cxnSpLocks noChangeShapeType="1"/>
              <a:stCxn id="271531" idx="3"/>
              <a:endCxn id="271534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36" name="Oval 176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37" name="AutoShape 177"/>
            <p:cNvCxnSpPr>
              <a:cxnSpLocks noChangeShapeType="1"/>
              <a:endCxn id="271536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38" name="Oval 178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39" name="AutoShape 179"/>
            <p:cNvCxnSpPr>
              <a:cxnSpLocks noChangeShapeType="1"/>
              <a:endCxn id="271538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40" name="Oval 180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41" name="AutoShape 181"/>
            <p:cNvCxnSpPr>
              <a:cxnSpLocks noChangeShapeType="1"/>
              <a:stCxn id="271538" idx="5"/>
              <a:endCxn id="271540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42" name="Oval 182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43" name="AutoShape 183"/>
            <p:cNvCxnSpPr>
              <a:cxnSpLocks noChangeShapeType="1"/>
              <a:stCxn id="271538" idx="3"/>
              <a:endCxn id="271542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44" name="Oval 184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45" name="AutoShape 185"/>
            <p:cNvCxnSpPr>
              <a:cxnSpLocks noChangeShapeType="1"/>
              <a:endCxn id="271544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46" name="Oval 186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47" name="AutoShape 187"/>
            <p:cNvCxnSpPr>
              <a:cxnSpLocks noChangeShapeType="1"/>
              <a:endCxn id="271546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548" name="Group 188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549" name="Rectangle 189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550" name="Oval 190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34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51" name="AutoShape 191"/>
            <p:cNvCxnSpPr>
              <a:cxnSpLocks noChangeShapeType="1"/>
              <a:stCxn id="271555" idx="5"/>
              <a:endCxn id="271550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52" name="Oval 192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53" name="AutoShape 193"/>
            <p:cNvCxnSpPr>
              <a:cxnSpLocks noChangeShapeType="1"/>
              <a:stCxn id="271555" idx="3"/>
              <a:endCxn id="271552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54" name="Oval 194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.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555" name="Oval 195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56" name="AutoShape 196"/>
            <p:cNvCxnSpPr>
              <a:cxnSpLocks noChangeShapeType="1"/>
              <a:stCxn id="271554" idx="5"/>
              <a:endCxn id="271555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57" name="Oval 197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58" name="AutoShape 198"/>
            <p:cNvCxnSpPr>
              <a:cxnSpLocks noChangeShapeType="1"/>
              <a:stCxn id="271554" idx="3"/>
              <a:endCxn id="271557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59" name="Oval 199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60" name="AutoShape 200"/>
            <p:cNvCxnSpPr>
              <a:cxnSpLocks noChangeShapeType="1"/>
              <a:endCxn id="271559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61" name="Oval 201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15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562" name="AutoShape 202"/>
            <p:cNvCxnSpPr>
              <a:cxnSpLocks noChangeShapeType="1"/>
              <a:endCxn id="271561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63" name="Oval 203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64" name="AutoShape 204"/>
            <p:cNvCxnSpPr>
              <a:cxnSpLocks noChangeShapeType="1"/>
              <a:stCxn id="271561" idx="5"/>
              <a:endCxn id="271563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65" name="Oval 205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66" name="AutoShape 206"/>
            <p:cNvCxnSpPr>
              <a:cxnSpLocks noChangeShapeType="1"/>
              <a:stCxn id="271561" idx="3"/>
              <a:endCxn id="271565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67" name="Oval 207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68" name="AutoShape 208"/>
            <p:cNvCxnSpPr>
              <a:cxnSpLocks noChangeShapeType="1"/>
              <a:endCxn id="271567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69" name="Oval 209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70" name="AutoShape 210"/>
            <p:cNvCxnSpPr>
              <a:cxnSpLocks noChangeShapeType="1"/>
              <a:endCxn id="271569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571" name="Group 211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572" name="Rectangle 212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573" name="Oval 213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34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74" name="AutoShape 214"/>
            <p:cNvCxnSpPr>
              <a:cxnSpLocks noChangeShapeType="1"/>
              <a:stCxn id="271578" idx="5"/>
              <a:endCxn id="271573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75" name="Oval 215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76" name="AutoShape 216"/>
            <p:cNvCxnSpPr>
              <a:cxnSpLocks noChangeShapeType="1"/>
              <a:stCxn id="271578" idx="3"/>
              <a:endCxn id="271575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77" name="Oval 217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60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sp>
          <p:nvSpPr>
            <p:cNvPr id="271578" name="Oval 218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79" name="AutoShape 219"/>
            <p:cNvCxnSpPr>
              <a:cxnSpLocks noChangeShapeType="1"/>
              <a:stCxn id="271577" idx="5"/>
              <a:endCxn id="271578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80" name="Oval 220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81" name="AutoShape 221"/>
            <p:cNvCxnSpPr>
              <a:cxnSpLocks noChangeShapeType="1"/>
              <a:stCxn id="271577" idx="3"/>
              <a:endCxn id="271580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82" name="Oval 222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83" name="AutoShape 223"/>
            <p:cNvCxnSpPr>
              <a:cxnSpLocks noChangeShapeType="1"/>
              <a:endCxn id="271582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84" name="Oval 224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85" name="AutoShape 225"/>
            <p:cNvCxnSpPr>
              <a:cxnSpLocks noChangeShapeType="1"/>
              <a:endCxn id="271584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86" name="Oval 226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87" name="AutoShape 227"/>
            <p:cNvCxnSpPr>
              <a:cxnSpLocks noChangeShapeType="1"/>
              <a:stCxn id="271584" idx="5"/>
              <a:endCxn id="271586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88" name="Oval 228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89" name="AutoShape 229"/>
            <p:cNvCxnSpPr>
              <a:cxnSpLocks noChangeShapeType="1"/>
              <a:stCxn id="271584" idx="3"/>
              <a:endCxn id="271588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90" name="Oval 230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91" name="AutoShape 231"/>
            <p:cNvCxnSpPr>
              <a:cxnSpLocks noChangeShapeType="1"/>
              <a:endCxn id="271590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92" name="Oval 232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93" name="AutoShape 233"/>
            <p:cNvCxnSpPr>
              <a:cxnSpLocks noChangeShapeType="1"/>
              <a:endCxn id="271592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594" name="Group 234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595" name="Rectangle 235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596" name="Oval 236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34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97" name="AutoShape 237"/>
            <p:cNvCxnSpPr>
              <a:cxnSpLocks noChangeShapeType="1"/>
              <a:stCxn id="271601" idx="5"/>
              <a:endCxn id="271596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598" name="Oval 238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599" name="AutoShape 239"/>
            <p:cNvCxnSpPr>
              <a:cxnSpLocks noChangeShapeType="1"/>
              <a:stCxn id="271601" idx="3"/>
              <a:endCxn id="271598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00" name="Oval 240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601" name="Oval 241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02" name="AutoShape 242"/>
            <p:cNvCxnSpPr>
              <a:cxnSpLocks noChangeShapeType="1"/>
              <a:stCxn id="271600" idx="5"/>
              <a:endCxn id="271601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03" name="Oval 243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60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604" name="AutoShape 244"/>
            <p:cNvCxnSpPr>
              <a:cxnSpLocks noChangeShapeType="1"/>
              <a:stCxn id="271600" idx="3"/>
              <a:endCxn id="271603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05" name="Oval 245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06" name="AutoShape 246"/>
            <p:cNvCxnSpPr>
              <a:cxnSpLocks noChangeShapeType="1"/>
              <a:endCxn id="271605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07" name="Oval 247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08" name="AutoShape 248"/>
            <p:cNvCxnSpPr>
              <a:cxnSpLocks noChangeShapeType="1"/>
              <a:endCxn id="271607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09" name="Oval 249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10" name="AutoShape 250"/>
            <p:cNvCxnSpPr>
              <a:cxnSpLocks noChangeShapeType="1"/>
              <a:stCxn id="271607" idx="5"/>
              <a:endCxn id="271609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11" name="Oval 251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12" name="AutoShape 252"/>
            <p:cNvCxnSpPr>
              <a:cxnSpLocks noChangeShapeType="1"/>
              <a:stCxn id="271607" idx="3"/>
              <a:endCxn id="271611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13" name="Oval 253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14" name="AutoShape 254"/>
            <p:cNvCxnSpPr>
              <a:cxnSpLocks noChangeShapeType="1"/>
              <a:endCxn id="271613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15" name="Oval 255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16" name="AutoShape 256"/>
            <p:cNvCxnSpPr>
              <a:cxnSpLocks noChangeShapeType="1"/>
              <a:endCxn id="271615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617" name="Group 257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618" name="Rectangle 258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619" name="Oval 259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34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20" name="AutoShape 260"/>
            <p:cNvCxnSpPr>
              <a:cxnSpLocks noChangeShapeType="1"/>
              <a:stCxn id="271624" idx="5"/>
              <a:endCxn id="271619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21" name="Oval 261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22" name="AutoShape 262"/>
            <p:cNvCxnSpPr>
              <a:cxnSpLocks noChangeShapeType="1"/>
              <a:stCxn id="271624" idx="3"/>
              <a:endCxn id="271621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23" name="Oval 263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624" name="Oval 264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25" name="AutoShape 265"/>
            <p:cNvCxnSpPr>
              <a:cxnSpLocks noChangeShapeType="1"/>
              <a:stCxn id="271623" idx="5"/>
              <a:endCxn id="271624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26" name="Oval 266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27" name="AutoShape 267"/>
            <p:cNvCxnSpPr>
              <a:cxnSpLocks noChangeShapeType="1"/>
              <a:stCxn id="271623" idx="3"/>
              <a:endCxn id="271626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28" name="Oval 268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29" name="AutoShape 269"/>
            <p:cNvCxnSpPr>
              <a:cxnSpLocks noChangeShapeType="1"/>
              <a:endCxn id="271628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30" name="Oval 270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60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631" name="AutoShape 271"/>
            <p:cNvCxnSpPr>
              <a:cxnSpLocks noChangeShapeType="1"/>
              <a:endCxn id="271630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32" name="Oval 272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33" name="AutoShape 273"/>
            <p:cNvCxnSpPr>
              <a:cxnSpLocks noChangeShapeType="1"/>
              <a:stCxn id="271630" idx="5"/>
              <a:endCxn id="271632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34" name="Oval 274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35" name="AutoShape 275"/>
            <p:cNvCxnSpPr>
              <a:cxnSpLocks noChangeShapeType="1"/>
              <a:stCxn id="271630" idx="3"/>
              <a:endCxn id="271634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36" name="Oval 276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37" name="AutoShape 277"/>
            <p:cNvCxnSpPr>
              <a:cxnSpLocks noChangeShapeType="1"/>
              <a:endCxn id="271636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38" name="Oval 278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39" name="AutoShape 279"/>
            <p:cNvCxnSpPr>
              <a:cxnSpLocks noChangeShapeType="1"/>
              <a:endCxn id="271638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1640" name="Group 280"/>
          <p:cNvGrpSpPr>
            <a:grpSpLocks/>
          </p:cNvGrpSpPr>
          <p:nvPr/>
        </p:nvGrpSpPr>
        <p:grpSpPr bwMode="auto">
          <a:xfrm>
            <a:off x="2146300" y="2306638"/>
            <a:ext cx="4572000" cy="2895600"/>
            <a:chOff x="432" y="1536"/>
            <a:chExt cx="2880" cy="1824"/>
          </a:xfrm>
        </p:grpSpPr>
        <p:sp>
          <p:nvSpPr>
            <p:cNvPr id="271641" name="Rectangle 281"/>
            <p:cNvSpPr>
              <a:spLocks noChangeArrowheads="1"/>
            </p:cNvSpPr>
            <p:nvPr/>
          </p:nvSpPr>
          <p:spPr bwMode="auto">
            <a:xfrm>
              <a:off x="432" y="1536"/>
              <a:ext cx="2880" cy="1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1642" name="Oval 282"/>
            <p:cNvSpPr>
              <a:spLocks noChangeArrowheads="1"/>
            </p:cNvSpPr>
            <p:nvPr/>
          </p:nvSpPr>
          <p:spPr bwMode="auto">
            <a:xfrm>
              <a:off x="2688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34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43" name="AutoShape 283"/>
            <p:cNvCxnSpPr>
              <a:cxnSpLocks noChangeShapeType="1"/>
              <a:stCxn id="271647" idx="5"/>
              <a:endCxn id="271642" idx="0"/>
            </p:cNvCxnSpPr>
            <p:nvPr/>
          </p:nvCxnSpPr>
          <p:spPr bwMode="auto">
            <a:xfrm>
              <a:off x="2573" y="2282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44" name="Oval 284"/>
            <p:cNvSpPr>
              <a:spLocks noChangeArrowheads="1"/>
            </p:cNvSpPr>
            <p:nvPr/>
          </p:nvSpPr>
          <p:spPr bwMode="auto">
            <a:xfrm>
              <a:off x="2064" y="2509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21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45" name="AutoShape 285"/>
            <p:cNvCxnSpPr>
              <a:cxnSpLocks noChangeShapeType="1"/>
              <a:stCxn id="271647" idx="3"/>
              <a:endCxn id="271644" idx="0"/>
            </p:cNvCxnSpPr>
            <p:nvPr/>
          </p:nvCxnSpPr>
          <p:spPr bwMode="auto">
            <a:xfrm flipH="1">
              <a:off x="2184" y="2282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46" name="Oval 286"/>
            <p:cNvSpPr>
              <a:spLocks noChangeArrowheads="1"/>
            </p:cNvSpPr>
            <p:nvPr/>
          </p:nvSpPr>
          <p:spPr bwMode="auto">
            <a:xfrm>
              <a:off x="1728" y="164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12</a:t>
              </a:r>
              <a:endParaRPr lang="pt-BR" altLang="pt-BR">
                <a:latin typeface="Arial" charset="0"/>
              </a:endParaRPr>
            </a:p>
          </p:txBody>
        </p:sp>
        <p:sp>
          <p:nvSpPr>
            <p:cNvPr id="271647" name="Oval 287"/>
            <p:cNvSpPr>
              <a:spLocks noChangeArrowheads="1"/>
            </p:cNvSpPr>
            <p:nvPr/>
          </p:nvSpPr>
          <p:spPr bwMode="auto">
            <a:xfrm>
              <a:off x="2368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19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48" name="AutoShape 288"/>
            <p:cNvCxnSpPr>
              <a:cxnSpLocks noChangeShapeType="1"/>
              <a:stCxn id="271646" idx="5"/>
              <a:endCxn id="271647" idx="0"/>
            </p:cNvCxnSpPr>
            <p:nvPr/>
          </p:nvCxnSpPr>
          <p:spPr bwMode="auto">
            <a:xfrm>
              <a:off x="1933" y="1850"/>
              <a:ext cx="5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49" name="Oval 289"/>
            <p:cNvSpPr>
              <a:spLocks noChangeArrowheads="1"/>
            </p:cNvSpPr>
            <p:nvPr/>
          </p:nvSpPr>
          <p:spPr bwMode="auto">
            <a:xfrm>
              <a:off x="1112" y="2077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15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50" name="AutoShape 290"/>
            <p:cNvCxnSpPr>
              <a:cxnSpLocks noChangeShapeType="1"/>
              <a:stCxn id="271646" idx="3"/>
              <a:endCxn id="271649" idx="0"/>
            </p:cNvCxnSpPr>
            <p:nvPr/>
          </p:nvCxnSpPr>
          <p:spPr bwMode="auto">
            <a:xfrm flipH="1">
              <a:off x="1232" y="1850"/>
              <a:ext cx="531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51" name="Oval 291"/>
            <p:cNvSpPr>
              <a:spLocks noChangeArrowheads="1"/>
            </p:cNvSpPr>
            <p:nvPr/>
          </p:nvSpPr>
          <p:spPr bwMode="auto">
            <a:xfrm>
              <a:off x="1440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17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52" name="AutoShape 292"/>
            <p:cNvCxnSpPr>
              <a:cxnSpLocks noChangeShapeType="1"/>
              <a:endCxn id="271651" idx="0"/>
            </p:cNvCxnSpPr>
            <p:nvPr/>
          </p:nvCxnSpPr>
          <p:spPr bwMode="auto">
            <a:xfrm>
              <a:off x="1325" y="2269"/>
              <a:ext cx="23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53" name="Oval 293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16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54" name="AutoShape 294"/>
            <p:cNvCxnSpPr>
              <a:cxnSpLocks noChangeShapeType="1"/>
              <a:endCxn id="271653" idx="0"/>
            </p:cNvCxnSpPr>
            <p:nvPr/>
          </p:nvCxnSpPr>
          <p:spPr bwMode="auto">
            <a:xfrm flipH="1">
              <a:off x="936" y="2269"/>
              <a:ext cx="21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55" name="Oval 295"/>
            <p:cNvSpPr>
              <a:spLocks noChangeArrowheads="1"/>
            </p:cNvSpPr>
            <p:nvPr/>
          </p:nvSpPr>
          <p:spPr bwMode="auto">
            <a:xfrm>
              <a:off x="960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22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56" name="AutoShape 296"/>
            <p:cNvCxnSpPr>
              <a:cxnSpLocks noChangeShapeType="1"/>
              <a:stCxn id="271653" idx="5"/>
              <a:endCxn id="271655" idx="0"/>
            </p:cNvCxnSpPr>
            <p:nvPr/>
          </p:nvCxnSpPr>
          <p:spPr bwMode="auto">
            <a:xfrm>
              <a:off x="1021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57" name="Oval 297"/>
            <p:cNvSpPr>
              <a:spLocks noChangeArrowheads="1"/>
            </p:cNvSpPr>
            <p:nvPr/>
          </p:nvSpPr>
          <p:spPr bwMode="auto">
            <a:xfrm>
              <a:off x="672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solidFill>
                    <a:srgbClr val="FF6600"/>
                  </a:solidFill>
                  <a:latin typeface="Arial" charset="0"/>
                </a:rPr>
                <a:t>60</a:t>
              </a:r>
              <a:endParaRPr lang="pt-BR" altLang="pt-BR">
                <a:solidFill>
                  <a:srgbClr val="FF6600"/>
                </a:solidFill>
                <a:latin typeface="Arial" charset="0"/>
              </a:endParaRPr>
            </a:p>
          </p:txBody>
        </p:sp>
        <p:cxnSp>
          <p:nvCxnSpPr>
            <p:cNvPr id="271658" name="AutoShape 298"/>
            <p:cNvCxnSpPr>
              <a:cxnSpLocks noChangeShapeType="1"/>
              <a:stCxn id="271653" idx="3"/>
              <a:endCxn id="271657" idx="0"/>
            </p:cNvCxnSpPr>
            <p:nvPr/>
          </p:nvCxnSpPr>
          <p:spPr bwMode="auto">
            <a:xfrm flipH="1">
              <a:off x="792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59" name="Oval 299"/>
            <p:cNvSpPr>
              <a:spLocks noChangeArrowheads="1"/>
            </p:cNvSpPr>
            <p:nvPr/>
          </p:nvSpPr>
          <p:spPr bwMode="auto">
            <a:xfrm>
              <a:off x="1584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20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60" name="AutoShape 300"/>
            <p:cNvCxnSpPr>
              <a:cxnSpLocks noChangeShapeType="1"/>
              <a:endCxn id="271659" idx="0"/>
            </p:cNvCxnSpPr>
            <p:nvPr/>
          </p:nvCxnSpPr>
          <p:spPr bwMode="auto">
            <a:xfrm>
              <a:off x="1645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661" name="Oval 301"/>
            <p:cNvSpPr>
              <a:spLocks noChangeArrowheads="1"/>
            </p:cNvSpPr>
            <p:nvPr/>
          </p:nvSpPr>
          <p:spPr bwMode="auto">
            <a:xfrm>
              <a:off x="1296" y="292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>
                  <a:latin typeface="Arial" charset="0"/>
                </a:rPr>
                <a:t>23</a:t>
              </a:r>
              <a:endParaRPr lang="pt-BR" altLang="pt-BR">
                <a:latin typeface="Arial" charset="0"/>
              </a:endParaRPr>
            </a:p>
          </p:txBody>
        </p:sp>
        <p:cxnSp>
          <p:nvCxnSpPr>
            <p:cNvPr id="271662" name="AutoShape 302"/>
            <p:cNvCxnSpPr>
              <a:cxnSpLocks noChangeShapeType="1"/>
              <a:endCxn id="271661" idx="0"/>
            </p:cNvCxnSpPr>
            <p:nvPr/>
          </p:nvCxnSpPr>
          <p:spPr bwMode="auto">
            <a:xfrm flipH="1">
              <a:off x="1416" y="2701"/>
              <a:ext cx="5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1663" name="Rectangle 303"/>
          <p:cNvSpPr>
            <a:spLocks noChangeArrowheads="1"/>
          </p:cNvSpPr>
          <p:nvPr/>
        </p:nvSpPr>
        <p:spPr bwMode="auto">
          <a:xfrm>
            <a:off x="925513" y="1371600"/>
            <a:ext cx="730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sz="2000" b="1">
                <a:latin typeface="Arial" charset="0"/>
              </a:rPr>
              <a:t>para</a:t>
            </a:r>
            <a:r>
              <a:rPr lang="en-US" altLang="pt-BR" sz="2000"/>
              <a:t> </a:t>
            </a:r>
            <a:r>
              <a:rPr lang="en-US" altLang="pt-BR" sz="2000" i="1"/>
              <a:t>i</a:t>
            </a:r>
            <a:r>
              <a:rPr lang="en-US" altLang="pt-BR" sz="2000"/>
              <a:t> </a:t>
            </a:r>
            <a:r>
              <a:rPr lang="en-US" altLang="pt-BR" sz="2000" b="1">
                <a:latin typeface="Arial" charset="0"/>
              </a:rPr>
              <a:t>desde</a:t>
            </a:r>
            <a:r>
              <a:rPr lang="en-US" altLang="pt-BR" sz="2000"/>
              <a:t> </a:t>
            </a:r>
            <a:r>
              <a:rPr lang="en-US" altLang="pt-BR" sz="2000" i="1"/>
              <a:t>n</a:t>
            </a:r>
            <a:r>
              <a:rPr lang="en-US" altLang="pt-BR" sz="2000"/>
              <a:t> div 2 </a:t>
            </a:r>
            <a:r>
              <a:rPr lang="en-US" altLang="pt-BR" sz="2000" b="1">
                <a:latin typeface="Arial" charset="0"/>
              </a:rPr>
              <a:t>decrementando até</a:t>
            </a:r>
            <a:r>
              <a:rPr lang="en-US" altLang="pt-BR" sz="2000"/>
              <a:t> 1 </a:t>
            </a:r>
            <a:r>
              <a:rPr lang="en-US" altLang="pt-BR" sz="2000" b="1">
                <a:latin typeface="Arial" charset="0"/>
              </a:rPr>
              <a:t>fazer</a:t>
            </a:r>
            <a:r>
              <a:rPr lang="en-US" altLang="pt-BR" sz="2000"/>
              <a:t> </a:t>
            </a:r>
            <a:r>
              <a:rPr lang="en-US" altLang="pt-BR" sz="2000" i="1"/>
              <a:t>Descer</a:t>
            </a:r>
            <a:r>
              <a:rPr lang="en-US" altLang="pt-BR" sz="2000"/>
              <a:t> (</a:t>
            </a:r>
            <a:r>
              <a:rPr lang="en-US" altLang="pt-BR" sz="2000" i="1"/>
              <a:t>i</a:t>
            </a:r>
            <a:r>
              <a:rPr lang="en-US" altLang="pt-BR" sz="2000"/>
              <a:t>, </a:t>
            </a:r>
            <a:r>
              <a:rPr lang="en-US" altLang="pt-BR" sz="2000" i="1"/>
              <a:t>n</a:t>
            </a:r>
            <a:r>
              <a:rPr lang="en-US" altLang="pt-BR" sz="2000"/>
              <a:t>, </a:t>
            </a:r>
            <a:r>
              <a:rPr lang="en-US" altLang="pt-BR" sz="2000" i="1"/>
              <a:t>H</a:t>
            </a:r>
            <a:r>
              <a:rPr lang="en-US" altLang="pt-BR" sz="2000"/>
              <a:t>)</a:t>
            </a:r>
            <a:endParaRPr lang="pt-BR" altLang="pt-B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3A92-19D0-485A-AC7D-403DD40C1DEE}" type="slidenum">
              <a:rPr lang="pt-PT" altLang="pt-BR"/>
              <a:pPr/>
              <a:t>217</a:t>
            </a:fld>
            <a:endParaRPr lang="pt-PT" altLang="pt-B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Complexidade do algoritmo de construção de Heap</a:t>
            </a:r>
            <a:endParaRPr lang="pt-BR" altLang="pt-BR" sz="240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Suponhamos que a árvore seja cheia. Então, </a:t>
            </a:r>
          </a:p>
          <a:p>
            <a:pPr lvl="1"/>
            <a:r>
              <a:rPr lang="en-US" altLang="pt-BR" i="1"/>
              <a:t>n</a:t>
            </a:r>
            <a:r>
              <a:rPr lang="en-US" altLang="pt-BR"/>
              <a:t> = 2</a:t>
            </a:r>
            <a:r>
              <a:rPr lang="en-US" altLang="pt-BR" i="1" baseline="30000"/>
              <a:t>h </a:t>
            </a:r>
            <a:r>
              <a:rPr lang="en-US" altLang="pt-BR" i="1"/>
              <a:t>– </a:t>
            </a:r>
            <a:r>
              <a:rPr lang="en-US" altLang="pt-BR"/>
              <a:t>1, onde </a:t>
            </a:r>
            <a:r>
              <a:rPr lang="en-US" altLang="pt-BR" i="1"/>
              <a:t>h </a:t>
            </a:r>
            <a:r>
              <a:rPr lang="en-US" altLang="pt-BR"/>
              <a:t>é a altura</a:t>
            </a:r>
          </a:p>
          <a:p>
            <a:pPr lvl="1"/>
            <a:r>
              <a:rPr lang="en-US" altLang="pt-BR"/>
              <a:t>desses, apenas 2</a:t>
            </a:r>
            <a:r>
              <a:rPr lang="en-US" altLang="pt-BR" i="1" baseline="30000"/>
              <a:t>h </a:t>
            </a:r>
            <a:r>
              <a:rPr lang="en-US" altLang="pt-BR" baseline="30000"/>
              <a:t>– 1 </a:t>
            </a:r>
            <a:r>
              <a:rPr lang="en-US" altLang="pt-BR" i="1" baseline="30000"/>
              <a:t> </a:t>
            </a:r>
            <a:r>
              <a:rPr lang="en-US" altLang="pt-BR" i="1"/>
              <a:t>– </a:t>
            </a:r>
            <a:r>
              <a:rPr lang="en-US" altLang="pt-BR"/>
              <a:t>1 são nós internos</a:t>
            </a:r>
          </a:p>
          <a:p>
            <a:pPr lvl="1"/>
            <a:r>
              <a:rPr lang="en-US" altLang="pt-BR"/>
              <a:t>A raiz da árvore pode descer no máximo </a:t>
            </a:r>
            <a:r>
              <a:rPr lang="en-US" altLang="pt-BR" i="1"/>
              <a:t>h – </a:t>
            </a:r>
            <a:r>
              <a:rPr lang="en-US" altLang="pt-BR"/>
              <a:t>1</a:t>
            </a:r>
            <a:r>
              <a:rPr lang="en-US" altLang="pt-BR" i="1"/>
              <a:t> </a:t>
            </a:r>
            <a:r>
              <a:rPr lang="en-US" altLang="pt-BR"/>
              <a:t> níveis</a:t>
            </a:r>
          </a:p>
          <a:p>
            <a:pPr lvl="1"/>
            <a:r>
              <a:rPr lang="en-US" altLang="pt-BR"/>
              <a:t>Os dois nós de nível 2 podem descer </a:t>
            </a:r>
            <a:r>
              <a:rPr lang="en-US" altLang="pt-BR" i="1"/>
              <a:t>h </a:t>
            </a:r>
            <a:r>
              <a:rPr lang="en-US" altLang="pt-BR"/>
              <a:t>– 2 níveis</a:t>
            </a:r>
          </a:p>
          <a:p>
            <a:pPr lvl="1"/>
            <a:r>
              <a:rPr lang="en-US" altLang="pt-BR"/>
              <a:t>...</a:t>
            </a:r>
          </a:p>
          <a:p>
            <a:pPr lvl="1"/>
            <a:r>
              <a:rPr lang="en-US" altLang="pt-BR"/>
              <a:t>Os 2</a:t>
            </a:r>
            <a:r>
              <a:rPr lang="en-US" altLang="pt-BR" i="1" baseline="30000"/>
              <a:t>h </a:t>
            </a:r>
            <a:r>
              <a:rPr lang="en-US" altLang="pt-BR" baseline="30000"/>
              <a:t>– 2 </a:t>
            </a:r>
            <a:r>
              <a:rPr lang="en-US" altLang="pt-BR"/>
              <a:t> nós de nível </a:t>
            </a:r>
            <a:r>
              <a:rPr lang="en-US" altLang="pt-BR" i="1"/>
              <a:t>h </a:t>
            </a:r>
            <a:r>
              <a:rPr lang="en-US" altLang="pt-BR"/>
              <a:t>– 1 podem descer 1 nível</a:t>
            </a:r>
          </a:p>
          <a:p>
            <a:pPr lvl="1"/>
            <a:r>
              <a:rPr lang="en-US" altLang="pt-BR"/>
              <a:t>Logo, no total temos </a:t>
            </a:r>
          </a:p>
          <a:p>
            <a:pPr lvl="1">
              <a:buFontTx/>
              <a:buNone/>
            </a:pPr>
            <a:endParaRPr lang="pt-BR" altLang="pt-BR" i="1"/>
          </a:p>
        </p:txBody>
      </p:sp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990600" y="4883150"/>
          <a:ext cx="670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9" name="Equation" r:id="rId3" imgW="2768400" imgH="241200" progId="Equation.3">
                  <p:embed/>
                </p:oleObj>
              </mc:Choice>
              <mc:Fallback>
                <p:oleObj name="Equation" r:id="rId3" imgW="2768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83150"/>
                        <a:ext cx="6705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3C71-6D74-42B9-AFC9-C191F3FB3764}" type="slidenum">
              <a:rPr lang="pt-PT" altLang="pt-BR"/>
              <a:pPr/>
              <a:t>218</a:t>
            </a:fld>
            <a:endParaRPr lang="pt-PT" altLang="pt-BR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Complexidade do algoritmo de construção de Heap</a:t>
            </a:r>
            <a:endParaRPr lang="pt-BR" altLang="pt-BR" sz="240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Para resolver esse somatório, dobramos </a:t>
            </a:r>
            <a:r>
              <a:rPr lang="en-US" altLang="pt-BR" i="1"/>
              <a:t>S </a:t>
            </a:r>
            <a:r>
              <a:rPr lang="en-US" altLang="pt-BR"/>
              <a:t>e a seguir subtraímos </a:t>
            </a:r>
            <a:r>
              <a:rPr lang="en-US" altLang="pt-BR" i="1"/>
              <a:t>S </a:t>
            </a:r>
            <a:r>
              <a:rPr lang="en-US" altLang="pt-BR"/>
              <a:t>agrupando os termos com mesma potência de 2</a:t>
            </a:r>
            <a:endParaRPr lang="en-US" altLang="pt-BR" i="1"/>
          </a:p>
          <a:p>
            <a:pPr lvl="1">
              <a:buFontTx/>
              <a:buNone/>
            </a:pPr>
            <a:endParaRPr lang="pt-BR" altLang="pt-BR" i="1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914400" y="2590800"/>
          <a:ext cx="748347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7" name="Equation" r:id="rId3" imgW="3593880" imgH="1498320" progId="Equation.3">
                  <p:embed/>
                </p:oleObj>
              </mc:Choice>
              <mc:Fallback>
                <p:oleObj name="Equation" r:id="rId3" imgW="3593880" imgH="1498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483475" cy="312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DEF70-02E4-445C-B332-21BD69B3838B}" type="slidenum">
              <a:rPr lang="pt-PT" altLang="pt-BR"/>
              <a:pPr/>
              <a:t>219</a:t>
            </a:fld>
            <a:endParaRPr lang="pt-PT" altLang="pt-BR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HeapSort</a:t>
            </a:r>
            <a:endParaRPr lang="pt-BR" altLang="pt-BR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Uma vez que dispomos dos algoritmos para operar sobre um heap é possível usá-los para ordenar um array: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Construir o heap usando o método explicado anteriormente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Repetidamente remover o menor elemento e movê-lo para o fim do array, acertando o heap:</a:t>
            </a:r>
            <a:br>
              <a:rPr lang="en-US" altLang="pt-BR"/>
            </a:br>
            <a:r>
              <a:rPr lang="en-US" altLang="pt-BR" sz="2000" i="1"/>
              <a:t>m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en-US" altLang="pt-BR" sz="2000" i="1"/>
              <a:t> n</a:t>
            </a:r>
            <a:r>
              <a:rPr lang="en-US" altLang="pt-BR" sz="2000" b="1">
                <a:latin typeface="Arial" charset="0"/>
              </a:rPr>
              <a:t/>
            </a:r>
            <a:br>
              <a:rPr lang="en-US" altLang="pt-BR" sz="2000" b="1">
                <a:latin typeface="Arial" charset="0"/>
              </a:rPr>
            </a:br>
            <a:r>
              <a:rPr lang="en-US" altLang="pt-BR" sz="2000" b="1">
                <a:latin typeface="Arial" charset="0"/>
              </a:rPr>
              <a:t>enquanto</a:t>
            </a:r>
            <a:r>
              <a:rPr lang="en-US" altLang="pt-BR" sz="2000"/>
              <a:t> </a:t>
            </a:r>
            <a:r>
              <a:rPr lang="en-US" altLang="pt-BR" i="1"/>
              <a:t>m &gt; </a:t>
            </a:r>
            <a:r>
              <a:rPr lang="en-US" altLang="pt-BR"/>
              <a:t>1</a:t>
            </a:r>
            <a:r>
              <a:rPr lang="en-US" altLang="pt-BR" i="1"/>
              <a:t> </a:t>
            </a:r>
            <a:r>
              <a:rPr lang="en-US" altLang="pt-BR" sz="2000"/>
              <a:t> </a:t>
            </a:r>
            <a:r>
              <a:rPr lang="en-US" altLang="pt-BR" sz="2000" b="1">
                <a:latin typeface="Arial" charset="0"/>
              </a:rPr>
              <a:t>fazer</a:t>
            </a:r>
            <a:r>
              <a:rPr lang="en-US" altLang="pt-BR" sz="2000"/>
              <a:t> {</a:t>
            </a:r>
            <a:br>
              <a:rPr lang="en-US" altLang="pt-BR" sz="2000"/>
            </a:br>
            <a:r>
              <a:rPr lang="en-US" altLang="pt-BR" sz="2000"/>
              <a:t>    </a:t>
            </a:r>
            <a:r>
              <a:rPr lang="en-US" altLang="pt-BR" sz="2000" i="1"/>
              <a:t>H </a:t>
            </a:r>
            <a:r>
              <a:rPr lang="en-US" altLang="pt-BR" sz="2000"/>
              <a:t>[1]</a:t>
            </a:r>
            <a:r>
              <a:rPr lang="en-US" altLang="pt-BR" sz="2000" i="1"/>
              <a:t>,H </a:t>
            </a:r>
            <a:r>
              <a:rPr lang="en-US" altLang="pt-BR" sz="2000"/>
              <a:t>[</a:t>
            </a:r>
            <a:r>
              <a:rPr lang="en-US" altLang="pt-BR" sz="2000" i="1"/>
              <a:t>m</a:t>
            </a:r>
            <a:r>
              <a:rPr lang="en-US" altLang="pt-BR" sz="2000"/>
              <a:t>]</a:t>
            </a:r>
            <a:r>
              <a:rPr lang="en-US" altLang="pt-BR" sz="2000" i="1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en-US" altLang="pt-BR" sz="2000" i="1"/>
              <a:t> H </a:t>
            </a:r>
            <a:r>
              <a:rPr lang="en-US" altLang="pt-BR" sz="2000"/>
              <a:t>[</a:t>
            </a:r>
            <a:r>
              <a:rPr lang="en-US" altLang="pt-BR" sz="2000" i="1"/>
              <a:t>m</a:t>
            </a:r>
            <a:r>
              <a:rPr lang="en-US" altLang="pt-BR" sz="2000"/>
              <a:t>]</a:t>
            </a:r>
            <a:r>
              <a:rPr lang="en-US" altLang="pt-BR" sz="2000" i="1"/>
              <a:t>,H </a:t>
            </a:r>
            <a:r>
              <a:rPr lang="en-US" altLang="pt-BR" sz="2000"/>
              <a:t>[1]</a:t>
            </a:r>
            <a:r>
              <a:rPr lang="en-US" altLang="pt-BR" sz="2000" i="1"/>
              <a:t> </a:t>
            </a:r>
            <a:br>
              <a:rPr lang="en-US" altLang="pt-BR" sz="2000" i="1"/>
            </a:br>
            <a:r>
              <a:rPr lang="en-US" altLang="pt-BR" sz="2000" i="1"/>
              <a:t>    Descer</a:t>
            </a:r>
            <a:r>
              <a:rPr lang="en-US" altLang="pt-BR" sz="2000"/>
              <a:t> (1, </a:t>
            </a:r>
            <a:r>
              <a:rPr lang="en-US" altLang="pt-BR" sz="2000" i="1"/>
              <a:t>m</a:t>
            </a:r>
            <a:r>
              <a:rPr lang="en-US" altLang="pt-BR" sz="2000"/>
              <a:t>, </a:t>
            </a:r>
            <a:r>
              <a:rPr lang="en-US" altLang="pt-BR" sz="2000" i="1"/>
              <a:t>H</a:t>
            </a:r>
            <a:r>
              <a:rPr lang="en-US" altLang="pt-BR" sz="2000"/>
              <a:t>)</a:t>
            </a:r>
            <a:br>
              <a:rPr lang="en-US" altLang="pt-BR" sz="2000"/>
            </a:br>
            <a:r>
              <a:rPr lang="en-US" altLang="pt-BR" sz="200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Ao final, o array está ordenado decrescentemente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Para obter ordem crescente, ou inverte-se a ordem do  array (</a:t>
            </a:r>
            <a:r>
              <a:rPr lang="en-US" altLang="pt-BR" i="1"/>
              <a:t>O</a:t>
            </a:r>
            <a:r>
              <a:rPr lang="en-US" altLang="pt-BR"/>
              <a:t>(</a:t>
            </a:r>
            <a:r>
              <a:rPr lang="en-US" altLang="pt-BR" i="1"/>
              <a:t>n</a:t>
            </a:r>
            <a:r>
              <a:rPr lang="en-US" altLang="pt-BR"/>
              <a:t>)) ou utiliza-se um heap onde a raiz é o maior de todos os elementos </a:t>
            </a:r>
            <a:endParaRPr lang="pt-BR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6D19-4E31-4601-BAEA-4204C43133DF}" type="slidenum">
              <a:rPr lang="pt-PT" altLang="pt-BR"/>
              <a:pPr/>
              <a:t>22</a:t>
            </a:fld>
            <a:endParaRPr lang="pt-PT" altLang="pt-BR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Resolvendo somatórios por indução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Formula-se um palpite e tenta-se prová-lo. Ex.:</a:t>
            </a:r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Prova do caso base:</a:t>
            </a:r>
          </a:p>
          <a:p>
            <a:pPr lvl="1"/>
            <a:r>
              <a:rPr lang="pt-BR" altLang="pt-BR"/>
              <a:t>Para </a:t>
            </a:r>
            <a:r>
              <a:rPr lang="pt-BR" altLang="pt-BR" i="1"/>
              <a:t>n</a:t>
            </a:r>
            <a:r>
              <a:rPr lang="pt-BR" altLang="pt-BR"/>
              <a:t> = 0, o somatório é 0</a:t>
            </a:r>
          </a:p>
          <a:p>
            <a:pPr lvl="1"/>
            <a:r>
              <a:rPr lang="pt-BR" altLang="pt-BR"/>
              <a:t>Trivialmente verdadeiro se admitirmos </a:t>
            </a:r>
            <a:r>
              <a:rPr lang="pt-BR" altLang="pt-BR" i="1"/>
              <a:t>d</a:t>
            </a:r>
            <a:r>
              <a:rPr lang="pt-BR" altLang="pt-BR"/>
              <a:t> = 0</a:t>
            </a:r>
          </a:p>
          <a:p>
            <a:r>
              <a:rPr lang="pt-BR" altLang="pt-BR"/>
              <a:t>Prova do caso genérico</a:t>
            </a:r>
          </a:p>
          <a:p>
            <a:endParaRPr lang="pt-BR" altLang="pt-BR"/>
          </a:p>
          <a:p>
            <a:endParaRPr lang="pt-BR" altLang="pt-BR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514600" y="1524000"/>
          <a:ext cx="3429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1587240" imgH="457200" progId="Equation.3">
                  <p:embed/>
                </p:oleObj>
              </mc:Choice>
              <mc:Fallback>
                <p:oleObj name="Equation" r:id="rId3" imgW="15872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3429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111250" y="4267200"/>
          <a:ext cx="666115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5" imgW="3530520" imgH="1218960" progId="Equation.3">
                  <p:embed/>
                </p:oleObj>
              </mc:Choice>
              <mc:Fallback>
                <p:oleObj name="Equation" r:id="rId5" imgW="3530520" imgH="1218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267200"/>
                        <a:ext cx="666115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DD2E2-E16B-456D-99A4-634BAB1008C7}" type="slidenum">
              <a:rPr lang="pt-PT" altLang="pt-BR"/>
              <a:pPr/>
              <a:t>220</a:t>
            </a:fld>
            <a:endParaRPr lang="pt-PT" altLang="pt-BR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Tabelas de Dispersão (Hash Tables)</a:t>
            </a:r>
            <a:endParaRPr lang="pt-BR" altLang="pt-BR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sz="2000"/>
              <a:t>São tabelas (arrays) cujos índices são de alguma forma relacionadas com os conteúdos das posições respectivas</a:t>
            </a:r>
          </a:p>
          <a:p>
            <a:pPr lvl="1"/>
            <a:r>
              <a:rPr lang="en-US" altLang="pt-BR" sz="2000"/>
              <a:t>O relacionamento é estabelecido por uma função </a:t>
            </a:r>
            <a:r>
              <a:rPr lang="en-US" altLang="pt-BR" sz="2000" i="1"/>
              <a:t>h:N</a:t>
            </a:r>
            <a:r>
              <a:rPr lang="en-US" altLang="pt-BR" sz="2000">
                <a:sym typeface="Symbol" pitchFamily="18" charset="2"/>
              </a:rPr>
              <a:t></a:t>
            </a:r>
            <a:r>
              <a:rPr lang="en-US" altLang="pt-BR" sz="2000" i="1">
                <a:sym typeface="Symbol" pitchFamily="18" charset="2"/>
              </a:rPr>
              <a:t>M</a:t>
            </a:r>
            <a:r>
              <a:rPr lang="en-US" altLang="pt-BR" sz="2000">
                <a:sym typeface="Symbol" pitchFamily="18" charset="2"/>
              </a:rPr>
              <a:t>, onde o domínio</a:t>
            </a:r>
            <a:r>
              <a:rPr lang="en-US" altLang="pt-BR" sz="2000" i="1">
                <a:sym typeface="Symbol" pitchFamily="18" charset="2"/>
              </a:rPr>
              <a:t> N </a:t>
            </a:r>
            <a:r>
              <a:rPr lang="en-US" altLang="pt-BR" sz="2000">
                <a:sym typeface="Symbol" pitchFamily="18" charset="2"/>
              </a:rPr>
              <a:t>é o espaço de chaves e </a:t>
            </a:r>
            <a:r>
              <a:rPr lang="en-US" altLang="pt-BR" sz="2000" i="1">
                <a:sym typeface="Symbol" pitchFamily="18" charset="2"/>
              </a:rPr>
              <a:t>M </a:t>
            </a:r>
            <a:r>
              <a:rPr lang="en-US" altLang="pt-BR" sz="2000">
                <a:sym typeface="Symbol" pitchFamily="18" charset="2"/>
              </a:rPr>
              <a:t>é o espaço de índices</a:t>
            </a:r>
          </a:p>
          <a:p>
            <a:pPr lvl="1"/>
            <a:r>
              <a:rPr lang="en-US" altLang="pt-BR" sz="2000">
                <a:sym typeface="Symbol" pitchFamily="18" charset="2"/>
              </a:rPr>
              <a:t>Exemplo: </a:t>
            </a:r>
          </a:p>
          <a:p>
            <a:pPr lvl="2"/>
            <a:r>
              <a:rPr lang="en-US" altLang="pt-BR" sz="2000" i="1">
                <a:sym typeface="Symbol" pitchFamily="18" charset="2"/>
              </a:rPr>
              <a:t>N </a:t>
            </a:r>
            <a:r>
              <a:rPr lang="en-US" altLang="pt-BR" sz="2000">
                <a:sym typeface="Symbol" pitchFamily="18" charset="2"/>
              </a:rPr>
              <a:t>é o conjunto de todas as cadeias alfabéticas </a:t>
            </a:r>
          </a:p>
          <a:p>
            <a:pPr lvl="2"/>
            <a:r>
              <a:rPr lang="en-US" altLang="pt-BR" sz="2000" i="1">
                <a:sym typeface="Symbol" pitchFamily="18" charset="2"/>
              </a:rPr>
              <a:t>M </a:t>
            </a:r>
            <a:r>
              <a:rPr lang="en-US" altLang="pt-BR" sz="2000">
                <a:sym typeface="Symbol" pitchFamily="18" charset="2"/>
              </a:rPr>
              <a:t>é um inteiro entre 65 e 91</a:t>
            </a:r>
          </a:p>
          <a:p>
            <a:pPr lvl="2"/>
            <a:r>
              <a:rPr lang="en-US" altLang="pt-BR" sz="2000" i="1">
                <a:sym typeface="Symbol" pitchFamily="18" charset="2"/>
              </a:rPr>
              <a:t>h </a:t>
            </a:r>
            <a:r>
              <a:rPr lang="en-US" altLang="pt-BR" sz="2000">
                <a:sym typeface="Symbol" pitchFamily="18" charset="2"/>
              </a:rPr>
              <a:t>é o código ASCII do primeiro caractere da cadeia</a:t>
            </a:r>
          </a:p>
          <a:p>
            <a:pPr lvl="3"/>
            <a:r>
              <a:rPr lang="en-US" altLang="pt-BR" sz="2000" i="1">
                <a:sym typeface="Symbol" pitchFamily="18" charset="2"/>
              </a:rPr>
              <a:t>h</a:t>
            </a:r>
            <a:r>
              <a:rPr lang="en-US" altLang="pt-BR" sz="2000">
                <a:sym typeface="Symbol" pitchFamily="18" charset="2"/>
              </a:rPr>
              <a:t>(‘AMORA’) = 65 </a:t>
            </a:r>
          </a:p>
          <a:p>
            <a:pPr lvl="3"/>
            <a:r>
              <a:rPr lang="en-US" altLang="pt-BR" sz="2000" i="1">
                <a:sym typeface="Symbol" pitchFamily="18" charset="2"/>
              </a:rPr>
              <a:t>h</a:t>
            </a:r>
            <a:r>
              <a:rPr lang="en-US" altLang="pt-BR" sz="2000">
                <a:sym typeface="Symbol" pitchFamily="18" charset="2"/>
              </a:rPr>
              <a:t>(‘ZEBRA’) = 91 </a:t>
            </a:r>
            <a:r>
              <a:rPr lang="en-US" altLang="pt-BR" sz="2000" i="1">
                <a:sym typeface="Symbol" pitchFamily="18" charset="2"/>
              </a:rPr>
              <a:t> </a:t>
            </a:r>
            <a:endParaRPr lang="en-US" altLang="pt-BR" sz="2000" i="1"/>
          </a:p>
          <a:p>
            <a:r>
              <a:rPr lang="en-US" altLang="pt-BR" sz="2000"/>
              <a:t>A idéia é obter um método para implementação de dicionários onde o acesso a uma dada chave pode ser feito em </a:t>
            </a:r>
            <a:r>
              <a:rPr lang="en-US" altLang="pt-BR" sz="2000" i="1"/>
              <a:t>O</a:t>
            </a:r>
            <a:r>
              <a:rPr lang="en-US" altLang="pt-BR" sz="2000"/>
              <a:t>(1) na média.</a:t>
            </a:r>
          </a:p>
          <a:p>
            <a:pPr lvl="1"/>
            <a:r>
              <a:rPr lang="en-US" altLang="pt-BR" sz="2000"/>
              <a:t>No pior caso, entretanto, o acesso pode ter custo </a:t>
            </a:r>
            <a:r>
              <a:rPr lang="en-US" altLang="pt-BR" sz="2000" i="1"/>
              <a:t>O</a:t>
            </a:r>
            <a:r>
              <a:rPr lang="en-US" altLang="pt-BR" sz="2000"/>
              <a:t>(</a:t>
            </a:r>
            <a:r>
              <a:rPr lang="en-US" altLang="pt-BR" sz="2000" i="1"/>
              <a:t>n</a:t>
            </a:r>
            <a:r>
              <a:rPr lang="en-US" altLang="pt-BR" sz="2000"/>
              <a:t>) </a:t>
            </a:r>
          </a:p>
          <a:p>
            <a:endParaRPr lang="pt-BR" altLang="pt-BR" sz="200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B8E-C022-4D09-91B2-3E89488C8EA1}" type="slidenum">
              <a:rPr lang="pt-PT" altLang="pt-BR"/>
              <a:pPr/>
              <a:t>221</a:t>
            </a:fld>
            <a:endParaRPr lang="pt-PT" altLang="pt-BR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Funções de Dispersão</a:t>
            </a:r>
            <a:endParaRPr lang="pt-BR" altLang="pt-BR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000"/>
              <a:t>Idealmente, funções de dispersão deveriam ser injetivas, isto é, todas as chaves deveriam ser mapeadas por </a:t>
            </a:r>
            <a:r>
              <a:rPr lang="en-US" altLang="pt-BR" sz="2000" i="1"/>
              <a:t>h</a:t>
            </a:r>
            <a:r>
              <a:rPr lang="en-US" altLang="pt-BR" sz="2000"/>
              <a:t> em um índice distinto</a:t>
            </a:r>
          </a:p>
          <a:p>
            <a:pPr lvl="1">
              <a:lnSpc>
                <a:spcPct val="90000"/>
              </a:lnSpc>
            </a:pPr>
            <a:r>
              <a:rPr lang="en-US" altLang="pt-BR" sz="2000"/>
              <a:t>Isto só é possível se |</a:t>
            </a:r>
            <a:r>
              <a:rPr lang="en-US" altLang="pt-BR" sz="2000" i="1"/>
              <a:t>N</a:t>
            </a:r>
            <a:r>
              <a:rPr lang="en-US" altLang="pt-BR" sz="2000"/>
              <a:t>| </a:t>
            </a:r>
            <a:r>
              <a:rPr lang="en-US" altLang="pt-BR" sz="2000">
                <a:sym typeface="Symbol" pitchFamily="18" charset="2"/>
              </a:rPr>
              <a:t> </a:t>
            </a:r>
            <a:r>
              <a:rPr lang="en-US" altLang="pt-BR" sz="2000"/>
              <a:t>|</a:t>
            </a:r>
            <a:r>
              <a:rPr lang="en-US" altLang="pt-BR" sz="2000" i="1"/>
              <a:t>M</a:t>
            </a:r>
            <a:r>
              <a:rPr lang="en-US" altLang="pt-BR" sz="2000"/>
              <a:t>|</a:t>
            </a:r>
          </a:p>
          <a:p>
            <a:pPr lvl="1">
              <a:lnSpc>
                <a:spcPct val="90000"/>
              </a:lnSpc>
            </a:pPr>
            <a:r>
              <a:rPr lang="en-US" altLang="pt-BR" sz="2000"/>
              <a:t>Mesmo assim, pode não ser trivial construir a função de dispersão</a:t>
            </a:r>
          </a:p>
          <a:p>
            <a:pPr lvl="2">
              <a:lnSpc>
                <a:spcPct val="90000"/>
              </a:lnSpc>
            </a:pPr>
            <a:r>
              <a:rPr lang="en-US" altLang="pt-BR" sz="2000"/>
              <a:t>Por exemplo, considere o conjunto </a:t>
            </a:r>
            <a:r>
              <a:rPr lang="en-US" altLang="pt-BR" sz="2000" i="1"/>
              <a:t>S</a:t>
            </a:r>
            <a:r>
              <a:rPr lang="en-US" altLang="pt-BR" sz="2000"/>
              <a:t> de nomes dos alunos deste curso. Então </a:t>
            </a:r>
          </a:p>
          <a:p>
            <a:pPr lvl="3">
              <a:lnSpc>
                <a:spcPct val="90000"/>
              </a:lnSpc>
            </a:pPr>
            <a:r>
              <a:rPr lang="en-US" altLang="pt-BR" sz="2000"/>
              <a:t>|</a:t>
            </a:r>
            <a:r>
              <a:rPr lang="en-US" altLang="pt-BR" sz="2000" i="1"/>
              <a:t>S</a:t>
            </a:r>
            <a:r>
              <a:rPr lang="en-US" altLang="pt-BR" sz="2000"/>
              <a:t>| &lt; 100 mas é impossível escrever uma função injetiva para esse domínio que não leve </a:t>
            </a:r>
            <a:r>
              <a:rPr lang="en-US" altLang="pt-BR" sz="2000" i="1"/>
              <a:t>O</a:t>
            </a:r>
            <a:r>
              <a:rPr lang="en-US" altLang="pt-BR" sz="2000"/>
              <a:t>(|</a:t>
            </a:r>
            <a:r>
              <a:rPr lang="en-US" altLang="pt-BR" sz="2000" i="1"/>
              <a:t>S</a:t>
            </a:r>
            <a:r>
              <a:rPr lang="en-US" altLang="pt-BR" sz="2000"/>
              <a:t>|) para ser avaliada</a:t>
            </a:r>
          </a:p>
          <a:p>
            <a:pPr lvl="3">
              <a:lnSpc>
                <a:spcPct val="90000"/>
              </a:lnSpc>
            </a:pPr>
            <a:r>
              <a:rPr lang="en-US" altLang="pt-BR" sz="2000"/>
              <a:t>Precisamos considerar como o domínio de </a:t>
            </a:r>
            <a:r>
              <a:rPr lang="en-US" altLang="pt-BR" sz="2000" i="1"/>
              <a:t>h </a:t>
            </a:r>
            <a:r>
              <a:rPr lang="en-US" altLang="pt-BR" sz="2000"/>
              <a:t>o conjunto</a:t>
            </a:r>
            <a:r>
              <a:rPr lang="en-US" altLang="pt-BR" sz="2000" i="1"/>
              <a:t> </a:t>
            </a:r>
            <a:r>
              <a:rPr lang="en-US" altLang="pt-BR" sz="2000"/>
              <a:t>de todas as cadeias alfabéticas (de até 40 caracteres, digamos) </a:t>
            </a:r>
          </a:p>
          <a:p>
            <a:pPr lvl="1">
              <a:lnSpc>
                <a:spcPct val="90000"/>
              </a:lnSpc>
            </a:pPr>
            <a:r>
              <a:rPr lang="en-US" altLang="pt-BR" sz="2000"/>
              <a:t>Um caso trivial é </a:t>
            </a:r>
            <a:r>
              <a:rPr lang="en-US" altLang="pt-BR" sz="2000" i="1"/>
              <a:t>h</a:t>
            </a:r>
            <a:r>
              <a:rPr lang="en-US" altLang="pt-BR" sz="2000"/>
              <a:t>(</a:t>
            </a:r>
            <a:r>
              <a:rPr lang="en-US" altLang="pt-BR" sz="2000" i="1"/>
              <a:t>x</a:t>
            </a:r>
            <a:r>
              <a:rPr lang="en-US" altLang="pt-BR" sz="2000"/>
              <a:t>) = </a:t>
            </a:r>
            <a:r>
              <a:rPr lang="en-US" altLang="pt-BR" sz="2000" i="1"/>
              <a:t>x.</a:t>
            </a:r>
            <a:r>
              <a:rPr lang="en-US" altLang="pt-BR" sz="2000"/>
              <a:t> Em programação comercial isto é conhecido como </a:t>
            </a:r>
            <a:r>
              <a:rPr lang="en-US" altLang="pt-BR" sz="2000" i="1"/>
              <a:t>acesso direto</a:t>
            </a:r>
          </a:p>
          <a:p>
            <a:pPr lvl="1">
              <a:lnSpc>
                <a:spcPct val="90000"/>
              </a:lnSpc>
            </a:pPr>
            <a:r>
              <a:rPr lang="en-US" altLang="pt-BR" sz="2000"/>
              <a:t>Em geral, |</a:t>
            </a:r>
            <a:r>
              <a:rPr lang="en-US" altLang="pt-BR" sz="2000" i="1"/>
              <a:t>N</a:t>
            </a:r>
            <a:r>
              <a:rPr lang="en-US" altLang="pt-BR" sz="2000"/>
              <a:t>| </a:t>
            </a:r>
            <a:r>
              <a:rPr lang="en-US" altLang="pt-BR" sz="2000">
                <a:sym typeface="Symbol" pitchFamily="18" charset="2"/>
              </a:rPr>
              <a:t>&gt;&gt; </a:t>
            </a:r>
            <a:r>
              <a:rPr lang="en-US" altLang="pt-BR" sz="2000"/>
              <a:t>|</a:t>
            </a:r>
            <a:r>
              <a:rPr lang="en-US" altLang="pt-BR" sz="2000" i="1"/>
              <a:t>M</a:t>
            </a:r>
            <a:r>
              <a:rPr lang="en-US" altLang="pt-BR" sz="2000"/>
              <a:t>|</a:t>
            </a:r>
          </a:p>
          <a:p>
            <a:pPr>
              <a:lnSpc>
                <a:spcPct val="90000"/>
              </a:lnSpc>
            </a:pPr>
            <a:r>
              <a:rPr lang="en-US" altLang="pt-BR" sz="2000"/>
              <a:t>Quando a função de dispersão não é injetiva, pode-se ter duas chaves </a:t>
            </a:r>
            <a:r>
              <a:rPr lang="en-US" altLang="pt-BR" sz="2000" i="1"/>
              <a:t>x </a:t>
            </a:r>
            <a:r>
              <a:rPr lang="en-US" altLang="pt-BR" sz="2000"/>
              <a:t>e</a:t>
            </a:r>
            <a:r>
              <a:rPr lang="en-US" altLang="pt-BR" sz="2000" i="1"/>
              <a:t> y, x </a:t>
            </a:r>
            <a:r>
              <a:rPr lang="en-US" altLang="pt-BR" sz="2000">
                <a:sym typeface="Symbol" pitchFamily="18" charset="2"/>
              </a:rPr>
              <a:t> </a:t>
            </a:r>
            <a:r>
              <a:rPr lang="en-US" altLang="pt-BR" sz="2000" i="1">
                <a:sym typeface="Symbol" pitchFamily="18" charset="2"/>
              </a:rPr>
              <a:t>y </a:t>
            </a:r>
            <a:r>
              <a:rPr lang="en-US" altLang="pt-BR" sz="2000">
                <a:sym typeface="Symbol" pitchFamily="18" charset="2"/>
              </a:rPr>
              <a:t>tais que </a:t>
            </a:r>
            <a:r>
              <a:rPr lang="en-US" altLang="pt-BR" sz="2000" i="1"/>
              <a:t>h</a:t>
            </a:r>
            <a:r>
              <a:rPr lang="en-US" altLang="pt-BR" sz="2000"/>
              <a:t>(</a:t>
            </a:r>
            <a:r>
              <a:rPr lang="en-US" altLang="pt-BR" sz="2000" i="1"/>
              <a:t>x</a:t>
            </a:r>
            <a:r>
              <a:rPr lang="en-US" altLang="pt-BR" sz="2000"/>
              <a:t>) = </a:t>
            </a:r>
            <a:r>
              <a:rPr lang="en-US" altLang="pt-BR" sz="2000" i="1"/>
              <a:t>h</a:t>
            </a:r>
            <a:r>
              <a:rPr lang="en-US" altLang="pt-BR" sz="2000"/>
              <a:t>(</a:t>
            </a:r>
            <a:r>
              <a:rPr lang="en-US" altLang="pt-BR" sz="2000" i="1"/>
              <a:t>y</a:t>
            </a:r>
            <a:r>
              <a:rPr lang="en-US" altLang="pt-BR" sz="2000"/>
              <a:t>). Se se tentar inserir ambas as chaves na tabela tem-se o que é conhecido como </a:t>
            </a:r>
            <a:r>
              <a:rPr lang="en-US" altLang="pt-BR" sz="2000" i="1"/>
              <a:t>colisão</a:t>
            </a:r>
            <a:r>
              <a:rPr lang="en-US" altLang="pt-BR" sz="2000"/>
              <a:t> </a:t>
            </a:r>
            <a:endParaRPr lang="pt-BR" altLang="pt-BR" sz="2000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27FF-6012-4A32-903F-F5E517EE1A22}" type="slidenum">
              <a:rPr lang="pt-PT" altLang="pt-BR"/>
              <a:pPr/>
              <a:t>222</a:t>
            </a:fld>
            <a:endParaRPr lang="pt-PT" altLang="pt-BR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Funções de Dispersão</a:t>
            </a:r>
            <a:endParaRPr lang="pt-BR" altLang="pt-BR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Em geral, uma boa função de dispersão deve reunir as seguintes qualidades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produzir poucas colisões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Depende de se conhecer algo sobre a distribuição das chaves sendo acessadas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Ex.: se as chaves são códigos alfanuméricos que começam sempre por ‘A’ ou ‘B’, usar o primeiro caractere das chaves pode levar a muitas colisões</a:t>
            </a:r>
            <a:r>
              <a:rPr lang="en-US" altLang="pt-BR" i="1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ser fácil de computar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Típicamente, funções contendo poucas operações aritméticas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ser uniforme</a:t>
            </a:r>
          </a:p>
          <a:p>
            <a:pPr lvl="2">
              <a:lnSpc>
                <a:spcPct val="90000"/>
              </a:lnSpc>
            </a:pPr>
            <a:r>
              <a:rPr lang="en-US" altLang="pt-BR"/>
              <a:t>Idealmente, o número máximo de chaves que são mapeadas num mesmo índice deve ser |</a:t>
            </a:r>
            <a:r>
              <a:rPr lang="en-US" altLang="pt-BR" i="1"/>
              <a:t>N|</a:t>
            </a:r>
            <a:r>
              <a:rPr lang="en-US" altLang="pt-BR"/>
              <a:t>/</a:t>
            </a:r>
            <a:r>
              <a:rPr lang="en-US" altLang="pt-BR" i="1"/>
              <a:t>|M|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82BA-760E-4862-AF0A-4E679A22B759}" type="slidenum">
              <a:rPr lang="pt-PT" altLang="pt-BR"/>
              <a:pPr/>
              <a:t>223</a:t>
            </a:fld>
            <a:endParaRPr lang="pt-PT" altLang="pt-BR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Funções de Dispersão – Método da Divisão</a:t>
            </a:r>
            <a:endParaRPr lang="pt-BR" altLang="pt-BR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 sz="2000"/>
              <a:t>Assumindo </a:t>
            </a:r>
            <a:r>
              <a:rPr lang="en-US" altLang="pt-BR" sz="2000" i="1"/>
              <a:t>N = </a:t>
            </a:r>
            <a:r>
              <a:rPr lang="en-US" altLang="pt-BR" sz="2000"/>
              <a:t>{0 .. </a:t>
            </a:r>
            <a:r>
              <a:rPr lang="en-US" altLang="pt-BR" sz="2000" i="1"/>
              <a:t>n </a:t>
            </a:r>
            <a:r>
              <a:rPr lang="en-US" altLang="pt-BR" sz="2000"/>
              <a:t>– 1} e </a:t>
            </a:r>
            <a:r>
              <a:rPr lang="en-US" altLang="pt-BR" sz="2000" i="1"/>
              <a:t>M = </a:t>
            </a:r>
            <a:r>
              <a:rPr lang="en-US" altLang="pt-BR" sz="2000"/>
              <a:t>{0 ..</a:t>
            </a:r>
            <a:r>
              <a:rPr lang="en-US" altLang="pt-BR" sz="2000" i="1"/>
              <a:t> m </a:t>
            </a:r>
            <a:r>
              <a:rPr lang="en-US" altLang="pt-BR" sz="2000"/>
              <a:t>– 1}, a função de dispersão é dada por 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pt-BR" sz="2000" i="1"/>
              <a:t>h</a:t>
            </a:r>
            <a:r>
              <a:rPr lang="en-US" altLang="pt-BR" sz="2000"/>
              <a:t>(</a:t>
            </a:r>
            <a:r>
              <a:rPr lang="en-US" altLang="pt-BR" sz="2000" i="1"/>
              <a:t>x</a:t>
            </a:r>
            <a:r>
              <a:rPr lang="en-US" altLang="pt-BR" sz="2000"/>
              <a:t>) = </a:t>
            </a:r>
            <a:r>
              <a:rPr lang="en-US" altLang="pt-BR" sz="2000" i="1"/>
              <a:t>x</a:t>
            </a:r>
            <a:r>
              <a:rPr lang="en-US" altLang="pt-BR" sz="2000"/>
              <a:t> mod </a:t>
            </a:r>
            <a:r>
              <a:rPr lang="en-US" altLang="pt-BR" sz="2000" i="1"/>
              <a:t>m</a:t>
            </a:r>
          </a:p>
          <a:p>
            <a:pPr>
              <a:lnSpc>
                <a:spcPct val="90000"/>
              </a:lnSpc>
            </a:pPr>
            <a:r>
              <a:rPr lang="en-US" altLang="pt-BR" sz="2000"/>
              <a:t>Qual deve ser o valor de </a:t>
            </a:r>
            <a:r>
              <a:rPr lang="en-US" altLang="pt-BR" sz="2000" i="1"/>
              <a:t>m</a:t>
            </a:r>
            <a:r>
              <a:rPr lang="en-US" altLang="pt-BR" sz="200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pt-BR" sz="2000"/>
              <a:t>não deve ser uma potência de 2</a:t>
            </a:r>
          </a:p>
          <a:p>
            <a:pPr lvl="2">
              <a:lnSpc>
                <a:spcPct val="90000"/>
              </a:lnSpc>
            </a:pPr>
            <a:r>
              <a:rPr lang="en-US" altLang="pt-BR" sz="2000"/>
              <a:t>se </a:t>
            </a:r>
            <a:r>
              <a:rPr lang="en-US" altLang="pt-BR" sz="2000" i="1"/>
              <a:t>m = </a:t>
            </a:r>
            <a:r>
              <a:rPr lang="en-US" altLang="pt-BR" sz="2000"/>
              <a:t>2</a:t>
            </a:r>
            <a:r>
              <a:rPr lang="en-US" altLang="pt-BR" sz="2000" i="1" baseline="30000"/>
              <a:t>k</a:t>
            </a:r>
            <a:r>
              <a:rPr lang="en-US" altLang="pt-BR" sz="2000"/>
              <a:t>, </a:t>
            </a:r>
            <a:r>
              <a:rPr lang="en-US" altLang="pt-BR" sz="2000" i="1"/>
              <a:t>h</a:t>
            </a:r>
            <a:r>
              <a:rPr lang="en-US" altLang="pt-BR" sz="2000"/>
              <a:t>(</a:t>
            </a:r>
            <a:r>
              <a:rPr lang="en-US" altLang="pt-BR" sz="2000" i="1"/>
              <a:t>x</a:t>
            </a:r>
            <a:r>
              <a:rPr lang="en-US" altLang="pt-BR" sz="2000"/>
              <a:t>) = </a:t>
            </a:r>
            <a:r>
              <a:rPr lang="en-US" altLang="pt-BR" sz="2000" i="1"/>
              <a:t>k</a:t>
            </a:r>
            <a:r>
              <a:rPr lang="en-US" altLang="pt-BR" sz="2000"/>
              <a:t> bits menos significativos de </a:t>
            </a:r>
            <a:r>
              <a:rPr lang="en-US" altLang="pt-BR" sz="2000" i="1"/>
              <a:t>x</a:t>
            </a:r>
          </a:p>
          <a:p>
            <a:pPr lvl="1">
              <a:lnSpc>
                <a:spcPct val="90000"/>
              </a:lnSpc>
            </a:pPr>
            <a:r>
              <a:rPr lang="en-US" altLang="pt-BR" sz="2000"/>
              <a:t>não deve ser um número par, </a:t>
            </a:r>
          </a:p>
          <a:p>
            <a:pPr lvl="2">
              <a:lnSpc>
                <a:spcPct val="90000"/>
              </a:lnSpc>
            </a:pPr>
            <a:r>
              <a:rPr lang="en-US" altLang="pt-BR" sz="2000"/>
              <a:t>se </a:t>
            </a:r>
            <a:r>
              <a:rPr lang="en-US" altLang="pt-BR" sz="2000" i="1"/>
              <a:t>m</a:t>
            </a:r>
            <a:r>
              <a:rPr lang="en-US" altLang="pt-BR" sz="2000"/>
              <a:t> é par então </a:t>
            </a:r>
            <a:r>
              <a:rPr lang="en-US" altLang="pt-BR" sz="2000" i="1"/>
              <a:t>h</a:t>
            </a:r>
            <a:r>
              <a:rPr lang="en-US" altLang="pt-BR" sz="2000"/>
              <a:t>(</a:t>
            </a:r>
            <a:r>
              <a:rPr lang="en-US" altLang="pt-BR" sz="2000" i="1"/>
              <a:t>x</a:t>
            </a:r>
            <a:r>
              <a:rPr lang="en-US" altLang="pt-BR" sz="2000"/>
              <a:t>) é par </a:t>
            </a:r>
            <a:r>
              <a:rPr lang="en-US" altLang="pt-BR" sz="2000">
                <a:sym typeface="Symbol" pitchFamily="18" charset="2"/>
              </a:rPr>
              <a:t></a:t>
            </a:r>
            <a:r>
              <a:rPr lang="en-US" altLang="pt-BR" sz="2000"/>
              <a:t> </a:t>
            </a:r>
            <a:r>
              <a:rPr lang="en-US" altLang="pt-BR" sz="2000" i="1"/>
              <a:t>x</a:t>
            </a:r>
            <a:r>
              <a:rPr lang="en-US" altLang="pt-BR" sz="2000"/>
              <a:t> é par</a:t>
            </a:r>
          </a:p>
          <a:p>
            <a:pPr lvl="1">
              <a:lnSpc>
                <a:spcPct val="90000"/>
              </a:lnSpc>
            </a:pPr>
            <a:r>
              <a:rPr lang="en-US" altLang="pt-BR" sz="2000"/>
              <a:t>na prática, bons resultados são obtidos com:</a:t>
            </a:r>
          </a:p>
          <a:p>
            <a:pPr lvl="2">
              <a:lnSpc>
                <a:spcPct val="90000"/>
              </a:lnSpc>
            </a:pPr>
            <a:r>
              <a:rPr lang="en-US" altLang="pt-BR" sz="2000" i="1"/>
              <a:t>m</a:t>
            </a:r>
            <a:r>
              <a:rPr lang="en-US" altLang="pt-BR" sz="2000"/>
              <a:t> = número primo não próximo a uma potência de 2</a:t>
            </a:r>
          </a:p>
          <a:p>
            <a:pPr lvl="2">
              <a:lnSpc>
                <a:spcPct val="90000"/>
              </a:lnSpc>
            </a:pPr>
            <a:r>
              <a:rPr lang="en-US" altLang="pt-BR" sz="2000" i="1"/>
              <a:t>m = </a:t>
            </a:r>
            <a:r>
              <a:rPr lang="en-US" altLang="pt-BR" sz="2000"/>
              <a:t>número sem divisores primos menores que 20</a:t>
            </a:r>
          </a:p>
          <a:p>
            <a:pPr>
              <a:lnSpc>
                <a:spcPct val="90000"/>
              </a:lnSpc>
            </a:pPr>
            <a:r>
              <a:rPr lang="en-US" altLang="pt-BR" sz="2000"/>
              <a:t>Não é bom que chaves sucessivas sejam mapeadas em índices sucessivos. Por isso, comumente se multiplica a chave por uma constante </a:t>
            </a:r>
            <a:r>
              <a:rPr lang="en-US" altLang="pt-BR" sz="2000" i="1"/>
              <a:t>k </a:t>
            </a:r>
            <a:r>
              <a:rPr lang="en-US" altLang="pt-BR" sz="2000"/>
              <a:t>antes de se fazer a divisão</a:t>
            </a:r>
            <a:r>
              <a:rPr lang="en-US" altLang="pt-BR" sz="2000" i="1"/>
              <a:t> </a:t>
            </a:r>
            <a:r>
              <a:rPr lang="en-US" altLang="pt-BR" sz="2000"/>
              <a:t>(</a:t>
            </a:r>
            <a:r>
              <a:rPr lang="en-US" altLang="pt-BR" sz="2000" i="1"/>
              <a:t>m</a:t>
            </a:r>
            <a:r>
              <a:rPr lang="en-US" altLang="pt-BR" sz="2000"/>
              <a:t> e </a:t>
            </a:r>
            <a:r>
              <a:rPr lang="en-US" altLang="pt-BR" sz="2000" i="1"/>
              <a:t>k</a:t>
            </a:r>
            <a:r>
              <a:rPr lang="en-US" altLang="pt-BR" sz="2000"/>
              <a:t> devem ser primos entre si):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altLang="pt-BR" sz="2000" i="1"/>
              <a:t>h</a:t>
            </a:r>
            <a:r>
              <a:rPr lang="en-US" altLang="pt-BR" sz="2000"/>
              <a:t>(</a:t>
            </a:r>
            <a:r>
              <a:rPr lang="en-US" altLang="pt-BR" sz="2000" i="1"/>
              <a:t>x</a:t>
            </a:r>
            <a:r>
              <a:rPr lang="en-US" altLang="pt-BR" sz="2000"/>
              <a:t>) = </a:t>
            </a:r>
            <a:r>
              <a:rPr lang="en-US" altLang="pt-BR" sz="2000" i="1"/>
              <a:t>x k</a:t>
            </a:r>
            <a:r>
              <a:rPr lang="en-US" altLang="pt-BR" sz="2000"/>
              <a:t> mod </a:t>
            </a:r>
            <a:r>
              <a:rPr lang="en-US" altLang="pt-BR" sz="2000" i="1"/>
              <a:t>m</a:t>
            </a:r>
            <a:endParaRPr lang="pt-BR" altLang="pt-BR" sz="2000" i="1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D49C-FE8D-44A7-A581-5976B8A40A91}" type="slidenum">
              <a:rPr lang="pt-PT" altLang="pt-BR"/>
              <a:pPr/>
              <a:t>224</a:t>
            </a:fld>
            <a:endParaRPr lang="pt-PT" altLang="pt-BR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Funções de Dispersão – Método da Multiplicação</a:t>
            </a:r>
            <a:endParaRPr lang="pt-BR" altLang="pt-BR" sz="240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Assume-se </a:t>
            </a:r>
            <a:r>
              <a:rPr lang="en-US" altLang="pt-BR" i="1"/>
              <a:t>m = </a:t>
            </a:r>
            <a:r>
              <a:rPr lang="en-US" altLang="pt-BR"/>
              <a:t>2</a:t>
            </a:r>
            <a:r>
              <a:rPr lang="en-US" altLang="pt-BR" i="1" baseline="30000"/>
              <a:t>k</a:t>
            </a:r>
            <a:r>
              <a:rPr lang="en-US" altLang="pt-BR" i="1"/>
              <a:t>.</a:t>
            </a:r>
          </a:p>
          <a:p>
            <a:r>
              <a:rPr lang="en-US" altLang="pt-BR"/>
              <a:t>A idéia é multiplicar a chave por ela mesma ou por alguma constante </a:t>
            </a:r>
            <a:r>
              <a:rPr lang="en-US" altLang="pt-BR" i="1"/>
              <a:t>c</a:t>
            </a:r>
            <a:r>
              <a:rPr lang="en-US" altLang="pt-BR"/>
              <a:t>. Se o resultado cabe numa palavra com </a:t>
            </a:r>
            <a:r>
              <a:rPr lang="en-US" altLang="pt-BR" i="1"/>
              <a:t>b </a:t>
            </a:r>
            <a:r>
              <a:rPr lang="en-US" altLang="pt-BR"/>
              <a:t>bits, toma-se os </a:t>
            </a:r>
            <a:r>
              <a:rPr lang="en-US" altLang="pt-BR" i="1"/>
              <a:t>k </a:t>
            </a:r>
            <a:r>
              <a:rPr lang="en-US" altLang="pt-BR"/>
              <a:t>bits do meio da palavra descartando os (</a:t>
            </a:r>
            <a:r>
              <a:rPr lang="en-US" altLang="pt-BR" i="1"/>
              <a:t>b </a:t>
            </a:r>
            <a:r>
              <a:rPr lang="en-US" altLang="pt-BR"/>
              <a:t>– </a:t>
            </a:r>
            <a:r>
              <a:rPr lang="en-US" altLang="pt-BR" i="1"/>
              <a:t>k</a:t>
            </a:r>
            <a:r>
              <a:rPr lang="en-US" altLang="pt-BR"/>
              <a:t>)/2 bits mais e menos significativos</a:t>
            </a:r>
            <a:br>
              <a:rPr lang="en-US" altLang="pt-BR"/>
            </a:br>
            <a:endParaRPr lang="en-US" altLang="pt-BR"/>
          </a:p>
          <a:p>
            <a:pPr lvl="1" algn="ctr">
              <a:buFontTx/>
              <a:buNone/>
            </a:pPr>
            <a:r>
              <a:rPr lang="en-US" altLang="pt-BR" i="1"/>
              <a:t>h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= (</a:t>
            </a:r>
            <a:r>
              <a:rPr lang="en-US" altLang="pt-BR" i="1"/>
              <a:t>x</a:t>
            </a:r>
            <a:r>
              <a:rPr lang="en-US" altLang="pt-BR" baseline="30000"/>
              <a:t>2</a:t>
            </a:r>
            <a:r>
              <a:rPr lang="en-US" altLang="pt-BR"/>
              <a:t> div 2</a:t>
            </a:r>
            <a:r>
              <a:rPr lang="en-US" altLang="pt-BR" baseline="30000"/>
              <a:t>(</a:t>
            </a:r>
            <a:r>
              <a:rPr lang="en-US" altLang="pt-BR" i="1" baseline="30000"/>
              <a:t>b </a:t>
            </a:r>
            <a:r>
              <a:rPr lang="en-US" altLang="pt-BR" baseline="30000"/>
              <a:t>– </a:t>
            </a:r>
            <a:r>
              <a:rPr lang="en-US" altLang="pt-BR" i="1" baseline="30000"/>
              <a:t>k</a:t>
            </a:r>
            <a:r>
              <a:rPr lang="en-US" altLang="pt-BR" baseline="30000"/>
              <a:t>)/2</a:t>
            </a:r>
            <a:r>
              <a:rPr lang="en-US" altLang="pt-BR"/>
              <a:t>) mod 2</a:t>
            </a:r>
            <a:r>
              <a:rPr lang="en-US" altLang="pt-BR" i="1" baseline="30000"/>
              <a:t>k</a:t>
            </a:r>
          </a:p>
          <a:p>
            <a:pPr lvl="1" algn="ctr">
              <a:buFontTx/>
              <a:buNone/>
            </a:pPr>
            <a:r>
              <a:rPr lang="en-US" altLang="pt-BR"/>
              <a:t>ou</a:t>
            </a:r>
          </a:p>
          <a:p>
            <a:pPr lvl="1" algn="ctr">
              <a:buFontTx/>
              <a:buNone/>
            </a:pPr>
            <a:r>
              <a:rPr lang="en-US" altLang="pt-BR" i="1"/>
              <a:t>h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= (</a:t>
            </a:r>
            <a:r>
              <a:rPr lang="en-US" altLang="pt-BR" i="1"/>
              <a:t>x c</a:t>
            </a:r>
            <a:r>
              <a:rPr lang="en-US" altLang="pt-BR"/>
              <a:t> div 2</a:t>
            </a:r>
            <a:r>
              <a:rPr lang="en-US" altLang="pt-BR" baseline="30000"/>
              <a:t>(</a:t>
            </a:r>
            <a:r>
              <a:rPr lang="en-US" altLang="pt-BR" i="1" baseline="30000"/>
              <a:t>b </a:t>
            </a:r>
            <a:r>
              <a:rPr lang="en-US" altLang="pt-BR" baseline="30000"/>
              <a:t>– </a:t>
            </a:r>
            <a:r>
              <a:rPr lang="en-US" altLang="pt-BR" i="1" baseline="30000"/>
              <a:t>k</a:t>
            </a:r>
            <a:r>
              <a:rPr lang="en-US" altLang="pt-BR" baseline="30000"/>
              <a:t>)/2</a:t>
            </a:r>
            <a:r>
              <a:rPr lang="en-US" altLang="pt-BR"/>
              <a:t>) mod 2</a:t>
            </a:r>
            <a:r>
              <a:rPr lang="en-US" altLang="pt-BR" i="1" baseline="30000"/>
              <a:t>k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11-BBA3-4193-A065-7B27C2E1911A}" type="slidenum">
              <a:rPr lang="pt-PT" altLang="pt-BR"/>
              <a:pPr/>
              <a:t>225</a:t>
            </a:fld>
            <a:endParaRPr lang="pt-PT" altLang="pt-BR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Funções de Dispersão – Método da Dobra</a:t>
            </a:r>
            <a:endParaRPr lang="pt-BR" altLang="pt-BR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Suponha que a chave seja dada por uma seqüência de dígitos escritos numa folha de papel. O método consiste em dobrar sucessivamente a folha de papel após o j-ésimo dígito somando os dígitos que se superpoem (sem fazer o “vai um”) </a:t>
            </a:r>
            <a:endParaRPr lang="pt-BR" altLang="pt-BR"/>
          </a:p>
        </p:txBody>
      </p:sp>
      <p:grpSp>
        <p:nvGrpSpPr>
          <p:cNvPr id="280593" name="Group 17"/>
          <p:cNvGrpSpPr>
            <a:grpSpLocks/>
          </p:cNvGrpSpPr>
          <p:nvPr/>
        </p:nvGrpSpPr>
        <p:grpSpPr bwMode="auto">
          <a:xfrm>
            <a:off x="2971800" y="3581400"/>
            <a:ext cx="762000" cy="381000"/>
            <a:chOff x="1872" y="2256"/>
            <a:chExt cx="480" cy="240"/>
          </a:xfrm>
        </p:grpSpPr>
        <p:sp>
          <p:nvSpPr>
            <p:cNvPr id="280594" name="Rectangle 18"/>
            <p:cNvSpPr>
              <a:spLocks noChangeArrowheads="1"/>
            </p:cNvSpPr>
            <p:nvPr/>
          </p:nvSpPr>
          <p:spPr bwMode="auto">
            <a:xfrm>
              <a:off x="1872" y="2256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5</a:t>
              </a:r>
              <a:endParaRPr lang="pt-BR" altLang="pt-BR"/>
            </a:p>
          </p:txBody>
        </p:sp>
        <p:sp>
          <p:nvSpPr>
            <p:cNvPr id="280595" name="Rectangle 19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</p:grpSp>
      <p:grpSp>
        <p:nvGrpSpPr>
          <p:cNvPr id="280596" name="Group 20"/>
          <p:cNvGrpSpPr>
            <a:grpSpLocks/>
          </p:cNvGrpSpPr>
          <p:nvPr/>
        </p:nvGrpSpPr>
        <p:grpSpPr bwMode="auto">
          <a:xfrm>
            <a:off x="3733800" y="3581400"/>
            <a:ext cx="1524000" cy="381000"/>
            <a:chOff x="2352" y="2256"/>
            <a:chExt cx="960" cy="240"/>
          </a:xfrm>
        </p:grpSpPr>
        <p:sp>
          <p:nvSpPr>
            <p:cNvPr id="280597" name="Rectangle 21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7</a:t>
              </a:r>
              <a:endParaRPr lang="pt-BR" altLang="pt-BR"/>
            </a:p>
          </p:txBody>
        </p:sp>
        <p:sp>
          <p:nvSpPr>
            <p:cNvPr id="280598" name="Rectangle 22"/>
            <p:cNvSpPr>
              <a:spLocks noChangeArrowheads="1"/>
            </p:cNvSpPr>
            <p:nvPr/>
          </p:nvSpPr>
          <p:spPr bwMode="auto">
            <a:xfrm>
              <a:off x="2592" y="2256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3</a:t>
              </a:r>
              <a:endParaRPr lang="pt-BR" altLang="pt-BR"/>
            </a:p>
          </p:txBody>
        </p:sp>
        <p:sp>
          <p:nvSpPr>
            <p:cNvPr id="280599" name="Rectangle 23"/>
            <p:cNvSpPr>
              <a:spLocks noChangeArrowheads="1"/>
            </p:cNvSpPr>
            <p:nvPr/>
          </p:nvSpPr>
          <p:spPr bwMode="auto">
            <a:xfrm>
              <a:off x="2832" y="2256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2</a:t>
              </a:r>
              <a:endParaRPr lang="pt-BR" altLang="pt-BR"/>
            </a:p>
          </p:txBody>
        </p:sp>
        <p:sp>
          <p:nvSpPr>
            <p:cNvPr id="280600" name="Rectangle 24"/>
            <p:cNvSpPr>
              <a:spLocks noChangeArrowheads="1"/>
            </p:cNvSpPr>
            <p:nvPr/>
          </p:nvSpPr>
          <p:spPr bwMode="auto">
            <a:xfrm>
              <a:off x="3072" y="2256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1</a:t>
              </a:r>
              <a:endParaRPr lang="pt-BR" altLang="pt-BR"/>
            </a:p>
          </p:txBody>
        </p:sp>
      </p:grpSp>
      <p:grpSp>
        <p:nvGrpSpPr>
          <p:cNvPr id="280601" name="Group 25"/>
          <p:cNvGrpSpPr>
            <a:grpSpLocks/>
          </p:cNvGrpSpPr>
          <p:nvPr/>
        </p:nvGrpSpPr>
        <p:grpSpPr bwMode="auto">
          <a:xfrm>
            <a:off x="3200400" y="4114800"/>
            <a:ext cx="1295400" cy="914400"/>
            <a:chOff x="2016" y="2592"/>
            <a:chExt cx="816" cy="576"/>
          </a:xfrm>
        </p:grpSpPr>
        <p:sp>
          <p:nvSpPr>
            <p:cNvPr id="280602" name="Rectangle 26"/>
            <p:cNvSpPr>
              <a:spLocks noChangeArrowheads="1"/>
            </p:cNvSpPr>
            <p:nvPr/>
          </p:nvSpPr>
          <p:spPr bwMode="auto">
            <a:xfrm>
              <a:off x="2352" y="2928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3</a:t>
              </a:r>
              <a:endParaRPr lang="pt-BR" altLang="pt-BR"/>
            </a:p>
          </p:txBody>
        </p:sp>
        <p:sp>
          <p:nvSpPr>
            <p:cNvPr id="280603" name="Rectangle 27"/>
            <p:cNvSpPr>
              <a:spLocks noChangeArrowheads="1"/>
            </p:cNvSpPr>
            <p:nvPr/>
          </p:nvSpPr>
          <p:spPr bwMode="auto">
            <a:xfrm>
              <a:off x="2592" y="2928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sp>
          <p:nvSpPr>
            <p:cNvPr id="280604" name="Rectangle 28"/>
            <p:cNvSpPr>
              <a:spLocks noChangeArrowheads="1"/>
            </p:cNvSpPr>
            <p:nvPr/>
          </p:nvSpPr>
          <p:spPr bwMode="auto">
            <a:xfrm>
              <a:off x="2016" y="2592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+</a:t>
              </a:r>
              <a:endParaRPr lang="pt-BR" altLang="pt-BR"/>
            </a:p>
          </p:txBody>
        </p:sp>
        <p:sp>
          <p:nvSpPr>
            <p:cNvPr id="280605" name="Rectangle 29"/>
            <p:cNvSpPr>
              <a:spLocks noChangeArrowheads="1"/>
            </p:cNvSpPr>
            <p:nvPr/>
          </p:nvSpPr>
          <p:spPr bwMode="auto">
            <a:xfrm>
              <a:off x="2016" y="2928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=</a:t>
              </a:r>
              <a:endParaRPr lang="pt-BR" altLang="pt-BR"/>
            </a:p>
          </p:txBody>
        </p:sp>
      </p:grpSp>
      <p:grpSp>
        <p:nvGrpSpPr>
          <p:cNvPr id="280606" name="Group 30"/>
          <p:cNvGrpSpPr>
            <a:grpSpLocks/>
          </p:cNvGrpSpPr>
          <p:nvPr/>
        </p:nvGrpSpPr>
        <p:grpSpPr bwMode="auto">
          <a:xfrm>
            <a:off x="2743200" y="3276600"/>
            <a:ext cx="1752600" cy="1219200"/>
            <a:chOff x="1728" y="2064"/>
            <a:chExt cx="1104" cy="768"/>
          </a:xfrm>
        </p:grpSpPr>
        <p:sp>
          <p:nvSpPr>
            <p:cNvPr id="280607" name="Rectangle 3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sp>
          <p:nvSpPr>
            <p:cNvPr id="280608" name="Rectangle 32"/>
            <p:cNvSpPr>
              <a:spLocks noChangeArrowheads="1"/>
            </p:cNvSpPr>
            <p:nvPr/>
          </p:nvSpPr>
          <p:spPr bwMode="auto">
            <a:xfrm>
              <a:off x="2592" y="2592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5</a:t>
              </a:r>
              <a:endParaRPr lang="pt-BR" altLang="pt-BR"/>
            </a:p>
          </p:txBody>
        </p:sp>
        <p:sp>
          <p:nvSpPr>
            <p:cNvPr id="280609" name="Rectangle 33"/>
            <p:cNvSpPr>
              <a:spLocks noChangeArrowheads="1"/>
            </p:cNvSpPr>
            <p:nvPr/>
          </p:nvSpPr>
          <p:spPr bwMode="auto">
            <a:xfrm>
              <a:off x="1728" y="2064"/>
              <a:ext cx="62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0610" name="Group 34"/>
          <p:cNvGrpSpPr>
            <a:grpSpLocks/>
          </p:cNvGrpSpPr>
          <p:nvPr/>
        </p:nvGrpSpPr>
        <p:grpSpPr bwMode="auto">
          <a:xfrm>
            <a:off x="3276600" y="3581400"/>
            <a:ext cx="1371600" cy="1524000"/>
            <a:chOff x="3504" y="2928"/>
            <a:chExt cx="864" cy="960"/>
          </a:xfrm>
        </p:grpSpPr>
        <p:sp>
          <p:nvSpPr>
            <p:cNvPr id="280611" name="Rectangle 35"/>
            <p:cNvSpPr>
              <a:spLocks noChangeArrowheads="1"/>
            </p:cNvSpPr>
            <p:nvPr/>
          </p:nvSpPr>
          <p:spPr bwMode="auto">
            <a:xfrm>
              <a:off x="3792" y="2928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3</a:t>
              </a:r>
              <a:endParaRPr lang="pt-BR" altLang="pt-BR"/>
            </a:p>
          </p:txBody>
        </p:sp>
        <p:sp>
          <p:nvSpPr>
            <p:cNvPr id="280612" name="Rectangle 36"/>
            <p:cNvSpPr>
              <a:spLocks noChangeArrowheads="1"/>
            </p:cNvSpPr>
            <p:nvPr/>
          </p:nvSpPr>
          <p:spPr bwMode="auto">
            <a:xfrm>
              <a:off x="4032" y="2928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sp>
          <p:nvSpPr>
            <p:cNvPr id="280613" name="Rectangle 37"/>
            <p:cNvSpPr>
              <a:spLocks noChangeArrowheads="1"/>
            </p:cNvSpPr>
            <p:nvPr/>
          </p:nvSpPr>
          <p:spPr bwMode="auto">
            <a:xfrm>
              <a:off x="3504" y="3264"/>
              <a:ext cx="864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0614" name="Group 38"/>
          <p:cNvGrpSpPr>
            <a:grpSpLocks/>
          </p:cNvGrpSpPr>
          <p:nvPr/>
        </p:nvGrpSpPr>
        <p:grpSpPr bwMode="auto">
          <a:xfrm>
            <a:off x="3352800" y="3276600"/>
            <a:ext cx="1905000" cy="1295400"/>
            <a:chOff x="2112" y="2064"/>
            <a:chExt cx="1200" cy="816"/>
          </a:xfrm>
        </p:grpSpPr>
        <p:sp>
          <p:nvSpPr>
            <p:cNvPr id="280615" name="Rectangle 39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3</a:t>
              </a:r>
              <a:endParaRPr lang="pt-BR" altLang="pt-BR"/>
            </a:p>
          </p:txBody>
        </p:sp>
        <p:sp>
          <p:nvSpPr>
            <p:cNvPr id="280616" name="Rectangle 40"/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8</a:t>
              </a:r>
              <a:endParaRPr lang="pt-BR" altLang="pt-BR"/>
            </a:p>
          </p:txBody>
        </p:sp>
        <p:sp>
          <p:nvSpPr>
            <p:cNvPr id="280617" name="Rectangle 41"/>
            <p:cNvSpPr>
              <a:spLocks noChangeArrowheads="1"/>
            </p:cNvSpPr>
            <p:nvPr/>
          </p:nvSpPr>
          <p:spPr bwMode="auto">
            <a:xfrm>
              <a:off x="2112" y="2064"/>
              <a:ext cx="720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0618" name="Group 42"/>
          <p:cNvGrpSpPr>
            <a:grpSpLocks/>
          </p:cNvGrpSpPr>
          <p:nvPr/>
        </p:nvGrpSpPr>
        <p:grpSpPr bwMode="auto">
          <a:xfrm>
            <a:off x="3962400" y="4267200"/>
            <a:ext cx="1295400" cy="914400"/>
            <a:chOff x="2016" y="2592"/>
            <a:chExt cx="816" cy="576"/>
          </a:xfrm>
        </p:grpSpPr>
        <p:sp>
          <p:nvSpPr>
            <p:cNvPr id="280619" name="Rectangle 43"/>
            <p:cNvSpPr>
              <a:spLocks noChangeArrowheads="1"/>
            </p:cNvSpPr>
            <p:nvPr/>
          </p:nvSpPr>
          <p:spPr bwMode="auto">
            <a:xfrm>
              <a:off x="2352" y="2928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0</a:t>
              </a:r>
              <a:endParaRPr lang="pt-BR" altLang="pt-BR"/>
            </a:p>
          </p:txBody>
        </p:sp>
        <p:sp>
          <p:nvSpPr>
            <p:cNvPr id="280620" name="Rectangle 44"/>
            <p:cNvSpPr>
              <a:spLocks noChangeArrowheads="1"/>
            </p:cNvSpPr>
            <p:nvPr/>
          </p:nvSpPr>
          <p:spPr bwMode="auto">
            <a:xfrm>
              <a:off x="2592" y="2928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4</a:t>
              </a:r>
              <a:endParaRPr lang="pt-BR" altLang="pt-BR"/>
            </a:p>
          </p:txBody>
        </p:sp>
        <p:sp>
          <p:nvSpPr>
            <p:cNvPr id="280621" name="Rectangle 45"/>
            <p:cNvSpPr>
              <a:spLocks noChangeArrowheads="1"/>
            </p:cNvSpPr>
            <p:nvPr/>
          </p:nvSpPr>
          <p:spPr bwMode="auto">
            <a:xfrm>
              <a:off x="2016" y="2592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+</a:t>
              </a:r>
              <a:endParaRPr lang="pt-BR" altLang="pt-BR"/>
            </a:p>
          </p:txBody>
        </p:sp>
        <p:sp>
          <p:nvSpPr>
            <p:cNvPr id="280622" name="Rectangle 46"/>
            <p:cNvSpPr>
              <a:spLocks noChangeArrowheads="1"/>
            </p:cNvSpPr>
            <p:nvPr/>
          </p:nvSpPr>
          <p:spPr bwMode="auto">
            <a:xfrm>
              <a:off x="2016" y="2928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=</a:t>
              </a:r>
              <a:endParaRPr lang="pt-BR" altLang="pt-BR"/>
            </a:p>
          </p:txBody>
        </p:sp>
      </p:grpSp>
      <p:grpSp>
        <p:nvGrpSpPr>
          <p:cNvPr id="280623" name="Group 47"/>
          <p:cNvGrpSpPr>
            <a:grpSpLocks/>
          </p:cNvGrpSpPr>
          <p:nvPr/>
        </p:nvGrpSpPr>
        <p:grpSpPr bwMode="auto">
          <a:xfrm>
            <a:off x="3962400" y="3581400"/>
            <a:ext cx="1447800" cy="1905000"/>
            <a:chOff x="3984" y="3120"/>
            <a:chExt cx="912" cy="1200"/>
          </a:xfrm>
        </p:grpSpPr>
        <p:sp>
          <p:nvSpPr>
            <p:cNvPr id="280624" name="Rectangle 48"/>
            <p:cNvSpPr>
              <a:spLocks noChangeArrowheads="1"/>
            </p:cNvSpPr>
            <p:nvPr/>
          </p:nvSpPr>
          <p:spPr bwMode="auto">
            <a:xfrm>
              <a:off x="4320" y="3120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0</a:t>
              </a:r>
              <a:endParaRPr lang="pt-BR" altLang="pt-BR"/>
            </a:p>
          </p:txBody>
        </p:sp>
        <p:sp>
          <p:nvSpPr>
            <p:cNvPr id="280625" name="Rectangle 49"/>
            <p:cNvSpPr>
              <a:spLocks noChangeArrowheads="1"/>
            </p:cNvSpPr>
            <p:nvPr/>
          </p:nvSpPr>
          <p:spPr bwMode="auto">
            <a:xfrm>
              <a:off x="4560" y="3120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/>
                <a:t>4</a:t>
              </a:r>
              <a:endParaRPr lang="pt-BR" altLang="pt-BR"/>
            </a:p>
          </p:txBody>
        </p:sp>
        <p:sp>
          <p:nvSpPr>
            <p:cNvPr id="280626" name="Rectangle 50"/>
            <p:cNvSpPr>
              <a:spLocks noChangeArrowheads="1"/>
            </p:cNvSpPr>
            <p:nvPr/>
          </p:nvSpPr>
          <p:spPr bwMode="auto">
            <a:xfrm>
              <a:off x="3984" y="3456"/>
              <a:ext cx="912" cy="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17E0-342D-42F6-99BE-0E5246048D18}" type="slidenum">
              <a:rPr lang="pt-PT" altLang="pt-BR"/>
              <a:pPr/>
              <a:t>226</a:t>
            </a:fld>
            <a:endParaRPr lang="pt-PT" altLang="pt-BR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Funções de Dispersão – Método da Dobra</a:t>
            </a:r>
            <a:endParaRPr lang="pt-BR" altLang="pt-BR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Uma outra variação consiste em fazer a dobra de </a:t>
            </a:r>
            <a:r>
              <a:rPr lang="en-US" altLang="pt-BR" i="1"/>
              <a:t>k </a:t>
            </a:r>
            <a:r>
              <a:rPr lang="en-US" altLang="pt-BR"/>
              <a:t>em </a:t>
            </a:r>
            <a:r>
              <a:rPr lang="en-US" altLang="pt-BR" i="1"/>
              <a:t>k </a:t>
            </a:r>
            <a:r>
              <a:rPr lang="en-US" altLang="pt-BR"/>
              <a:t>bits, ou seja, considerando os “dígitos” 0 e 1 da representação binária do número. O resultado é um índice entre 0 e 2 </a:t>
            </a:r>
            <a:r>
              <a:rPr lang="en-US" altLang="pt-BR" i="1" baseline="30000"/>
              <a:t>k </a:t>
            </a:r>
            <a:r>
              <a:rPr lang="en-US" altLang="pt-BR"/>
              <a:t>– 1 </a:t>
            </a:r>
          </a:p>
          <a:p>
            <a:r>
              <a:rPr lang="en-US" altLang="pt-BR"/>
              <a:t>Nesse caso, ao invés de somar os bits, utiliza-se uma operação de ou-exclusivo entre os bits</a:t>
            </a:r>
          </a:p>
          <a:p>
            <a:pPr lvl="1"/>
            <a:r>
              <a:rPr lang="en-US" altLang="pt-BR"/>
              <a:t>Não se usa “e” (“ou”) pois estes produzem resultados menores (maiores) que os operandos</a:t>
            </a:r>
          </a:p>
          <a:p>
            <a:r>
              <a:rPr lang="en-US" altLang="pt-BR"/>
              <a:t>Exemplo: Suponha </a:t>
            </a:r>
            <a:r>
              <a:rPr lang="en-US" altLang="pt-BR" i="1"/>
              <a:t>k </a:t>
            </a:r>
            <a:r>
              <a:rPr lang="en-US" altLang="pt-BR"/>
              <a:t>= 5</a:t>
            </a:r>
          </a:p>
          <a:p>
            <a:pPr lvl="1">
              <a:buFontTx/>
              <a:buNone/>
            </a:pPr>
            <a:r>
              <a:rPr lang="en-US" altLang="pt-BR"/>
              <a:t>71 = 0001000111</a:t>
            </a:r>
            <a:r>
              <a:rPr lang="en-US" altLang="pt-BR" baseline="-25000"/>
              <a:t>2</a:t>
            </a:r>
          </a:p>
          <a:p>
            <a:pPr lvl="1">
              <a:buFontTx/>
              <a:buNone/>
            </a:pPr>
            <a:r>
              <a:rPr lang="en-US" altLang="pt-BR" i="1"/>
              <a:t>h</a:t>
            </a:r>
            <a:r>
              <a:rPr lang="en-US" altLang="pt-BR"/>
              <a:t>(71) = 00010</a:t>
            </a:r>
            <a:r>
              <a:rPr lang="en-US" altLang="pt-BR" baseline="-25000"/>
              <a:t>2</a:t>
            </a:r>
            <a:r>
              <a:rPr lang="en-US" altLang="pt-BR"/>
              <a:t> </a:t>
            </a:r>
            <a:r>
              <a:rPr lang="en-US" altLang="pt-BR" i="1"/>
              <a:t>xor</a:t>
            </a:r>
            <a:r>
              <a:rPr lang="en-US" altLang="pt-BR"/>
              <a:t> 00111</a:t>
            </a:r>
            <a:r>
              <a:rPr lang="en-US" altLang="pt-BR" baseline="-25000"/>
              <a:t>2</a:t>
            </a:r>
            <a:r>
              <a:rPr lang="en-US" altLang="pt-BR"/>
              <a:t> = 00101</a:t>
            </a:r>
            <a:r>
              <a:rPr lang="en-US" altLang="pt-BR" baseline="-25000"/>
              <a:t>2</a:t>
            </a:r>
            <a:r>
              <a:rPr lang="en-US" altLang="pt-BR"/>
              <a:t> = 5</a:t>
            </a:r>
            <a:endParaRPr lang="pt-BR" altLang="pt-BR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3101-7194-4638-9274-59B30B23A5C8}" type="slidenum">
              <a:rPr lang="pt-PT" altLang="pt-BR"/>
              <a:pPr/>
              <a:t>227</a:t>
            </a:fld>
            <a:endParaRPr lang="pt-PT" altLang="pt-BR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Funções de Dispersão – Método da Análise dos Dígitos</a:t>
            </a:r>
            <a:endParaRPr lang="pt-BR" altLang="pt-BR" sz="240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Usado em casos especialíssimos</a:t>
            </a:r>
          </a:p>
          <a:p>
            <a:r>
              <a:rPr lang="en-US" altLang="pt-BR"/>
              <a:t>É preciso conhecer todos os valores de antemão</a:t>
            </a:r>
          </a:p>
          <a:p>
            <a:r>
              <a:rPr lang="en-US" altLang="pt-BR"/>
              <a:t>Ver Livro do Jayme</a:t>
            </a:r>
          </a:p>
          <a:p>
            <a:r>
              <a:rPr lang="en-US" altLang="pt-BR"/>
              <a:t>Se alguma aplicação precisar de uma função de hash ajustada para uma coleção particular de chaves, deve usar um dos métodos para computar funções de hash perfeitas</a:t>
            </a:r>
          </a:p>
          <a:p>
            <a:r>
              <a:rPr lang="en-US" altLang="pt-BR"/>
              <a:t>e.g.: </a:t>
            </a:r>
            <a:r>
              <a:rPr lang="en-US" altLang="pt-BR" i="1"/>
              <a:t>gperf  </a:t>
            </a:r>
            <a:r>
              <a:rPr lang="en-US" altLang="pt-BR"/>
              <a:t>[Schmidt 90]</a:t>
            </a:r>
            <a:endParaRPr lang="pt-BR" altLang="pt-BR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94E0-517A-4738-85A5-C3E73CAC77A0}" type="slidenum">
              <a:rPr lang="pt-PT" altLang="pt-BR"/>
              <a:pPr/>
              <a:t>228</a:t>
            </a:fld>
            <a:endParaRPr lang="pt-PT" altLang="pt-BR"/>
          </a:p>
        </p:txBody>
      </p:sp>
      <p:sp>
        <p:nvSpPr>
          <p:cNvPr id="282671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Exterior</a:t>
            </a:r>
            <a:endParaRPr lang="pt-BR" altLang="pt-BR" sz="2400"/>
          </a:p>
        </p:txBody>
      </p:sp>
      <p:sp>
        <p:nvSpPr>
          <p:cNvPr id="282672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Mesmo com boas funções de dispersão, à medida que o fator de carga </a:t>
            </a:r>
            <a:r>
              <a:rPr lang="en-US" altLang="pt-BR">
                <a:sym typeface="Symbol" pitchFamily="18" charset="2"/>
              </a:rPr>
              <a:t></a:t>
            </a:r>
            <a:r>
              <a:rPr lang="en-US" altLang="pt-BR"/>
              <a:t> (número de chaves armazenadas / número de índices) aumenta, a probabilidade de haver colisões aumenta</a:t>
            </a:r>
          </a:p>
          <a:p>
            <a:pPr>
              <a:lnSpc>
                <a:spcPct val="90000"/>
              </a:lnSpc>
            </a:pPr>
            <a:r>
              <a:rPr lang="en-US" altLang="pt-BR"/>
              <a:t>De maneira geral qualquer tabela de espalhamento precisa prever algum esquema para tratamento de colisões</a:t>
            </a:r>
          </a:p>
          <a:p>
            <a:pPr>
              <a:lnSpc>
                <a:spcPct val="90000"/>
              </a:lnSpc>
            </a:pPr>
            <a:r>
              <a:rPr lang="en-US" altLang="pt-BR"/>
              <a:t>Uma das maneiras mais empregadas para lidar com colisões é permitir que cada posição da tabela seja ocupada por mais de uma chave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Em vez de guardar uma chave, guarda-se uma </a:t>
            </a:r>
            <a:r>
              <a:rPr lang="en-US" altLang="pt-BR" u="sng"/>
              <a:t>lista</a:t>
            </a:r>
            <a:r>
              <a:rPr lang="en-US" altLang="pt-BR"/>
              <a:t> de chaves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Na verdade, pode-se usar qualquer estrutura – uma árvore, por exemplo – mas como a ocorrência de colisões deve ser relativamente rara, uma lista ordenada ou não costuma ser suficiente</a:t>
            </a:r>
            <a:endParaRPr lang="pt-BR" altLang="pt-BR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7E809-AC03-427A-BEF1-E75BD90E6A5B}" type="slidenum">
              <a:rPr lang="pt-PT" altLang="pt-BR"/>
              <a:pPr/>
              <a:t>229</a:t>
            </a:fld>
            <a:endParaRPr lang="pt-PT" altLang="pt-BR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Exterior</a:t>
            </a:r>
            <a:endParaRPr lang="pt-BR" altLang="pt-BR" sz="2400"/>
          </a:p>
        </p:txBody>
      </p:sp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8800"/>
            <a:ext cx="29860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E7BC-9DC0-4BE4-9205-F5A66D806E68}" type="slidenum">
              <a:rPr lang="pt-PT" altLang="pt-BR"/>
              <a:pPr/>
              <a:t>23</a:t>
            </a:fld>
            <a:endParaRPr lang="pt-PT" altLang="pt-B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Resolvendo somatórios por indução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Prova do caso genérico:</a:t>
            </a:r>
          </a:p>
          <a:p>
            <a:pPr lvl="1"/>
            <a:r>
              <a:rPr lang="pt-BR" altLang="pt-BR"/>
              <a:t>Coeficientes de potências iguais têm “bater”</a:t>
            </a:r>
          </a:p>
          <a:p>
            <a:pPr lvl="1"/>
            <a:endParaRPr lang="pt-BR" altLang="pt-BR"/>
          </a:p>
          <a:p>
            <a:pPr lvl="1"/>
            <a:endParaRPr lang="pt-BR" altLang="pt-BR"/>
          </a:p>
          <a:p>
            <a:pPr lvl="1"/>
            <a:r>
              <a:rPr lang="pt-BR" altLang="pt-BR"/>
              <a:t>Resolvendo temos </a:t>
            </a:r>
            <a:r>
              <a:rPr lang="pt-BR" altLang="pt-BR" i="1"/>
              <a:t>a = </a:t>
            </a:r>
            <a:r>
              <a:rPr lang="pt-BR" altLang="pt-BR"/>
              <a:t>1/3, </a:t>
            </a:r>
            <a:r>
              <a:rPr lang="pt-BR" altLang="pt-BR" i="1"/>
              <a:t>b</a:t>
            </a:r>
            <a:r>
              <a:rPr lang="pt-BR" altLang="pt-BR"/>
              <a:t> = 1/2 e </a:t>
            </a:r>
            <a:r>
              <a:rPr lang="pt-BR" altLang="pt-BR" i="1"/>
              <a:t>c</a:t>
            </a:r>
            <a:r>
              <a:rPr lang="pt-BR" altLang="pt-BR"/>
              <a:t> = 1/6</a:t>
            </a:r>
            <a:endParaRPr lang="pt-BR" altLang="pt-BR" i="1"/>
          </a:p>
          <a:p>
            <a:pPr lvl="1">
              <a:buFontTx/>
              <a:buNone/>
            </a:pPr>
            <a:r>
              <a:rPr lang="pt-BR" altLang="pt-BR"/>
              <a:t> 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524000" y="2286000"/>
          <a:ext cx="6799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3" imgW="3403440" imgH="215640" progId="Equation.3">
                  <p:embed/>
                </p:oleObj>
              </mc:Choice>
              <mc:Fallback>
                <p:oleObj name="Equation" r:id="rId3" imgW="34034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67992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209800" y="3733800"/>
          <a:ext cx="512603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5" imgW="2197080" imgH="469800" progId="Equation.3">
                  <p:embed/>
                </p:oleObj>
              </mc:Choice>
              <mc:Fallback>
                <p:oleObj name="Equation" r:id="rId5" imgW="21970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5126038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7F0A-DB8C-44D9-81F2-E9C373302FAF}" type="slidenum">
              <a:rPr lang="pt-PT" altLang="pt-BR"/>
              <a:pPr/>
              <a:t>230</a:t>
            </a:fld>
            <a:endParaRPr lang="pt-PT" altLang="pt-BR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Exterior</a:t>
            </a:r>
            <a:endParaRPr lang="pt-BR" altLang="pt-BR" sz="240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en-US" altLang="pt-BR"/>
              <a:t>Quantas comparações podemos esperar em média para um acesso a chaves não presentes (buscas sem sucesso)?</a:t>
            </a:r>
          </a:p>
          <a:p>
            <a:pPr lvl="1"/>
            <a:r>
              <a:rPr lang="en-US" altLang="pt-BR"/>
              <a:t>Supomos que </a:t>
            </a:r>
            <a:r>
              <a:rPr lang="en-US" altLang="pt-BR" i="1"/>
              <a:t>h</a:t>
            </a:r>
            <a:r>
              <a:rPr lang="en-US" altLang="pt-BR"/>
              <a:t> é uma função uniforme, que o fator de carga da tabela é </a:t>
            </a:r>
            <a:r>
              <a:rPr lang="en-US" altLang="pt-BR">
                <a:sym typeface="Symbol" pitchFamily="18" charset="2"/>
              </a:rPr>
              <a:t></a:t>
            </a:r>
            <a:r>
              <a:rPr lang="en-US" altLang="pt-BR"/>
              <a:t> e que as listas são não ordenadas</a:t>
            </a:r>
            <a:endParaRPr lang="en-US" altLang="pt-BR" i="1"/>
          </a:p>
          <a:p>
            <a:pPr lvl="1"/>
            <a:r>
              <a:rPr lang="en-US" altLang="pt-BR"/>
              <a:t>Então a probabilidade de </a:t>
            </a:r>
            <a:r>
              <a:rPr lang="en-US" altLang="pt-BR" i="1"/>
              <a:t>h</a:t>
            </a:r>
            <a:r>
              <a:rPr lang="en-US" altLang="pt-BR"/>
              <a:t> computar cada índice </a:t>
            </a:r>
            <a:r>
              <a:rPr lang="en-US" altLang="pt-BR" i="1"/>
              <a:t>i</a:t>
            </a:r>
            <a:r>
              <a:rPr lang="en-US" altLang="pt-BR"/>
              <a:t> é uniforme e igual a 1/</a:t>
            </a:r>
            <a:r>
              <a:rPr lang="en-US" altLang="pt-BR" i="1"/>
              <a:t>m</a:t>
            </a:r>
          </a:p>
          <a:p>
            <a:pPr lvl="1"/>
            <a:r>
              <a:rPr lang="en-US" altLang="pt-BR"/>
              <a:t>O número de comparações feitas ao se acessar a entrada </a:t>
            </a:r>
            <a:r>
              <a:rPr lang="en-US" altLang="pt-BR" i="1"/>
              <a:t>i</a:t>
            </a:r>
            <a:r>
              <a:rPr lang="en-US" altLang="pt-BR"/>
              <a:t> da tabela é o comprimento da lista </a:t>
            </a:r>
            <a:r>
              <a:rPr lang="en-US" altLang="pt-BR" i="1"/>
              <a:t>L</a:t>
            </a:r>
            <a:r>
              <a:rPr lang="en-US" altLang="pt-BR" i="1" baseline="-25000"/>
              <a:t>i</a:t>
            </a:r>
            <a:endParaRPr lang="en-US" altLang="pt-BR"/>
          </a:p>
          <a:p>
            <a:pPr lvl="1"/>
            <a:r>
              <a:rPr lang="en-US" altLang="pt-BR"/>
              <a:t>Então, </a:t>
            </a:r>
            <a:endParaRPr lang="pt-BR" altLang="pt-BR"/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/>
        </p:nvGraphicFramePr>
        <p:xfrm>
          <a:off x="1584325" y="4783138"/>
          <a:ext cx="62817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9" name="Equation" r:id="rId3" imgW="3085920" imgH="457200" progId="Equation.3">
                  <p:embed/>
                </p:oleObj>
              </mc:Choice>
              <mc:Fallback>
                <p:oleObj name="Equation" r:id="rId3" imgW="3085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783138"/>
                        <a:ext cx="628173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D8C17-6AF2-4290-AF68-37B43B523452}" type="slidenum">
              <a:rPr lang="pt-PT" altLang="pt-BR"/>
              <a:pPr/>
              <a:t>231</a:t>
            </a:fld>
            <a:endParaRPr lang="pt-PT" altLang="pt-BR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Exterior</a:t>
            </a:r>
            <a:endParaRPr lang="pt-BR" altLang="pt-BR" sz="240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en-US" altLang="pt-BR"/>
              <a:t>Quantas comparações podemos esperar em média para um acesso a chaves presentes (buscas bem-sucedidas)?</a:t>
            </a:r>
          </a:p>
          <a:p>
            <a:pPr lvl="1"/>
            <a:r>
              <a:rPr lang="en-US" altLang="pt-BR"/>
              <a:t>Para achar uma chave </a:t>
            </a:r>
            <a:r>
              <a:rPr lang="en-US" altLang="pt-BR" i="1"/>
              <a:t>x</a:t>
            </a:r>
            <a:r>
              <a:rPr lang="en-US" altLang="pt-BR"/>
              <a:t>, pesquisa-se uma lista </a:t>
            </a:r>
            <a:r>
              <a:rPr lang="en-US" altLang="pt-BR" i="1"/>
              <a:t>L</a:t>
            </a:r>
            <a:r>
              <a:rPr lang="en-US" altLang="pt-BR" i="1" baseline="-25000"/>
              <a:t>i</a:t>
            </a:r>
            <a:r>
              <a:rPr lang="en-US" altLang="pt-BR" i="1"/>
              <a:t> </a:t>
            </a:r>
            <a:endParaRPr lang="en-US" altLang="pt-BR"/>
          </a:p>
          <a:p>
            <a:pPr lvl="1"/>
            <a:r>
              <a:rPr lang="en-US" altLang="pt-BR"/>
              <a:t>Além da comparação bem sucedida com a chave armazenada em </a:t>
            </a:r>
            <a:r>
              <a:rPr lang="en-US" altLang="pt-BR" i="1"/>
              <a:t>L</a:t>
            </a:r>
            <a:r>
              <a:rPr lang="en-US" altLang="pt-BR" i="1" baseline="-25000"/>
              <a:t>i </a:t>
            </a:r>
            <a:r>
              <a:rPr lang="en-US" altLang="pt-BR"/>
              <a:t>, o número de comparações mal-sucedidas é o comprimento da lista </a:t>
            </a:r>
            <a:r>
              <a:rPr lang="en-US" altLang="pt-BR" i="1"/>
              <a:t>L</a:t>
            </a:r>
            <a:r>
              <a:rPr lang="en-US" altLang="pt-BR" i="1" baseline="-25000"/>
              <a:t>i </a:t>
            </a:r>
            <a:r>
              <a:rPr lang="en-US" altLang="pt-BR" i="1"/>
              <a:t>no momento em que</a:t>
            </a:r>
            <a:r>
              <a:rPr lang="en-US" altLang="pt-BR"/>
              <a:t> </a:t>
            </a:r>
            <a:r>
              <a:rPr lang="en-US" altLang="pt-BR" i="1"/>
              <a:t>x foi originalmente inserido na tabela </a:t>
            </a:r>
          </a:p>
          <a:p>
            <a:pPr lvl="1"/>
            <a:r>
              <a:rPr lang="en-US" altLang="pt-BR"/>
              <a:t>Se </a:t>
            </a:r>
            <a:r>
              <a:rPr lang="en-US" altLang="pt-BR" i="1"/>
              <a:t>x </a:t>
            </a:r>
            <a:r>
              <a:rPr lang="en-US" altLang="pt-BR"/>
              <a:t>foi a (</a:t>
            </a:r>
            <a:r>
              <a:rPr lang="en-US" altLang="pt-BR" i="1"/>
              <a:t>j</a:t>
            </a:r>
            <a:r>
              <a:rPr lang="en-US" altLang="pt-BR"/>
              <a:t>+1)-ésima chave a ser incluída, então o comprimento médio de </a:t>
            </a:r>
            <a:r>
              <a:rPr lang="en-US" altLang="pt-BR" i="1"/>
              <a:t>L</a:t>
            </a:r>
            <a:r>
              <a:rPr lang="en-US" altLang="pt-BR" i="1" baseline="-25000"/>
              <a:t>i</a:t>
            </a:r>
            <a:r>
              <a:rPr lang="en-US" altLang="pt-BR"/>
              <a:t> é </a:t>
            </a:r>
            <a:r>
              <a:rPr lang="en-US" altLang="pt-BR" i="1"/>
              <a:t>j</a:t>
            </a:r>
            <a:r>
              <a:rPr lang="en-US" altLang="pt-BR"/>
              <a:t>/</a:t>
            </a:r>
            <a:r>
              <a:rPr lang="en-US" altLang="pt-BR" i="1"/>
              <a:t>m</a:t>
            </a:r>
            <a:r>
              <a:rPr lang="en-US" altLang="pt-BR"/>
              <a:t> </a:t>
            </a:r>
          </a:p>
          <a:p>
            <a:pPr lvl="1"/>
            <a:r>
              <a:rPr lang="en-US" altLang="pt-BR"/>
              <a:t>Então o custo médio é dado por</a:t>
            </a:r>
            <a:endParaRPr lang="pt-BR" altLang="pt-BR"/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825500" y="5105400"/>
          <a:ext cx="780573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3" name="Equation" r:id="rId3" imgW="3835080" imgH="533160" progId="Equation.3">
                  <p:embed/>
                </p:oleObj>
              </mc:Choice>
              <mc:Fallback>
                <p:oleObj name="Equation" r:id="rId3" imgW="38350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05400"/>
                        <a:ext cx="780573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EA7F8-ACA5-44B9-9D94-FBAF7E273F36}" type="slidenum">
              <a:rPr lang="pt-PT" altLang="pt-BR"/>
              <a:pPr/>
              <a:t>232</a:t>
            </a:fld>
            <a:endParaRPr lang="pt-PT" altLang="pt-BR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Exterior</a:t>
            </a:r>
            <a:endParaRPr lang="pt-BR" altLang="pt-BR" sz="2400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Portanto, se mantemos o fator de carga baixo (menor que uma constante </a:t>
            </a:r>
            <a:r>
              <a:rPr lang="en-US" altLang="pt-BR">
                <a:sym typeface="Symbol" pitchFamily="18" charset="2"/>
              </a:rPr>
              <a:t></a:t>
            </a:r>
            <a:r>
              <a:rPr lang="en-US" altLang="pt-BR"/>
              <a:t>), temos que a complexidade média da busca é O(1)</a:t>
            </a:r>
          </a:p>
          <a:p>
            <a:r>
              <a:rPr lang="en-US" altLang="pt-BR"/>
              <a:t>A única desvantagem do encadeamento exterior é que ele requer o uso de estruturas externas e com isso o uso de alocação dinâmica de memória e o “overhead” correspondente</a:t>
            </a:r>
          </a:p>
          <a:p>
            <a:r>
              <a:rPr lang="en-US" altLang="pt-BR"/>
              <a:t>Para contornar isso pode-se usar encadeamento interior ou endereçamento externo</a:t>
            </a:r>
            <a:endParaRPr lang="pt-BR" altLang="pt-BR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3BDD-4A61-4FCD-94AA-83AB59B328CD}" type="slidenum">
              <a:rPr lang="pt-PT" altLang="pt-BR"/>
              <a:pPr/>
              <a:t>233</a:t>
            </a:fld>
            <a:endParaRPr lang="pt-PT" altLang="pt-BR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Interior</a:t>
            </a:r>
            <a:endParaRPr lang="pt-BR" altLang="pt-BR" sz="240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BR"/>
              <a:t>A idéia é usar como nós das listas as próprias entradas da tabela</a:t>
            </a:r>
          </a:p>
          <a:p>
            <a:pPr>
              <a:lnSpc>
                <a:spcPct val="90000"/>
              </a:lnSpc>
            </a:pPr>
            <a:r>
              <a:rPr lang="en-US" altLang="pt-BR"/>
              <a:t>Há duas variantes</a:t>
            </a:r>
          </a:p>
          <a:p>
            <a:pPr>
              <a:lnSpc>
                <a:spcPct val="90000"/>
              </a:lnSpc>
            </a:pPr>
            <a:r>
              <a:rPr lang="en-US" altLang="pt-BR"/>
              <a:t>Na primeira, a tabela de </a:t>
            </a:r>
            <a:r>
              <a:rPr lang="en-US" altLang="pt-BR" i="1"/>
              <a:t>m</a:t>
            </a:r>
            <a:r>
              <a:rPr lang="en-US" altLang="pt-BR"/>
              <a:t> entradas é dividida em duas porções: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 função de dispersão </a:t>
            </a:r>
            <a:r>
              <a:rPr lang="en-US" altLang="pt-BR" i="1"/>
              <a:t>h</a:t>
            </a:r>
            <a:r>
              <a:rPr lang="en-US" altLang="pt-BR"/>
              <a:t> retorna apenas índices na primeira porção – de 0 a </a:t>
            </a:r>
            <a:r>
              <a:rPr lang="en-US" altLang="pt-BR" i="1"/>
              <a:t>p –</a:t>
            </a:r>
            <a:r>
              <a:rPr lang="en-US" altLang="pt-BR"/>
              <a:t>1</a:t>
            </a:r>
            <a:r>
              <a:rPr lang="en-US" altLang="pt-BR" i="1"/>
              <a:t>, </a:t>
            </a:r>
            <a:r>
              <a:rPr lang="en-US" altLang="pt-BR"/>
              <a:t>por exemplo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A segunda porção – índices de </a:t>
            </a:r>
            <a:r>
              <a:rPr lang="en-US" altLang="pt-BR" i="1"/>
              <a:t>p</a:t>
            </a:r>
            <a:r>
              <a:rPr lang="en-US" altLang="pt-BR"/>
              <a:t> a </a:t>
            </a:r>
            <a:r>
              <a:rPr lang="en-US" altLang="pt-BR" i="1"/>
              <a:t>m</a:t>
            </a:r>
            <a:r>
              <a:rPr lang="en-US" altLang="pt-BR"/>
              <a:t>-1é usada como área comum para overflow 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Pode acontecer que a área de overflow seja toda tomada sem que todas as entradas da tabela tenham sido usadas</a:t>
            </a:r>
          </a:p>
          <a:p>
            <a:pPr lvl="1">
              <a:lnSpc>
                <a:spcPct val="90000"/>
              </a:lnSpc>
            </a:pPr>
            <a:r>
              <a:rPr lang="en-US" altLang="pt-BR"/>
              <a:t>Pode-se aumentar a área de overflow diminuindo-se </a:t>
            </a:r>
            <a:r>
              <a:rPr lang="en-US" altLang="pt-BR" i="1"/>
              <a:t>p</a:t>
            </a:r>
            <a:r>
              <a:rPr lang="en-US" altLang="pt-BR"/>
              <a:t>, mas isso também é ineficiente. No limite, </a:t>
            </a:r>
            <a:r>
              <a:rPr lang="en-US" altLang="pt-BR" i="1"/>
              <a:t>p</a:t>
            </a:r>
            <a:r>
              <a:rPr lang="en-US" altLang="pt-BR"/>
              <a:t> = 1 e a tabela resume-se a uma lista encadeada</a:t>
            </a:r>
            <a:endParaRPr lang="pt-BR" altLang="pt-BR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B885-4078-414D-9BA4-3A88212024C4}" type="slidenum">
              <a:rPr lang="pt-PT" altLang="pt-BR"/>
              <a:pPr/>
              <a:t>234</a:t>
            </a:fld>
            <a:endParaRPr lang="pt-PT" altLang="pt-BR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Interior</a:t>
            </a:r>
            <a:endParaRPr lang="pt-BR" altLang="pt-BR" sz="240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en-US" altLang="pt-BR"/>
              <a:t>Na segunda variante, todo o espaço de endereçamento é usado</a:t>
            </a:r>
          </a:p>
          <a:p>
            <a:r>
              <a:rPr lang="en-US" altLang="pt-BR"/>
              <a:t>O maior problema dessa abordagem é que pode haver colisões secundárias, isto é colisões entre chaves não sinônimas (</a:t>
            </a:r>
            <a:r>
              <a:rPr lang="en-US" altLang="pt-BR" i="1"/>
              <a:t>h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</a:t>
            </a:r>
            <a:r>
              <a:rPr lang="en-US" altLang="pt-BR">
                <a:sym typeface="Symbol" pitchFamily="18" charset="2"/>
              </a:rPr>
              <a:t> </a:t>
            </a:r>
            <a:r>
              <a:rPr lang="en-US" altLang="pt-BR" i="1"/>
              <a:t>h</a:t>
            </a:r>
            <a:r>
              <a:rPr lang="en-US" altLang="pt-BR"/>
              <a:t>(</a:t>
            </a:r>
            <a:r>
              <a:rPr lang="en-US" altLang="pt-BR" i="1"/>
              <a:t>y</a:t>
            </a:r>
            <a:r>
              <a:rPr lang="en-US" altLang="pt-BR"/>
              <a:t>))</a:t>
            </a:r>
          </a:p>
          <a:p>
            <a:r>
              <a:rPr lang="en-US" altLang="pt-BR"/>
              <a:t>Quando ocorre uma colisão, a chave é armazenada na primeira posição livre após </a:t>
            </a:r>
            <a:r>
              <a:rPr lang="en-US" altLang="pt-BR" i="1"/>
              <a:t>h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), a posição </a:t>
            </a:r>
            <a:r>
              <a:rPr lang="en-US" altLang="pt-BR" i="1"/>
              <a:t>d</a:t>
            </a:r>
            <a:r>
              <a:rPr lang="en-US" altLang="pt-BR"/>
              <a:t>, digamos</a:t>
            </a:r>
          </a:p>
          <a:p>
            <a:r>
              <a:rPr lang="en-US" altLang="pt-BR"/>
              <a:t>Se agora incluirmos </a:t>
            </a:r>
            <a:r>
              <a:rPr lang="en-US" altLang="pt-BR" i="1"/>
              <a:t>y </a:t>
            </a:r>
            <a:r>
              <a:rPr lang="en-US" altLang="pt-BR"/>
              <a:t>tal que</a:t>
            </a:r>
            <a:r>
              <a:rPr lang="en-US" altLang="pt-BR" i="1"/>
              <a:t> h</a:t>
            </a:r>
            <a:r>
              <a:rPr lang="en-US" altLang="pt-BR"/>
              <a:t>(</a:t>
            </a:r>
            <a:r>
              <a:rPr lang="en-US" altLang="pt-BR" i="1"/>
              <a:t>y</a:t>
            </a:r>
            <a:r>
              <a:rPr lang="en-US" altLang="pt-BR"/>
              <a:t>)=</a:t>
            </a:r>
            <a:r>
              <a:rPr lang="en-US" altLang="pt-BR" i="1"/>
              <a:t>d</a:t>
            </a:r>
            <a:r>
              <a:rPr lang="en-US" altLang="pt-BR"/>
              <a:t>, teremos a fusão das listas correspondentes a </a:t>
            </a:r>
            <a:r>
              <a:rPr lang="en-US" altLang="pt-BR" i="1"/>
              <a:t>h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</a:t>
            </a:r>
            <a:r>
              <a:rPr lang="en-US" altLang="pt-BR">
                <a:sym typeface="Symbol" pitchFamily="18" charset="2"/>
              </a:rPr>
              <a:t>e </a:t>
            </a:r>
            <a:r>
              <a:rPr lang="en-US" altLang="pt-BR" i="1"/>
              <a:t>h</a:t>
            </a:r>
            <a:r>
              <a:rPr lang="en-US" altLang="pt-BR"/>
              <a:t>(</a:t>
            </a:r>
            <a:r>
              <a:rPr lang="en-US" altLang="pt-BR" i="1"/>
              <a:t>y</a:t>
            </a:r>
            <a:r>
              <a:rPr lang="en-US" altLang="pt-BR"/>
              <a:t>), diminuindo a eficiência do esquema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BB8A-5F05-4F6C-84CE-5B36EEF9EF09}" type="slidenum">
              <a:rPr lang="pt-PT" altLang="pt-BR"/>
              <a:pPr/>
              <a:t>235</a:t>
            </a:fld>
            <a:endParaRPr lang="pt-PT" altLang="pt-BR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Encadeamento Interior</a:t>
            </a:r>
            <a:endParaRPr lang="pt-BR" altLang="pt-BR" sz="2400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en-US" altLang="pt-BR"/>
              <a:t>Um outro problema refere-se às dificuldades introduzidas no processo de exclusão </a:t>
            </a:r>
          </a:p>
          <a:p>
            <a:pPr lvl="1"/>
            <a:r>
              <a:rPr lang="en-US" altLang="pt-BR"/>
              <a:t>Não se pode simplesmente retirar o elemento da cadeia</a:t>
            </a:r>
          </a:p>
          <a:p>
            <a:pPr lvl="1"/>
            <a:r>
              <a:rPr lang="en-US" altLang="pt-BR"/>
              <a:t>Além do valor de chave especial que indica “posição vazia”, é preciso criar um valor de chave especial que indica “elemento removido”</a:t>
            </a:r>
          </a:p>
          <a:p>
            <a:pPr lvl="1"/>
            <a:r>
              <a:rPr lang="en-US" altLang="pt-BR"/>
              <a:t>Uma inserção posterior pode reaproveitar posições marcadas com “elemento removido”</a:t>
            </a:r>
          </a:p>
          <a:p>
            <a:r>
              <a:rPr lang="en-US" altLang="pt-BR"/>
              <a:t>Na verdade, encadeamento interior com espaço de endereçamento único não é uma boa idéia, já que os problemas são os mesmos encontrados no tratamento de colisões por endereçamento aberto, sendo que nesse último temos a vantagem de não precisar de ponteiros</a:t>
            </a:r>
            <a:endParaRPr lang="pt-BR" altLang="pt-BR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D0E3-3EEB-4E21-8519-2016C59428B7}" type="slidenum">
              <a:rPr lang="pt-PT" altLang="pt-BR"/>
              <a:pPr/>
              <a:t>236</a:t>
            </a:fld>
            <a:endParaRPr lang="pt-PT" altLang="pt-BR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Endereçamento Aberto</a:t>
            </a:r>
            <a:endParaRPr lang="pt-BR" altLang="pt-BR" sz="240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Ao invés de usar ponteiros, utiliza-se uma outra função de dispersão que indica o próximo índice a ser tentado. Em geral temos a função de dispersão </a:t>
            </a:r>
            <a:r>
              <a:rPr lang="en-US" altLang="pt-BR" i="1"/>
              <a:t>h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, </a:t>
            </a:r>
            <a:r>
              <a:rPr lang="en-US" altLang="pt-BR" i="1"/>
              <a:t>k</a:t>
            </a:r>
            <a:r>
              <a:rPr lang="en-US" altLang="pt-BR"/>
              <a:t>) onde </a:t>
            </a:r>
          </a:p>
          <a:p>
            <a:pPr lvl="1"/>
            <a:r>
              <a:rPr lang="en-US" altLang="pt-BR" i="1"/>
              <a:t>x</a:t>
            </a:r>
            <a:r>
              <a:rPr lang="en-US" altLang="pt-BR"/>
              <a:t> </a:t>
            </a:r>
            <a:r>
              <a:rPr lang="en-US" altLang="pt-BR" i="1"/>
              <a:t>é</a:t>
            </a:r>
            <a:r>
              <a:rPr lang="en-US" altLang="pt-BR"/>
              <a:t> a chave</a:t>
            </a:r>
          </a:p>
          <a:p>
            <a:pPr lvl="1"/>
            <a:r>
              <a:rPr lang="en-US" altLang="pt-BR" i="1"/>
              <a:t>k = </a:t>
            </a:r>
            <a:r>
              <a:rPr lang="en-US" altLang="pt-BR"/>
              <a:t>0, 1, 2, etc.</a:t>
            </a:r>
            <a:r>
              <a:rPr lang="en-US" altLang="pt-BR" i="1"/>
              <a:t> </a:t>
            </a:r>
            <a:r>
              <a:rPr lang="en-US" altLang="pt-BR"/>
              <a:t>é o número da tentativa</a:t>
            </a:r>
          </a:p>
          <a:p>
            <a:r>
              <a:rPr lang="en-US" altLang="pt-BR" i="1"/>
              <a:t>h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, </a:t>
            </a:r>
            <a:r>
              <a:rPr lang="en-US" altLang="pt-BR" i="1"/>
              <a:t>k</a:t>
            </a:r>
            <a:r>
              <a:rPr lang="en-US" altLang="pt-BR"/>
              <a:t>) tem que ser desenhada de tal forma a visitar todos os </a:t>
            </a:r>
            <a:r>
              <a:rPr lang="en-US" altLang="pt-BR" i="1"/>
              <a:t>m </a:t>
            </a:r>
            <a:r>
              <a:rPr lang="en-US" altLang="pt-BR"/>
              <a:t>endereços em </a:t>
            </a:r>
            <a:r>
              <a:rPr lang="en-US" altLang="pt-BR" i="1"/>
              <a:t>m</a:t>
            </a:r>
            <a:r>
              <a:rPr lang="en-US" altLang="pt-BR"/>
              <a:t> tentativas</a:t>
            </a:r>
          </a:p>
          <a:p>
            <a:r>
              <a:rPr lang="en-US" altLang="pt-BR"/>
              <a:t>No pior caso, </a:t>
            </a:r>
            <a:r>
              <a:rPr lang="en-US" altLang="pt-BR" i="1"/>
              <a:t>m</a:t>
            </a:r>
            <a:r>
              <a:rPr lang="en-US" altLang="pt-BR"/>
              <a:t> tentativas são feitas</a:t>
            </a:r>
            <a:r>
              <a:rPr lang="en-US" altLang="pt-BR" i="1"/>
              <a:t> </a:t>
            </a:r>
            <a:endParaRPr lang="pt-BR" altLang="pt-BR" i="1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BE9E-A083-4124-8D34-46AD59B40B02}" type="slidenum">
              <a:rPr lang="pt-PT" altLang="pt-BR"/>
              <a:pPr/>
              <a:t>237</a:t>
            </a:fld>
            <a:endParaRPr lang="pt-PT" altLang="pt-BR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2400"/>
              <a:t>Tratamento de Colisões – Endereçamento Aberto</a:t>
            </a:r>
            <a:endParaRPr lang="pt-BR" altLang="pt-BR" sz="240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/>
              <a:t>Tentativa linear:</a:t>
            </a:r>
          </a:p>
          <a:p>
            <a:pPr lvl="1"/>
            <a:r>
              <a:rPr lang="en-US" altLang="pt-BR" i="1"/>
              <a:t>h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, </a:t>
            </a:r>
            <a:r>
              <a:rPr lang="en-US" altLang="pt-BR" i="1"/>
              <a:t>k</a:t>
            </a:r>
            <a:r>
              <a:rPr lang="en-US" altLang="pt-BR"/>
              <a:t>) = (</a:t>
            </a:r>
            <a:r>
              <a:rPr lang="en-US" altLang="pt-BR" i="1"/>
              <a:t>h</a:t>
            </a:r>
            <a:r>
              <a:rPr lang="en-US" altLang="pt-BR"/>
              <a:t>’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+ </a:t>
            </a:r>
            <a:r>
              <a:rPr lang="en-US" altLang="pt-BR" i="1"/>
              <a:t>k</a:t>
            </a:r>
            <a:r>
              <a:rPr lang="en-US" altLang="pt-BR"/>
              <a:t>) mod </a:t>
            </a:r>
            <a:r>
              <a:rPr lang="en-US" altLang="pt-BR" i="1"/>
              <a:t>m</a:t>
            </a:r>
          </a:p>
          <a:p>
            <a:pPr lvl="1"/>
            <a:r>
              <a:rPr lang="en-US" altLang="pt-BR"/>
              <a:t>Tem a desvantagem de agrupar tentativas consecutivas</a:t>
            </a:r>
          </a:p>
          <a:p>
            <a:r>
              <a:rPr lang="en-US" altLang="pt-BR"/>
              <a:t>Tentativa quadrática</a:t>
            </a:r>
          </a:p>
          <a:p>
            <a:pPr lvl="1"/>
            <a:r>
              <a:rPr lang="en-US" altLang="pt-BR" i="1"/>
              <a:t>h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, </a:t>
            </a:r>
            <a:r>
              <a:rPr lang="en-US" altLang="pt-BR" i="1"/>
              <a:t>k</a:t>
            </a:r>
            <a:r>
              <a:rPr lang="en-US" altLang="pt-BR"/>
              <a:t>) = (</a:t>
            </a:r>
            <a:r>
              <a:rPr lang="en-US" altLang="pt-BR" i="1"/>
              <a:t>h</a:t>
            </a:r>
            <a:r>
              <a:rPr lang="en-US" altLang="pt-BR"/>
              <a:t>’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+ c</a:t>
            </a:r>
            <a:r>
              <a:rPr lang="en-US" altLang="pt-BR" baseline="-25000"/>
              <a:t>1</a:t>
            </a:r>
            <a:r>
              <a:rPr lang="en-US" altLang="pt-BR"/>
              <a:t> </a:t>
            </a:r>
            <a:r>
              <a:rPr lang="en-US" altLang="pt-BR" i="1"/>
              <a:t>k + </a:t>
            </a:r>
            <a:r>
              <a:rPr lang="en-US" altLang="pt-BR"/>
              <a:t>c</a:t>
            </a:r>
            <a:r>
              <a:rPr lang="en-US" altLang="pt-BR" baseline="-25000"/>
              <a:t>2</a:t>
            </a:r>
            <a:r>
              <a:rPr lang="en-US" altLang="pt-BR"/>
              <a:t> </a:t>
            </a:r>
            <a:r>
              <a:rPr lang="en-US" altLang="pt-BR" i="1"/>
              <a:t>k</a:t>
            </a:r>
            <a:r>
              <a:rPr lang="en-US" altLang="pt-BR" baseline="30000"/>
              <a:t>2</a:t>
            </a:r>
            <a:r>
              <a:rPr lang="en-US" altLang="pt-BR"/>
              <a:t>) mod </a:t>
            </a:r>
            <a:r>
              <a:rPr lang="en-US" altLang="pt-BR" i="1"/>
              <a:t>m</a:t>
            </a:r>
          </a:p>
          <a:p>
            <a:pPr lvl="1"/>
            <a:r>
              <a:rPr lang="en-US" altLang="pt-BR"/>
              <a:t>Resolve o problema do agrupamento primário</a:t>
            </a:r>
          </a:p>
          <a:p>
            <a:pPr lvl="1"/>
            <a:r>
              <a:rPr lang="en-US" altLang="pt-BR"/>
              <a:t>Problema do agrupamento secundário </a:t>
            </a:r>
          </a:p>
          <a:p>
            <a:pPr lvl="2"/>
            <a:r>
              <a:rPr lang="en-US" altLang="pt-BR"/>
              <a:t>chaves </a:t>
            </a:r>
            <a:r>
              <a:rPr lang="en-US" altLang="pt-BR" i="1"/>
              <a:t>x</a:t>
            </a:r>
            <a:r>
              <a:rPr lang="en-US" altLang="pt-BR"/>
              <a:t> e </a:t>
            </a:r>
            <a:r>
              <a:rPr lang="en-US" altLang="pt-BR" i="1"/>
              <a:t>y</a:t>
            </a:r>
            <a:r>
              <a:rPr lang="en-US" altLang="pt-BR"/>
              <a:t> tais que </a:t>
            </a:r>
            <a:r>
              <a:rPr lang="en-US" altLang="pt-BR" i="1"/>
              <a:t>h</a:t>
            </a:r>
            <a:r>
              <a:rPr lang="en-US" altLang="pt-BR"/>
              <a:t>’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= </a:t>
            </a:r>
            <a:r>
              <a:rPr lang="en-US" altLang="pt-BR" i="1"/>
              <a:t>h</a:t>
            </a:r>
            <a:r>
              <a:rPr lang="en-US" altLang="pt-BR"/>
              <a:t>’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i="1"/>
              <a:t>y</a:t>
            </a:r>
            <a:r>
              <a:rPr lang="en-US" altLang="pt-BR"/>
              <a:t>) geram a mesma seqüência de tentativas</a:t>
            </a:r>
          </a:p>
          <a:p>
            <a:r>
              <a:rPr lang="en-US" altLang="pt-BR"/>
              <a:t>Dispersão dupla</a:t>
            </a:r>
          </a:p>
          <a:p>
            <a:pPr lvl="1"/>
            <a:r>
              <a:rPr lang="en-US" altLang="pt-BR" i="1"/>
              <a:t>h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, </a:t>
            </a:r>
            <a:r>
              <a:rPr lang="en-US" altLang="pt-BR" i="1"/>
              <a:t>k</a:t>
            </a:r>
            <a:r>
              <a:rPr lang="en-US" altLang="pt-BR"/>
              <a:t>) = (</a:t>
            </a:r>
            <a:r>
              <a:rPr lang="en-US" altLang="pt-BR" i="1"/>
              <a:t>h</a:t>
            </a:r>
            <a:r>
              <a:rPr lang="en-US" altLang="pt-BR"/>
              <a:t>’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 + </a:t>
            </a:r>
            <a:r>
              <a:rPr lang="en-US" altLang="pt-BR" i="1"/>
              <a:t>k h</a:t>
            </a:r>
            <a:r>
              <a:rPr lang="en-US" altLang="pt-BR"/>
              <a:t>’’</a:t>
            </a:r>
            <a:r>
              <a:rPr lang="en-US" altLang="pt-BR" i="1"/>
              <a:t> </a:t>
            </a:r>
            <a:r>
              <a:rPr lang="en-US" altLang="pt-BR"/>
              <a:t>(</a:t>
            </a:r>
            <a:r>
              <a:rPr lang="en-US" altLang="pt-BR" i="1"/>
              <a:t>x</a:t>
            </a:r>
            <a:r>
              <a:rPr lang="en-US" altLang="pt-BR"/>
              <a:t>)) mod </a:t>
            </a:r>
            <a:r>
              <a:rPr lang="en-US" altLang="pt-BR" i="1"/>
              <a:t>m</a:t>
            </a:r>
            <a:r>
              <a:rPr lang="en-US" altLang="pt-BR"/>
              <a:t> </a:t>
            </a:r>
            <a:endParaRPr lang="pt-BR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C0AA-3E56-4816-9B12-D973411345AC}" type="slidenum">
              <a:rPr lang="pt-PT" altLang="pt-BR"/>
              <a:pPr/>
              <a:t>24</a:t>
            </a:fld>
            <a:endParaRPr lang="pt-PT" altLang="pt-B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000"/>
              <a:t>Organiza dados de mesma natureza (mesmo tamanho) em posições sucessivas da memória</a:t>
            </a:r>
          </a:p>
          <a:p>
            <a:endParaRPr lang="pt-BR" altLang="pt-BR" sz="2000"/>
          </a:p>
          <a:p>
            <a:endParaRPr lang="pt-BR" altLang="pt-BR" sz="2000"/>
          </a:p>
          <a:p>
            <a:endParaRPr lang="pt-BR" altLang="pt-BR" sz="2000"/>
          </a:p>
          <a:p>
            <a:endParaRPr lang="pt-BR" altLang="pt-BR" sz="2000"/>
          </a:p>
          <a:p>
            <a:r>
              <a:rPr lang="pt-BR" altLang="pt-BR" sz="2000"/>
              <a:t>Cada dado é identificado por um índice</a:t>
            </a:r>
          </a:p>
          <a:p>
            <a:r>
              <a:rPr lang="pt-BR" altLang="pt-BR" sz="2000"/>
              <a:t>Dado um índice </a:t>
            </a:r>
            <a:r>
              <a:rPr lang="pt-BR" altLang="pt-BR" sz="2000" i="1"/>
              <a:t>i </a:t>
            </a:r>
            <a:r>
              <a:rPr lang="pt-BR" altLang="pt-BR" sz="2000"/>
              <a:t>é possível computar o endereço de memória correspondente em tempo constante</a:t>
            </a:r>
          </a:p>
          <a:p>
            <a:pPr lvl="1"/>
            <a:r>
              <a:rPr lang="pt-BR" altLang="pt-BR" sz="2000"/>
              <a:t>Se o array é alocado a partir do endereço </a:t>
            </a:r>
            <a:r>
              <a:rPr lang="pt-BR" altLang="pt-BR" sz="2000" i="1"/>
              <a:t>A</a:t>
            </a:r>
            <a:r>
              <a:rPr lang="pt-BR" altLang="pt-BR" sz="2000" baseline="-25000"/>
              <a:t>0 </a:t>
            </a:r>
            <a:r>
              <a:rPr lang="pt-BR" altLang="pt-BR" sz="2000"/>
              <a:t>e cada dado ocupa </a:t>
            </a:r>
            <a:r>
              <a:rPr lang="pt-BR" altLang="pt-BR" sz="2000" i="1"/>
              <a:t>k </a:t>
            </a:r>
            <a:r>
              <a:rPr lang="pt-BR" altLang="pt-BR" sz="2000"/>
              <a:t>posições, então o </a:t>
            </a:r>
            <a:r>
              <a:rPr lang="pt-BR" altLang="pt-BR" sz="2000" i="1"/>
              <a:t>i</a:t>
            </a:r>
            <a:r>
              <a:rPr lang="pt-BR" altLang="pt-BR" sz="2000"/>
              <a:t>-ésimo elemento está no endereço </a:t>
            </a:r>
            <a:r>
              <a:rPr lang="pt-BR" altLang="pt-BR" sz="2000" i="1"/>
              <a:t>A</a:t>
            </a:r>
            <a:r>
              <a:rPr lang="pt-BR" altLang="pt-BR" sz="2000" baseline="-25000"/>
              <a:t>i</a:t>
            </a:r>
            <a:r>
              <a:rPr lang="pt-BR" altLang="pt-BR" sz="2000"/>
              <a:t>= </a:t>
            </a:r>
            <a:r>
              <a:rPr lang="pt-BR" altLang="pt-BR" sz="2000" i="1"/>
              <a:t>A</a:t>
            </a:r>
            <a:r>
              <a:rPr lang="pt-BR" altLang="pt-BR" sz="2000" baseline="-25000"/>
              <a:t>0</a:t>
            </a:r>
            <a:r>
              <a:rPr lang="pt-BR" altLang="pt-BR" sz="2000"/>
              <a:t> + </a:t>
            </a:r>
            <a:r>
              <a:rPr lang="pt-BR" altLang="pt-BR" sz="2000" i="1"/>
              <a:t>i.k</a:t>
            </a:r>
          </a:p>
          <a:p>
            <a:r>
              <a:rPr lang="pt-BR" altLang="pt-BR" sz="2000"/>
              <a:t>Matrizes são construídas analogamente como vetores de vetores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Array (vetores, matrizes)</a:t>
            </a:r>
          </a:p>
        </p:txBody>
      </p:sp>
      <p:grpSp>
        <p:nvGrpSpPr>
          <p:cNvPr id="29714" name="Group 18"/>
          <p:cNvGrpSpPr>
            <a:grpSpLocks/>
          </p:cNvGrpSpPr>
          <p:nvPr/>
        </p:nvGrpSpPr>
        <p:grpSpPr bwMode="auto">
          <a:xfrm>
            <a:off x="2133600" y="2209800"/>
            <a:ext cx="4495800" cy="1066800"/>
            <a:chOff x="1152" y="1392"/>
            <a:chExt cx="2832" cy="672"/>
          </a:xfrm>
        </p:grpSpPr>
        <p:sp>
          <p:nvSpPr>
            <p:cNvPr id="29701" name="AutoShape 5"/>
            <p:cNvSpPr>
              <a:spLocks noChangeArrowheads="1"/>
            </p:cNvSpPr>
            <p:nvPr/>
          </p:nvSpPr>
          <p:spPr bwMode="auto">
            <a:xfrm>
              <a:off x="1152" y="1392"/>
              <a:ext cx="336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D</a:t>
              </a:r>
              <a:r>
                <a:rPr lang="en-US" altLang="pt-BR" i="1" baseline="-25000"/>
                <a:t>0</a:t>
              </a:r>
              <a:endParaRPr lang="pt-BR" altLang="pt-BR" i="1"/>
            </a:p>
          </p:txBody>
        </p:sp>
        <p:sp>
          <p:nvSpPr>
            <p:cNvPr id="29703" name="AutoShape 7"/>
            <p:cNvSpPr>
              <a:spLocks noChangeArrowheads="1"/>
            </p:cNvSpPr>
            <p:nvPr/>
          </p:nvSpPr>
          <p:spPr bwMode="auto">
            <a:xfrm>
              <a:off x="1488" y="1392"/>
              <a:ext cx="336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D</a:t>
              </a:r>
              <a:r>
                <a:rPr lang="en-US" altLang="pt-BR" i="1" baseline="-25000"/>
                <a:t>1</a:t>
              </a:r>
              <a:endParaRPr lang="pt-BR" altLang="pt-BR" i="1"/>
            </a:p>
          </p:txBody>
        </p:sp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>
              <a:off x="1824" y="1392"/>
              <a:ext cx="336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D</a:t>
              </a:r>
              <a:r>
                <a:rPr lang="en-US" altLang="pt-BR" i="1" baseline="-25000"/>
                <a:t>2</a:t>
              </a:r>
              <a:endParaRPr lang="pt-BR" altLang="pt-BR" i="1"/>
            </a:p>
          </p:txBody>
        </p:sp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>
              <a:off x="2160" y="1392"/>
              <a:ext cx="336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D</a:t>
              </a:r>
              <a:r>
                <a:rPr lang="en-US" altLang="pt-BR" i="1" baseline="-25000"/>
                <a:t>3</a:t>
              </a:r>
              <a:endParaRPr lang="pt-BR" altLang="pt-BR" i="1"/>
            </a:p>
          </p:txBody>
        </p:sp>
        <p:sp>
          <p:nvSpPr>
            <p:cNvPr id="29706" name="AutoShape 10"/>
            <p:cNvSpPr>
              <a:spLocks noChangeArrowheads="1"/>
            </p:cNvSpPr>
            <p:nvPr/>
          </p:nvSpPr>
          <p:spPr bwMode="auto">
            <a:xfrm>
              <a:off x="2496" y="1392"/>
              <a:ext cx="1152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…</a:t>
              </a:r>
              <a:endParaRPr lang="pt-BR" altLang="pt-BR" i="1"/>
            </a:p>
          </p:txBody>
        </p:sp>
        <p:sp>
          <p:nvSpPr>
            <p:cNvPr id="29707" name="AutoShape 11"/>
            <p:cNvSpPr>
              <a:spLocks noChangeArrowheads="1"/>
            </p:cNvSpPr>
            <p:nvPr/>
          </p:nvSpPr>
          <p:spPr bwMode="auto">
            <a:xfrm>
              <a:off x="3648" y="1392"/>
              <a:ext cx="336" cy="33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D</a:t>
              </a:r>
              <a:r>
                <a:rPr lang="en-US" altLang="pt-BR" i="1" baseline="-25000"/>
                <a:t>N</a:t>
              </a:r>
              <a:endParaRPr lang="pt-BR" altLang="pt-BR" i="1"/>
            </a:p>
          </p:txBody>
        </p:sp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1152" y="1728"/>
              <a:ext cx="336" cy="336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A</a:t>
              </a:r>
              <a:r>
                <a:rPr lang="en-US" altLang="pt-BR" i="1" baseline="-25000"/>
                <a:t>0</a:t>
              </a:r>
              <a:endParaRPr lang="pt-BR" altLang="pt-BR" i="1"/>
            </a:p>
          </p:txBody>
        </p:sp>
        <p:sp>
          <p:nvSpPr>
            <p:cNvPr id="29709" name="AutoShape 13"/>
            <p:cNvSpPr>
              <a:spLocks noChangeArrowheads="1"/>
            </p:cNvSpPr>
            <p:nvPr/>
          </p:nvSpPr>
          <p:spPr bwMode="auto">
            <a:xfrm>
              <a:off x="1488" y="1728"/>
              <a:ext cx="336" cy="336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A</a:t>
              </a:r>
              <a:r>
                <a:rPr lang="en-US" altLang="pt-BR" i="1" baseline="-25000"/>
                <a:t>1</a:t>
              </a:r>
              <a:endParaRPr lang="pt-BR" altLang="pt-BR" i="1"/>
            </a:p>
          </p:txBody>
        </p:sp>
        <p:sp>
          <p:nvSpPr>
            <p:cNvPr id="29710" name="AutoShape 14"/>
            <p:cNvSpPr>
              <a:spLocks noChangeArrowheads="1"/>
            </p:cNvSpPr>
            <p:nvPr/>
          </p:nvSpPr>
          <p:spPr bwMode="auto">
            <a:xfrm>
              <a:off x="1824" y="1728"/>
              <a:ext cx="336" cy="336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A</a:t>
              </a:r>
              <a:r>
                <a:rPr lang="en-US" altLang="pt-BR" i="1" baseline="-25000"/>
                <a:t>2</a:t>
              </a:r>
              <a:endParaRPr lang="pt-BR" altLang="pt-BR" i="1"/>
            </a:p>
          </p:txBody>
        </p:sp>
        <p:sp>
          <p:nvSpPr>
            <p:cNvPr id="29711" name="AutoShape 15"/>
            <p:cNvSpPr>
              <a:spLocks noChangeArrowheads="1"/>
            </p:cNvSpPr>
            <p:nvPr/>
          </p:nvSpPr>
          <p:spPr bwMode="auto">
            <a:xfrm>
              <a:off x="2160" y="1728"/>
              <a:ext cx="336" cy="336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A</a:t>
              </a:r>
              <a:r>
                <a:rPr lang="en-US" altLang="pt-BR" i="1" baseline="-25000"/>
                <a:t>3</a:t>
              </a:r>
              <a:endParaRPr lang="pt-BR" altLang="pt-BR" i="1"/>
            </a:p>
          </p:txBody>
        </p:sp>
        <p:sp>
          <p:nvSpPr>
            <p:cNvPr id="29712" name="AutoShape 16"/>
            <p:cNvSpPr>
              <a:spLocks noChangeArrowheads="1"/>
            </p:cNvSpPr>
            <p:nvPr/>
          </p:nvSpPr>
          <p:spPr bwMode="auto">
            <a:xfrm>
              <a:off x="2496" y="1728"/>
              <a:ext cx="1152" cy="336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…</a:t>
              </a:r>
              <a:endParaRPr lang="pt-BR" altLang="pt-BR" i="1"/>
            </a:p>
          </p:txBody>
        </p:sp>
        <p:sp>
          <p:nvSpPr>
            <p:cNvPr id="29713" name="AutoShape 17"/>
            <p:cNvSpPr>
              <a:spLocks noChangeArrowheads="1"/>
            </p:cNvSpPr>
            <p:nvPr/>
          </p:nvSpPr>
          <p:spPr bwMode="auto">
            <a:xfrm>
              <a:off x="3648" y="1728"/>
              <a:ext cx="336" cy="336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pt-BR" i="1"/>
                <a:t>A</a:t>
              </a:r>
              <a:r>
                <a:rPr lang="en-US" altLang="pt-BR" i="1" baseline="-25000"/>
                <a:t>N</a:t>
              </a:r>
              <a:endParaRPr lang="pt-BR" altLang="pt-BR" i="1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9A337-7CA4-48F1-AF91-32F26D5DDBD4}" type="slidenum">
              <a:rPr lang="pt-PT" altLang="pt-BR"/>
              <a:pPr/>
              <a:t>25</a:t>
            </a:fld>
            <a:endParaRPr lang="pt-PT" altLang="pt-BR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Array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Estrutura de dados fundamental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Diversas outras estruturas são implementadas usando arrays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Em última análise, a própria memória é um array</a:t>
            </a:r>
          </a:p>
          <a:p>
            <a:pPr>
              <a:lnSpc>
                <a:spcPct val="90000"/>
              </a:lnSpc>
            </a:pPr>
            <a:r>
              <a:rPr lang="pt-BR" altLang="pt-BR"/>
              <a:t>Problemas: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Alocação de memória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Quantas posições deve ter o array para uma dada aplicação?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O que fazer se precisarmos mais?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Como inserir um novo dado entre o </a:t>
            </a:r>
            <a:r>
              <a:rPr lang="pt-BR" altLang="pt-BR" i="1"/>
              <a:t>k</a:t>
            </a:r>
            <a:r>
              <a:rPr lang="pt-BR" altLang="pt-BR"/>
              <a:t>-ésimo e o </a:t>
            </a:r>
            <a:br>
              <a:rPr lang="pt-BR" altLang="pt-BR"/>
            </a:br>
            <a:r>
              <a:rPr lang="pt-BR" altLang="pt-BR"/>
              <a:t>(</a:t>
            </a:r>
            <a:r>
              <a:rPr lang="pt-BR" altLang="pt-BR" i="1"/>
              <a:t>k+</a:t>
            </a:r>
            <a:r>
              <a:rPr lang="pt-BR" altLang="pt-BR"/>
              <a:t>1)-ésimo elemento?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Como remover o </a:t>
            </a:r>
            <a:r>
              <a:rPr lang="pt-BR" altLang="pt-BR" i="1"/>
              <a:t>k-</a:t>
            </a:r>
            <a:r>
              <a:rPr lang="pt-BR" altLang="pt-BR"/>
              <a:t>ésimo elemento?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0181-74B7-41D8-9DDF-2475EFF3D6D1}" type="slidenum">
              <a:rPr lang="pt-PT" altLang="pt-BR"/>
              <a:pPr/>
              <a:t>26</a:t>
            </a:fld>
            <a:endParaRPr lang="pt-PT" altLang="pt-BR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em Arrays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Dado um array </a:t>
            </a:r>
            <a:r>
              <a:rPr lang="pt-BR" altLang="pt-BR" i="1"/>
              <a:t>A</a:t>
            </a:r>
            <a:r>
              <a:rPr lang="pt-BR" altLang="pt-BR"/>
              <a:t> contendo </a:t>
            </a:r>
            <a:r>
              <a:rPr lang="pt-BR" altLang="pt-BR" i="1"/>
              <a:t>n </a:t>
            </a:r>
            <a:r>
              <a:rPr lang="pt-BR" altLang="pt-BR"/>
              <a:t>valores nas posições </a:t>
            </a:r>
            <a:br>
              <a:rPr lang="pt-BR" altLang="pt-BR"/>
            </a:br>
            <a:r>
              <a:rPr lang="pt-BR" altLang="pt-BR" i="1"/>
              <a:t>A</a:t>
            </a:r>
            <a:r>
              <a:rPr lang="pt-BR" altLang="pt-BR"/>
              <a:t>[0] ..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n</a:t>
            </a:r>
            <a:r>
              <a:rPr lang="pt-BR" altLang="pt-BR"/>
              <a:t>-1] e um valor </a:t>
            </a:r>
            <a:r>
              <a:rPr lang="pt-BR" altLang="pt-BR" i="1"/>
              <a:t>v</a:t>
            </a:r>
            <a:r>
              <a:rPr lang="pt-BR" altLang="pt-BR"/>
              <a:t>, descobrir: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Se </a:t>
            </a:r>
            <a:r>
              <a:rPr lang="pt-BR" altLang="pt-BR" i="1"/>
              <a:t>v </a:t>
            </a:r>
            <a:r>
              <a:rPr lang="pt-BR" altLang="pt-BR"/>
              <a:t>pertence ao array (problema + simples)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Qual ou quais posições de </a:t>
            </a:r>
            <a:r>
              <a:rPr lang="pt-BR" altLang="pt-BR" i="1"/>
              <a:t>A</a:t>
            </a:r>
            <a:r>
              <a:rPr lang="pt-BR" altLang="pt-BR"/>
              <a:t> contêm</a:t>
            </a:r>
            <a:r>
              <a:rPr lang="pt-BR" altLang="pt-BR" i="1"/>
              <a:t> v </a:t>
            </a:r>
            <a:r>
              <a:rPr lang="pt-BR" altLang="pt-BR"/>
              <a:t>(normalmente assume-se que todos os dados em </a:t>
            </a:r>
            <a:r>
              <a:rPr lang="pt-BR" altLang="pt-BR" i="1"/>
              <a:t>A</a:t>
            </a:r>
            <a:r>
              <a:rPr lang="pt-BR" altLang="pt-BR"/>
              <a:t> são distintos)</a:t>
            </a:r>
            <a:endParaRPr lang="pt-BR" altLang="pt-BR" i="1"/>
          </a:p>
          <a:p>
            <a:pPr>
              <a:lnSpc>
                <a:spcPct val="90000"/>
              </a:lnSpc>
            </a:pPr>
            <a:r>
              <a:rPr lang="pt-BR" altLang="pt-BR"/>
              <a:t>Algoritmo trivial: busca sequencial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proc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buscasequencial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(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v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,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n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,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A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[0..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n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-1])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achei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  <a:sym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falso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  <a:sym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enquanto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&lt;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n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e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não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achei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fazer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se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A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[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i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]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=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v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então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achei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  <a:sym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verdadeiro</a:t>
            </a:r>
            <a:endParaRPr lang="pt-BR" altLang="pt-BR" sz="2000">
              <a:cs typeface="Times New Roman" charset="0"/>
              <a:sym typeface="Symbol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senão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  <a:sym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+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se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achei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então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reportar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(</a:t>
            </a:r>
            <a:r>
              <a:rPr lang="pt-BR" altLang="pt-BR" sz="2000" i="1">
                <a:cs typeface="Times New Roman" charset="0"/>
                <a:sym typeface="Symbol" pitchFamily="18" charset="2"/>
              </a:rPr>
              <a:t>i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)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senão</a:t>
            </a:r>
            <a:r>
              <a:rPr lang="pt-BR" altLang="pt-BR" sz="200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  <a:sym typeface="Symbol" pitchFamily="18" charset="2"/>
              </a:rPr>
              <a:t>reportar</a:t>
            </a:r>
            <a:r>
              <a:rPr lang="pt-BR" altLang="pt-BR" sz="2000">
                <a:cs typeface="Times New Roman" charset="0"/>
                <a:sym typeface="Symbol" pitchFamily="18" charset="2"/>
              </a:rPr>
              <a:t>(-1)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sz="2000">
                <a:cs typeface="Times New Roman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789C-0E56-4CB1-8B37-9E260166463D}" type="slidenum">
              <a:rPr lang="pt-PT" altLang="pt-BR"/>
              <a:pPr/>
              <a:t>27</a:t>
            </a:fld>
            <a:endParaRPr lang="pt-PT" altLang="pt-BR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em Arrays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Busca seqüencial simples testa três condições dentro do laço. </a:t>
            </a:r>
          </a:p>
          <a:p>
            <a:r>
              <a:rPr lang="pt-BR" altLang="pt-BR"/>
              <a:t>É possível alterar o algoritmo para empregar apenas um teste no laço de repetição</a:t>
            </a:r>
          </a:p>
          <a:p>
            <a:r>
              <a:rPr lang="pt-BR" altLang="pt-BR"/>
              <a:t>Busca com </a:t>
            </a:r>
            <a:r>
              <a:rPr lang="pt-BR" altLang="pt-BR" i="1"/>
              <a:t>Sentinela</a:t>
            </a:r>
            <a:r>
              <a:rPr lang="pt-BR" altLang="pt-BR"/>
              <a:t>:</a:t>
            </a:r>
          </a:p>
          <a:p>
            <a:pPr lvl="1"/>
            <a:r>
              <a:rPr lang="pt-BR" altLang="pt-BR"/>
              <a:t>Usa-se uma posição a mais no final do array (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n</a:t>
            </a:r>
            <a:r>
              <a:rPr lang="pt-BR" altLang="pt-BR"/>
              <a:t>]) que é carregada com uma cópia do dado sendo buscado (</a:t>
            </a:r>
            <a:r>
              <a:rPr lang="pt-BR" altLang="pt-BR" i="1"/>
              <a:t>v</a:t>
            </a:r>
            <a:r>
              <a:rPr lang="pt-BR" altLang="pt-BR"/>
              <a:t>)</a:t>
            </a:r>
          </a:p>
          <a:p>
            <a:pPr lvl="1"/>
            <a:r>
              <a:rPr lang="pt-BR" altLang="pt-BR"/>
              <a:t>Como é garantido que </a:t>
            </a:r>
            <a:r>
              <a:rPr lang="pt-BR" altLang="pt-BR" i="1"/>
              <a:t>v </a:t>
            </a:r>
            <a:r>
              <a:rPr lang="pt-BR" altLang="pt-BR"/>
              <a:t> será encontrado, não é preciso se precaver contra o acesso de uma posição </a:t>
            </a:r>
            <a:r>
              <a:rPr lang="pt-BR" altLang="pt-BR" i="1"/>
              <a:t>i</a:t>
            </a:r>
            <a:r>
              <a:rPr lang="pt-BR" altLang="pt-BR"/>
              <a:t> não existente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8F-C385-4940-8347-3B6C6520065C}" type="slidenum">
              <a:rPr lang="pt-PT" altLang="pt-BR"/>
              <a:pPr/>
              <a:t>28</a:t>
            </a:fld>
            <a:endParaRPr lang="pt-PT" altLang="pt-BR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Seqüencial com Sentinela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b="1">
                <a:latin typeface="Arial" charset="0"/>
                <a:cs typeface="Arial" charset="0"/>
              </a:rPr>
              <a:t>proc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busca</a:t>
            </a:r>
            <a:r>
              <a:rPr lang="pt-BR" altLang="pt-BR">
                <a:cs typeface="Times New Roman" charset="0"/>
              </a:rPr>
              <a:t>_</a:t>
            </a:r>
            <a:r>
              <a:rPr lang="pt-BR" altLang="pt-BR" i="1">
                <a:cs typeface="Times New Roman" charset="0"/>
              </a:rPr>
              <a:t>com</a:t>
            </a:r>
            <a:r>
              <a:rPr lang="pt-BR" altLang="pt-BR">
                <a:cs typeface="Times New Roman" charset="0"/>
              </a:rPr>
              <a:t>_</a:t>
            </a:r>
            <a:r>
              <a:rPr lang="pt-BR" altLang="pt-BR" i="1">
                <a:cs typeface="Times New Roman" charset="0"/>
              </a:rPr>
              <a:t>sentinela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(</a:t>
            </a:r>
            <a:r>
              <a:rPr lang="pt-BR" altLang="pt-BR" i="1">
                <a:cs typeface="Times New Roman" charset="0"/>
              </a:rPr>
              <a:t>v</a:t>
            </a:r>
            <a:r>
              <a:rPr lang="pt-BR" altLang="pt-BR">
                <a:cs typeface="Times New Roman" charset="0"/>
              </a:rPr>
              <a:t>,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cs typeface="Times New Roman" charset="0"/>
              </a:rPr>
              <a:t>,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A</a:t>
            </a:r>
            <a:r>
              <a:rPr lang="pt-BR" altLang="pt-BR">
                <a:cs typeface="Times New Roman" charset="0"/>
              </a:rPr>
              <a:t>[0..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cs typeface="Times New Roman" charset="0"/>
              </a:rPr>
              <a:t>])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i="1">
                <a:cs typeface="Times New Roman" charset="0"/>
              </a:rPr>
              <a:t>A</a:t>
            </a:r>
            <a:r>
              <a:rPr lang="pt-BR" altLang="pt-BR">
                <a:cs typeface="Times New Roman" charset="0"/>
              </a:rPr>
              <a:t>[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cs typeface="Times New Roman" charset="0"/>
              </a:rPr>
              <a:t>]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latin typeface="Symbol" pitchFamily="18" charset="2"/>
                <a:cs typeface="Times New Roman" charset="0"/>
              </a:rPr>
              <a:t>¬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v</a:t>
            </a:r>
            <a:endParaRPr lang="pt-BR" altLang="pt-BR"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latin typeface="Symbol" pitchFamily="18" charset="2"/>
                <a:cs typeface="Times New Roman" charset="0"/>
              </a:rPr>
              <a:t>¬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b="1">
                <a:latin typeface="Arial" charset="0"/>
                <a:cs typeface="Arial" charset="0"/>
              </a:rPr>
              <a:t>enquanto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A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[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cs typeface="Times New Roman" charset="0"/>
              </a:rPr>
              <a:t>]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latin typeface="Symbol" pitchFamily="18" charset="2"/>
                <a:cs typeface="Times New Roman" charset="0"/>
              </a:rPr>
              <a:t>¹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v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b="1">
                <a:latin typeface="Arial" charset="0"/>
                <a:cs typeface="Arial" charset="0"/>
              </a:rPr>
              <a:t>fazer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latin typeface="Symbol" pitchFamily="18" charset="2"/>
                <a:cs typeface="Times New Roman" charset="0"/>
              </a:rPr>
              <a:t>¬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+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>
                <a:cs typeface="Times New Roman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b="1">
                <a:latin typeface="Arial" charset="0"/>
                <a:cs typeface="Arial" charset="0"/>
              </a:rPr>
              <a:t>se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&lt;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b="1">
                <a:latin typeface="Arial" charset="0"/>
                <a:cs typeface="Arial" charset="0"/>
              </a:rPr>
              <a:t>então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b="1">
                <a:latin typeface="Arial" charset="0"/>
                <a:cs typeface="Arial" charset="0"/>
              </a:rPr>
              <a:t>reportar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(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cs typeface="Times New Roman" charset="0"/>
              </a:rPr>
              <a:t>)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altLang="pt-BR">
                <a:cs typeface="Times New Roman" charset="0"/>
              </a:rPr>
              <a:t>% encontrado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b="1">
                <a:latin typeface="Arial" charset="0"/>
                <a:cs typeface="Arial" charset="0"/>
              </a:rPr>
              <a:t>senão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b="1">
                <a:latin typeface="Arial" charset="0"/>
                <a:cs typeface="Arial" charset="0"/>
              </a:rPr>
              <a:t>reportar</a:t>
            </a:r>
            <a:r>
              <a:rPr lang="pt-BR" altLang="pt-BR">
                <a:cs typeface="Times New Roman" charset="0"/>
              </a:rPr>
              <a:t>(-1)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altLang="pt-BR">
                <a:cs typeface="Times New Roman" charset="0"/>
              </a:rPr>
              <a:t>% não encontrado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cs typeface="Times New Roman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3D2E-4D6E-47A6-842B-44754AFF0391}" type="slidenum">
              <a:rPr lang="pt-PT" altLang="pt-BR"/>
              <a:pPr/>
              <a:t>29</a:t>
            </a:fld>
            <a:endParaRPr lang="pt-PT" altLang="pt-BR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Seqüencial – Análise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A análise de pior caso de ambos os algoritmos para busca seqüencial são obviamente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), embora a busca com sentinela seja mais rápida</a:t>
            </a:r>
          </a:p>
          <a:p>
            <a:pPr>
              <a:lnSpc>
                <a:spcPct val="90000"/>
              </a:lnSpc>
            </a:pPr>
            <a:r>
              <a:rPr lang="pt-BR" altLang="pt-BR"/>
              <a:t>A análise de caso médio requer que estipulemos um modelo probabilístico para as entradas. Sejam: 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E</a:t>
            </a:r>
            <a:r>
              <a:rPr lang="pt-BR" altLang="pt-BR" i="1" baseline="-25000"/>
              <a:t>0 </a:t>
            </a:r>
            <a:r>
              <a:rPr lang="pt-BR" altLang="pt-BR" i="1"/>
              <a:t>, E</a:t>
            </a:r>
            <a:r>
              <a:rPr lang="pt-BR" altLang="pt-BR" i="1" baseline="-25000"/>
              <a:t>1 </a:t>
            </a:r>
            <a:r>
              <a:rPr lang="pt-BR" altLang="pt-BR" i="1"/>
              <a:t>, … E</a:t>
            </a:r>
            <a:r>
              <a:rPr lang="pt-BR" altLang="pt-BR" i="1" baseline="-25000"/>
              <a:t>n-</a:t>
            </a:r>
            <a:r>
              <a:rPr lang="pt-BR" altLang="pt-BR" baseline="-25000"/>
              <a:t>1 </a:t>
            </a:r>
            <a:r>
              <a:rPr lang="pt-BR" altLang="pt-BR"/>
              <a:t>as entradas </a:t>
            </a:r>
            <a:r>
              <a:rPr lang="pt-BR" altLang="pt-BR" i="1"/>
              <a:t>v </a:t>
            </a:r>
            <a:r>
              <a:rPr lang="pt-BR" altLang="pt-BR"/>
              <a:t>correspondentes às situações onde </a:t>
            </a:r>
            <a:r>
              <a:rPr lang="pt-BR" altLang="pt-BR" i="1"/>
              <a:t>v=A</a:t>
            </a:r>
            <a:r>
              <a:rPr lang="pt-BR" altLang="pt-BR"/>
              <a:t>[0], </a:t>
            </a:r>
            <a:r>
              <a:rPr lang="pt-BR" altLang="pt-BR" i="1"/>
              <a:t>v=A</a:t>
            </a:r>
            <a:r>
              <a:rPr lang="pt-BR" altLang="pt-BR"/>
              <a:t>[1], … </a:t>
            </a:r>
            <a:r>
              <a:rPr lang="pt-BR" altLang="pt-BR" i="1"/>
              <a:t>v=A</a:t>
            </a:r>
            <a:r>
              <a:rPr lang="pt-BR" altLang="pt-BR"/>
              <a:t>[</a:t>
            </a:r>
            <a:r>
              <a:rPr lang="pt-BR" altLang="pt-BR" i="1"/>
              <a:t>n</a:t>
            </a:r>
            <a:r>
              <a:rPr lang="pt-BR" altLang="pt-BR"/>
              <a:t>-1]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E</a:t>
            </a:r>
            <a:r>
              <a:rPr lang="pt-BR" altLang="pt-BR" i="1" baseline="-25000"/>
              <a:t>n </a:t>
            </a:r>
            <a:r>
              <a:rPr lang="pt-BR" altLang="pt-BR"/>
              <a:t>entradas </a:t>
            </a:r>
            <a:r>
              <a:rPr lang="pt-BR" altLang="pt-BR" i="1"/>
              <a:t>v </a:t>
            </a:r>
            <a:r>
              <a:rPr lang="pt-BR" altLang="pt-BR"/>
              <a:t>tais que </a:t>
            </a:r>
            <a:r>
              <a:rPr lang="pt-BR" altLang="pt-BR" i="1"/>
              <a:t>v</a:t>
            </a:r>
            <a:r>
              <a:rPr lang="pt-BR" altLang="pt-BR"/>
              <a:t> </a:t>
            </a:r>
            <a:r>
              <a:rPr lang="pt-BR" altLang="pt-BR" u="sng"/>
              <a:t>não</a:t>
            </a:r>
            <a:r>
              <a:rPr lang="pt-BR" altLang="pt-BR"/>
              <a:t> pertence ao array </a:t>
            </a:r>
            <a:r>
              <a:rPr lang="pt-BR" altLang="pt-BR" i="1"/>
              <a:t>A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p</a:t>
            </a:r>
            <a:r>
              <a:rPr lang="pt-BR" altLang="pt-BR"/>
              <a:t>(</a:t>
            </a:r>
            <a:r>
              <a:rPr lang="pt-BR" altLang="pt-BR" i="1"/>
              <a:t>E</a:t>
            </a:r>
            <a:r>
              <a:rPr lang="pt-BR" altLang="pt-BR" i="1" baseline="-25000"/>
              <a:t>i</a:t>
            </a:r>
            <a:r>
              <a:rPr lang="pt-BR" altLang="pt-BR"/>
              <a:t>) a probabilidade da entrada </a:t>
            </a:r>
            <a:r>
              <a:rPr lang="pt-BR" altLang="pt-BR" i="1"/>
              <a:t>E</a:t>
            </a:r>
            <a:r>
              <a:rPr lang="pt-BR" altLang="pt-BR" i="1" baseline="-25000"/>
              <a:t>i</a:t>
            </a:r>
            <a:r>
              <a:rPr lang="pt-BR" altLang="pt-BR" i="1"/>
              <a:t> </a:t>
            </a:r>
            <a:r>
              <a:rPr lang="pt-BR" altLang="pt-BR"/>
              <a:t>ocorrer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E</a:t>
            </a:r>
            <a:r>
              <a:rPr lang="pt-BR" altLang="pt-BR" i="1" baseline="-25000"/>
              <a:t>i</a:t>
            </a:r>
            <a:r>
              <a:rPr lang="pt-BR" altLang="pt-BR"/>
              <a:t>) a complexidade do algoritmo quando recebe a entrada </a:t>
            </a:r>
            <a:r>
              <a:rPr lang="pt-BR" altLang="pt-BR" i="1"/>
              <a:t>E</a:t>
            </a:r>
            <a:r>
              <a:rPr lang="pt-BR" altLang="pt-BR" i="1" baseline="-25000"/>
              <a:t>i</a:t>
            </a:r>
            <a:r>
              <a:rPr lang="pt-BR" altLang="pt-BR" i="1"/>
              <a:t> </a:t>
            </a:r>
          </a:p>
          <a:p>
            <a:pPr>
              <a:lnSpc>
                <a:spcPct val="90000"/>
              </a:lnSpc>
            </a:pPr>
            <a:r>
              <a:rPr lang="pt-BR" altLang="pt-BR"/>
              <a:t>Assumimos: 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p</a:t>
            </a:r>
            <a:r>
              <a:rPr lang="pt-BR" altLang="pt-BR"/>
              <a:t>(</a:t>
            </a:r>
            <a:r>
              <a:rPr lang="pt-BR" altLang="pt-BR" i="1"/>
              <a:t>E</a:t>
            </a:r>
            <a:r>
              <a:rPr lang="pt-BR" altLang="pt-BR" i="1" baseline="-25000"/>
              <a:t>i</a:t>
            </a:r>
            <a:r>
              <a:rPr lang="pt-BR" altLang="pt-BR"/>
              <a:t>)</a:t>
            </a:r>
            <a:r>
              <a:rPr lang="pt-BR" altLang="pt-BR" i="1"/>
              <a:t> = q/n</a:t>
            </a:r>
            <a:r>
              <a:rPr lang="pt-BR" altLang="pt-BR" baseline="-25000"/>
              <a:t>  </a:t>
            </a:r>
            <a:r>
              <a:rPr lang="pt-BR" altLang="pt-BR"/>
              <a:t>para </a:t>
            </a:r>
            <a:r>
              <a:rPr lang="pt-BR" altLang="pt-BR" i="1"/>
              <a:t>i &lt; n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p</a:t>
            </a:r>
            <a:r>
              <a:rPr lang="pt-BR" altLang="pt-BR"/>
              <a:t>(</a:t>
            </a:r>
            <a:r>
              <a:rPr lang="pt-BR" altLang="pt-BR" i="1"/>
              <a:t>E</a:t>
            </a:r>
            <a:r>
              <a:rPr lang="pt-BR" altLang="pt-BR" i="1" baseline="-25000"/>
              <a:t>n</a:t>
            </a:r>
            <a:r>
              <a:rPr lang="pt-BR" altLang="pt-BR"/>
              <a:t>)</a:t>
            </a:r>
            <a:r>
              <a:rPr lang="pt-BR" altLang="pt-BR" i="1"/>
              <a:t> = </a:t>
            </a:r>
            <a:r>
              <a:rPr lang="pt-BR" altLang="pt-BR"/>
              <a:t>1-</a:t>
            </a:r>
            <a:r>
              <a:rPr lang="pt-BR" altLang="pt-BR" i="1"/>
              <a:t>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7CB2-619F-401D-9625-5079B781E832}" type="slidenum">
              <a:rPr lang="pt-PT" altLang="pt-BR"/>
              <a:pPr/>
              <a:t>3</a:t>
            </a:fld>
            <a:endParaRPr lang="pt-PT" altLang="pt-B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Projeto de Algoritmos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Entender a entrada</a:t>
            </a:r>
          </a:p>
          <a:p>
            <a:r>
              <a:rPr lang="pt-BR" altLang="pt-BR"/>
              <a:t>Entender o que se espera na saída</a:t>
            </a:r>
          </a:p>
          <a:p>
            <a:r>
              <a:rPr lang="pt-BR" altLang="pt-BR"/>
              <a:t>Repetir:</a:t>
            </a:r>
          </a:p>
          <a:p>
            <a:pPr lvl="1"/>
            <a:r>
              <a:rPr lang="pt-BR" altLang="pt-BR"/>
              <a:t>Bolar um método,</a:t>
            </a:r>
          </a:p>
          <a:p>
            <a:pPr lvl="1"/>
            <a:r>
              <a:rPr lang="pt-BR" altLang="pt-BR"/>
              <a:t>Se o método é correto, então</a:t>
            </a:r>
          </a:p>
          <a:p>
            <a:pPr lvl="2"/>
            <a:r>
              <a:rPr lang="pt-BR" altLang="pt-BR"/>
              <a:t>Analisar a complexidade do método,</a:t>
            </a:r>
          </a:p>
          <a:p>
            <a:pPr lvl="2"/>
            <a:r>
              <a:rPr lang="pt-BR" altLang="pt-BR"/>
              <a:t>Se complexidade é aceitável, terminar.</a:t>
            </a:r>
          </a:p>
          <a:p>
            <a:r>
              <a:rPr lang="pt-BR" altLang="pt-BR"/>
              <a:t>Implementar (programar)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C716-0CDF-42CF-9646-CCEAA941AFC1}" type="slidenum">
              <a:rPr lang="pt-PT" altLang="pt-BR"/>
              <a:pPr/>
              <a:t>30</a:t>
            </a:fld>
            <a:endParaRPr lang="pt-PT" altLang="pt-B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Busca Seqüencial – Análise de Caso Médio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Se admitirmos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E</a:t>
            </a:r>
            <a:r>
              <a:rPr lang="pt-BR" altLang="pt-BR" i="1" baseline="-25000"/>
              <a:t>i</a:t>
            </a:r>
            <a:r>
              <a:rPr lang="pt-BR" altLang="pt-BR"/>
              <a:t>) = </a:t>
            </a:r>
            <a:r>
              <a:rPr lang="pt-BR" altLang="pt-BR" i="1"/>
              <a:t>i+1</a:t>
            </a:r>
            <a:r>
              <a:rPr lang="pt-BR" altLang="pt-BR"/>
              <a:t>, então temos como complexidade média: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Para </a:t>
            </a:r>
            <a:r>
              <a:rPr lang="pt-BR" altLang="pt-BR" i="1"/>
              <a:t>q=</a:t>
            </a:r>
            <a:r>
              <a:rPr lang="pt-BR" altLang="pt-BR"/>
              <a:t>1/2, temos complexidade média </a:t>
            </a:r>
            <a:r>
              <a:rPr lang="pt-BR" altLang="pt-BR">
                <a:sym typeface="Symbol" pitchFamily="18" charset="2"/>
              </a:rPr>
              <a:t> 3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/4</a:t>
            </a:r>
            <a:endParaRPr lang="pt-BR" altLang="pt-BR"/>
          </a:p>
          <a:p>
            <a:r>
              <a:rPr lang="pt-BR" altLang="pt-BR"/>
              <a:t>Para </a:t>
            </a:r>
            <a:r>
              <a:rPr lang="pt-BR" altLang="pt-BR" i="1"/>
              <a:t>q=</a:t>
            </a:r>
            <a:r>
              <a:rPr lang="pt-BR" altLang="pt-BR"/>
              <a:t>0, temos complexidade média </a:t>
            </a:r>
            <a:r>
              <a:rPr lang="pt-BR" altLang="pt-BR">
                <a:sym typeface="Symbol" pitchFamily="18" charset="2"/>
              </a:rPr>
              <a:t> </a:t>
            </a:r>
            <a:r>
              <a:rPr lang="pt-BR" altLang="pt-BR" i="1">
                <a:sym typeface="Symbol" pitchFamily="18" charset="2"/>
              </a:rPr>
              <a:t>n</a:t>
            </a:r>
          </a:p>
          <a:p>
            <a:r>
              <a:rPr lang="pt-BR" altLang="pt-BR"/>
              <a:t>Para </a:t>
            </a:r>
            <a:r>
              <a:rPr lang="pt-BR" altLang="pt-BR" i="1"/>
              <a:t>q=</a:t>
            </a:r>
            <a:r>
              <a:rPr lang="pt-BR" altLang="pt-BR"/>
              <a:t>1, temos complexidade média </a:t>
            </a:r>
            <a:r>
              <a:rPr lang="pt-BR" altLang="pt-BR">
                <a:sym typeface="Symbol" pitchFamily="18" charset="2"/>
              </a:rPr>
              <a:t>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/2</a:t>
            </a:r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 i="1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828800" y="1828800"/>
          <a:ext cx="5640388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3" imgW="2641320" imgH="1269720" progId="Equation.3">
                  <p:embed/>
                </p:oleObj>
              </mc:Choice>
              <mc:Fallback>
                <p:oleObj name="Equation" r:id="rId3" imgW="264132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5640388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A669-E116-4913-A641-DC92DC30DDE8}" type="slidenum">
              <a:rPr lang="pt-PT" altLang="pt-BR"/>
              <a:pPr/>
              <a:t>31</a:t>
            </a:fld>
            <a:endParaRPr lang="pt-PT" altLang="pt-B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Arrays Ordenados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4953000"/>
          </a:xfrm>
        </p:spPr>
        <p:txBody>
          <a:bodyPr/>
          <a:lstStyle/>
          <a:p>
            <a:r>
              <a:rPr lang="pt-BR" altLang="pt-BR"/>
              <a:t>Se os dados se encontram ordenados (em ordem crescente ou decrescente), a busca pode ser feita mais eficientemente</a:t>
            </a:r>
          </a:p>
          <a:p>
            <a:r>
              <a:rPr lang="pt-BR" altLang="pt-BR"/>
              <a:t>Ordenação toma tempo </a:t>
            </a:r>
            <a:r>
              <a:rPr lang="pt-BR" altLang="pt-BR">
                <a:sym typeface="Symbol" pitchFamily="18" charset="2"/>
              </a:rPr>
              <a:t>(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log</a:t>
            </a:r>
            <a:r>
              <a:rPr lang="pt-BR" altLang="pt-BR" i="1">
                <a:sym typeface="Symbol" pitchFamily="18" charset="2"/>
              </a:rPr>
              <a:t> n</a:t>
            </a:r>
            <a:r>
              <a:rPr lang="pt-BR" altLang="pt-BR">
                <a:sym typeface="Symbol" pitchFamily="18" charset="2"/>
              </a:rPr>
              <a:t>)</a:t>
            </a:r>
          </a:p>
          <a:p>
            <a:r>
              <a:rPr lang="pt-BR" altLang="pt-BR"/>
              <a:t>Útil se a coleção não é alterada ou se é alterada pouco freqüentemente </a:t>
            </a:r>
          </a:p>
          <a:p>
            <a:r>
              <a:rPr lang="pt-BR" altLang="pt-BR"/>
              <a:t>Busca seqüencial ordenada tem complexidade média = </a:t>
            </a:r>
            <a:r>
              <a:rPr lang="pt-BR" altLang="pt-BR" i="1"/>
              <a:t>n</a:t>
            </a:r>
            <a:r>
              <a:rPr lang="pt-BR" altLang="pt-BR"/>
              <a:t>/2</a:t>
            </a:r>
          </a:p>
          <a:p>
            <a:r>
              <a:rPr lang="pt-BR" altLang="pt-BR"/>
              <a:t>Busca binária tem complexidade pior caso </a:t>
            </a:r>
            <a:r>
              <a:rPr lang="pt-BR" altLang="pt-BR" i="1"/>
              <a:t>O</a:t>
            </a:r>
            <a:r>
              <a:rPr lang="pt-BR" altLang="pt-BR"/>
              <a:t>(log </a:t>
            </a:r>
            <a:r>
              <a:rPr lang="pt-BR" altLang="pt-BR" i="1"/>
              <a:t>n</a:t>
            </a:r>
            <a:r>
              <a:rPr lang="pt-BR" altLang="pt-BR"/>
              <a:t>)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27A-33D4-4F53-9746-D9290C3AE5CA}" type="slidenum">
              <a:rPr lang="pt-PT" altLang="pt-BR"/>
              <a:pPr/>
              <a:t>32</a:t>
            </a:fld>
            <a:endParaRPr lang="pt-PT" altLang="pt-B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Seqüencial Ordenada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b="1">
                <a:latin typeface="Arial" charset="0"/>
                <a:cs typeface="Arial" charset="0"/>
              </a:rPr>
              <a:t>proc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busca</a:t>
            </a:r>
            <a:r>
              <a:rPr lang="pt-BR" altLang="pt-BR">
                <a:cs typeface="Times New Roman" charset="0"/>
              </a:rPr>
              <a:t>_</a:t>
            </a:r>
            <a:r>
              <a:rPr lang="pt-BR" altLang="pt-BR" i="1">
                <a:cs typeface="Times New Roman" charset="0"/>
              </a:rPr>
              <a:t>ordenada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(</a:t>
            </a:r>
            <a:r>
              <a:rPr lang="pt-BR" altLang="pt-BR" i="1">
                <a:cs typeface="Times New Roman" charset="0"/>
              </a:rPr>
              <a:t>v</a:t>
            </a:r>
            <a:r>
              <a:rPr lang="pt-BR" altLang="pt-BR">
                <a:cs typeface="Times New Roman" charset="0"/>
              </a:rPr>
              <a:t>,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cs typeface="Times New Roman" charset="0"/>
              </a:rPr>
              <a:t>,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A </a:t>
            </a:r>
            <a:r>
              <a:rPr lang="pt-BR" altLang="pt-BR">
                <a:cs typeface="Times New Roman" charset="0"/>
              </a:rPr>
              <a:t>[0 .. 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cs typeface="Times New Roman" charset="0"/>
              </a:rPr>
              <a:t>])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i="1">
                <a:cs typeface="Times New Roman" charset="0"/>
              </a:rPr>
              <a:t>A</a:t>
            </a:r>
            <a:r>
              <a:rPr lang="pt-BR" altLang="pt-BR">
                <a:cs typeface="Times New Roman" charset="0"/>
              </a:rPr>
              <a:t>[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cs typeface="Times New Roman" charset="0"/>
              </a:rPr>
              <a:t>]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latin typeface="Symbol" pitchFamily="18" charset="2"/>
                <a:cs typeface="Times New Roman" charset="0"/>
              </a:rPr>
              <a:t>¬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v</a:t>
            </a:r>
            <a:endParaRPr lang="pt-BR" altLang="pt-BR"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latin typeface="Symbol" pitchFamily="18" charset="2"/>
                <a:cs typeface="Times New Roman" charset="0"/>
              </a:rPr>
              <a:t>¬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b="1">
                <a:latin typeface="Arial" charset="0"/>
                <a:cs typeface="Arial" charset="0"/>
              </a:rPr>
              <a:t>enquanto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A </a:t>
            </a:r>
            <a:r>
              <a:rPr lang="pt-BR" altLang="pt-BR">
                <a:cs typeface="Times New Roman" charset="0"/>
              </a:rPr>
              <a:t>[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cs typeface="Times New Roman" charset="0"/>
              </a:rPr>
              <a:t>]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&lt;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v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b="1">
                <a:latin typeface="Arial" charset="0"/>
                <a:cs typeface="Arial" charset="0"/>
              </a:rPr>
              <a:t>fazer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latin typeface="Symbol" pitchFamily="18" charset="2"/>
                <a:cs typeface="Times New Roman" charset="0"/>
              </a:rPr>
              <a:t>¬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+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b="1">
                <a:latin typeface="Arial" charset="0"/>
                <a:cs typeface="Arial" charset="0"/>
              </a:rPr>
              <a:t>se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i </a:t>
            </a:r>
            <a:r>
              <a:rPr lang="pt-BR" altLang="pt-BR">
                <a:cs typeface="Times New Roman" charset="0"/>
              </a:rPr>
              <a:t>&lt; </a:t>
            </a:r>
            <a:r>
              <a:rPr lang="pt-BR" altLang="pt-BR" i="1">
                <a:cs typeface="Times New Roman" charset="0"/>
              </a:rPr>
              <a:t>n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b="1">
                <a:latin typeface="Arial" charset="0"/>
                <a:cs typeface="Arial" charset="0"/>
              </a:rPr>
              <a:t>e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i="1">
                <a:cs typeface="Times New Roman" charset="0"/>
              </a:rPr>
              <a:t>A </a:t>
            </a:r>
            <a:r>
              <a:rPr lang="pt-BR" altLang="pt-BR">
                <a:cs typeface="Times New Roman" charset="0"/>
              </a:rPr>
              <a:t>[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cs typeface="Times New Roman" charset="0"/>
              </a:rPr>
              <a:t>] = </a:t>
            </a:r>
            <a:r>
              <a:rPr lang="pt-BR" altLang="pt-BR" i="1">
                <a:cs typeface="Times New Roman" charset="0"/>
              </a:rPr>
              <a:t>v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 b="1">
                <a:latin typeface="Arial" charset="0"/>
                <a:cs typeface="Arial" charset="0"/>
              </a:rPr>
              <a:t>então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b="1">
                <a:latin typeface="Arial" charset="0"/>
                <a:cs typeface="Arial" charset="0"/>
              </a:rPr>
              <a:t>reportar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pt-BR">
                <a:cs typeface="Times New Roman" charset="0"/>
              </a:rPr>
              <a:t>(</a:t>
            </a:r>
            <a:r>
              <a:rPr lang="pt-BR" altLang="pt-BR" i="1">
                <a:cs typeface="Times New Roman" charset="0"/>
              </a:rPr>
              <a:t>i</a:t>
            </a:r>
            <a:r>
              <a:rPr lang="pt-BR" altLang="pt-BR">
                <a:cs typeface="Times New Roman" charset="0"/>
              </a:rPr>
              <a:t>)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altLang="pt-BR">
                <a:cs typeface="Times New Roman" charset="0"/>
              </a:rPr>
              <a:t>% encontrado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b="1">
                <a:latin typeface="Arial" charset="0"/>
                <a:cs typeface="Arial" charset="0"/>
              </a:rPr>
              <a:t>senão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</a:t>
            </a:r>
            <a:endParaRPr lang="pt-BR" altLang="pt-BR">
              <a:cs typeface="Times New Roman" charset="0"/>
            </a:endParaRP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b="1">
                <a:latin typeface="Arial" charset="0"/>
                <a:cs typeface="Arial" charset="0"/>
              </a:rPr>
              <a:t>reportar  </a:t>
            </a:r>
            <a:r>
              <a:rPr lang="pt-BR" altLang="pt-BR">
                <a:cs typeface="Times New Roman" charset="0"/>
              </a:rPr>
              <a:t>(-1)</a:t>
            </a:r>
            <a:r>
              <a:rPr lang="pt-BR" altLang="pt-BR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>
                <a:cs typeface="Times New Roman" charset="0"/>
              </a:rPr>
              <a:t>% não encontrado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cs typeface="Times New Roman" charset="0"/>
              </a:rPr>
              <a:t>}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D190-DEF9-42DB-856B-0F303BE20AB3}" type="slidenum">
              <a:rPr lang="pt-PT" altLang="pt-BR"/>
              <a:pPr/>
              <a:t>33</a:t>
            </a:fld>
            <a:endParaRPr lang="pt-PT" altLang="pt-B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Binária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busca</a:t>
            </a:r>
            <a:r>
              <a:rPr lang="pt-BR" altLang="pt-BR" sz="2000"/>
              <a:t>_</a:t>
            </a:r>
            <a:r>
              <a:rPr lang="pt-BR" altLang="pt-BR" sz="2000" i="1"/>
              <a:t>binária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(</a:t>
            </a:r>
            <a:r>
              <a:rPr lang="pt-BR" altLang="pt-BR" sz="2000" i="1"/>
              <a:t>v</a:t>
            </a:r>
            <a:r>
              <a:rPr lang="pt-BR" altLang="pt-BR" sz="2000"/>
              <a:t>,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n</a:t>
            </a:r>
            <a:r>
              <a:rPr lang="pt-BR" altLang="pt-BR" sz="2000"/>
              <a:t>,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A </a:t>
            </a:r>
            <a:r>
              <a:rPr lang="pt-BR" altLang="pt-BR" sz="2000"/>
              <a:t>[0 .. </a:t>
            </a:r>
            <a:r>
              <a:rPr lang="pt-BR" altLang="pt-BR" sz="2000" i="1"/>
              <a:t>n–</a:t>
            </a:r>
            <a:r>
              <a:rPr lang="pt-BR" altLang="pt-BR" sz="2000"/>
              <a:t>1])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inf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0</a:t>
            </a:r>
            <a:r>
              <a:rPr lang="pt-BR" altLang="pt-BR" sz="2000">
                <a:latin typeface="Courier New" pitchFamily="49" charset="0"/>
              </a:rPr>
              <a:t>     </a:t>
            </a:r>
            <a:r>
              <a:rPr lang="pt-BR" altLang="pt-BR" sz="2000"/>
              <a:t>% limite inferior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sup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n</a:t>
            </a:r>
            <a:r>
              <a:rPr lang="pt-BR" altLang="pt-BR" sz="2000"/>
              <a:t>-1</a:t>
            </a: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/>
              <a:t>% limite superior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enquanto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inf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£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sup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meio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(</a:t>
            </a:r>
            <a:r>
              <a:rPr lang="pt-BR" altLang="pt-BR" sz="2000" i="1"/>
              <a:t>inf </a:t>
            </a:r>
            <a:r>
              <a:rPr lang="pt-BR" altLang="pt-BR" sz="2000"/>
              <a:t>+ </a:t>
            </a:r>
            <a:r>
              <a:rPr lang="pt-BR" altLang="pt-BR" sz="2000" i="1"/>
              <a:t>sup</a:t>
            </a:r>
            <a:r>
              <a:rPr lang="pt-BR" altLang="pt-BR" sz="2000"/>
              <a:t>)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div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A </a:t>
            </a:r>
            <a:r>
              <a:rPr lang="pt-BR" altLang="pt-BR" sz="2000"/>
              <a:t>[</a:t>
            </a:r>
            <a:r>
              <a:rPr lang="pt-BR" altLang="pt-BR" sz="2000" i="1"/>
              <a:t>meio</a:t>
            </a:r>
            <a:r>
              <a:rPr lang="pt-BR" altLang="pt-BR" sz="2000"/>
              <a:t>]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&lt;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v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>
                <a:latin typeface="Courier New" pitchFamily="49" charset="0"/>
              </a:rPr>
              <a:t> 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inf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meio </a:t>
            </a:r>
            <a:r>
              <a:rPr lang="pt-BR" altLang="pt-BR" sz="2000"/>
              <a:t>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A</a:t>
            </a:r>
            <a:r>
              <a:rPr lang="pt-BR" altLang="pt-BR" sz="2000"/>
              <a:t>[</a:t>
            </a:r>
            <a:r>
              <a:rPr lang="pt-BR" altLang="pt-BR" sz="2000" i="1"/>
              <a:t>meio</a:t>
            </a:r>
            <a:r>
              <a:rPr lang="pt-BR" altLang="pt-BR" sz="2000"/>
              <a:t>]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&gt;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v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b="1">
                <a:latin typeface="Arial" charset="0"/>
              </a:rPr>
              <a:t>então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sup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 i="1"/>
              <a:t>meio – </a:t>
            </a:r>
            <a:r>
              <a:rPr lang="pt-BR" altLang="pt-BR" sz="2000"/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senão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(</a:t>
            </a:r>
            <a:r>
              <a:rPr lang="pt-BR" altLang="pt-BR" sz="2000" i="1"/>
              <a:t>meio</a:t>
            </a:r>
            <a:r>
              <a:rPr lang="pt-BR" altLang="pt-BR" sz="2000"/>
              <a:t>)</a:t>
            </a:r>
            <a:r>
              <a:rPr lang="pt-BR" altLang="pt-BR" sz="2000">
                <a:latin typeface="Courier New" pitchFamily="49" charset="0"/>
              </a:rPr>
              <a:t>   </a:t>
            </a:r>
            <a:r>
              <a:rPr lang="pt-BR" altLang="pt-BR" sz="2000"/>
              <a:t>% Valor encontrado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>
                <a:latin typeface="Courier New" pitchFamily="49" charset="0"/>
              </a:rPr>
              <a:t> </a:t>
            </a:r>
            <a:r>
              <a:rPr lang="pt-BR" altLang="pt-BR" sz="2000"/>
              <a:t>(-1)</a:t>
            </a:r>
            <a:r>
              <a:rPr lang="pt-BR" altLang="pt-BR" sz="2000">
                <a:latin typeface="Courier New" pitchFamily="49" charset="0"/>
              </a:rPr>
              <a:t>         </a:t>
            </a:r>
            <a:r>
              <a:rPr lang="pt-BR" altLang="pt-BR" sz="2000"/>
              <a:t>% Valor não encontrado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2CAC-1EE3-4848-ACDB-05C349CC7751}" type="slidenum">
              <a:rPr lang="pt-PT" altLang="pt-BR"/>
              <a:pPr/>
              <a:t>34</a:t>
            </a:fld>
            <a:endParaRPr lang="pt-PT" altLang="pt-B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Binária - Análise de Complexidade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r>
              <a:rPr lang="pt-BR" altLang="pt-BR"/>
              <a:t>O algoritmo funciona examinando as posições </a:t>
            </a:r>
            <a:br>
              <a:rPr lang="pt-BR" altLang="pt-BR"/>
            </a:b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inf</a:t>
            </a:r>
            <a:r>
              <a:rPr lang="pt-BR" altLang="pt-BR"/>
              <a:t>],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inf</a:t>
            </a:r>
            <a:r>
              <a:rPr lang="pt-BR" altLang="pt-BR"/>
              <a:t>+1],…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sup</a:t>
            </a:r>
            <a:r>
              <a:rPr lang="pt-BR" altLang="pt-BR"/>
              <a:t>]</a:t>
            </a:r>
          </a:p>
          <a:p>
            <a:r>
              <a:rPr lang="pt-BR" altLang="pt-BR"/>
              <a:t>Cada iteração do laço elimina aproximadamente metade das posições ainda não examinadas. No pior caso:</a:t>
            </a:r>
          </a:p>
          <a:p>
            <a:pPr lvl="1"/>
            <a:r>
              <a:rPr lang="pt-BR" altLang="pt-BR" sz="2800"/>
              <a:t>Inicialmente: </a:t>
            </a:r>
            <a:r>
              <a:rPr lang="pt-BR" altLang="pt-BR" sz="2800" i="1"/>
              <a:t>n</a:t>
            </a:r>
          </a:p>
          <a:p>
            <a:pPr lvl="1"/>
            <a:r>
              <a:rPr lang="pt-BR" altLang="pt-BR" sz="2800"/>
              <a:t>Após a 1</a:t>
            </a:r>
            <a:r>
              <a:rPr lang="pt-BR" altLang="pt-BR" sz="2800" baseline="30000"/>
              <a:t>a</a:t>
            </a:r>
            <a:r>
              <a:rPr lang="pt-BR" altLang="pt-BR" sz="2800"/>
              <a:t> iteração: ~ </a:t>
            </a:r>
            <a:r>
              <a:rPr lang="pt-BR" altLang="pt-BR" sz="2800" i="1"/>
              <a:t>n</a:t>
            </a:r>
            <a:r>
              <a:rPr lang="pt-BR" altLang="pt-BR" sz="2800"/>
              <a:t>/2</a:t>
            </a:r>
          </a:p>
          <a:p>
            <a:pPr lvl="1"/>
            <a:r>
              <a:rPr lang="pt-BR" altLang="pt-BR" sz="2800"/>
              <a:t>Após a 2</a:t>
            </a:r>
            <a:r>
              <a:rPr lang="pt-BR" altLang="pt-BR" sz="2800" baseline="30000"/>
              <a:t>a</a:t>
            </a:r>
            <a:r>
              <a:rPr lang="pt-BR" altLang="pt-BR" sz="2800"/>
              <a:t> iteração: ~ </a:t>
            </a:r>
            <a:r>
              <a:rPr lang="pt-BR" altLang="pt-BR" sz="2800" i="1"/>
              <a:t>n</a:t>
            </a:r>
            <a:r>
              <a:rPr lang="pt-BR" altLang="pt-BR" sz="2800"/>
              <a:t>/4</a:t>
            </a:r>
          </a:p>
          <a:p>
            <a:pPr lvl="1">
              <a:buFontTx/>
              <a:buNone/>
            </a:pPr>
            <a:r>
              <a:rPr lang="pt-BR" altLang="pt-BR" sz="2800"/>
              <a:t>    …</a:t>
            </a:r>
          </a:p>
          <a:p>
            <a:pPr lvl="1"/>
            <a:r>
              <a:rPr lang="pt-BR" altLang="pt-BR" sz="2800"/>
              <a:t>Após a </a:t>
            </a:r>
            <a:r>
              <a:rPr lang="pt-BR" altLang="pt-BR" sz="2800" i="1"/>
              <a:t>k</a:t>
            </a:r>
            <a:r>
              <a:rPr lang="pt-BR" altLang="pt-BR" sz="2800"/>
              <a:t>-ésima iteração: ~ </a:t>
            </a:r>
            <a:r>
              <a:rPr lang="pt-BR" altLang="pt-BR" sz="2800" i="1"/>
              <a:t>n</a:t>
            </a:r>
            <a:r>
              <a:rPr lang="pt-BR" altLang="pt-BR" sz="2800"/>
              <a:t>/2</a:t>
            </a:r>
            <a:r>
              <a:rPr lang="pt-BR" altLang="pt-BR" sz="2800" i="1" baseline="30000"/>
              <a:t>k</a:t>
            </a:r>
            <a:r>
              <a:rPr lang="pt-BR" altLang="pt-BR" sz="2800"/>
              <a:t> = 1</a:t>
            </a:r>
          </a:p>
          <a:p>
            <a:r>
              <a:rPr lang="pt-BR" altLang="pt-BR"/>
              <a:t>Logo, no pior caso, o algoritmo faz ~ log</a:t>
            </a:r>
            <a:r>
              <a:rPr lang="pt-BR" altLang="pt-BR" baseline="-25000"/>
              <a:t>2 </a:t>
            </a:r>
            <a:r>
              <a:rPr lang="pt-BR" altLang="pt-BR" i="1"/>
              <a:t>n</a:t>
            </a:r>
            <a:r>
              <a:rPr lang="pt-BR" altLang="pt-BR"/>
              <a:t> iterações, ou seja, o algoritmo tem complexidade </a:t>
            </a:r>
            <a:r>
              <a:rPr lang="pt-BR" altLang="pt-BR" i="1"/>
              <a:t>O</a:t>
            </a:r>
            <a:r>
              <a:rPr lang="pt-BR" altLang="pt-BR"/>
              <a:t>(log 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080-4A86-445E-95A8-034B16CF23E7}" type="slidenum">
              <a:rPr lang="pt-PT" altLang="pt-BR"/>
              <a:pPr/>
              <a:t>35</a:t>
            </a:fld>
            <a:endParaRPr lang="pt-PT" alt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/>
              <a:t>Arrays - Inserção e Remoção de Elementos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É preciso empregar algoritmos de busca se: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 posição do elemento a ser removido não é conhecida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O array não pode conter elementos repetidos  </a:t>
            </a:r>
          </a:p>
          <a:p>
            <a:pPr>
              <a:lnSpc>
                <a:spcPct val="90000"/>
              </a:lnSpc>
            </a:pPr>
            <a:r>
              <a:rPr lang="pt-BR" altLang="pt-BR"/>
              <a:t>Se o array é ordenado, deseja-se preservar a ordem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Deslocar elementos para criar / fechar posições</a:t>
            </a:r>
          </a:p>
          <a:p>
            <a:pPr>
              <a:lnSpc>
                <a:spcPct val="90000"/>
              </a:lnSpc>
            </a:pPr>
            <a:r>
              <a:rPr lang="pt-BR" altLang="pt-BR"/>
              <a:t>Se o array não é ordenado,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Inserção: Adicionar elemento no final do array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Remoção: Utilizar o elemento do final do array para ocupar a posição removida </a:t>
            </a:r>
          </a:p>
          <a:p>
            <a:pPr>
              <a:lnSpc>
                <a:spcPct val="90000"/>
              </a:lnSpc>
            </a:pPr>
            <a:r>
              <a:rPr lang="pt-BR" altLang="pt-BR"/>
              <a:t>Se todas as posições estão preenchidas, inserção ocasiona </a:t>
            </a:r>
            <a:r>
              <a:rPr lang="pt-BR" altLang="pt-BR" i="1"/>
              <a:t>overflow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Realocar o array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Reportar erro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4B72-88A0-4258-9C82-4D1BFCE4CA64}" type="slidenum">
              <a:rPr lang="pt-PT" altLang="pt-BR"/>
              <a:pPr/>
              <a:t>36</a:t>
            </a:fld>
            <a:endParaRPr lang="pt-PT" altLang="pt-B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pt-BR" altLang="pt-BR"/>
              <a:t>Exemplo: Inserção em Array Ordenado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077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200"/>
              <a:t>Assume-se que o array </a:t>
            </a:r>
            <a:r>
              <a:rPr lang="pt-BR" altLang="pt-BR" sz="2200" i="1"/>
              <a:t>A</a:t>
            </a:r>
            <a:r>
              <a:rPr lang="pt-BR" altLang="pt-BR" sz="2200"/>
              <a:t> pode conter elementos iguais</a:t>
            </a:r>
          </a:p>
          <a:p>
            <a:pPr>
              <a:lnSpc>
                <a:spcPct val="90000"/>
              </a:lnSpc>
            </a:pPr>
            <a:r>
              <a:rPr lang="pt-BR" altLang="pt-BR" sz="2200"/>
              <a:t>Expressões lógicas são avaliadas em curto-circuito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inserção</a:t>
            </a:r>
            <a:r>
              <a:rPr lang="pt-BR" altLang="pt-BR" sz="2000"/>
              <a:t>_</a:t>
            </a:r>
            <a:r>
              <a:rPr lang="pt-BR" altLang="pt-BR" sz="2000" i="1"/>
              <a:t>ordenada</a:t>
            </a:r>
            <a:r>
              <a:rPr lang="pt-BR" altLang="pt-BR" sz="2000"/>
              <a:t> (</a:t>
            </a:r>
            <a:r>
              <a:rPr lang="pt-BR" altLang="pt-BR" sz="2000" i="1"/>
              <a:t>v</a:t>
            </a:r>
            <a:r>
              <a:rPr lang="pt-BR" altLang="pt-BR" sz="2000"/>
              <a:t>, </a:t>
            </a:r>
            <a:r>
              <a:rPr lang="pt-BR" altLang="pt-BR" sz="2000" i="1"/>
              <a:t>n</a:t>
            </a:r>
            <a:r>
              <a:rPr lang="pt-BR" altLang="pt-BR" sz="2000"/>
              <a:t>, </a:t>
            </a:r>
            <a:r>
              <a:rPr lang="pt-BR" altLang="pt-BR" sz="2000" i="1"/>
              <a:t>max</a:t>
            </a:r>
            <a:r>
              <a:rPr lang="pt-BR" altLang="pt-BR" sz="2000"/>
              <a:t>, </a:t>
            </a:r>
            <a:r>
              <a:rPr lang="pt-BR" altLang="pt-BR" sz="2000" i="1"/>
              <a:t>A</a:t>
            </a:r>
            <a:r>
              <a:rPr lang="pt-BR" altLang="pt-BR" sz="2000"/>
              <a:t> [0 .. </a:t>
            </a:r>
            <a:r>
              <a:rPr lang="pt-BR" altLang="pt-BR" sz="2000" i="1"/>
              <a:t>max</a:t>
            </a:r>
            <a:r>
              <a:rPr lang="pt-BR" altLang="pt-BR" sz="2000"/>
              <a:t> – 1])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&lt; </a:t>
            </a:r>
            <a:r>
              <a:rPr lang="pt-BR" altLang="pt-BR" sz="2000" i="1"/>
              <a:t>max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i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</a:rPr>
              <a:t>enquanto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 &gt; 0 </a:t>
            </a:r>
            <a:r>
              <a:rPr lang="pt-BR" altLang="pt-BR" sz="2000" b="1">
                <a:latin typeface="Arial" charset="0"/>
              </a:rPr>
              <a:t>e</a:t>
            </a:r>
            <a:r>
              <a:rPr lang="pt-BR" altLang="pt-BR" sz="2000"/>
              <a:t> </a:t>
            </a:r>
            <a:r>
              <a:rPr lang="pt-BR" altLang="pt-BR" sz="2000" i="1"/>
              <a:t>A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–1] &gt; </a:t>
            </a:r>
            <a:r>
              <a:rPr lang="pt-BR" altLang="pt-BR" sz="2000" i="1"/>
              <a:t>v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fazer</a:t>
            </a:r>
            <a:r>
              <a:rPr lang="pt-BR" altLang="pt-BR" sz="200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A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A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–1]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  </a:t>
            </a:r>
            <a:r>
              <a:rPr lang="pt-BR" altLang="pt-BR" sz="2000" i="1"/>
              <a:t>i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i</a:t>
            </a:r>
            <a:r>
              <a:rPr lang="pt-BR" altLang="pt-BR" sz="2000"/>
              <a:t>–1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A</a:t>
            </a:r>
            <a:r>
              <a:rPr lang="pt-BR" altLang="pt-BR" sz="2000"/>
              <a:t> [</a:t>
            </a:r>
            <a:r>
              <a:rPr lang="pt-BR" altLang="pt-BR" sz="2000" i="1"/>
              <a:t>i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n</a:t>
            </a:r>
            <a:r>
              <a:rPr lang="pt-BR" altLang="pt-BR" sz="2000"/>
              <a:t>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reportar</a:t>
            </a:r>
            <a:r>
              <a:rPr lang="pt-BR" altLang="pt-BR" sz="2000"/>
              <a:t> ("Overflow")</a:t>
            </a:r>
            <a:r>
              <a:rPr lang="pt-BR" altLang="pt-BR" sz="2000">
                <a:latin typeface="Courier New" pitchFamily="49" charset="0"/>
              </a:rPr>
              <a:t>  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098-82A1-4438-A31F-54DA22617DE5}" type="slidenum">
              <a:rPr lang="pt-PT" altLang="pt-BR"/>
              <a:pPr/>
              <a:t>37</a:t>
            </a:fld>
            <a:endParaRPr lang="pt-PT" altLang="pt-BR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Exemplo: Remoção em Array Ordenado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Algoritmo remove o elemento </a:t>
            </a:r>
            <a:r>
              <a:rPr lang="pt-BR" altLang="pt-BR" i="1"/>
              <a:t>A </a:t>
            </a:r>
            <a:r>
              <a:rPr lang="pt-BR" altLang="pt-BR"/>
              <a:t>[</a:t>
            </a:r>
            <a:r>
              <a:rPr lang="pt-BR" altLang="pt-BR" i="1"/>
              <a:t>i</a:t>
            </a:r>
            <a:r>
              <a:rPr lang="pt-BR" altLang="pt-BR"/>
              <a:t>]</a:t>
            </a:r>
          </a:p>
          <a:p>
            <a:pPr>
              <a:lnSpc>
                <a:spcPct val="90000"/>
              </a:lnSpc>
            </a:pPr>
            <a:r>
              <a:rPr lang="pt-BR" altLang="pt-BR"/>
              <a:t>Pressupõe-se que </a:t>
            </a:r>
            <a:r>
              <a:rPr lang="pt-BR" altLang="pt-BR" i="1"/>
              <a:t>i</a:t>
            </a:r>
            <a:r>
              <a:rPr lang="pt-BR" altLang="pt-BR"/>
              <a:t> foi obtido por uma operação de busca</a:t>
            </a:r>
            <a:r>
              <a:rPr lang="pt-BR" altLang="pt-BR" i="1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i="1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remoção</a:t>
            </a:r>
            <a:r>
              <a:rPr lang="pt-BR" altLang="pt-BR"/>
              <a:t>_</a:t>
            </a:r>
            <a:r>
              <a:rPr lang="pt-BR" altLang="pt-BR" i="1"/>
              <a:t>ordenada</a:t>
            </a:r>
            <a:r>
              <a:rPr lang="pt-BR" altLang="pt-BR"/>
              <a:t> (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n</a:t>
            </a:r>
            <a:r>
              <a:rPr lang="pt-BR" altLang="pt-BR"/>
              <a:t>, </a:t>
            </a:r>
            <a:r>
              <a:rPr lang="pt-BR" altLang="pt-BR" i="1"/>
              <a:t>A</a:t>
            </a:r>
            <a:r>
              <a:rPr lang="pt-BR" altLang="pt-BR"/>
              <a:t> [0 .. </a:t>
            </a:r>
            <a:r>
              <a:rPr lang="pt-BR" altLang="pt-BR" i="1"/>
              <a:t>n</a:t>
            </a:r>
            <a:r>
              <a:rPr lang="pt-BR" altLang="pt-BR"/>
              <a:t>–1])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se</a:t>
            </a:r>
            <a:r>
              <a:rPr lang="pt-BR" altLang="pt-BR"/>
              <a:t> </a:t>
            </a:r>
            <a:r>
              <a:rPr lang="pt-BR" altLang="pt-BR" i="1"/>
              <a:t>i</a:t>
            </a:r>
            <a:r>
              <a:rPr lang="pt-BR" altLang="pt-BR"/>
              <a:t> &lt; </a:t>
            </a:r>
            <a:r>
              <a:rPr lang="pt-BR" altLang="pt-BR" i="1"/>
              <a:t>n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então</a:t>
            </a:r>
            <a:r>
              <a:rPr lang="pt-BR" altLang="pt-BR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n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n</a:t>
            </a:r>
            <a:r>
              <a:rPr lang="pt-BR" altLang="pt-BR"/>
              <a:t>–1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b="1">
                <a:latin typeface="Arial" charset="0"/>
              </a:rPr>
              <a:t>enquanto</a:t>
            </a:r>
            <a:r>
              <a:rPr lang="pt-BR" altLang="pt-BR"/>
              <a:t> </a:t>
            </a:r>
            <a:r>
              <a:rPr lang="pt-BR" altLang="pt-BR" i="1"/>
              <a:t>i</a:t>
            </a:r>
            <a:r>
              <a:rPr lang="pt-BR" altLang="pt-BR"/>
              <a:t> &lt; </a:t>
            </a:r>
            <a:r>
              <a:rPr lang="pt-BR" altLang="pt-BR" i="1"/>
              <a:t>n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fazer</a:t>
            </a:r>
            <a:r>
              <a:rPr lang="pt-BR" altLang="pt-BR"/>
              <a:t>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 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]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+1]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  </a:t>
            </a:r>
            <a:r>
              <a:rPr lang="pt-BR" altLang="pt-BR" i="1"/>
              <a:t>i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i</a:t>
            </a:r>
            <a:r>
              <a:rPr lang="pt-BR" altLang="pt-BR"/>
              <a:t>+1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/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senão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reportar</a:t>
            </a:r>
            <a:r>
              <a:rPr lang="pt-BR" altLang="pt-BR"/>
              <a:t> ("Erro")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8E28-3B96-4F37-8CC9-506B5242A60D}" type="slidenum">
              <a:rPr lang="pt-PT" altLang="pt-BR"/>
              <a:pPr/>
              <a:t>38</a:t>
            </a:fld>
            <a:endParaRPr lang="pt-PT" altLang="pt-BR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Complexidade de Inserção e Remoção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Os dois algoritmos para arrays ordenados têm complexidade de pior caso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</a:p>
          <a:p>
            <a:r>
              <a:rPr lang="pt-BR" altLang="pt-BR"/>
              <a:t>É possível realizar inserção e remoção em </a:t>
            </a:r>
            <a:r>
              <a:rPr lang="pt-BR" altLang="pt-BR" i="1"/>
              <a:t>O</a:t>
            </a:r>
            <a:r>
              <a:rPr lang="pt-BR" altLang="pt-BR"/>
              <a:t>(1) se não for necessário preservar ordem entre os elementos</a:t>
            </a:r>
          </a:p>
          <a:p>
            <a:r>
              <a:rPr lang="pt-BR" altLang="pt-BR"/>
              <a:t>Observe que:</a:t>
            </a:r>
          </a:p>
          <a:p>
            <a:pPr lvl="1"/>
            <a:r>
              <a:rPr lang="pt-BR" altLang="pt-BR"/>
              <a:t>Array ordenado</a:t>
            </a:r>
          </a:p>
          <a:p>
            <a:pPr lvl="2"/>
            <a:r>
              <a:rPr lang="pt-BR" altLang="pt-BR"/>
              <a:t>Busca (binária) = </a:t>
            </a:r>
            <a:r>
              <a:rPr lang="pt-BR" altLang="pt-BR" i="1"/>
              <a:t>O</a:t>
            </a:r>
            <a:r>
              <a:rPr lang="pt-BR" altLang="pt-BR"/>
              <a:t>(log 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  <a:p>
            <a:pPr lvl="2"/>
            <a:r>
              <a:rPr lang="pt-BR" altLang="pt-BR"/>
              <a:t>Inserção/Remoção =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  <a:p>
            <a:pPr lvl="1"/>
            <a:r>
              <a:rPr lang="pt-BR" altLang="pt-BR"/>
              <a:t>Array não ordenado</a:t>
            </a:r>
          </a:p>
          <a:p>
            <a:pPr lvl="2"/>
            <a:r>
              <a:rPr lang="pt-BR" altLang="pt-BR"/>
              <a:t>Busca (seqüencial) =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  <a:p>
            <a:pPr lvl="2"/>
            <a:r>
              <a:rPr lang="pt-BR" altLang="pt-BR"/>
              <a:t>Inserção/Remoção = </a:t>
            </a:r>
            <a:r>
              <a:rPr lang="pt-BR" altLang="pt-BR" i="1"/>
              <a:t>O</a:t>
            </a:r>
            <a:r>
              <a:rPr lang="pt-BR" altLang="pt-BR"/>
              <a:t>(1)</a:t>
            </a:r>
          </a:p>
          <a:p>
            <a:pPr lvl="2">
              <a:buFontTx/>
              <a:buNone/>
            </a:pPr>
            <a:endParaRPr lang="pt-BR" altLang="pt-BR"/>
          </a:p>
          <a:p>
            <a:pPr lvl="1"/>
            <a:endParaRPr lang="pt-BR" altLang="pt-BR"/>
          </a:p>
          <a:p>
            <a:pPr>
              <a:buFont typeface="Wingdings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2B7C7-6A0B-46EA-B687-9B9F72E9EB5A}" type="slidenum">
              <a:rPr lang="pt-PT" altLang="pt-BR"/>
              <a:pPr/>
              <a:t>39</a:t>
            </a:fld>
            <a:endParaRPr lang="pt-PT" altLang="pt-B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Pilhas, Filas e Deques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Arrays, assim como listas*, são freqüentemente usados para implementar coleções seqüenciais de dados onde as alterações (inserção/remoção) são efetuadas apenas no início ou no final da seqüência:</a:t>
            </a:r>
          </a:p>
          <a:p>
            <a:pPr lvl="1"/>
            <a:r>
              <a:rPr lang="pt-BR" altLang="pt-BR" u="sng"/>
              <a:t>Pilha</a:t>
            </a:r>
            <a:r>
              <a:rPr lang="pt-BR" altLang="pt-BR"/>
              <a:t>: inserção e remoção na mesma extremidade</a:t>
            </a:r>
          </a:p>
          <a:p>
            <a:pPr lvl="1"/>
            <a:r>
              <a:rPr lang="pt-BR" altLang="pt-BR" u="sng"/>
              <a:t>Fila</a:t>
            </a:r>
            <a:r>
              <a:rPr lang="pt-BR" altLang="pt-BR"/>
              <a:t>: inserção numa extremidade e remoção na outra</a:t>
            </a:r>
          </a:p>
          <a:p>
            <a:pPr lvl="1"/>
            <a:r>
              <a:rPr lang="pt-BR" altLang="pt-BR" u="sng"/>
              <a:t>Deque</a:t>
            </a:r>
            <a:r>
              <a:rPr lang="pt-BR" altLang="pt-BR"/>
              <a:t> (</a:t>
            </a:r>
            <a:r>
              <a:rPr lang="pt-BR" altLang="pt-BR" i="1"/>
              <a:t>double-ended queue</a:t>
            </a:r>
            <a:r>
              <a:rPr lang="pt-BR" altLang="pt-BR"/>
              <a:t>): inserção e remoção em ambas extremidades</a:t>
            </a:r>
          </a:p>
          <a:p>
            <a:pPr>
              <a:buFont typeface="Wingdings" pitchFamily="2" charset="2"/>
              <a:buNone/>
            </a:pPr>
            <a:r>
              <a:rPr lang="pt-BR" altLang="pt-BR"/>
              <a:t>    * OBS.: Lembre que estamos empregando o termo “</a:t>
            </a:r>
            <a:r>
              <a:rPr lang="pt-BR" altLang="pt-BR" i="1"/>
              <a:t>array</a:t>
            </a:r>
            <a:r>
              <a:rPr lang="pt-BR" altLang="pt-BR"/>
              <a:t>”</a:t>
            </a:r>
            <a:r>
              <a:rPr lang="pt-BR" altLang="pt-BR" i="1"/>
              <a:t> </a:t>
            </a:r>
            <a:r>
              <a:rPr lang="pt-BR" altLang="pt-BR"/>
              <a:t>para denotar coleções de dados de mesmo tamanho armazenados contiguamente em memória. Falaremos de </a:t>
            </a:r>
            <a:r>
              <a:rPr lang="pt-BR" altLang="pt-BR" i="1"/>
              <a:t>listas </a:t>
            </a:r>
            <a:r>
              <a:rPr lang="pt-BR" altLang="pt-BR"/>
              <a:t>mais tarde.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F4DC-1076-494C-AAEB-15753CBACBDF}" type="slidenum">
              <a:rPr lang="pt-PT" altLang="pt-BR"/>
              <a:pPr/>
              <a:t>4</a:t>
            </a:fld>
            <a:endParaRPr lang="pt-PT" alt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Projeto de Estruturas 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pt-BR" altLang="pt-BR"/>
              <a:t>Uma modelagem abstrata dos objetos a serem manipulados e das operações sobre eles</a:t>
            </a:r>
          </a:p>
          <a:p>
            <a:pPr marL="914400" lvl="1" indent="-457200"/>
            <a:r>
              <a:rPr lang="pt-BR" altLang="pt-BR"/>
              <a:t>Tipo de Dados Abstrato (“</a:t>
            </a:r>
            <a:r>
              <a:rPr lang="pt-BR" altLang="pt-BR" i="1"/>
              <a:t>Abstract Data Type</a:t>
            </a:r>
            <a:r>
              <a:rPr lang="pt-BR" altLang="pt-BR"/>
              <a:t>”)</a:t>
            </a:r>
          </a:p>
          <a:p>
            <a:pPr marL="914400" lvl="1" indent="-457200"/>
            <a:r>
              <a:rPr lang="pt-BR" altLang="pt-BR"/>
              <a:t>Ex.: Uma “pilha”, com operações “push”, “pop” etc.</a:t>
            </a:r>
          </a:p>
          <a:p>
            <a:pPr marL="533400" indent="-533400"/>
            <a:r>
              <a:rPr lang="pt-BR" altLang="pt-BR"/>
              <a:t>Uma modelagem concreta do TDA, isto é, como armazenar o TDA em memória/disco e  que algoritmos devem ser usados para implementar as operações </a:t>
            </a:r>
            <a:endParaRPr lang="pt-BR" altLang="pt-BR" i="1"/>
          </a:p>
          <a:p>
            <a:pPr marL="914400" lvl="1" indent="-457200"/>
            <a:r>
              <a:rPr lang="pt-BR" altLang="pt-BR"/>
              <a:t>Ex.: Pilha armazenada como lista encadeada ou vetor ...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C176-795F-4B2F-A5D3-CD6CD03093D2}" type="slidenum">
              <a:rPr lang="pt-PT" altLang="pt-BR"/>
              <a:pPr/>
              <a:t>40</a:t>
            </a:fld>
            <a:endParaRPr lang="pt-PT" altLang="pt-BR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Pilhas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Dada uma pilha </a:t>
            </a:r>
            <a:r>
              <a:rPr lang="pt-BR" altLang="pt-BR" i="1"/>
              <a:t>P</a:t>
            </a:r>
            <a:r>
              <a:rPr lang="pt-BR" altLang="pt-BR"/>
              <a:t>, podemos definir as seguintes operações:</a:t>
            </a:r>
          </a:p>
          <a:p>
            <a:pPr lvl="1"/>
            <a:r>
              <a:rPr lang="pt-BR" altLang="pt-BR" i="1"/>
              <a:t>Empilha </a:t>
            </a:r>
            <a:r>
              <a:rPr lang="pt-BR" altLang="pt-BR"/>
              <a:t>(dado </a:t>
            </a:r>
            <a:r>
              <a:rPr lang="pt-BR" altLang="pt-BR" i="1"/>
              <a:t>v</a:t>
            </a:r>
            <a:r>
              <a:rPr lang="pt-BR" altLang="pt-BR"/>
              <a:t>,</a:t>
            </a:r>
            <a:r>
              <a:rPr lang="pt-BR" altLang="pt-BR" i="1"/>
              <a:t> </a:t>
            </a:r>
            <a:r>
              <a:rPr lang="pt-BR" altLang="pt-BR"/>
              <a:t>pilha </a:t>
            </a:r>
            <a:r>
              <a:rPr lang="pt-BR" altLang="pt-BR" i="1"/>
              <a:t>P</a:t>
            </a:r>
            <a:r>
              <a:rPr lang="pt-BR" altLang="pt-BR"/>
              <a:t>): acrescenta o dado </a:t>
            </a:r>
            <a:r>
              <a:rPr lang="pt-BR" altLang="pt-BR" i="1"/>
              <a:t>v</a:t>
            </a:r>
            <a:r>
              <a:rPr lang="pt-BR" altLang="pt-BR"/>
              <a:t> no topo da pilha. Pode ocasionar </a:t>
            </a:r>
            <a:r>
              <a:rPr lang="pt-BR" altLang="pt-BR" i="1"/>
              <a:t>overflow</a:t>
            </a:r>
            <a:endParaRPr lang="pt-BR" altLang="pt-BR"/>
          </a:p>
          <a:p>
            <a:pPr lvl="1"/>
            <a:r>
              <a:rPr lang="pt-BR" altLang="pt-BR" i="1"/>
              <a:t>Desempilha </a:t>
            </a:r>
            <a:r>
              <a:rPr lang="pt-BR" altLang="pt-BR"/>
              <a:t>(pilha </a:t>
            </a:r>
            <a:r>
              <a:rPr lang="pt-BR" altLang="pt-BR" i="1"/>
              <a:t>P</a:t>
            </a:r>
            <a:r>
              <a:rPr lang="pt-BR" altLang="pt-BR"/>
              <a:t>): descarta o dado mais recentemente empilhado (no topo da pilha). Pode ocasionar </a:t>
            </a:r>
            <a:r>
              <a:rPr lang="pt-BR" altLang="pt-BR" i="1"/>
              <a:t>underflow</a:t>
            </a:r>
            <a:endParaRPr lang="pt-BR" altLang="pt-BR"/>
          </a:p>
          <a:p>
            <a:pPr lvl="1"/>
            <a:r>
              <a:rPr lang="pt-BR" altLang="pt-BR" i="1"/>
              <a:t>Altura </a:t>
            </a:r>
            <a:r>
              <a:rPr lang="pt-BR" altLang="pt-BR"/>
              <a:t>(pilha </a:t>
            </a:r>
            <a:r>
              <a:rPr lang="pt-BR" altLang="pt-BR" i="1"/>
              <a:t>P</a:t>
            </a:r>
            <a:r>
              <a:rPr lang="pt-BR" altLang="pt-BR"/>
              <a:t>): retorna o número de elementos de </a:t>
            </a:r>
            <a:r>
              <a:rPr lang="pt-BR" altLang="pt-BR" i="1"/>
              <a:t>P</a:t>
            </a:r>
            <a:r>
              <a:rPr lang="pt-BR" altLang="pt-BR"/>
              <a:t> </a:t>
            </a:r>
          </a:p>
          <a:p>
            <a:pPr lvl="1"/>
            <a:r>
              <a:rPr lang="pt-BR" altLang="pt-BR" i="1"/>
              <a:t>Topo </a:t>
            </a:r>
            <a:r>
              <a:rPr lang="pt-BR" altLang="pt-BR"/>
              <a:t>(pilha </a:t>
            </a:r>
            <a:r>
              <a:rPr lang="pt-BR" altLang="pt-BR" i="1"/>
              <a:t>P</a:t>
            </a:r>
            <a:r>
              <a:rPr lang="pt-BR" altLang="pt-BR"/>
              <a:t>): retorna o dado mais recentemente empilhado. Definida apenas se </a:t>
            </a:r>
            <a:r>
              <a:rPr lang="pt-BR" altLang="pt-BR" i="1"/>
              <a:t>Altura </a:t>
            </a:r>
            <a:r>
              <a:rPr lang="pt-BR" altLang="pt-BR"/>
              <a:t>(</a:t>
            </a:r>
            <a:r>
              <a:rPr lang="pt-BR" altLang="pt-BR" i="1"/>
              <a:t>P</a:t>
            </a:r>
            <a:r>
              <a:rPr lang="pt-BR" altLang="pt-BR"/>
              <a:t>) &gt; 0</a:t>
            </a:r>
          </a:p>
          <a:p>
            <a:r>
              <a:rPr lang="pt-BR" altLang="pt-BR"/>
              <a:t>A política de inserção e remoção à maneira de uma pilha é também conheciada como “</a:t>
            </a:r>
            <a:r>
              <a:rPr lang="pt-BR" altLang="pt-BR" i="1"/>
              <a:t>LIFO</a:t>
            </a:r>
            <a:r>
              <a:rPr lang="pt-BR" altLang="pt-BR"/>
              <a:t>”: </a:t>
            </a:r>
            <a:r>
              <a:rPr lang="pt-BR" altLang="pt-BR" i="1"/>
              <a:t>Last In, First Out </a:t>
            </a:r>
          </a:p>
          <a:p>
            <a:pPr lvl="1">
              <a:buFontTx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BBA9-89BB-4F30-BF45-B7B64FF6CB1C}" type="slidenum">
              <a:rPr lang="pt-PT" altLang="pt-BR"/>
              <a:pPr/>
              <a:t>41</a:t>
            </a:fld>
            <a:endParaRPr lang="pt-PT" altLang="pt-BR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Implementando Pilhas com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Assumimos que uma pilha </a:t>
            </a:r>
            <a:r>
              <a:rPr lang="pt-BR" altLang="pt-BR" i="1"/>
              <a:t>P</a:t>
            </a:r>
            <a:r>
              <a:rPr lang="pt-BR" altLang="pt-BR"/>
              <a:t> tem os seguintes campos/componentes:</a:t>
            </a:r>
          </a:p>
          <a:p>
            <a:pPr lvl="1"/>
            <a:r>
              <a:rPr lang="pt-BR" altLang="pt-BR" i="1"/>
              <a:t>P.max</a:t>
            </a:r>
            <a:r>
              <a:rPr lang="pt-BR" altLang="pt-BR"/>
              <a:t> = número máximo de dados comportado pela pilha</a:t>
            </a:r>
          </a:p>
          <a:p>
            <a:pPr lvl="1"/>
            <a:r>
              <a:rPr lang="pt-BR" altLang="pt-BR" i="1"/>
              <a:t>P.A </a:t>
            </a:r>
            <a:r>
              <a:rPr lang="pt-BR" altLang="pt-BR"/>
              <a:t>[0 .. </a:t>
            </a:r>
            <a:r>
              <a:rPr lang="pt-BR" altLang="pt-BR" i="1"/>
              <a:t>P.max </a:t>
            </a:r>
            <a:r>
              <a:rPr lang="pt-BR" altLang="pt-BR"/>
              <a:t>– 1] = array com </a:t>
            </a:r>
            <a:r>
              <a:rPr lang="pt-BR" altLang="pt-BR" i="1"/>
              <a:t>P.max </a:t>
            </a:r>
            <a:r>
              <a:rPr lang="pt-BR" altLang="pt-BR"/>
              <a:t>elementos</a:t>
            </a:r>
          </a:p>
          <a:p>
            <a:pPr lvl="1"/>
            <a:r>
              <a:rPr lang="pt-BR" altLang="pt-BR" i="1"/>
              <a:t>P.n = </a:t>
            </a:r>
            <a:r>
              <a:rPr lang="pt-BR" altLang="pt-BR"/>
              <a:t>número de elementos presentes na pilha (inicialmente 0)</a:t>
            </a:r>
          </a:p>
          <a:p>
            <a:r>
              <a:rPr lang="pt-BR" altLang="pt-BR"/>
              <a:t>Nossa implementação armazena os dados na pilha em </a:t>
            </a:r>
            <a:br>
              <a:rPr lang="pt-BR" altLang="pt-BR"/>
            </a:br>
            <a:r>
              <a:rPr lang="pt-BR" altLang="pt-BR" i="1"/>
              <a:t>P.A </a:t>
            </a:r>
            <a:r>
              <a:rPr lang="pt-BR" altLang="pt-BR"/>
              <a:t>[0 .. </a:t>
            </a:r>
            <a:r>
              <a:rPr lang="pt-BR" altLang="pt-BR" i="1"/>
              <a:t>P.n </a:t>
            </a:r>
            <a:r>
              <a:rPr lang="pt-BR" altLang="pt-BR"/>
              <a:t>– 1], na mesma ordem em que foram empilhados:</a:t>
            </a:r>
          </a:p>
          <a:p>
            <a:pPr lvl="1"/>
            <a:r>
              <a:rPr lang="pt-BR" altLang="pt-BR" i="1"/>
              <a:t>P.A </a:t>
            </a:r>
            <a:r>
              <a:rPr lang="pt-BR" altLang="pt-BR"/>
              <a:t>[0] é o dado mais antigo</a:t>
            </a:r>
          </a:p>
          <a:p>
            <a:pPr lvl="1"/>
            <a:r>
              <a:rPr lang="pt-BR" altLang="pt-BR" i="1"/>
              <a:t>P.A </a:t>
            </a:r>
            <a:r>
              <a:rPr lang="pt-BR" altLang="pt-BR"/>
              <a:t>[</a:t>
            </a:r>
            <a:r>
              <a:rPr lang="pt-BR" altLang="pt-BR" i="1"/>
              <a:t>P.n </a:t>
            </a:r>
            <a:r>
              <a:rPr lang="pt-BR" altLang="pt-BR"/>
              <a:t>– 1] é o dado mais recente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AC98-FBC5-4BDA-A2C0-E9C87EBF7843}" type="slidenum">
              <a:rPr lang="pt-PT" altLang="pt-BR"/>
              <a:pPr/>
              <a:t>42</a:t>
            </a:fld>
            <a:endParaRPr lang="pt-PT" altLang="pt-BR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Implementando Pilhas com Arrays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8862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empilha</a:t>
            </a:r>
            <a:r>
              <a:rPr lang="pt-BR" altLang="pt-BR" sz="2000"/>
              <a:t> (dado </a:t>
            </a:r>
            <a:r>
              <a:rPr lang="pt-BR" altLang="pt-BR" sz="2000" i="1"/>
              <a:t>v</a:t>
            </a:r>
            <a:r>
              <a:rPr lang="pt-BR" altLang="pt-BR" sz="2000"/>
              <a:t>, pilha </a:t>
            </a:r>
            <a:r>
              <a:rPr lang="pt-BR" altLang="pt-BR" sz="2000" i="1"/>
              <a:t>P</a:t>
            </a:r>
            <a:r>
              <a:rPr lang="pt-BR" altLang="pt-BR" sz="2000"/>
              <a:t>)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&lt;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max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A</a:t>
            </a:r>
            <a:r>
              <a:rPr lang="pt-BR" altLang="pt-BR" sz="2000"/>
              <a:t> [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endParaRPr lang="pt-BR" altLang="pt-BR" sz="2000"/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+ 1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 </a:t>
            </a:r>
          </a:p>
          <a:p>
            <a:pPr>
              <a:buFont typeface="Wingdings" pitchFamily="2" charset="2"/>
              <a:buNone/>
            </a:pPr>
            <a:r>
              <a:rPr lang="pt-BR" altLang="pt-BR" sz="2000"/>
              <a:t>   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reportar</a:t>
            </a:r>
            <a:r>
              <a:rPr lang="pt-BR" altLang="pt-BR" sz="2000"/>
              <a:t> ("Overflow")</a:t>
            </a:r>
          </a:p>
          <a:p>
            <a:pPr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buFont typeface="Wingdings" pitchFamily="2" charset="2"/>
              <a:buNone/>
            </a:pPr>
            <a:endParaRPr lang="pt-BR" altLang="pt-BR" sz="2000"/>
          </a:p>
          <a:p>
            <a:pPr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desempilha</a:t>
            </a:r>
            <a:r>
              <a:rPr lang="pt-BR" altLang="pt-BR" sz="2000"/>
              <a:t> (pilha </a:t>
            </a:r>
            <a:r>
              <a:rPr lang="pt-BR" altLang="pt-BR" sz="2000" i="1"/>
              <a:t>P</a:t>
            </a:r>
            <a:r>
              <a:rPr lang="pt-BR" altLang="pt-BR" sz="2000"/>
              <a:t>)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&gt; 0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P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– 1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reportar</a:t>
            </a:r>
            <a:r>
              <a:rPr lang="pt-BR" altLang="pt-BR" sz="2000"/>
              <a:t> ("Underflow")</a:t>
            </a:r>
          </a:p>
          <a:p>
            <a:pPr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buFont typeface="Wingdings" pitchFamily="2" charset="2"/>
              <a:buNone/>
            </a:pPr>
            <a:endParaRPr lang="pt-BR" altLang="pt-BR" sz="20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953000" y="1447800"/>
            <a:ext cx="3886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 b="1">
                <a:latin typeface="Arial" charset="0"/>
              </a:rPr>
              <a:t>proc</a:t>
            </a:r>
            <a:r>
              <a:rPr lang="pt-PT" altLang="pt-BR" sz="2000"/>
              <a:t> </a:t>
            </a:r>
            <a:r>
              <a:rPr lang="pt-PT" altLang="pt-BR" sz="2000" i="1"/>
              <a:t>altura</a:t>
            </a:r>
            <a:r>
              <a:rPr lang="pt-PT" altLang="pt-BR" sz="2000"/>
              <a:t> (pilha </a:t>
            </a:r>
            <a:r>
              <a:rPr lang="pt-PT" altLang="pt-BR" sz="2000" i="1"/>
              <a:t>P</a:t>
            </a:r>
            <a:r>
              <a:rPr lang="pt-PT" altLang="pt-BR" sz="2000"/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>
                <a:latin typeface="Courier New" pitchFamily="49" charset="0"/>
              </a:rPr>
              <a:t>  </a:t>
            </a:r>
            <a:r>
              <a:rPr lang="pt-PT" altLang="pt-BR" sz="2000" b="1">
                <a:latin typeface="Arial" charset="0"/>
              </a:rPr>
              <a:t>retornar</a:t>
            </a:r>
            <a:r>
              <a:rPr lang="pt-PT" altLang="pt-BR" sz="2000"/>
              <a:t> (</a:t>
            </a:r>
            <a:r>
              <a:rPr lang="pt-PT" altLang="pt-BR" sz="2000" i="1"/>
              <a:t>P</a:t>
            </a:r>
            <a:r>
              <a:rPr lang="pt-PT" altLang="pt-BR" sz="2000"/>
              <a:t>.</a:t>
            </a:r>
            <a:r>
              <a:rPr lang="pt-PT" altLang="pt-BR" sz="2000" i="1"/>
              <a:t>n</a:t>
            </a:r>
            <a:r>
              <a:rPr lang="pt-PT" altLang="pt-BR" sz="200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/>
              <a:t>}</a:t>
            </a:r>
            <a:endParaRPr lang="pt-BR" altLang="pt-BR" sz="200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pt-PT" altLang="pt-BR" sz="2000"/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 b="1">
                <a:latin typeface="Arial" charset="0"/>
              </a:rPr>
              <a:t>proc</a:t>
            </a:r>
            <a:r>
              <a:rPr lang="pt-PT" altLang="pt-BR" sz="2000"/>
              <a:t> </a:t>
            </a:r>
            <a:r>
              <a:rPr lang="pt-PT" altLang="pt-BR" sz="2000" i="1"/>
              <a:t>topo</a:t>
            </a:r>
            <a:r>
              <a:rPr lang="pt-PT" altLang="pt-BR" sz="2000"/>
              <a:t> (pilha </a:t>
            </a:r>
            <a:r>
              <a:rPr lang="pt-PT" altLang="pt-BR" sz="2000" i="1"/>
              <a:t>P</a:t>
            </a:r>
            <a:r>
              <a:rPr lang="pt-PT" altLang="pt-BR" sz="2000"/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>
                <a:latin typeface="Courier New" pitchFamily="49" charset="0"/>
              </a:rPr>
              <a:t>  </a:t>
            </a:r>
            <a:r>
              <a:rPr lang="pt-PT" altLang="pt-BR" sz="2000" b="1">
                <a:latin typeface="Arial" charset="0"/>
              </a:rPr>
              <a:t>retornar</a:t>
            </a:r>
            <a:r>
              <a:rPr lang="pt-PT" altLang="pt-BR" sz="2000"/>
              <a:t> (</a:t>
            </a:r>
            <a:r>
              <a:rPr lang="pt-PT" altLang="pt-BR" sz="2000" i="1"/>
              <a:t>P</a:t>
            </a:r>
            <a:r>
              <a:rPr lang="pt-PT" altLang="pt-BR" sz="2000"/>
              <a:t>.</a:t>
            </a:r>
            <a:r>
              <a:rPr lang="pt-PT" altLang="pt-BR" sz="2000" i="1"/>
              <a:t>A</a:t>
            </a:r>
            <a:r>
              <a:rPr lang="pt-PT" altLang="pt-BR" sz="2000"/>
              <a:t> [</a:t>
            </a:r>
            <a:r>
              <a:rPr lang="pt-PT" altLang="pt-BR" sz="2000" i="1"/>
              <a:t>P</a:t>
            </a:r>
            <a:r>
              <a:rPr lang="pt-PT" altLang="pt-BR" sz="2000"/>
              <a:t>.</a:t>
            </a:r>
            <a:r>
              <a:rPr lang="pt-PT" altLang="pt-BR" sz="2000" i="1"/>
              <a:t>n</a:t>
            </a:r>
            <a:r>
              <a:rPr lang="pt-PT" altLang="pt-BR" sz="2000"/>
              <a:t> – 1])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pt-PT" altLang="pt-BR" sz="2000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4648200" y="1447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457200" y="41148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4648200" y="2667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37EE-FE1C-4811-B439-C47EF54DC140}" type="slidenum">
              <a:rPr lang="pt-PT" altLang="pt-BR"/>
              <a:pPr/>
              <a:t>43</a:t>
            </a:fld>
            <a:endParaRPr lang="pt-PT" altLang="pt-BR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Complexidade da Implementação de Pilha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Todas as operações são </a:t>
            </a:r>
            <a:r>
              <a:rPr lang="pt-BR" altLang="pt-BR" i="1"/>
              <a:t>O</a:t>
            </a:r>
            <a:r>
              <a:rPr lang="pt-BR" altLang="pt-BR"/>
              <a:t>(1)</a:t>
            </a:r>
          </a:p>
          <a:p>
            <a:r>
              <a:rPr lang="pt-BR" altLang="pt-BR"/>
              <a:t>Se for necessário tratar </a:t>
            </a:r>
            <a:r>
              <a:rPr lang="pt-BR" altLang="pt-BR" i="1"/>
              <a:t>overflow </a:t>
            </a:r>
            <a:r>
              <a:rPr lang="pt-BR" altLang="pt-BR"/>
              <a:t>com realocação, inserção pode ter complexidade de pior caso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  <a:p>
            <a:pPr lvl="1"/>
            <a:r>
              <a:rPr lang="pt-BR" altLang="pt-BR"/>
              <a:t>Um novo array de comprimento maior (ex.: 2 </a:t>
            </a:r>
            <a:r>
              <a:rPr lang="pt-BR" altLang="pt-BR" i="1"/>
              <a:t>max</a:t>
            </a:r>
            <a:r>
              <a:rPr lang="pt-BR" altLang="pt-BR"/>
              <a:t>) é alocado</a:t>
            </a:r>
          </a:p>
          <a:p>
            <a:pPr lvl="1"/>
            <a:r>
              <a:rPr lang="pt-BR" altLang="pt-BR"/>
              <a:t>Todos os elementos são copiados para o novo array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A72-68F0-4AB9-8CFB-2180D9FAC285}" type="slidenum">
              <a:rPr lang="pt-PT" altLang="pt-BR"/>
              <a:pPr/>
              <a:t>44</a:t>
            </a:fld>
            <a:endParaRPr lang="pt-PT" altLang="pt-BR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Filas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São comumente definidas as seguintes operações sobre filas:</a:t>
            </a:r>
          </a:p>
          <a:p>
            <a:pPr lvl="1"/>
            <a:r>
              <a:rPr lang="pt-BR" altLang="pt-BR" i="1"/>
              <a:t>Enfileira</a:t>
            </a:r>
            <a:r>
              <a:rPr lang="pt-BR" altLang="pt-BR"/>
              <a:t> (dado </a:t>
            </a:r>
            <a:r>
              <a:rPr lang="pt-BR" altLang="pt-BR" i="1"/>
              <a:t>v</a:t>
            </a:r>
            <a:r>
              <a:rPr lang="pt-BR" altLang="pt-BR"/>
              <a:t>, fila </a:t>
            </a:r>
            <a:r>
              <a:rPr lang="pt-BR" altLang="pt-BR" i="1"/>
              <a:t>F</a:t>
            </a:r>
            <a:r>
              <a:rPr lang="pt-BR" altLang="pt-BR"/>
              <a:t>) : o dado </a:t>
            </a:r>
            <a:r>
              <a:rPr lang="pt-BR" altLang="pt-BR" i="1"/>
              <a:t>v</a:t>
            </a:r>
            <a:r>
              <a:rPr lang="pt-BR" altLang="pt-BR"/>
              <a:t> é posto na fila </a:t>
            </a:r>
            <a:r>
              <a:rPr lang="pt-BR" altLang="pt-BR" i="1"/>
              <a:t>F</a:t>
            </a:r>
          </a:p>
          <a:p>
            <a:pPr lvl="1"/>
            <a:r>
              <a:rPr lang="pt-BR" altLang="pt-BR" i="1"/>
              <a:t>Desenfileira </a:t>
            </a:r>
            <a:r>
              <a:rPr lang="pt-BR" altLang="pt-BR"/>
              <a:t>(fila</a:t>
            </a:r>
            <a:r>
              <a:rPr lang="pt-BR" altLang="pt-BR" i="1"/>
              <a:t> F</a:t>
            </a:r>
            <a:r>
              <a:rPr lang="pt-BR" altLang="pt-BR"/>
              <a:t>) : descarta o dado mais antigo (menos recentemente enfileirado) da fila </a:t>
            </a:r>
            <a:r>
              <a:rPr lang="pt-BR" altLang="pt-BR" i="1"/>
              <a:t>F</a:t>
            </a:r>
          </a:p>
          <a:p>
            <a:pPr lvl="1"/>
            <a:r>
              <a:rPr lang="pt-BR" altLang="pt-BR" i="1"/>
              <a:t>Comprimento </a:t>
            </a:r>
            <a:r>
              <a:rPr lang="pt-BR" altLang="pt-BR"/>
              <a:t>(fila </a:t>
            </a:r>
            <a:r>
              <a:rPr lang="pt-BR" altLang="pt-BR" i="1"/>
              <a:t>F</a:t>
            </a:r>
            <a:r>
              <a:rPr lang="pt-BR" altLang="pt-BR"/>
              <a:t>) : retorna o número de elementos na fila </a:t>
            </a:r>
            <a:r>
              <a:rPr lang="pt-BR" altLang="pt-BR" i="1"/>
              <a:t>F</a:t>
            </a:r>
            <a:endParaRPr lang="pt-BR" altLang="pt-BR"/>
          </a:p>
          <a:p>
            <a:pPr lvl="1"/>
            <a:r>
              <a:rPr lang="pt-BR" altLang="pt-BR" i="1"/>
              <a:t>Próximo </a:t>
            </a:r>
            <a:r>
              <a:rPr lang="pt-BR" altLang="pt-BR"/>
              <a:t>(fila </a:t>
            </a:r>
            <a:r>
              <a:rPr lang="pt-BR" altLang="pt-BR" i="1"/>
              <a:t>F</a:t>
            </a:r>
            <a:r>
              <a:rPr lang="pt-BR" altLang="pt-BR"/>
              <a:t>) : retorna o dado mais antigo da fila </a:t>
            </a:r>
            <a:r>
              <a:rPr lang="pt-BR" altLang="pt-BR" i="1"/>
              <a:t>F</a:t>
            </a:r>
          </a:p>
          <a:p>
            <a:r>
              <a:rPr lang="pt-BR" altLang="pt-BR"/>
              <a:t>A política de inserção e remoção de dados à maneira de uma fila é conhecida como “</a:t>
            </a:r>
            <a:r>
              <a:rPr lang="pt-BR" altLang="pt-BR" i="1"/>
              <a:t>FIFO</a:t>
            </a:r>
            <a:r>
              <a:rPr lang="pt-BR" altLang="pt-BR"/>
              <a:t>” – </a:t>
            </a:r>
            <a:r>
              <a:rPr lang="pt-BR" altLang="pt-BR" i="1"/>
              <a:t>First In First Out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50A-7D5F-40A2-97E0-B2BDDADAB4F8}" type="slidenum">
              <a:rPr lang="pt-PT" altLang="pt-BR"/>
              <a:pPr/>
              <a:t>45</a:t>
            </a:fld>
            <a:endParaRPr lang="pt-PT" altLang="pt-BR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Filas Implementadas com Arrays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Uma fila </a:t>
            </a:r>
            <a:r>
              <a:rPr lang="pt-BR" altLang="pt-BR" i="1"/>
              <a:t>F</a:t>
            </a:r>
            <a:r>
              <a:rPr lang="pt-BR" altLang="pt-BR"/>
              <a:t> pode ser implementada usando uma estrutura com os seguintes campos</a:t>
            </a:r>
          </a:p>
          <a:p>
            <a:pPr lvl="1"/>
            <a:r>
              <a:rPr lang="pt-BR" altLang="pt-BR" i="1"/>
              <a:t>F</a:t>
            </a:r>
            <a:r>
              <a:rPr lang="pt-BR" altLang="pt-BR"/>
              <a:t>.</a:t>
            </a:r>
            <a:r>
              <a:rPr lang="pt-BR" altLang="pt-BR" i="1"/>
              <a:t>max = </a:t>
            </a:r>
            <a:r>
              <a:rPr lang="pt-BR" altLang="pt-BR"/>
              <a:t>número máximo de dados</a:t>
            </a:r>
          </a:p>
          <a:p>
            <a:pPr lvl="1"/>
            <a:r>
              <a:rPr lang="pt-BR" altLang="pt-BR" i="1"/>
              <a:t>F.A </a:t>
            </a:r>
            <a:r>
              <a:rPr lang="pt-BR" altLang="pt-BR"/>
              <a:t>[0 .. </a:t>
            </a:r>
            <a:r>
              <a:rPr lang="pt-BR" altLang="pt-BR" i="1"/>
              <a:t>F.max</a:t>
            </a:r>
            <a:r>
              <a:rPr lang="pt-BR" altLang="pt-BR"/>
              <a:t>–1] = array onde os dados são postos</a:t>
            </a:r>
          </a:p>
          <a:p>
            <a:pPr lvl="1"/>
            <a:r>
              <a:rPr lang="pt-BR" altLang="pt-BR" i="1"/>
              <a:t>F.início = </a:t>
            </a:r>
            <a:r>
              <a:rPr lang="pt-BR" altLang="pt-BR"/>
              <a:t>índice do 1</a:t>
            </a:r>
            <a:r>
              <a:rPr lang="pt-BR" altLang="pt-BR" baseline="30000"/>
              <a:t>o</a:t>
            </a:r>
            <a:r>
              <a:rPr lang="pt-BR" altLang="pt-BR"/>
              <a:t> elemento da fila (inicialmente 0)</a:t>
            </a:r>
          </a:p>
          <a:p>
            <a:pPr lvl="1"/>
            <a:r>
              <a:rPr lang="pt-BR" altLang="pt-BR" i="1"/>
              <a:t>F.n = </a:t>
            </a:r>
            <a:r>
              <a:rPr lang="pt-BR" altLang="pt-BR"/>
              <a:t>número de elementos da fila</a:t>
            </a:r>
          </a:p>
          <a:p>
            <a:r>
              <a:rPr lang="pt-BR" altLang="pt-BR"/>
              <a:t>Os elementos da fila são armazenados consecutivamente a partir de </a:t>
            </a:r>
            <a:r>
              <a:rPr lang="pt-BR" altLang="pt-BR" i="1"/>
              <a:t>F.A </a:t>
            </a:r>
            <a:r>
              <a:rPr lang="pt-BR" altLang="pt-BR"/>
              <a:t>[</a:t>
            </a:r>
            <a:r>
              <a:rPr lang="pt-BR" altLang="pt-BR" i="1"/>
              <a:t>F.início</a:t>
            </a:r>
            <a:r>
              <a:rPr lang="pt-BR" altLang="pt-BR"/>
              <a:t>] podendo “dar a volta” e continuar a partir de </a:t>
            </a:r>
            <a:r>
              <a:rPr lang="pt-BR" altLang="pt-BR" i="1"/>
              <a:t>F.A </a:t>
            </a:r>
            <a:r>
              <a:rPr lang="pt-BR" altLang="pt-BR"/>
              <a:t>[0]. Exemplo:</a:t>
            </a:r>
          </a:p>
        </p:txBody>
      </p:sp>
      <p:sp>
        <p:nvSpPr>
          <p:cNvPr id="52229" name="AutoShape 5" descr="25%"/>
          <p:cNvSpPr>
            <a:spLocks noChangeArrowheads="1"/>
          </p:cNvSpPr>
          <p:nvPr/>
        </p:nvSpPr>
        <p:spPr bwMode="auto">
          <a:xfrm>
            <a:off x="1524000" y="5410200"/>
            <a:ext cx="533400" cy="457200"/>
          </a:xfrm>
          <a:prstGeom prst="flowChartProcess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31" name="AutoShape 7" descr="25%"/>
          <p:cNvSpPr>
            <a:spLocks noChangeArrowheads="1"/>
          </p:cNvSpPr>
          <p:nvPr/>
        </p:nvSpPr>
        <p:spPr bwMode="auto">
          <a:xfrm>
            <a:off x="2057400" y="5410200"/>
            <a:ext cx="533400" cy="457200"/>
          </a:xfrm>
          <a:prstGeom prst="flowChartProcess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2590800" y="5410200"/>
            <a:ext cx="533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3124200" y="5410200"/>
            <a:ext cx="533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43" name="AutoShape 19"/>
          <p:cNvSpPr>
            <a:spLocks noChangeArrowheads="1"/>
          </p:cNvSpPr>
          <p:nvPr/>
        </p:nvSpPr>
        <p:spPr bwMode="auto">
          <a:xfrm>
            <a:off x="15240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0</a:t>
            </a:r>
            <a:endParaRPr lang="pt-PT" altLang="pt-BR"/>
          </a:p>
        </p:txBody>
      </p:sp>
      <p:sp>
        <p:nvSpPr>
          <p:cNvPr id="52244" name="AutoShape 20"/>
          <p:cNvSpPr>
            <a:spLocks noChangeArrowheads="1"/>
          </p:cNvSpPr>
          <p:nvPr/>
        </p:nvSpPr>
        <p:spPr bwMode="auto">
          <a:xfrm>
            <a:off x="20574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52245" name="AutoShape 21"/>
          <p:cNvSpPr>
            <a:spLocks noChangeArrowheads="1"/>
          </p:cNvSpPr>
          <p:nvPr/>
        </p:nvSpPr>
        <p:spPr bwMode="auto">
          <a:xfrm>
            <a:off x="25908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2</a:t>
            </a:r>
            <a:endParaRPr lang="pt-PT" altLang="pt-BR"/>
          </a:p>
        </p:txBody>
      </p:sp>
      <p:sp>
        <p:nvSpPr>
          <p:cNvPr id="52246" name="AutoShape 22"/>
          <p:cNvSpPr>
            <a:spLocks noChangeArrowheads="1"/>
          </p:cNvSpPr>
          <p:nvPr/>
        </p:nvSpPr>
        <p:spPr bwMode="auto">
          <a:xfrm>
            <a:off x="31242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3</a:t>
            </a:r>
            <a:endParaRPr lang="pt-PT" altLang="pt-BR"/>
          </a:p>
        </p:txBody>
      </p:sp>
      <p:sp>
        <p:nvSpPr>
          <p:cNvPr id="52256" name="AutoShape 32"/>
          <p:cNvSpPr>
            <a:spLocks noChangeArrowheads="1"/>
          </p:cNvSpPr>
          <p:nvPr/>
        </p:nvSpPr>
        <p:spPr bwMode="auto">
          <a:xfrm>
            <a:off x="3657600" y="5410200"/>
            <a:ext cx="533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57" name="AutoShape 33"/>
          <p:cNvSpPr>
            <a:spLocks noChangeArrowheads="1"/>
          </p:cNvSpPr>
          <p:nvPr/>
        </p:nvSpPr>
        <p:spPr bwMode="auto">
          <a:xfrm>
            <a:off x="4191000" y="5410200"/>
            <a:ext cx="533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58" name="AutoShape 34"/>
          <p:cNvSpPr>
            <a:spLocks noChangeArrowheads="1"/>
          </p:cNvSpPr>
          <p:nvPr/>
        </p:nvSpPr>
        <p:spPr bwMode="auto">
          <a:xfrm>
            <a:off x="4724400" y="5410200"/>
            <a:ext cx="5334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59" name="AutoShape 35" descr="25%"/>
          <p:cNvSpPr>
            <a:spLocks noChangeArrowheads="1"/>
          </p:cNvSpPr>
          <p:nvPr/>
        </p:nvSpPr>
        <p:spPr bwMode="auto">
          <a:xfrm>
            <a:off x="5257800" y="5410200"/>
            <a:ext cx="533400" cy="457200"/>
          </a:xfrm>
          <a:prstGeom prst="flowChartProcess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60" name="AutoShape 36"/>
          <p:cNvSpPr>
            <a:spLocks noChangeArrowheads="1"/>
          </p:cNvSpPr>
          <p:nvPr/>
        </p:nvSpPr>
        <p:spPr bwMode="auto">
          <a:xfrm>
            <a:off x="36576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4</a:t>
            </a:r>
            <a:endParaRPr lang="pt-PT" altLang="pt-BR"/>
          </a:p>
        </p:txBody>
      </p:sp>
      <p:sp>
        <p:nvSpPr>
          <p:cNvPr id="52261" name="AutoShape 37"/>
          <p:cNvSpPr>
            <a:spLocks noChangeArrowheads="1"/>
          </p:cNvSpPr>
          <p:nvPr/>
        </p:nvSpPr>
        <p:spPr bwMode="auto">
          <a:xfrm>
            <a:off x="41910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5</a:t>
            </a:r>
            <a:endParaRPr lang="pt-PT" altLang="pt-BR"/>
          </a:p>
        </p:txBody>
      </p:sp>
      <p:sp>
        <p:nvSpPr>
          <p:cNvPr id="52262" name="AutoShape 38"/>
          <p:cNvSpPr>
            <a:spLocks noChangeArrowheads="1"/>
          </p:cNvSpPr>
          <p:nvPr/>
        </p:nvSpPr>
        <p:spPr bwMode="auto">
          <a:xfrm>
            <a:off x="47244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6</a:t>
            </a:r>
            <a:endParaRPr lang="pt-PT" altLang="pt-BR"/>
          </a:p>
        </p:txBody>
      </p:sp>
      <p:sp>
        <p:nvSpPr>
          <p:cNvPr id="52263" name="AutoShape 39"/>
          <p:cNvSpPr>
            <a:spLocks noChangeArrowheads="1"/>
          </p:cNvSpPr>
          <p:nvPr/>
        </p:nvSpPr>
        <p:spPr bwMode="auto">
          <a:xfrm>
            <a:off x="52578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7</a:t>
            </a:r>
            <a:endParaRPr lang="pt-PT" altLang="pt-BR"/>
          </a:p>
        </p:txBody>
      </p:sp>
      <p:sp>
        <p:nvSpPr>
          <p:cNvPr id="52264" name="AutoShape 40" descr="25%"/>
          <p:cNvSpPr>
            <a:spLocks noChangeArrowheads="1"/>
          </p:cNvSpPr>
          <p:nvPr/>
        </p:nvSpPr>
        <p:spPr bwMode="auto">
          <a:xfrm>
            <a:off x="5791200" y="5410200"/>
            <a:ext cx="533400" cy="457200"/>
          </a:xfrm>
          <a:prstGeom prst="flowChartProcess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65" name="AutoShape 41" descr="25%"/>
          <p:cNvSpPr>
            <a:spLocks noChangeArrowheads="1"/>
          </p:cNvSpPr>
          <p:nvPr/>
        </p:nvSpPr>
        <p:spPr bwMode="auto">
          <a:xfrm>
            <a:off x="6324600" y="5410200"/>
            <a:ext cx="533400" cy="457200"/>
          </a:xfrm>
          <a:prstGeom prst="flowChartProcess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2268" name="AutoShape 44"/>
          <p:cNvSpPr>
            <a:spLocks noChangeArrowheads="1"/>
          </p:cNvSpPr>
          <p:nvPr/>
        </p:nvSpPr>
        <p:spPr bwMode="auto">
          <a:xfrm>
            <a:off x="57912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8</a:t>
            </a:r>
            <a:endParaRPr lang="pt-PT" altLang="pt-BR"/>
          </a:p>
        </p:txBody>
      </p:sp>
      <p:sp>
        <p:nvSpPr>
          <p:cNvPr id="52269" name="AutoShape 45"/>
          <p:cNvSpPr>
            <a:spLocks noChangeArrowheads="1"/>
          </p:cNvSpPr>
          <p:nvPr/>
        </p:nvSpPr>
        <p:spPr bwMode="auto">
          <a:xfrm>
            <a:off x="6324600" y="49530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9</a:t>
            </a:r>
            <a:endParaRPr lang="pt-PT" altLang="pt-BR"/>
          </a:p>
        </p:txBody>
      </p:sp>
      <p:sp>
        <p:nvSpPr>
          <p:cNvPr id="52272" name="AutoShape 48"/>
          <p:cNvSpPr>
            <a:spLocks noChangeArrowheads="1"/>
          </p:cNvSpPr>
          <p:nvPr/>
        </p:nvSpPr>
        <p:spPr bwMode="auto">
          <a:xfrm>
            <a:off x="990600" y="5410200"/>
            <a:ext cx="533400" cy="4572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A</a:t>
            </a:r>
            <a:endParaRPr lang="pt-PT" altLang="pt-BR" i="1"/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7239000" y="4953000"/>
            <a:ext cx="1447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i="1"/>
              <a:t>max</a:t>
            </a:r>
            <a:r>
              <a:rPr lang="pt-BR" altLang="pt-BR"/>
              <a:t> = 10</a:t>
            </a:r>
            <a:r>
              <a:rPr lang="pt-BR" altLang="pt-BR" i="1"/>
              <a:t/>
            </a:r>
            <a:br>
              <a:rPr lang="pt-BR" altLang="pt-BR" i="1"/>
            </a:br>
            <a:r>
              <a:rPr lang="pt-BR" altLang="pt-BR" i="1"/>
              <a:t>início = </a:t>
            </a:r>
            <a:r>
              <a:rPr lang="pt-BR" altLang="pt-BR"/>
              <a:t>7 </a:t>
            </a:r>
            <a:r>
              <a:rPr lang="pt-BR" altLang="pt-BR" i="1"/>
              <a:t>n = </a:t>
            </a:r>
            <a:r>
              <a:rPr lang="pt-BR" altLang="pt-BR"/>
              <a:t>5        </a:t>
            </a:r>
            <a:endParaRPr lang="pt-PT" altLang="pt-BR" i="1"/>
          </a:p>
        </p:txBody>
      </p:sp>
      <p:sp>
        <p:nvSpPr>
          <p:cNvPr id="52275" name="Text Box 51"/>
          <p:cNvSpPr txBox="1">
            <a:spLocks noChangeArrowheads="1"/>
          </p:cNvSpPr>
          <p:nvPr/>
        </p:nvSpPr>
        <p:spPr bwMode="auto">
          <a:xfrm>
            <a:off x="5029200" y="601980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2000"/>
              <a:t>Primeiro</a:t>
            </a:r>
          </a:p>
          <a:p>
            <a:pPr algn="l"/>
            <a:r>
              <a:rPr lang="pt-BR" altLang="pt-BR" sz="2000"/>
              <a:t>elemento</a:t>
            </a:r>
            <a:endParaRPr lang="pt-PT" altLang="pt-BR" sz="2000"/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 flipV="1">
            <a:off x="55626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2277" name="Text Box 53"/>
          <p:cNvSpPr txBox="1">
            <a:spLocks noChangeArrowheads="1"/>
          </p:cNvSpPr>
          <p:nvPr/>
        </p:nvSpPr>
        <p:spPr bwMode="auto">
          <a:xfrm>
            <a:off x="1752600" y="6019800"/>
            <a:ext cx="1112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 sz="2000"/>
              <a:t>Último </a:t>
            </a:r>
          </a:p>
          <a:p>
            <a:pPr algn="l"/>
            <a:r>
              <a:rPr lang="pt-BR" altLang="pt-BR" sz="2000"/>
              <a:t>elemento</a:t>
            </a:r>
            <a:endParaRPr lang="pt-PT" altLang="pt-BR" sz="20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 flipV="1">
            <a:off x="2286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CBB5-9D5F-4399-BC34-FB0DD59C3EBA}" type="slidenum">
              <a:rPr lang="pt-PT" altLang="pt-BR"/>
              <a:pPr/>
              <a:t>46</a:t>
            </a:fld>
            <a:endParaRPr lang="pt-PT" altLang="pt-BR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Filas Implementadas com Arrays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800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enfileira</a:t>
            </a:r>
            <a:r>
              <a:rPr lang="pt-BR" altLang="pt-BR" sz="2000"/>
              <a:t> (dado </a:t>
            </a:r>
            <a:r>
              <a:rPr lang="pt-BR" altLang="pt-BR" sz="2000" i="1"/>
              <a:t>v</a:t>
            </a:r>
            <a:r>
              <a:rPr lang="pt-BR" altLang="pt-BR" sz="2000"/>
              <a:t>, fila </a:t>
            </a:r>
            <a:r>
              <a:rPr lang="pt-BR" altLang="pt-BR" sz="2000" i="1"/>
              <a:t>F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&lt;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max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A</a:t>
            </a:r>
            <a:r>
              <a:rPr lang="pt-BR" altLang="pt-BR" sz="2000"/>
              <a:t> [(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início</a:t>
            </a:r>
            <a:r>
              <a:rPr lang="pt-BR" altLang="pt-BR" sz="2000"/>
              <a:t> +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) mod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max</a:t>
            </a:r>
            <a:r>
              <a:rPr lang="pt-BR" altLang="pt-BR" sz="2000"/>
              <a:t>]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reportar</a:t>
            </a:r>
            <a:r>
              <a:rPr lang="pt-BR" altLang="pt-BR" sz="2000"/>
              <a:t> ("Overflow")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  <a:r>
              <a:rPr lang="pt-BR" altLang="pt-BR" sz="2000">
                <a:latin typeface="Courier New" pitchFamily="49" charset="0"/>
              </a:rPr>
              <a:t>  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desenfileira</a:t>
            </a:r>
            <a:r>
              <a:rPr lang="pt-BR" altLang="pt-BR" sz="2000"/>
              <a:t> (fila </a:t>
            </a:r>
            <a:r>
              <a:rPr lang="pt-BR" altLang="pt-BR" sz="2000" i="1"/>
              <a:t>F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</a:t>
            </a:r>
            <a:r>
              <a:rPr lang="pt-BR" altLang="pt-BR" sz="2000"/>
              <a:t>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&gt; 0 </a:t>
            </a:r>
            <a:r>
              <a:rPr lang="pt-BR" altLang="pt-BR" sz="2000" b="1">
                <a:latin typeface="Arial" charset="0"/>
              </a:rPr>
              <a:t>então</a:t>
            </a:r>
            <a:r>
              <a:rPr lang="pt-BR" altLang="pt-BR" sz="2000"/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início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(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início</a:t>
            </a:r>
            <a:r>
              <a:rPr lang="pt-BR" altLang="pt-BR" sz="2000"/>
              <a:t> + 1) mod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max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 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F</a:t>
            </a:r>
            <a:r>
              <a:rPr lang="pt-BR" altLang="pt-BR" sz="2000"/>
              <a:t>.</a:t>
            </a:r>
            <a:r>
              <a:rPr lang="pt-BR" altLang="pt-BR" sz="2000" i="1"/>
              <a:t>n</a:t>
            </a:r>
            <a:r>
              <a:rPr lang="pt-BR" altLang="pt-BR" sz="2000"/>
              <a:t> –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senão</a:t>
            </a:r>
            <a:r>
              <a:rPr lang="pt-BR" altLang="pt-BR" sz="2000"/>
              <a:t> </a:t>
            </a:r>
            <a:r>
              <a:rPr lang="pt-BR" altLang="pt-BR" sz="2000" b="1">
                <a:latin typeface="Arial" charset="0"/>
              </a:rPr>
              <a:t>reportar</a:t>
            </a:r>
            <a:r>
              <a:rPr lang="pt-BR" altLang="pt-BR" sz="2000"/>
              <a:t> ("Underflow")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638800" y="1143000"/>
            <a:ext cx="31242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 b="1">
                <a:latin typeface="Arial" charset="0"/>
              </a:rPr>
              <a:t>proc</a:t>
            </a:r>
            <a:r>
              <a:rPr lang="pt-PT" altLang="pt-BR" sz="2000"/>
              <a:t> </a:t>
            </a:r>
            <a:r>
              <a:rPr lang="pt-PT" altLang="pt-BR" sz="2000" i="1"/>
              <a:t>comprimento</a:t>
            </a:r>
            <a:r>
              <a:rPr lang="pt-PT" altLang="pt-BR" sz="2000"/>
              <a:t> (fila </a:t>
            </a:r>
            <a:r>
              <a:rPr lang="pt-PT" altLang="pt-BR" sz="2000" i="1"/>
              <a:t>F</a:t>
            </a:r>
            <a:r>
              <a:rPr lang="pt-PT" altLang="pt-BR" sz="2000"/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>
                <a:latin typeface="Courier New" pitchFamily="49" charset="0"/>
              </a:rPr>
              <a:t>  </a:t>
            </a:r>
            <a:r>
              <a:rPr lang="pt-PT" altLang="pt-BR" sz="2000" b="1">
                <a:latin typeface="Arial" charset="0"/>
              </a:rPr>
              <a:t>retornar</a:t>
            </a:r>
            <a:r>
              <a:rPr lang="pt-PT" altLang="pt-BR" sz="2000"/>
              <a:t> </a:t>
            </a:r>
            <a:r>
              <a:rPr lang="pt-PT" altLang="pt-BR" sz="2000" i="1"/>
              <a:t>F</a:t>
            </a:r>
            <a:r>
              <a:rPr lang="pt-PT" altLang="pt-BR" sz="2000"/>
              <a:t>.</a:t>
            </a:r>
            <a:r>
              <a:rPr lang="pt-PT" altLang="pt-BR" sz="2000" i="1"/>
              <a:t>n</a:t>
            </a:r>
            <a:endParaRPr lang="pt-PT" altLang="pt-BR" sz="2000"/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/>
              <a:t>}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pt-PT" altLang="pt-BR" sz="2000"/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 b="1">
                <a:latin typeface="Arial" charset="0"/>
              </a:rPr>
              <a:t>proc</a:t>
            </a:r>
            <a:r>
              <a:rPr lang="pt-PT" altLang="pt-BR" sz="2000"/>
              <a:t> </a:t>
            </a:r>
            <a:r>
              <a:rPr lang="pt-PT" altLang="pt-BR" sz="2000" i="1"/>
              <a:t>próximo</a:t>
            </a:r>
            <a:r>
              <a:rPr lang="pt-PT" altLang="pt-BR" sz="2000"/>
              <a:t> (fila </a:t>
            </a:r>
            <a:r>
              <a:rPr lang="pt-PT" altLang="pt-BR" sz="2000" i="1"/>
              <a:t>F</a:t>
            </a:r>
            <a:r>
              <a:rPr lang="pt-PT" altLang="pt-BR" sz="2000"/>
              <a:t>) {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>
                <a:latin typeface="Courier New" pitchFamily="49" charset="0"/>
              </a:rPr>
              <a:t>  </a:t>
            </a:r>
            <a:r>
              <a:rPr lang="pt-PT" altLang="pt-BR" sz="2000" b="1">
                <a:latin typeface="Arial" charset="0"/>
              </a:rPr>
              <a:t>retornar</a:t>
            </a:r>
            <a:r>
              <a:rPr lang="pt-PT" altLang="pt-BR" sz="2000"/>
              <a:t> </a:t>
            </a:r>
            <a:r>
              <a:rPr lang="pt-PT" altLang="pt-BR" sz="2000" i="1"/>
              <a:t>F</a:t>
            </a:r>
            <a:r>
              <a:rPr lang="pt-PT" altLang="pt-BR" sz="2000"/>
              <a:t>.</a:t>
            </a:r>
            <a:r>
              <a:rPr lang="pt-PT" altLang="pt-BR" sz="2000" i="1"/>
              <a:t>A</a:t>
            </a:r>
            <a:r>
              <a:rPr lang="pt-PT" altLang="pt-BR" sz="2000"/>
              <a:t> [</a:t>
            </a:r>
            <a:r>
              <a:rPr lang="pt-PT" altLang="pt-BR" sz="2000" i="1"/>
              <a:t>F</a:t>
            </a:r>
            <a:r>
              <a:rPr lang="pt-PT" altLang="pt-BR" sz="2000"/>
              <a:t>.</a:t>
            </a:r>
            <a:r>
              <a:rPr lang="pt-PT" altLang="pt-BR" sz="2000" i="1"/>
              <a:t>início</a:t>
            </a:r>
            <a:r>
              <a:rPr lang="pt-PT" altLang="pt-BR" sz="2000"/>
              <a:t>]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PT" altLang="pt-BR" sz="2000"/>
              <a:t>}</a:t>
            </a:r>
          </a:p>
          <a:p>
            <a:pPr algn="l">
              <a:spcBef>
                <a:spcPct val="50000"/>
              </a:spcBef>
            </a:pPr>
            <a:endParaRPr lang="pt-PT" altLang="pt-BR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5486400" y="1219200"/>
            <a:ext cx="0" cy="502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533400" y="3657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5486400" y="2362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F4BD-124C-425C-8951-131DE276CAF8}" type="slidenum">
              <a:rPr lang="pt-PT" altLang="pt-BR"/>
              <a:pPr/>
              <a:t>47</a:t>
            </a:fld>
            <a:endParaRPr lang="pt-PT" altLang="pt-B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Ordenação de Arrays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Operação de grande importância teórica e prática</a:t>
            </a:r>
          </a:p>
          <a:p>
            <a:r>
              <a:rPr lang="pt-BR" altLang="pt-BR"/>
              <a:t>Muitos algoritmos conhecidos com complexidade </a:t>
            </a:r>
            <a:br>
              <a:rPr lang="pt-BR" altLang="pt-BR"/>
            </a:b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 </a:t>
            </a:r>
            <a:r>
              <a:rPr lang="pt-BR" altLang="pt-BR"/>
              <a:t>log </a:t>
            </a:r>
            <a:r>
              <a:rPr lang="pt-BR" altLang="pt-BR" i="1"/>
              <a:t>n</a:t>
            </a:r>
            <a:r>
              <a:rPr lang="pt-BR" altLang="pt-BR"/>
              <a:t>):</a:t>
            </a:r>
          </a:p>
          <a:p>
            <a:pPr lvl="1"/>
            <a:r>
              <a:rPr lang="pt-BR" altLang="pt-BR" i="1"/>
              <a:t>HeapSort</a:t>
            </a:r>
          </a:p>
          <a:p>
            <a:pPr lvl="1"/>
            <a:r>
              <a:rPr lang="pt-BR" altLang="pt-BR" i="1"/>
              <a:t>QuickSort</a:t>
            </a:r>
          </a:p>
          <a:p>
            <a:pPr lvl="1"/>
            <a:r>
              <a:rPr lang="pt-BR" altLang="pt-BR" i="1"/>
              <a:t>MergeSort</a:t>
            </a:r>
          </a:p>
          <a:p>
            <a:r>
              <a:rPr lang="pt-BR" altLang="pt-BR"/>
              <a:t>Freqüentemente, algoritmos com complexidade assintótica pior – tipicamente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 baseline="30000"/>
              <a:t>2</a:t>
            </a:r>
            <a:r>
              <a:rPr lang="pt-BR" altLang="pt-BR"/>
              <a:t>) – acabam sendo mais eficientes para </a:t>
            </a:r>
            <a:r>
              <a:rPr lang="pt-BR" altLang="pt-BR" i="1"/>
              <a:t>n</a:t>
            </a:r>
            <a:r>
              <a:rPr lang="pt-BR" altLang="pt-BR"/>
              <a:t> pequeno:</a:t>
            </a:r>
          </a:p>
          <a:p>
            <a:pPr lvl="1"/>
            <a:r>
              <a:rPr lang="pt-BR" altLang="pt-BR" i="1"/>
              <a:t>BubbleSort</a:t>
            </a:r>
          </a:p>
          <a:p>
            <a:pPr lvl="1"/>
            <a:r>
              <a:rPr lang="pt-BR" altLang="pt-BR" i="1"/>
              <a:t>InsertionSort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8E64-026A-4F5F-8B47-48D1C7621EF3}" type="slidenum">
              <a:rPr lang="pt-PT" altLang="pt-BR"/>
              <a:pPr/>
              <a:t>48</a:t>
            </a:fld>
            <a:endParaRPr lang="pt-PT" altLang="pt-B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Dividir para Conquistar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Vamos estudar o </a:t>
            </a:r>
            <a:r>
              <a:rPr lang="pt-BR" altLang="pt-BR" i="1"/>
              <a:t>MergeSort</a:t>
            </a:r>
            <a:r>
              <a:rPr lang="pt-BR" altLang="pt-BR"/>
              <a:t>, um algoritmo sob o princípio “Dividir para Conquistar” ou “</a:t>
            </a:r>
            <a:r>
              <a:rPr lang="pt-BR" altLang="pt-BR" i="1"/>
              <a:t>Divide and Conquer</a:t>
            </a:r>
            <a:r>
              <a:rPr lang="pt-BR" altLang="pt-BR"/>
              <a:t>”</a:t>
            </a:r>
          </a:p>
          <a:p>
            <a:pPr>
              <a:lnSpc>
                <a:spcPct val="90000"/>
              </a:lnSpc>
            </a:pPr>
            <a:r>
              <a:rPr lang="pt-BR" altLang="pt-BR"/>
              <a:t>Consiste de: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Dividir a tarefa em pequenas subtarefas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“Conquistar” – resolver cada subtarefa aplicando o algoritmo recursivamente a cada uma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Combinar as soluções das subtarefas construindo assim a solução do problema como um todo</a:t>
            </a:r>
          </a:p>
          <a:p>
            <a:pPr>
              <a:lnSpc>
                <a:spcPct val="90000"/>
              </a:lnSpc>
            </a:pPr>
            <a:r>
              <a:rPr lang="pt-BR" altLang="pt-BR"/>
              <a:t>Tipicamente, algoritmos do tipo “Dividir para Conquistar” são recursivos</a:t>
            </a:r>
          </a:p>
          <a:p>
            <a:pPr>
              <a:lnSpc>
                <a:spcPct val="90000"/>
              </a:lnSpc>
            </a:pPr>
            <a:r>
              <a:rPr lang="pt-BR" altLang="pt-BR"/>
              <a:t>Na análise de algoritmos recursivos os limites de complexidade precisam ser determinados resolvendo </a:t>
            </a:r>
            <a:r>
              <a:rPr lang="pt-BR" altLang="pt-BR" u="sng"/>
              <a:t>recorrências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D1DD-B14E-4392-B819-5832F276E5B9}" type="slidenum">
              <a:rPr lang="pt-PT" altLang="pt-BR"/>
              <a:pPr/>
              <a:t>49</a:t>
            </a:fld>
            <a:endParaRPr lang="pt-PT" altLang="pt-B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Considere um array </a:t>
            </a:r>
            <a:r>
              <a:rPr lang="pt-BR" altLang="pt-BR" i="1"/>
              <a:t>A</a:t>
            </a:r>
            <a:r>
              <a:rPr lang="pt-BR" altLang="pt-BR"/>
              <a:t>[1..</a:t>
            </a:r>
            <a:r>
              <a:rPr lang="pt-BR" altLang="pt-BR" i="1"/>
              <a:t>n</a:t>
            </a:r>
            <a:r>
              <a:rPr lang="pt-BR" altLang="pt-BR"/>
              <a:t>]. O algoritmo consiste das seguintes fases</a:t>
            </a:r>
          </a:p>
          <a:p>
            <a:pPr lvl="1"/>
            <a:r>
              <a:rPr lang="pt-BR" altLang="pt-BR" b="1"/>
              <a:t>Dividir</a:t>
            </a:r>
            <a:r>
              <a:rPr lang="pt-BR" altLang="pt-BR"/>
              <a:t> </a:t>
            </a:r>
            <a:r>
              <a:rPr lang="pt-BR" altLang="pt-BR" i="1"/>
              <a:t>A</a:t>
            </a:r>
            <a:r>
              <a:rPr lang="pt-BR" altLang="pt-BR"/>
              <a:t> em 2 sub-coleções de tamanho </a:t>
            </a:r>
            <a:r>
              <a:rPr lang="pt-BR" altLang="pt-BR">
                <a:sym typeface="Symbol" pitchFamily="18" charset="2"/>
              </a:rPr>
              <a:t>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/2</a:t>
            </a:r>
          </a:p>
          <a:p>
            <a:pPr lvl="1"/>
            <a:r>
              <a:rPr lang="pt-BR" altLang="pt-BR" b="1">
                <a:sym typeface="Symbol" pitchFamily="18" charset="2"/>
              </a:rPr>
              <a:t>Conquistar</a:t>
            </a:r>
            <a:r>
              <a:rPr lang="pt-BR" altLang="pt-BR">
                <a:sym typeface="Symbol" pitchFamily="18" charset="2"/>
              </a:rPr>
              <a:t>: ordenar cada sub-coleção chamando </a:t>
            </a:r>
            <a:r>
              <a:rPr lang="pt-BR" altLang="pt-BR" i="1">
                <a:sym typeface="Symbol" pitchFamily="18" charset="2"/>
              </a:rPr>
              <a:t>MergeSort</a:t>
            </a:r>
            <a:r>
              <a:rPr lang="pt-BR" altLang="pt-BR">
                <a:sym typeface="Symbol" pitchFamily="18" charset="2"/>
              </a:rPr>
              <a:t> recursivamente</a:t>
            </a:r>
          </a:p>
          <a:p>
            <a:pPr lvl="1"/>
            <a:r>
              <a:rPr lang="pt-BR" altLang="pt-BR" b="1">
                <a:sym typeface="Symbol" pitchFamily="18" charset="2"/>
              </a:rPr>
              <a:t>Combinar </a:t>
            </a:r>
            <a:r>
              <a:rPr lang="pt-BR" altLang="pt-BR">
                <a:sym typeface="Symbol" pitchFamily="18" charset="2"/>
              </a:rPr>
              <a:t>as sub-coleções ordenadas formando uma única coleção ordenada</a:t>
            </a:r>
          </a:p>
          <a:p>
            <a:r>
              <a:rPr lang="pt-BR" altLang="pt-BR"/>
              <a:t>Se uma sub-coleção tem apenas um elemento, ela já está ordenada e configura o caso base do algoritmo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BBF89-977F-45B2-8A43-A3B089C126C1}" type="slidenum">
              <a:rPr lang="pt-PT" altLang="pt-BR"/>
              <a:pPr/>
              <a:t>5</a:t>
            </a:fld>
            <a:endParaRPr lang="pt-PT" altLang="pt-B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Projeto versus Implementação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Um bom projeto leva a uma boa implementação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Todas as idéias principais já foram estudadas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 tradução do projeto em programa é </a:t>
            </a:r>
            <a:r>
              <a:rPr lang="pt-BR" altLang="pt-BR" i="1"/>
              <a:t>quase</a:t>
            </a:r>
            <a:r>
              <a:rPr lang="pt-BR" altLang="pt-BR"/>
              <a:t> mecânica</a:t>
            </a:r>
          </a:p>
          <a:p>
            <a:pPr>
              <a:lnSpc>
                <a:spcPct val="90000"/>
              </a:lnSpc>
            </a:pPr>
            <a:r>
              <a:rPr lang="pt-BR" altLang="pt-BR"/>
              <a:t>(ou não)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Programar é uma </a:t>
            </a:r>
            <a:r>
              <a:rPr lang="pt-BR" altLang="pt-BR" i="1"/>
              <a:t>arte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Um algoritmo inferior bem programado pode ser mais útil que um algoritmo eficiente mal programado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Há considerações práticas quase tão importantes quanto um bom projeto, como por exemplo,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Interfaces 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Manutenibilidade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Documentação</a:t>
            </a:r>
          </a:p>
          <a:p>
            <a:pPr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E6A3-FD85-4283-A7C4-9F45510A85E3}" type="slidenum">
              <a:rPr lang="pt-PT" altLang="pt-BR"/>
              <a:pPr/>
              <a:t>50</a:t>
            </a:fld>
            <a:endParaRPr lang="pt-PT" altLang="pt-B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</a:t>
            </a:r>
          </a:p>
        </p:txBody>
      </p:sp>
      <p:grpSp>
        <p:nvGrpSpPr>
          <p:cNvPr id="61510" name="Group 70"/>
          <p:cNvGrpSpPr>
            <a:grpSpLocks/>
          </p:cNvGrpSpPr>
          <p:nvPr/>
        </p:nvGrpSpPr>
        <p:grpSpPr bwMode="auto">
          <a:xfrm>
            <a:off x="304800" y="1931988"/>
            <a:ext cx="4038600" cy="3513137"/>
            <a:chOff x="48" y="698"/>
            <a:chExt cx="2784" cy="2422"/>
          </a:xfrm>
        </p:grpSpPr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480" y="1008"/>
              <a:ext cx="18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7  5  2  4  1  6  3  0</a:t>
              </a:r>
              <a:endParaRPr lang="pt-PT" altLang="pt-BR"/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192" y="168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7  5  2  4</a:t>
              </a:r>
              <a:endParaRPr lang="pt-PT" altLang="pt-BR"/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1728" y="1680"/>
              <a:ext cx="86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1  6  3  0</a:t>
              </a:r>
              <a:endParaRPr lang="pt-PT" altLang="pt-BR"/>
            </a:p>
          </p:txBody>
        </p:sp>
        <p:cxnSp>
          <p:nvCxnSpPr>
            <p:cNvPr id="61449" name="AutoShape 9"/>
            <p:cNvCxnSpPr>
              <a:cxnSpLocks noChangeShapeType="1"/>
              <a:stCxn id="61445" idx="2"/>
              <a:endCxn id="61447" idx="0"/>
            </p:cNvCxnSpPr>
            <p:nvPr/>
          </p:nvCxnSpPr>
          <p:spPr bwMode="auto">
            <a:xfrm flipH="1">
              <a:off x="624" y="1296"/>
              <a:ext cx="7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50" name="AutoShape 10"/>
            <p:cNvCxnSpPr>
              <a:cxnSpLocks noChangeShapeType="1"/>
              <a:stCxn id="61445" idx="2"/>
              <a:endCxn id="61448" idx="0"/>
            </p:cNvCxnSpPr>
            <p:nvPr/>
          </p:nvCxnSpPr>
          <p:spPr bwMode="auto">
            <a:xfrm>
              <a:off x="1392" y="1296"/>
              <a:ext cx="7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768" y="22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2  4</a:t>
              </a:r>
              <a:endParaRPr lang="pt-PT" altLang="pt-BR"/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144" y="22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7  5</a:t>
              </a:r>
              <a:endParaRPr lang="pt-PT" altLang="pt-BR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680" y="22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1  6</a:t>
              </a:r>
              <a:endParaRPr lang="pt-PT" altLang="pt-BR"/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2304" y="22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3  0</a:t>
              </a:r>
              <a:endParaRPr lang="pt-PT" altLang="pt-BR"/>
            </a:p>
          </p:txBody>
        </p:sp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720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2</a:t>
              </a:r>
              <a:endParaRPr lang="pt-PT" altLang="pt-BR"/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48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7</a:t>
              </a:r>
              <a:endParaRPr lang="pt-PT" altLang="pt-BR"/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1056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4</a:t>
              </a:r>
              <a:endParaRPr lang="pt-PT" altLang="pt-BR"/>
            </a:p>
          </p:txBody>
        </p:sp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84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5</a:t>
              </a:r>
              <a:endParaRPr lang="pt-PT" altLang="pt-BR"/>
            </a:p>
          </p:txBody>
        </p:sp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2256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3</a:t>
              </a:r>
              <a:endParaRPr lang="pt-PT" altLang="pt-BR"/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1584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1</a:t>
              </a:r>
              <a:endParaRPr lang="pt-PT" altLang="pt-BR"/>
            </a:p>
          </p:txBody>
        </p: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2592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0</a:t>
              </a:r>
              <a:endParaRPr lang="pt-PT" altLang="pt-BR"/>
            </a:p>
          </p:txBody>
        </p:sp>
        <p:sp>
          <p:nvSpPr>
            <p:cNvPr id="61462" name="Rectangle 22"/>
            <p:cNvSpPr>
              <a:spLocks noChangeArrowheads="1"/>
            </p:cNvSpPr>
            <p:nvPr/>
          </p:nvSpPr>
          <p:spPr bwMode="auto">
            <a:xfrm>
              <a:off x="1920" y="2832"/>
              <a:ext cx="2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pt-BR" altLang="pt-BR"/>
                <a:t>6</a:t>
              </a:r>
              <a:endParaRPr lang="pt-PT" altLang="pt-BR"/>
            </a:p>
          </p:txBody>
        </p:sp>
        <p:cxnSp>
          <p:nvCxnSpPr>
            <p:cNvPr id="61463" name="AutoShape 23"/>
            <p:cNvCxnSpPr>
              <a:cxnSpLocks noChangeShapeType="1"/>
              <a:stCxn id="61447" idx="2"/>
              <a:endCxn id="61452" idx="0"/>
            </p:cNvCxnSpPr>
            <p:nvPr/>
          </p:nvCxnSpPr>
          <p:spPr bwMode="auto">
            <a:xfrm flipH="1">
              <a:off x="336" y="1968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4" name="AutoShape 24"/>
            <p:cNvCxnSpPr>
              <a:cxnSpLocks noChangeShapeType="1"/>
              <a:stCxn id="61447" idx="2"/>
              <a:endCxn id="61451" idx="0"/>
            </p:cNvCxnSpPr>
            <p:nvPr/>
          </p:nvCxnSpPr>
          <p:spPr bwMode="auto">
            <a:xfrm>
              <a:off x="624" y="1968"/>
              <a:ext cx="33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5" name="AutoShape 25"/>
            <p:cNvCxnSpPr>
              <a:cxnSpLocks noChangeShapeType="1"/>
              <a:stCxn id="61448" idx="2"/>
              <a:endCxn id="61453" idx="0"/>
            </p:cNvCxnSpPr>
            <p:nvPr/>
          </p:nvCxnSpPr>
          <p:spPr bwMode="auto">
            <a:xfrm flipH="1">
              <a:off x="1872" y="1968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6" name="AutoShape 26"/>
            <p:cNvCxnSpPr>
              <a:cxnSpLocks noChangeShapeType="1"/>
              <a:stCxn id="61448" idx="2"/>
              <a:endCxn id="61454" idx="0"/>
            </p:cNvCxnSpPr>
            <p:nvPr/>
          </p:nvCxnSpPr>
          <p:spPr bwMode="auto">
            <a:xfrm>
              <a:off x="2160" y="1968"/>
              <a:ext cx="33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7" name="AutoShape 27"/>
            <p:cNvCxnSpPr>
              <a:cxnSpLocks noChangeShapeType="1"/>
              <a:stCxn id="61452" idx="2"/>
              <a:endCxn id="61456" idx="0"/>
            </p:cNvCxnSpPr>
            <p:nvPr/>
          </p:nvCxnSpPr>
          <p:spPr bwMode="auto">
            <a:xfrm flipH="1">
              <a:off x="168" y="2544"/>
              <a:ext cx="16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8" name="AutoShape 28"/>
            <p:cNvCxnSpPr>
              <a:cxnSpLocks noChangeShapeType="1"/>
              <a:stCxn id="61452" idx="2"/>
              <a:endCxn id="61458" idx="0"/>
            </p:cNvCxnSpPr>
            <p:nvPr/>
          </p:nvCxnSpPr>
          <p:spPr bwMode="auto">
            <a:xfrm>
              <a:off x="336" y="2544"/>
              <a:ext cx="16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69" name="AutoShape 29"/>
            <p:cNvCxnSpPr>
              <a:cxnSpLocks noChangeShapeType="1"/>
              <a:stCxn id="61451" idx="2"/>
              <a:endCxn id="61455" idx="0"/>
            </p:cNvCxnSpPr>
            <p:nvPr/>
          </p:nvCxnSpPr>
          <p:spPr bwMode="auto">
            <a:xfrm flipH="1">
              <a:off x="840" y="2544"/>
              <a:ext cx="12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70" name="AutoShape 30"/>
            <p:cNvCxnSpPr>
              <a:cxnSpLocks noChangeShapeType="1"/>
              <a:stCxn id="61451" idx="2"/>
              <a:endCxn id="61457" idx="0"/>
            </p:cNvCxnSpPr>
            <p:nvPr/>
          </p:nvCxnSpPr>
          <p:spPr bwMode="auto">
            <a:xfrm>
              <a:off x="960" y="2544"/>
              <a:ext cx="21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71" name="AutoShape 31"/>
            <p:cNvCxnSpPr>
              <a:cxnSpLocks noChangeShapeType="1"/>
              <a:stCxn id="61453" idx="2"/>
              <a:endCxn id="61460" idx="0"/>
            </p:cNvCxnSpPr>
            <p:nvPr/>
          </p:nvCxnSpPr>
          <p:spPr bwMode="auto">
            <a:xfrm flipH="1">
              <a:off x="1704" y="2544"/>
              <a:ext cx="16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72" name="AutoShape 32"/>
            <p:cNvCxnSpPr>
              <a:cxnSpLocks noChangeShapeType="1"/>
              <a:stCxn id="61453" idx="2"/>
              <a:endCxn id="61462" idx="0"/>
            </p:cNvCxnSpPr>
            <p:nvPr/>
          </p:nvCxnSpPr>
          <p:spPr bwMode="auto">
            <a:xfrm>
              <a:off x="1872" y="2544"/>
              <a:ext cx="16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73" name="AutoShape 33"/>
            <p:cNvCxnSpPr>
              <a:cxnSpLocks noChangeShapeType="1"/>
              <a:stCxn id="61454" idx="2"/>
              <a:endCxn id="61459" idx="0"/>
            </p:cNvCxnSpPr>
            <p:nvPr/>
          </p:nvCxnSpPr>
          <p:spPr bwMode="auto">
            <a:xfrm flipH="1">
              <a:off x="2376" y="2544"/>
              <a:ext cx="12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74" name="AutoShape 34"/>
            <p:cNvCxnSpPr>
              <a:cxnSpLocks noChangeShapeType="1"/>
              <a:stCxn id="61454" idx="2"/>
              <a:endCxn id="61461" idx="0"/>
            </p:cNvCxnSpPr>
            <p:nvPr/>
          </p:nvCxnSpPr>
          <p:spPr bwMode="auto">
            <a:xfrm>
              <a:off x="2496" y="2544"/>
              <a:ext cx="21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1392" y="144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 type="arrow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61477" name="Text Box 37"/>
            <p:cNvSpPr txBox="1">
              <a:spLocks noChangeArrowheads="1"/>
            </p:cNvSpPr>
            <p:nvPr/>
          </p:nvSpPr>
          <p:spPr bwMode="auto">
            <a:xfrm>
              <a:off x="1056" y="1968"/>
              <a:ext cx="672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pt-BR" altLang="pt-BR" sz="2000">
                  <a:latin typeface="Arial" charset="0"/>
                </a:rPr>
                <a:t>Dividir</a:t>
              </a:r>
              <a:endParaRPr lang="pt-PT" altLang="pt-BR" sz="2000">
                <a:latin typeface="Arial" charset="0"/>
              </a:endParaRPr>
            </a:p>
          </p:txBody>
        </p:sp>
        <p:sp>
          <p:nvSpPr>
            <p:cNvPr id="61509" name="Text Box 69"/>
            <p:cNvSpPr txBox="1">
              <a:spLocks noChangeArrowheads="1"/>
            </p:cNvSpPr>
            <p:nvPr/>
          </p:nvSpPr>
          <p:spPr bwMode="auto">
            <a:xfrm>
              <a:off x="998" y="698"/>
              <a:ext cx="74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pt-BR" altLang="pt-BR"/>
                <a:t>entrada</a:t>
              </a:r>
              <a:endParaRPr lang="pt-PT" altLang="pt-BR"/>
            </a:p>
          </p:txBody>
        </p:sp>
      </p:grp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5427663" y="2379663"/>
            <a:ext cx="2646362" cy="417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0  1  2  3  4  5  6  7</a:t>
            </a:r>
            <a:endParaRPr lang="pt-PT" altLang="pt-BR"/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5010150" y="3354388"/>
            <a:ext cx="1252538" cy="417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2  4  5  7</a:t>
            </a:r>
            <a:endParaRPr lang="pt-PT" altLang="pt-BR"/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7237413" y="3354388"/>
            <a:ext cx="1254125" cy="417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0  1  3  6</a:t>
            </a:r>
            <a:endParaRPr lang="pt-PT" altLang="pt-BR"/>
          </a:p>
        </p:txBody>
      </p:sp>
      <p:cxnSp>
        <p:nvCxnSpPr>
          <p:cNvPr id="61515" name="AutoShape 75"/>
          <p:cNvCxnSpPr>
            <a:cxnSpLocks noChangeShapeType="1"/>
            <a:stCxn id="61512" idx="2"/>
            <a:endCxn id="61513" idx="0"/>
          </p:cNvCxnSpPr>
          <p:nvPr/>
        </p:nvCxnSpPr>
        <p:spPr bwMode="auto">
          <a:xfrm flipH="1">
            <a:off x="5635625" y="2797175"/>
            <a:ext cx="1114425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6" name="AutoShape 76"/>
          <p:cNvCxnSpPr>
            <a:cxnSpLocks noChangeShapeType="1"/>
            <a:stCxn id="61512" idx="2"/>
            <a:endCxn id="61514" idx="0"/>
          </p:cNvCxnSpPr>
          <p:nvPr/>
        </p:nvCxnSpPr>
        <p:spPr bwMode="auto">
          <a:xfrm>
            <a:off x="6750050" y="2797175"/>
            <a:ext cx="1114425" cy="557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17" name="Rectangle 77"/>
          <p:cNvSpPr>
            <a:spLocks noChangeArrowheads="1"/>
          </p:cNvSpPr>
          <p:nvPr/>
        </p:nvSpPr>
        <p:spPr bwMode="auto">
          <a:xfrm>
            <a:off x="5845175" y="4191000"/>
            <a:ext cx="557213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2  4</a:t>
            </a:r>
            <a:endParaRPr lang="pt-PT" altLang="pt-BR"/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4940300" y="4191000"/>
            <a:ext cx="557213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5  7</a:t>
            </a:r>
            <a:endParaRPr lang="pt-PT" altLang="pt-BR"/>
          </a:p>
        </p:txBody>
      </p:sp>
      <p:sp>
        <p:nvSpPr>
          <p:cNvPr id="61519" name="Rectangle 79"/>
          <p:cNvSpPr>
            <a:spLocks noChangeArrowheads="1"/>
          </p:cNvSpPr>
          <p:nvPr/>
        </p:nvSpPr>
        <p:spPr bwMode="auto">
          <a:xfrm>
            <a:off x="7167563" y="4191000"/>
            <a:ext cx="557212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1  6</a:t>
            </a:r>
            <a:endParaRPr lang="pt-PT" altLang="pt-BR"/>
          </a:p>
        </p:txBody>
      </p:sp>
      <p:sp>
        <p:nvSpPr>
          <p:cNvPr id="61520" name="Rectangle 80"/>
          <p:cNvSpPr>
            <a:spLocks noChangeArrowheads="1"/>
          </p:cNvSpPr>
          <p:nvPr/>
        </p:nvSpPr>
        <p:spPr bwMode="auto">
          <a:xfrm>
            <a:off x="8074025" y="4191000"/>
            <a:ext cx="555625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0 3</a:t>
            </a:r>
            <a:endParaRPr lang="pt-PT" altLang="pt-BR"/>
          </a:p>
        </p:txBody>
      </p:sp>
      <p:sp>
        <p:nvSpPr>
          <p:cNvPr id="61521" name="Rectangle 81"/>
          <p:cNvSpPr>
            <a:spLocks noChangeArrowheads="1"/>
          </p:cNvSpPr>
          <p:nvPr/>
        </p:nvSpPr>
        <p:spPr bwMode="auto">
          <a:xfrm>
            <a:off x="5775325" y="5026025"/>
            <a:ext cx="347663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2</a:t>
            </a:r>
            <a:endParaRPr lang="pt-PT" altLang="pt-BR"/>
          </a:p>
        </p:txBody>
      </p:sp>
      <p:sp>
        <p:nvSpPr>
          <p:cNvPr id="61522" name="Rectangle 82"/>
          <p:cNvSpPr>
            <a:spLocks noChangeArrowheads="1"/>
          </p:cNvSpPr>
          <p:nvPr/>
        </p:nvSpPr>
        <p:spPr bwMode="auto">
          <a:xfrm>
            <a:off x="4800600" y="5026025"/>
            <a:ext cx="347663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7</a:t>
            </a:r>
            <a:endParaRPr lang="pt-PT" altLang="pt-BR"/>
          </a:p>
        </p:txBody>
      </p:sp>
      <p:sp>
        <p:nvSpPr>
          <p:cNvPr id="61523" name="Rectangle 83"/>
          <p:cNvSpPr>
            <a:spLocks noChangeArrowheads="1"/>
          </p:cNvSpPr>
          <p:nvPr/>
        </p:nvSpPr>
        <p:spPr bwMode="auto">
          <a:xfrm>
            <a:off x="6262688" y="5026025"/>
            <a:ext cx="347662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4</a:t>
            </a:r>
            <a:endParaRPr lang="pt-PT" altLang="pt-BR"/>
          </a:p>
        </p:txBody>
      </p:sp>
      <p:sp>
        <p:nvSpPr>
          <p:cNvPr id="61524" name="Rectangle 84"/>
          <p:cNvSpPr>
            <a:spLocks noChangeArrowheads="1"/>
          </p:cNvSpPr>
          <p:nvPr/>
        </p:nvSpPr>
        <p:spPr bwMode="auto">
          <a:xfrm>
            <a:off x="5287963" y="5026025"/>
            <a:ext cx="347662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5</a:t>
            </a:r>
            <a:endParaRPr lang="pt-PT" altLang="pt-BR"/>
          </a:p>
        </p:txBody>
      </p:sp>
      <p:sp>
        <p:nvSpPr>
          <p:cNvPr id="61525" name="Rectangle 85"/>
          <p:cNvSpPr>
            <a:spLocks noChangeArrowheads="1"/>
          </p:cNvSpPr>
          <p:nvPr/>
        </p:nvSpPr>
        <p:spPr bwMode="auto">
          <a:xfrm>
            <a:off x="8004175" y="5026025"/>
            <a:ext cx="347663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3</a:t>
            </a:r>
            <a:endParaRPr lang="pt-PT" altLang="pt-BR"/>
          </a:p>
        </p:txBody>
      </p:sp>
      <p:sp>
        <p:nvSpPr>
          <p:cNvPr id="61526" name="Rectangle 86"/>
          <p:cNvSpPr>
            <a:spLocks noChangeArrowheads="1"/>
          </p:cNvSpPr>
          <p:nvPr/>
        </p:nvSpPr>
        <p:spPr bwMode="auto">
          <a:xfrm>
            <a:off x="7029450" y="5026025"/>
            <a:ext cx="347663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61527" name="Rectangle 87"/>
          <p:cNvSpPr>
            <a:spLocks noChangeArrowheads="1"/>
          </p:cNvSpPr>
          <p:nvPr/>
        </p:nvSpPr>
        <p:spPr bwMode="auto">
          <a:xfrm>
            <a:off x="8491538" y="5026025"/>
            <a:ext cx="347662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0</a:t>
            </a:r>
            <a:endParaRPr lang="pt-PT" altLang="pt-BR"/>
          </a:p>
        </p:txBody>
      </p:sp>
      <p:sp>
        <p:nvSpPr>
          <p:cNvPr id="61528" name="Rectangle 88"/>
          <p:cNvSpPr>
            <a:spLocks noChangeArrowheads="1"/>
          </p:cNvSpPr>
          <p:nvPr/>
        </p:nvSpPr>
        <p:spPr bwMode="auto">
          <a:xfrm>
            <a:off x="7516813" y="5026025"/>
            <a:ext cx="347662" cy="417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6</a:t>
            </a:r>
            <a:endParaRPr lang="pt-PT" altLang="pt-BR"/>
          </a:p>
        </p:txBody>
      </p:sp>
      <p:cxnSp>
        <p:nvCxnSpPr>
          <p:cNvPr id="61529" name="AutoShape 89"/>
          <p:cNvCxnSpPr>
            <a:cxnSpLocks noChangeShapeType="1"/>
            <a:stCxn id="61513" idx="2"/>
            <a:endCxn id="61518" idx="0"/>
          </p:cNvCxnSpPr>
          <p:nvPr/>
        </p:nvCxnSpPr>
        <p:spPr bwMode="auto">
          <a:xfrm flipH="1">
            <a:off x="5218113" y="3771900"/>
            <a:ext cx="417512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0" name="AutoShape 90"/>
          <p:cNvCxnSpPr>
            <a:cxnSpLocks noChangeShapeType="1"/>
            <a:stCxn id="61513" idx="2"/>
            <a:endCxn id="61517" idx="0"/>
          </p:cNvCxnSpPr>
          <p:nvPr/>
        </p:nvCxnSpPr>
        <p:spPr bwMode="auto">
          <a:xfrm>
            <a:off x="5635625" y="3771900"/>
            <a:ext cx="487363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1" name="AutoShape 91"/>
          <p:cNvCxnSpPr>
            <a:cxnSpLocks noChangeShapeType="1"/>
            <a:stCxn id="61514" idx="2"/>
            <a:endCxn id="61519" idx="0"/>
          </p:cNvCxnSpPr>
          <p:nvPr/>
        </p:nvCxnSpPr>
        <p:spPr bwMode="auto">
          <a:xfrm flipH="1">
            <a:off x="7446963" y="3771900"/>
            <a:ext cx="417512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2" name="AutoShape 92"/>
          <p:cNvCxnSpPr>
            <a:cxnSpLocks noChangeShapeType="1"/>
            <a:stCxn id="61514" idx="2"/>
            <a:endCxn id="61520" idx="0"/>
          </p:cNvCxnSpPr>
          <p:nvPr/>
        </p:nvCxnSpPr>
        <p:spPr bwMode="auto">
          <a:xfrm>
            <a:off x="7864475" y="3771900"/>
            <a:ext cx="487363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3" name="AutoShape 93"/>
          <p:cNvCxnSpPr>
            <a:cxnSpLocks noChangeShapeType="1"/>
            <a:stCxn id="61518" idx="2"/>
            <a:endCxn id="61522" idx="0"/>
          </p:cNvCxnSpPr>
          <p:nvPr/>
        </p:nvCxnSpPr>
        <p:spPr bwMode="auto">
          <a:xfrm flipH="1">
            <a:off x="4975225" y="4608513"/>
            <a:ext cx="242888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4" name="AutoShape 94"/>
          <p:cNvCxnSpPr>
            <a:cxnSpLocks noChangeShapeType="1"/>
            <a:stCxn id="61518" idx="2"/>
            <a:endCxn id="61524" idx="0"/>
          </p:cNvCxnSpPr>
          <p:nvPr/>
        </p:nvCxnSpPr>
        <p:spPr bwMode="auto">
          <a:xfrm>
            <a:off x="5218113" y="4608513"/>
            <a:ext cx="244475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5" name="AutoShape 95"/>
          <p:cNvCxnSpPr>
            <a:cxnSpLocks noChangeShapeType="1"/>
            <a:stCxn id="61517" idx="2"/>
            <a:endCxn id="61521" idx="0"/>
          </p:cNvCxnSpPr>
          <p:nvPr/>
        </p:nvCxnSpPr>
        <p:spPr bwMode="auto">
          <a:xfrm flipH="1">
            <a:off x="5949950" y="4608513"/>
            <a:ext cx="173038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6" name="AutoShape 96"/>
          <p:cNvCxnSpPr>
            <a:cxnSpLocks noChangeShapeType="1"/>
            <a:stCxn id="61517" idx="2"/>
            <a:endCxn id="61523" idx="0"/>
          </p:cNvCxnSpPr>
          <p:nvPr/>
        </p:nvCxnSpPr>
        <p:spPr bwMode="auto">
          <a:xfrm>
            <a:off x="6122988" y="4608513"/>
            <a:ext cx="314325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7" name="AutoShape 97"/>
          <p:cNvCxnSpPr>
            <a:cxnSpLocks noChangeShapeType="1"/>
            <a:stCxn id="61519" idx="2"/>
            <a:endCxn id="61526" idx="0"/>
          </p:cNvCxnSpPr>
          <p:nvPr/>
        </p:nvCxnSpPr>
        <p:spPr bwMode="auto">
          <a:xfrm flipH="1">
            <a:off x="7202488" y="4608513"/>
            <a:ext cx="244475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8" name="AutoShape 98"/>
          <p:cNvCxnSpPr>
            <a:cxnSpLocks noChangeShapeType="1"/>
            <a:stCxn id="61519" idx="2"/>
            <a:endCxn id="61528" idx="0"/>
          </p:cNvCxnSpPr>
          <p:nvPr/>
        </p:nvCxnSpPr>
        <p:spPr bwMode="auto">
          <a:xfrm>
            <a:off x="7446963" y="4608513"/>
            <a:ext cx="242887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9" name="AutoShape 99"/>
          <p:cNvCxnSpPr>
            <a:cxnSpLocks noChangeShapeType="1"/>
            <a:stCxn id="61520" idx="2"/>
            <a:endCxn id="61525" idx="0"/>
          </p:cNvCxnSpPr>
          <p:nvPr/>
        </p:nvCxnSpPr>
        <p:spPr bwMode="auto">
          <a:xfrm flipH="1">
            <a:off x="8177213" y="4608513"/>
            <a:ext cx="174625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0" name="AutoShape 100"/>
          <p:cNvCxnSpPr>
            <a:cxnSpLocks noChangeShapeType="1"/>
            <a:stCxn id="61520" idx="2"/>
            <a:endCxn id="61527" idx="0"/>
          </p:cNvCxnSpPr>
          <p:nvPr/>
        </p:nvCxnSpPr>
        <p:spPr bwMode="auto">
          <a:xfrm>
            <a:off x="8351838" y="4608513"/>
            <a:ext cx="312737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1" name="Line 101"/>
          <p:cNvSpPr>
            <a:spLocks noChangeShapeType="1"/>
          </p:cNvSpPr>
          <p:nvPr/>
        </p:nvSpPr>
        <p:spPr bwMode="auto">
          <a:xfrm>
            <a:off x="6750050" y="3006725"/>
            <a:ext cx="31750" cy="19462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 type="arrow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61542" name="Text Box 102"/>
          <p:cNvSpPr txBox="1">
            <a:spLocks noChangeArrowheads="1"/>
          </p:cNvSpPr>
          <p:nvPr/>
        </p:nvSpPr>
        <p:spPr bwMode="auto">
          <a:xfrm>
            <a:off x="6096000" y="3794125"/>
            <a:ext cx="13573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sz="2000">
                <a:latin typeface="Arial" charset="0"/>
              </a:rPr>
              <a:t>Combinar</a:t>
            </a:r>
            <a:endParaRPr lang="pt-PT" altLang="pt-BR" sz="2000">
              <a:latin typeface="Arial" charset="0"/>
            </a:endParaRPr>
          </a:p>
        </p:txBody>
      </p:sp>
      <p:sp>
        <p:nvSpPr>
          <p:cNvPr id="61543" name="Text Box 103"/>
          <p:cNvSpPr txBox="1">
            <a:spLocks noChangeArrowheads="1"/>
          </p:cNvSpPr>
          <p:nvPr/>
        </p:nvSpPr>
        <p:spPr bwMode="auto">
          <a:xfrm>
            <a:off x="6324600" y="19050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pt-BR" altLang="pt-BR"/>
              <a:t>saída</a:t>
            </a:r>
            <a:endParaRPr lang="pt-PT" altLang="pt-BR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498C-C8F2-4052-86C9-817A91BA09AD}" type="slidenum">
              <a:rPr lang="pt-PT" altLang="pt-BR"/>
              <a:pPr/>
              <a:t>51</a:t>
            </a:fld>
            <a:endParaRPr lang="pt-PT" altLang="pt-B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 rotina </a:t>
            </a:r>
            <a:r>
              <a:rPr lang="pt-BR" altLang="pt-BR" i="1"/>
              <a:t>MergeSort</a:t>
            </a:r>
            <a:r>
              <a:rPr lang="pt-BR" altLang="pt-BR"/>
              <a:t> abaixo ordena as posições </a:t>
            </a:r>
            <a:r>
              <a:rPr lang="pt-BR" altLang="pt-BR" i="1"/>
              <a:t>i, i+</a:t>
            </a:r>
            <a:r>
              <a:rPr lang="pt-BR" altLang="pt-BR"/>
              <a:t>1, … </a:t>
            </a:r>
            <a:r>
              <a:rPr lang="pt-BR" altLang="pt-BR" i="1"/>
              <a:t>i+n</a:t>
            </a:r>
            <a:r>
              <a:rPr lang="pt-BR" altLang="pt-BR"/>
              <a:t>–1 do array </a:t>
            </a:r>
            <a:r>
              <a:rPr lang="pt-BR" altLang="pt-BR" i="1"/>
              <a:t>A</a:t>
            </a:r>
            <a:r>
              <a:rPr lang="pt-BR" altLang="pt-BR"/>
              <a:t>[]</a:t>
            </a:r>
          </a:p>
          <a:p>
            <a:r>
              <a:rPr lang="pt-BR" altLang="pt-BR"/>
              <a:t>A rotina </a:t>
            </a:r>
            <a:r>
              <a:rPr lang="pt-BR" altLang="pt-BR" i="1"/>
              <a:t>Merge</a:t>
            </a:r>
            <a:r>
              <a:rPr lang="pt-BR" altLang="pt-BR"/>
              <a:t> é dada a seguir</a:t>
            </a:r>
          </a:p>
          <a:p>
            <a:pPr>
              <a:buFont typeface="Wingdings" pitchFamily="2" charset="2"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MergeSort</a:t>
            </a:r>
            <a:r>
              <a:rPr lang="pt-BR" altLang="pt-BR"/>
              <a:t> (</a:t>
            </a:r>
            <a:r>
              <a:rPr lang="pt-BR" altLang="pt-BR" i="1"/>
              <a:t>A</a:t>
            </a:r>
            <a:r>
              <a:rPr lang="pt-BR" altLang="pt-BR"/>
              <a:t> [], 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n</a:t>
            </a:r>
            <a:r>
              <a:rPr lang="pt-BR" altLang="pt-BR"/>
              <a:t>)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se</a:t>
            </a:r>
            <a:r>
              <a:rPr lang="pt-BR" altLang="pt-BR"/>
              <a:t> </a:t>
            </a:r>
            <a:r>
              <a:rPr lang="pt-BR" altLang="pt-BR" i="1"/>
              <a:t>n</a:t>
            </a:r>
            <a:r>
              <a:rPr lang="pt-BR" altLang="pt-BR"/>
              <a:t> &gt; 1 </a:t>
            </a:r>
            <a:r>
              <a:rPr lang="pt-BR" altLang="pt-BR" b="1">
                <a:latin typeface="Arial" charset="0"/>
              </a:rPr>
              <a:t>então</a:t>
            </a:r>
            <a:r>
              <a:rPr lang="pt-BR" altLang="pt-BR"/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m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n</a:t>
            </a:r>
            <a:r>
              <a:rPr lang="pt-BR" altLang="pt-BR"/>
              <a:t> div 2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MergeSort</a:t>
            </a:r>
            <a:r>
              <a:rPr lang="pt-BR" altLang="pt-BR"/>
              <a:t> (</a:t>
            </a:r>
            <a:r>
              <a:rPr lang="pt-BR" altLang="pt-BR" i="1"/>
              <a:t>A</a:t>
            </a:r>
            <a:r>
              <a:rPr lang="pt-BR" altLang="pt-BR"/>
              <a:t>, 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m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MergeSort</a:t>
            </a:r>
            <a:r>
              <a:rPr lang="pt-BR" altLang="pt-BR"/>
              <a:t> (</a:t>
            </a:r>
            <a:r>
              <a:rPr lang="pt-BR" altLang="pt-BR" i="1"/>
              <a:t>A</a:t>
            </a:r>
            <a:r>
              <a:rPr lang="pt-BR" altLang="pt-BR"/>
              <a:t>, </a:t>
            </a:r>
            <a:r>
              <a:rPr lang="pt-BR" altLang="pt-BR" i="1"/>
              <a:t>i</a:t>
            </a:r>
            <a:r>
              <a:rPr lang="pt-BR" altLang="pt-BR"/>
              <a:t> + </a:t>
            </a:r>
            <a:r>
              <a:rPr lang="pt-BR" altLang="pt-BR" i="1"/>
              <a:t>m</a:t>
            </a:r>
            <a:r>
              <a:rPr lang="pt-BR" altLang="pt-BR"/>
              <a:t>, </a:t>
            </a:r>
            <a:r>
              <a:rPr lang="pt-BR" altLang="pt-BR" i="1"/>
              <a:t>n</a:t>
            </a:r>
            <a:r>
              <a:rPr lang="pt-BR" altLang="pt-BR"/>
              <a:t> – </a:t>
            </a:r>
            <a:r>
              <a:rPr lang="pt-BR" altLang="pt-BR" i="1"/>
              <a:t>m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Merge</a:t>
            </a:r>
            <a:r>
              <a:rPr lang="pt-BR" altLang="pt-BR"/>
              <a:t> (</a:t>
            </a:r>
            <a:r>
              <a:rPr lang="pt-BR" altLang="pt-BR" i="1"/>
              <a:t>A</a:t>
            </a:r>
            <a:r>
              <a:rPr lang="pt-BR" altLang="pt-BR"/>
              <a:t>, 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i</a:t>
            </a:r>
            <a:r>
              <a:rPr lang="pt-BR" altLang="pt-BR"/>
              <a:t> + </a:t>
            </a:r>
            <a:r>
              <a:rPr lang="pt-BR" altLang="pt-BR" i="1"/>
              <a:t>m</a:t>
            </a:r>
            <a:r>
              <a:rPr lang="pt-BR" altLang="pt-BR"/>
              <a:t>, 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/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/>
              <a:t>}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1C29-797A-4782-A597-445EDE59A081}" type="slidenum">
              <a:rPr lang="pt-PT" altLang="pt-BR"/>
              <a:pPr/>
              <a:t>52</a:t>
            </a:fld>
            <a:endParaRPr lang="pt-PT" altLang="pt-BR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4343400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proc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Merge</a:t>
            </a:r>
            <a:r>
              <a:rPr lang="pt-BR" altLang="pt-BR" sz="2000">
                <a:cs typeface="Times New Roman" charset="0"/>
              </a:rPr>
              <a:t> (</a:t>
            </a:r>
            <a:r>
              <a:rPr lang="pt-BR" altLang="pt-BR" sz="2000" i="1">
                <a:cs typeface="Times New Roman" charset="0"/>
              </a:rPr>
              <a:t>A</a:t>
            </a:r>
            <a:r>
              <a:rPr lang="pt-BR" altLang="pt-BR" sz="2000">
                <a:cs typeface="Times New Roman" charset="0"/>
              </a:rPr>
              <a:t> [],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1,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2, </a:t>
            </a:r>
            <a:r>
              <a:rPr lang="pt-BR" altLang="pt-BR" sz="2000" i="1">
                <a:cs typeface="Times New Roman" charset="0"/>
              </a:rPr>
              <a:t>n</a:t>
            </a:r>
            <a:r>
              <a:rPr lang="pt-BR" altLang="pt-BR" sz="2000">
                <a:cs typeface="Times New Roman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2000">
                <a:cs typeface="Times New Roman" charset="0"/>
              </a:rPr>
              <a:t>array </a:t>
            </a:r>
            <a:r>
              <a:rPr lang="pt-BR" altLang="pt-BR" sz="2000" i="1">
                <a:cs typeface="Times New Roman" charset="0"/>
              </a:rPr>
              <a:t>B</a:t>
            </a:r>
            <a:r>
              <a:rPr lang="pt-BR" altLang="pt-BR" sz="2000">
                <a:cs typeface="Times New Roman" charset="0"/>
              </a:rPr>
              <a:t> []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, </a:t>
            </a:r>
            <a:r>
              <a:rPr lang="pt-BR" altLang="pt-BR" sz="2000" i="1">
                <a:cs typeface="Times New Roman" charset="0"/>
              </a:rPr>
              <a:t>j</a:t>
            </a:r>
            <a:r>
              <a:rPr lang="pt-BR" altLang="pt-BR" sz="2000">
                <a:cs typeface="Times New Roman" charset="0"/>
              </a:rPr>
              <a:t>, 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1,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2,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  <a:cs typeface="Arial" charset="0"/>
              </a:rPr>
              <a:t>enquanto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 &lt;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2 </a:t>
            </a:r>
            <a:r>
              <a:rPr lang="pt-BR" altLang="pt-BR" sz="2000" b="1">
                <a:latin typeface="Arial" charset="0"/>
                <a:cs typeface="Arial" charset="0"/>
              </a:rPr>
              <a:t>e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j</a:t>
            </a:r>
            <a:r>
              <a:rPr lang="pt-BR" altLang="pt-BR" sz="2000">
                <a:cs typeface="Times New Roman" charset="0"/>
              </a:rPr>
              <a:t> &lt;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1 + </a:t>
            </a:r>
            <a:r>
              <a:rPr lang="pt-BR" altLang="pt-BR" sz="2000" i="1">
                <a:cs typeface="Times New Roman" charset="0"/>
              </a:rPr>
              <a:t>n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</a:rPr>
              <a:t>fazer</a:t>
            </a:r>
            <a:r>
              <a:rPr lang="pt-BR" altLang="pt-BR" sz="2000">
                <a:cs typeface="Times New Roman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2000" b="1">
                <a:latin typeface="Arial" charset="0"/>
                <a:cs typeface="Arial" charset="0"/>
              </a:rPr>
              <a:t>se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A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]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£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A</a:t>
            </a:r>
            <a:r>
              <a:rPr lang="pt-BR" altLang="pt-BR" sz="2000">
                <a:cs typeface="Times New Roman" charset="0"/>
              </a:rPr>
              <a:t>[</a:t>
            </a:r>
            <a:r>
              <a:rPr lang="pt-BR" altLang="pt-BR" sz="2000" i="1">
                <a:cs typeface="Times New Roman" charset="0"/>
              </a:rPr>
              <a:t>j</a:t>
            </a:r>
            <a:r>
              <a:rPr lang="pt-BR" altLang="pt-BR" sz="2000">
                <a:cs typeface="Times New Roman" charset="0"/>
              </a:rPr>
              <a:t>] </a:t>
            </a:r>
            <a:r>
              <a:rPr lang="pt-BR" altLang="pt-BR" sz="2000" b="1">
                <a:latin typeface="Arial" charset="0"/>
                <a:cs typeface="Arial" charset="0"/>
              </a:rPr>
              <a:t>então</a:t>
            </a:r>
            <a:r>
              <a:rPr lang="pt-BR" altLang="pt-BR" sz="2000">
                <a:cs typeface="Times New Roman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2000" i="1">
                <a:cs typeface="Times New Roman" charset="0"/>
              </a:rPr>
              <a:t>B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]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A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,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 + 1,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 + 1 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2000">
                <a:cs typeface="Times New Roman" charset="0"/>
              </a:rPr>
              <a:t>} </a:t>
            </a:r>
            <a:r>
              <a:rPr lang="pt-BR" altLang="pt-BR" sz="2000" b="1">
                <a:latin typeface="Arial" charset="0"/>
                <a:cs typeface="Arial" charset="0"/>
              </a:rPr>
              <a:t>senão</a:t>
            </a:r>
            <a:r>
              <a:rPr lang="pt-BR" altLang="pt-BR" sz="2000">
                <a:cs typeface="Times New Roman" charset="0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2000" i="1">
                <a:cs typeface="Times New Roman" charset="0"/>
              </a:rPr>
              <a:t>B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]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A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j</a:t>
            </a:r>
            <a:r>
              <a:rPr lang="pt-BR" altLang="pt-BR" sz="2000">
                <a:cs typeface="Times New Roman" charset="0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, </a:t>
            </a:r>
            <a:r>
              <a:rPr lang="pt-BR" altLang="pt-BR" sz="2000" i="1">
                <a:cs typeface="Times New Roman" charset="0"/>
              </a:rPr>
              <a:t>j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 + 1, </a:t>
            </a:r>
            <a:r>
              <a:rPr lang="pt-BR" altLang="pt-BR" sz="2000" i="1">
                <a:cs typeface="Times New Roman" charset="0"/>
              </a:rPr>
              <a:t>j</a:t>
            </a:r>
            <a:r>
              <a:rPr lang="pt-BR" altLang="pt-BR" sz="2000">
                <a:cs typeface="Times New Roman" charset="0"/>
              </a:rPr>
              <a:t> + 1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2000">
                <a:cs typeface="Times New Roman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2000">
                <a:cs typeface="Times New Roman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endParaRPr lang="pt-BR" altLang="pt-BR" sz="200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800600" y="1219200"/>
            <a:ext cx="434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    enquanto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 &lt;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2 </a:t>
            </a:r>
            <a:r>
              <a:rPr lang="pt-BR" altLang="pt-BR" sz="2000" b="1">
                <a:latin typeface="Arial" charset="0"/>
                <a:cs typeface="Arial" charset="0"/>
              </a:rPr>
              <a:t>fazer</a:t>
            </a:r>
            <a:r>
              <a:rPr lang="pt-BR" altLang="pt-BR" sz="2000">
                <a:cs typeface="Times New Roman" charset="0"/>
              </a:rPr>
              <a:t> {</a:t>
            </a:r>
            <a:endParaRPr lang="pt-PT" altLang="pt-BR" sz="2000"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2000" i="1">
                <a:cs typeface="Times New Roman" charset="0"/>
              </a:rPr>
              <a:t>B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]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A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]</a:t>
            </a:r>
            <a:endParaRPr lang="pt-PT" altLang="pt-BR" sz="2000"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, 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 + 1, </a:t>
            </a:r>
            <a:r>
              <a:rPr lang="pt-BR" altLang="pt-BR" sz="2000" i="1">
                <a:cs typeface="Times New Roman" charset="0"/>
              </a:rPr>
              <a:t>k</a:t>
            </a:r>
            <a:r>
              <a:rPr lang="pt-BR" altLang="pt-BR" sz="2000">
                <a:cs typeface="Times New Roman" charset="0"/>
              </a:rPr>
              <a:t> + 1 </a:t>
            </a:r>
            <a:endParaRPr lang="pt-PT" altLang="pt-BR" sz="2000"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2000">
                <a:cs typeface="Times New Roman" charset="0"/>
              </a:rPr>
              <a:t>}</a:t>
            </a: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  </a:t>
            </a:r>
            <a:endParaRPr lang="pt-PT" altLang="pt-BR" sz="2000"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  <a:cs typeface="Arial" charset="0"/>
              </a:rPr>
              <a:t>para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b="1">
                <a:latin typeface="Arial" charset="0"/>
                <a:cs typeface="Arial" charset="0"/>
              </a:rPr>
              <a:t>desde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1 </a:t>
            </a:r>
            <a:r>
              <a:rPr lang="pt-BR" altLang="pt-BR" sz="2000" b="1">
                <a:latin typeface="Arial" charset="0"/>
                <a:cs typeface="Arial" charset="0"/>
              </a:rPr>
              <a:t>até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j</a:t>
            </a:r>
            <a:r>
              <a:rPr lang="pt-BR" altLang="pt-BR" sz="2000">
                <a:cs typeface="Times New Roman" charset="0"/>
              </a:rPr>
              <a:t>–1 </a:t>
            </a:r>
            <a:r>
              <a:rPr lang="pt-BR" altLang="pt-BR" sz="2000" b="1">
                <a:latin typeface="Arial" charset="0"/>
                <a:cs typeface="Arial" charset="0"/>
              </a:rPr>
              <a:t>fazer</a:t>
            </a:r>
            <a:r>
              <a:rPr lang="pt-BR" altLang="pt-BR" sz="2000">
                <a:cs typeface="Times New Roman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>
                <a:cs typeface="Times New Roman" charset="0"/>
              </a:rPr>
              <a:t>        </a:t>
            </a:r>
            <a:r>
              <a:rPr lang="pt-BR" altLang="pt-BR" sz="2000" i="1">
                <a:cs typeface="Times New Roman" charset="0"/>
              </a:rPr>
              <a:t>A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] </a:t>
            </a:r>
            <a:r>
              <a:rPr lang="pt-BR" altLang="pt-BR" sz="2000">
                <a:latin typeface="Symbol" pitchFamily="18" charset="2"/>
                <a:cs typeface="Times New Roman" charset="0"/>
              </a:rPr>
              <a:t>¬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B</a:t>
            </a:r>
            <a:r>
              <a:rPr lang="pt-BR" altLang="pt-BR" sz="2000">
                <a:cs typeface="Times New Roman" charset="0"/>
              </a:rPr>
              <a:t> [</a:t>
            </a:r>
            <a:r>
              <a:rPr lang="pt-BR" altLang="pt-BR" sz="2000" i="1">
                <a:cs typeface="Times New Roman" charset="0"/>
              </a:rPr>
              <a:t>i</a:t>
            </a:r>
            <a:r>
              <a:rPr lang="pt-BR" altLang="pt-BR" sz="2000">
                <a:cs typeface="Times New Roman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>
                <a:cs typeface="Times New Roman" charset="0"/>
              </a:rPr>
              <a:t>     }</a:t>
            </a:r>
            <a:endParaRPr lang="pt-PT" altLang="pt-BR" sz="2000"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pt-BR" altLang="pt-BR" sz="2000">
                <a:cs typeface="Times New Roman" charset="0"/>
              </a:rPr>
              <a:t>}</a:t>
            </a:r>
            <a:r>
              <a:rPr lang="pt-BR" altLang="pt-BR" sz="2000">
                <a:latin typeface="Courier New" pitchFamily="49" charset="0"/>
                <a:cs typeface="Courier New" pitchFamily="49" charset="0"/>
              </a:rPr>
              <a:t>  </a:t>
            </a:r>
            <a:endParaRPr lang="pt-PT" altLang="pt-BR" sz="2000">
              <a:cs typeface="Times New Roman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pt-PT" altLang="pt-BR" sz="2000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4648200" y="1219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898C-2842-43D8-BC6E-11FD41FC68D9}" type="slidenum">
              <a:rPr lang="pt-PT" altLang="pt-BR"/>
              <a:pPr/>
              <a:t>53</a:t>
            </a:fld>
            <a:endParaRPr lang="pt-PT" altLang="pt-BR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 - Considerações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MergeSort é um algoritmo de ordenação </a:t>
            </a:r>
            <a:r>
              <a:rPr lang="pt-BR" altLang="pt-BR" u="sng"/>
              <a:t>estável</a:t>
            </a:r>
          </a:p>
          <a:p>
            <a:pPr lvl="1"/>
            <a:r>
              <a:rPr lang="pt-BR" altLang="pt-BR"/>
              <a:t>Se dois elementos são iguais eles nunca são trocados de ordem</a:t>
            </a:r>
          </a:p>
          <a:p>
            <a:pPr lvl="1"/>
            <a:r>
              <a:rPr lang="pt-BR" altLang="pt-BR"/>
              <a:t>Importante, por exemplo, se os elementos já estão ordenados segundo alguma chave secundária</a:t>
            </a:r>
          </a:p>
          <a:p>
            <a:r>
              <a:rPr lang="pt-BR" altLang="pt-BR"/>
              <a:t>O array auxiliar </a:t>
            </a:r>
            <a:r>
              <a:rPr lang="pt-BR" altLang="pt-BR" i="1"/>
              <a:t>B</a:t>
            </a:r>
            <a:r>
              <a:rPr lang="pt-BR" altLang="pt-BR"/>
              <a:t> não pode ser evitado sem piorar a performance do algoritmo</a:t>
            </a:r>
          </a:p>
          <a:p>
            <a:r>
              <a:rPr lang="pt-BR" altLang="pt-BR"/>
              <a:t>O “overhead” da recursão pode ser aliviado empregando-se um algoritmo mais simples quando os arrays forem pequenos (algumas dezenas)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EBA2-3F45-4929-8407-F36404D01D8C}" type="slidenum">
              <a:rPr lang="pt-PT" altLang="pt-BR"/>
              <a:pPr/>
              <a:t>54</a:t>
            </a:fld>
            <a:endParaRPr lang="pt-PT" altLang="pt-BR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 - Considerações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Pode-se aliviar a situação evitando a cópia dos elementos de </a:t>
            </a:r>
            <a:r>
              <a:rPr lang="pt-BR" altLang="pt-BR" i="1"/>
              <a:t>B</a:t>
            </a:r>
            <a:r>
              <a:rPr lang="pt-BR" altLang="pt-BR"/>
              <a:t> de volta para </a:t>
            </a:r>
            <a:r>
              <a:rPr lang="pt-BR" altLang="pt-BR" i="1"/>
              <a:t>A</a:t>
            </a:r>
          </a:p>
          <a:p>
            <a:pPr lvl="1"/>
            <a:r>
              <a:rPr lang="pt-BR" altLang="pt-BR"/>
              <a:t>Usa-se 2 arrays </a:t>
            </a:r>
            <a:r>
              <a:rPr lang="pt-BR" altLang="pt-BR" i="1"/>
              <a:t>A</a:t>
            </a:r>
            <a:r>
              <a:rPr lang="pt-BR" altLang="pt-BR"/>
              <a:t> e </a:t>
            </a:r>
            <a:r>
              <a:rPr lang="pt-BR" altLang="pt-BR" i="1"/>
              <a:t>B</a:t>
            </a:r>
            <a:r>
              <a:rPr lang="pt-BR" altLang="pt-BR"/>
              <a:t> de mesmo comprimento</a:t>
            </a:r>
          </a:p>
          <a:p>
            <a:pPr lvl="1"/>
            <a:r>
              <a:rPr lang="pt-BR" altLang="pt-BR"/>
              <a:t>Em níveis pares da recursão, </a:t>
            </a:r>
            <a:r>
              <a:rPr lang="pt-BR" altLang="pt-BR" i="1"/>
              <a:t>Merge</a:t>
            </a:r>
            <a:r>
              <a:rPr lang="pt-BR" altLang="pt-BR"/>
              <a:t> opera em </a:t>
            </a:r>
            <a:r>
              <a:rPr lang="pt-BR" altLang="pt-BR" i="1"/>
              <a:t>A</a:t>
            </a:r>
            <a:r>
              <a:rPr lang="pt-BR" altLang="pt-BR"/>
              <a:t> usando </a:t>
            </a:r>
            <a:r>
              <a:rPr lang="pt-BR" altLang="pt-BR" i="1"/>
              <a:t>B </a:t>
            </a:r>
            <a:r>
              <a:rPr lang="pt-BR" altLang="pt-BR"/>
              <a:t>para armazenar o resultado</a:t>
            </a:r>
          </a:p>
          <a:p>
            <a:pPr lvl="1"/>
            <a:r>
              <a:rPr lang="pt-BR" altLang="pt-BR"/>
              <a:t>Em níveis ímpares a situação é invertida</a:t>
            </a:r>
          </a:p>
          <a:p>
            <a:pPr lvl="1"/>
            <a:r>
              <a:rPr lang="pt-BR" altLang="pt-BR"/>
              <a:t>Ao final pode ser necessário copiar de </a:t>
            </a:r>
            <a:r>
              <a:rPr lang="pt-BR" altLang="pt-BR" i="1"/>
              <a:t>B</a:t>
            </a:r>
            <a:r>
              <a:rPr lang="pt-BR" altLang="pt-BR"/>
              <a:t> para </a:t>
            </a:r>
            <a:r>
              <a:rPr lang="pt-BR" altLang="pt-BR" i="1"/>
              <a:t>A </a:t>
            </a:r>
            <a:r>
              <a:rPr lang="pt-BR" altLang="pt-BR"/>
              <a:t>novamente (se o número de níveis de recursão for ímpar) 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C09-DA5F-4DBF-88D5-B0F76AD4D0D4}" type="slidenum">
              <a:rPr lang="pt-PT" altLang="pt-BR"/>
              <a:pPr/>
              <a:t>55</a:t>
            </a:fld>
            <a:endParaRPr lang="pt-PT" altLang="pt-B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 - Análise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Análise da rotina </a:t>
            </a:r>
            <a:r>
              <a:rPr lang="pt-BR" altLang="pt-BR" i="1"/>
              <a:t>Merge</a:t>
            </a:r>
            <a:r>
              <a:rPr lang="pt-BR" altLang="pt-BR"/>
              <a:t>:</a:t>
            </a:r>
          </a:p>
          <a:p>
            <a:pPr lvl="1"/>
            <a:r>
              <a:rPr lang="pt-BR" altLang="pt-BR"/>
              <a:t>Cada chamada mescla um total de </a:t>
            </a:r>
            <a:r>
              <a:rPr lang="pt-BR" altLang="pt-BR" i="1"/>
              <a:t>n</a:t>
            </a:r>
            <a:r>
              <a:rPr lang="pt-BR" altLang="pt-BR"/>
              <a:t> elementos</a:t>
            </a:r>
          </a:p>
          <a:p>
            <a:pPr lvl="1"/>
            <a:r>
              <a:rPr lang="pt-BR" altLang="pt-BR"/>
              <a:t>Há três laços de repetição, sendo que cada iteração executa um número fixo de operações (que não depende de 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  <a:p>
            <a:pPr lvl="1"/>
            <a:r>
              <a:rPr lang="pt-BR" altLang="pt-BR"/>
              <a:t>O total de iterações dos 2 primeiros laços não pode exceder </a:t>
            </a:r>
            <a:r>
              <a:rPr lang="pt-BR" altLang="pt-BR" i="1"/>
              <a:t>n</a:t>
            </a:r>
            <a:r>
              <a:rPr lang="pt-BR" altLang="pt-BR"/>
              <a:t>, já que cada iteração copia exatamente um elemento de </a:t>
            </a:r>
            <a:r>
              <a:rPr lang="pt-BR" altLang="pt-BR" i="1"/>
              <a:t>A</a:t>
            </a:r>
            <a:r>
              <a:rPr lang="pt-BR" altLang="pt-BR"/>
              <a:t> para </a:t>
            </a:r>
            <a:r>
              <a:rPr lang="pt-BR" altLang="pt-BR" i="1"/>
              <a:t>B</a:t>
            </a:r>
          </a:p>
          <a:p>
            <a:pPr lvl="1"/>
            <a:r>
              <a:rPr lang="pt-BR" altLang="pt-BR"/>
              <a:t>O total de iterações do terceiro laço não pode exceder </a:t>
            </a:r>
            <a:r>
              <a:rPr lang="pt-BR" altLang="pt-BR" i="1"/>
              <a:t>n, </a:t>
            </a:r>
            <a:r>
              <a:rPr lang="pt-BR" altLang="pt-BR"/>
              <a:t>já que cada iteração copia um elemento de </a:t>
            </a:r>
            <a:r>
              <a:rPr lang="pt-BR" altLang="pt-BR" i="1"/>
              <a:t>B</a:t>
            </a:r>
            <a:r>
              <a:rPr lang="pt-BR" altLang="pt-BR"/>
              <a:t> para </a:t>
            </a:r>
            <a:r>
              <a:rPr lang="pt-BR" altLang="pt-BR" i="1"/>
              <a:t>A</a:t>
            </a:r>
          </a:p>
          <a:p>
            <a:pPr lvl="1"/>
            <a:r>
              <a:rPr lang="pt-BR" altLang="pt-BR"/>
              <a:t>Vemos então que no máximo 2</a:t>
            </a:r>
            <a:r>
              <a:rPr lang="pt-BR" altLang="pt-BR" i="1"/>
              <a:t>n</a:t>
            </a:r>
            <a:r>
              <a:rPr lang="pt-BR" altLang="pt-BR"/>
              <a:t> iterações são executadas no total e portanto o algoritmo é </a:t>
            </a:r>
            <a:r>
              <a:rPr lang="pt-BR" altLang="pt-BR" i="1">
                <a:sym typeface="Symbol" pitchFamily="18" charset="2"/>
              </a:rPr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AFDEB-4653-4019-B729-4CB1AD69D50E}" type="slidenum">
              <a:rPr lang="pt-PT" altLang="pt-BR"/>
              <a:pPr/>
              <a:t>56</a:t>
            </a:fld>
            <a:endParaRPr lang="pt-PT" altLang="pt-BR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MergeSort - Análise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Análise da rotina </a:t>
            </a:r>
            <a:r>
              <a:rPr lang="pt-BR" altLang="pt-BR" i="1"/>
              <a:t>MergeSort</a:t>
            </a:r>
          </a:p>
          <a:p>
            <a:pPr lvl="1"/>
            <a:r>
              <a:rPr lang="pt-BR" altLang="pt-BR"/>
              <a:t>Admitamos que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represente a complexidade (número de passos, comparações, etc) de </a:t>
            </a:r>
            <a:r>
              <a:rPr lang="pt-BR" altLang="pt-BR" i="1"/>
              <a:t>MergeSort</a:t>
            </a:r>
          </a:p>
          <a:p>
            <a:pPr lvl="1"/>
            <a:r>
              <a:rPr lang="pt-BR" altLang="pt-BR"/>
              <a:t>Para </a:t>
            </a:r>
            <a:r>
              <a:rPr lang="pt-BR" altLang="pt-BR" i="1"/>
              <a:t>n</a:t>
            </a:r>
            <a:r>
              <a:rPr lang="pt-BR" altLang="pt-BR"/>
              <a:t> = 1, o tempo é constante. Como estamos desprezando fatores constantes, digamos que </a:t>
            </a:r>
            <a:r>
              <a:rPr lang="pt-BR" altLang="pt-BR" i="1"/>
              <a:t>T</a:t>
            </a:r>
            <a:r>
              <a:rPr lang="pt-BR" altLang="pt-BR"/>
              <a:t>(1) = 1</a:t>
            </a:r>
          </a:p>
          <a:p>
            <a:pPr lvl="1"/>
            <a:r>
              <a:rPr lang="pt-BR" altLang="pt-BR"/>
              <a:t>Para </a:t>
            </a:r>
            <a:r>
              <a:rPr lang="pt-BR" altLang="pt-BR" i="1"/>
              <a:t>n</a:t>
            </a:r>
            <a:r>
              <a:rPr lang="pt-BR" altLang="pt-BR"/>
              <a:t> &gt; 1, a rotina chama:</a:t>
            </a:r>
          </a:p>
          <a:p>
            <a:pPr lvl="2"/>
            <a:r>
              <a:rPr lang="pt-BR" altLang="pt-BR"/>
              <a:t> a si mesma, recursivamente:</a:t>
            </a:r>
          </a:p>
          <a:p>
            <a:pPr lvl="3"/>
            <a:r>
              <a:rPr lang="pt-BR" altLang="pt-BR"/>
              <a:t>Uma vez c/ </a:t>
            </a:r>
            <a:r>
              <a:rPr lang="pt-BR" altLang="pt-BR" i="1"/>
              <a:t>n</a:t>
            </a:r>
            <a:r>
              <a:rPr lang="pt-BR" altLang="pt-BR"/>
              <a:t> valendo </a:t>
            </a:r>
            <a:r>
              <a:rPr lang="pt-BR" altLang="pt-BR">
                <a:sym typeface="Symbol" pitchFamily="18" charset="2"/>
              </a:rPr>
              <a:t></a:t>
            </a:r>
            <a:r>
              <a:rPr lang="pt-BR" altLang="pt-BR" i="1"/>
              <a:t>n</a:t>
            </a:r>
            <a:r>
              <a:rPr lang="pt-BR" altLang="pt-BR"/>
              <a:t>/2</a:t>
            </a:r>
            <a:r>
              <a:rPr lang="pt-BR" altLang="pt-BR">
                <a:sym typeface="Symbol" pitchFamily="18" charset="2"/>
              </a:rPr>
              <a:t></a:t>
            </a:r>
          </a:p>
          <a:p>
            <a:pPr lvl="3"/>
            <a:r>
              <a:rPr lang="pt-BR" altLang="pt-BR">
                <a:sym typeface="Symbol" pitchFamily="18" charset="2"/>
              </a:rPr>
              <a:t>Outra vez c/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 valendo </a:t>
            </a:r>
            <a:r>
              <a:rPr lang="pt-BR" altLang="pt-BR" i="1">
                <a:sym typeface="Symbol" pitchFamily="18" charset="2"/>
              </a:rPr>
              <a:t>n - </a:t>
            </a:r>
            <a:r>
              <a:rPr lang="pt-BR" altLang="pt-BR">
                <a:sym typeface="Symbol" pitchFamily="18" charset="2"/>
              </a:rPr>
              <a:t></a:t>
            </a:r>
            <a:r>
              <a:rPr lang="pt-BR" altLang="pt-BR" i="1"/>
              <a:t>n</a:t>
            </a:r>
            <a:r>
              <a:rPr lang="pt-BR" altLang="pt-BR"/>
              <a:t>/2</a:t>
            </a:r>
            <a:r>
              <a:rPr lang="pt-BR" altLang="pt-BR">
                <a:sym typeface="Symbol" pitchFamily="18" charset="2"/>
              </a:rPr>
              <a:t> = 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/2</a:t>
            </a:r>
            <a:endParaRPr lang="pt-BR" altLang="pt-BR"/>
          </a:p>
          <a:p>
            <a:pPr lvl="2"/>
            <a:r>
              <a:rPr lang="pt-BR" altLang="pt-BR" i="1"/>
              <a:t>Merge, </a:t>
            </a:r>
            <a:r>
              <a:rPr lang="pt-BR" altLang="pt-BR"/>
              <a:t>que executa </a:t>
            </a:r>
            <a:r>
              <a:rPr lang="pt-BR" altLang="pt-BR" i="1"/>
              <a:t>n</a:t>
            </a:r>
            <a:r>
              <a:rPr lang="pt-BR" altLang="pt-BR"/>
              <a:t> operações</a:t>
            </a:r>
            <a:endParaRPr lang="pt-BR" altLang="pt-BR" i="1"/>
          </a:p>
          <a:p>
            <a:pPr lvl="1"/>
            <a:r>
              <a:rPr lang="pt-BR" altLang="pt-BR"/>
              <a:t>Portanto, para </a:t>
            </a:r>
            <a:r>
              <a:rPr lang="pt-BR" altLang="pt-BR" i="1"/>
              <a:t>n &gt;</a:t>
            </a:r>
            <a:r>
              <a:rPr lang="pt-BR" altLang="pt-BR"/>
              <a:t>1,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=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>
                <a:sym typeface="Symbol" pitchFamily="18" charset="2"/>
              </a:rPr>
              <a:t></a:t>
            </a:r>
            <a:r>
              <a:rPr lang="pt-BR" altLang="pt-BR" i="1"/>
              <a:t>n</a:t>
            </a:r>
            <a:r>
              <a:rPr lang="pt-BR" altLang="pt-BR"/>
              <a:t>/2</a:t>
            </a:r>
            <a:r>
              <a:rPr lang="pt-BR" altLang="pt-BR">
                <a:sym typeface="Symbol" pitchFamily="18" charset="2"/>
              </a:rPr>
              <a:t></a:t>
            </a:r>
            <a:r>
              <a:rPr lang="pt-BR" altLang="pt-BR"/>
              <a:t>) +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>
                <a:sym typeface="Symbol" pitchFamily="18" charset="2"/>
              </a:rPr>
              <a:t>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/2</a:t>
            </a:r>
            <a:r>
              <a:rPr lang="pt-BR" altLang="pt-BR"/>
              <a:t>) + </a:t>
            </a:r>
            <a:r>
              <a:rPr lang="pt-BR" altLang="pt-BR" i="1"/>
              <a:t>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9D72F-395F-4C3C-B003-D81180BA91E7}" type="slidenum">
              <a:rPr lang="pt-PT" altLang="pt-BR"/>
              <a:pPr/>
              <a:t>57</a:t>
            </a:fld>
            <a:endParaRPr lang="pt-PT" altLang="pt-BR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Resolvendo Recorrências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Vimos que a análise do algoritmo </a:t>
            </a:r>
            <a:r>
              <a:rPr lang="pt-BR" altLang="pt-BR" i="1"/>
              <a:t>MergeSort</a:t>
            </a:r>
            <a:r>
              <a:rPr lang="pt-BR" altLang="pt-BR"/>
              <a:t> resultou numa fórmula recorrente: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Para resolver tais problemas, pode-se empregar muitas técnicas. Vamos ver apenas algumas:</a:t>
            </a:r>
          </a:p>
          <a:p>
            <a:pPr lvl="1"/>
            <a:r>
              <a:rPr lang="pt-BR" altLang="pt-BR"/>
              <a:t>“Chute” + verificação por indução</a:t>
            </a:r>
          </a:p>
          <a:p>
            <a:pPr lvl="1"/>
            <a:r>
              <a:rPr lang="pt-BR" altLang="pt-BR"/>
              <a:t>Iteração</a:t>
            </a:r>
          </a:p>
          <a:p>
            <a:pPr lvl="1">
              <a:buFontTx/>
              <a:buNone/>
            </a:pPr>
            <a:endParaRPr lang="pt-BR" altLang="pt-BR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700213" y="2133600"/>
          <a:ext cx="55149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36" name="Equation" r:id="rId3" imgW="2692080" imgH="482400" progId="Equation.3">
                  <p:embed/>
                </p:oleObj>
              </mc:Choice>
              <mc:Fallback>
                <p:oleObj name="Equation" r:id="rId3" imgW="26920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133600"/>
                        <a:ext cx="55149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5383B-196D-4949-A0EC-D9EC23A53F28}" type="slidenum">
              <a:rPr lang="pt-PT" altLang="pt-BR"/>
              <a:pPr/>
              <a:t>58</a:t>
            </a:fld>
            <a:endParaRPr lang="pt-PT" altLang="pt-BR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Percebendo padrões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Vejamos como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se comporta para alguns valores de </a:t>
            </a:r>
            <a:r>
              <a:rPr lang="pt-BR" altLang="pt-BR" i="1"/>
              <a:t>n</a:t>
            </a:r>
            <a:endParaRPr lang="pt-BR" altLang="pt-BR"/>
          </a:p>
          <a:p>
            <a:pPr lvl="1">
              <a:buFontTx/>
              <a:buNone/>
            </a:pPr>
            <a:r>
              <a:rPr lang="pt-BR" altLang="pt-BR" i="1"/>
              <a:t>T</a:t>
            </a:r>
            <a:r>
              <a:rPr lang="pt-BR" altLang="pt-BR"/>
              <a:t>(1) = 1</a:t>
            </a:r>
          </a:p>
          <a:p>
            <a:pPr lvl="1">
              <a:buFontTx/>
              <a:buNone/>
            </a:pPr>
            <a:r>
              <a:rPr lang="pt-BR" altLang="pt-BR" i="1"/>
              <a:t>T</a:t>
            </a:r>
            <a:r>
              <a:rPr lang="pt-BR" altLang="pt-BR"/>
              <a:t>(2) = </a:t>
            </a:r>
            <a:r>
              <a:rPr lang="pt-BR" altLang="pt-BR" i="1"/>
              <a:t>T</a:t>
            </a:r>
            <a:r>
              <a:rPr lang="pt-BR" altLang="pt-BR"/>
              <a:t>(1) + </a:t>
            </a:r>
            <a:r>
              <a:rPr lang="pt-BR" altLang="pt-BR" i="1"/>
              <a:t>T</a:t>
            </a:r>
            <a:r>
              <a:rPr lang="pt-BR" altLang="pt-BR"/>
              <a:t>(1) + 2 = 1 + 1 + 2 = 4</a:t>
            </a:r>
          </a:p>
          <a:p>
            <a:pPr lvl="1">
              <a:buFontTx/>
              <a:buNone/>
            </a:pPr>
            <a:r>
              <a:rPr lang="pt-BR" altLang="pt-BR" i="1"/>
              <a:t>T</a:t>
            </a:r>
            <a:r>
              <a:rPr lang="pt-BR" altLang="pt-BR"/>
              <a:t>(3) = </a:t>
            </a:r>
            <a:r>
              <a:rPr lang="pt-BR" altLang="pt-BR" i="1"/>
              <a:t>T</a:t>
            </a:r>
            <a:r>
              <a:rPr lang="pt-BR" altLang="pt-BR"/>
              <a:t>(2) + </a:t>
            </a:r>
            <a:r>
              <a:rPr lang="pt-BR" altLang="pt-BR" i="1"/>
              <a:t>T</a:t>
            </a:r>
            <a:r>
              <a:rPr lang="pt-BR" altLang="pt-BR"/>
              <a:t>(1) + 3 = 4 + 1 + 3 = 8</a:t>
            </a:r>
          </a:p>
          <a:p>
            <a:pPr lvl="1">
              <a:buFontTx/>
              <a:buNone/>
            </a:pPr>
            <a:r>
              <a:rPr lang="pt-BR" altLang="pt-BR" i="1"/>
              <a:t>T</a:t>
            </a:r>
            <a:r>
              <a:rPr lang="pt-BR" altLang="pt-BR"/>
              <a:t>(4) = </a:t>
            </a:r>
            <a:r>
              <a:rPr lang="pt-BR" altLang="pt-BR" i="1"/>
              <a:t>T</a:t>
            </a:r>
            <a:r>
              <a:rPr lang="pt-BR" altLang="pt-BR"/>
              <a:t>(2) + </a:t>
            </a:r>
            <a:r>
              <a:rPr lang="pt-BR" altLang="pt-BR" i="1"/>
              <a:t>T</a:t>
            </a:r>
            <a:r>
              <a:rPr lang="pt-BR" altLang="pt-BR"/>
              <a:t>(2) + 4 = 4 + 4 + 4 = 12</a:t>
            </a:r>
          </a:p>
          <a:p>
            <a:pPr lvl="1">
              <a:buFontTx/>
              <a:buNone/>
            </a:pPr>
            <a:r>
              <a:rPr lang="pt-BR" altLang="pt-BR"/>
              <a:t>…</a:t>
            </a:r>
          </a:p>
          <a:p>
            <a:pPr lvl="1">
              <a:buFontTx/>
              <a:buNone/>
            </a:pPr>
            <a:r>
              <a:rPr lang="pt-BR" altLang="pt-BR" i="1"/>
              <a:t>T</a:t>
            </a:r>
            <a:r>
              <a:rPr lang="pt-BR" altLang="pt-BR"/>
              <a:t>(8) = </a:t>
            </a:r>
            <a:r>
              <a:rPr lang="pt-BR" altLang="pt-BR" i="1"/>
              <a:t>T</a:t>
            </a:r>
            <a:r>
              <a:rPr lang="pt-BR" altLang="pt-BR"/>
              <a:t>(4) + </a:t>
            </a:r>
            <a:r>
              <a:rPr lang="pt-BR" altLang="pt-BR" i="1"/>
              <a:t>T</a:t>
            </a:r>
            <a:r>
              <a:rPr lang="pt-BR" altLang="pt-BR"/>
              <a:t>(4) + 8 = 12 + 12 + 8 = 32</a:t>
            </a:r>
          </a:p>
          <a:p>
            <a:pPr lvl="1">
              <a:buFontTx/>
              <a:buNone/>
            </a:pPr>
            <a:r>
              <a:rPr lang="pt-BR" altLang="pt-BR"/>
              <a:t>…</a:t>
            </a:r>
          </a:p>
          <a:p>
            <a:pPr lvl="1">
              <a:buFontTx/>
              <a:buNone/>
            </a:pPr>
            <a:r>
              <a:rPr lang="pt-BR" altLang="pt-BR" i="1"/>
              <a:t>T</a:t>
            </a:r>
            <a:r>
              <a:rPr lang="pt-BR" altLang="pt-BR"/>
              <a:t>(16) = </a:t>
            </a:r>
            <a:r>
              <a:rPr lang="pt-BR" altLang="pt-BR" i="1"/>
              <a:t>T</a:t>
            </a:r>
            <a:r>
              <a:rPr lang="pt-BR" altLang="pt-BR"/>
              <a:t>(8) + </a:t>
            </a:r>
            <a:r>
              <a:rPr lang="pt-BR" altLang="pt-BR" i="1"/>
              <a:t>T</a:t>
            </a:r>
            <a:r>
              <a:rPr lang="pt-BR" altLang="pt-BR"/>
              <a:t>(8) + 16 = 32 + 32 + 16 = 80</a:t>
            </a:r>
          </a:p>
          <a:p>
            <a:pPr lvl="1">
              <a:buFontTx/>
              <a:buNone/>
            </a:pPr>
            <a:r>
              <a:rPr lang="pt-BR" altLang="pt-BR"/>
              <a:t>…</a:t>
            </a:r>
          </a:p>
          <a:p>
            <a:pPr lvl="1">
              <a:buFontTx/>
              <a:buNone/>
            </a:pPr>
            <a:r>
              <a:rPr lang="pt-BR" altLang="pt-BR" i="1"/>
              <a:t>T</a:t>
            </a:r>
            <a:r>
              <a:rPr lang="pt-BR" altLang="pt-BR"/>
              <a:t>(32) = </a:t>
            </a:r>
            <a:r>
              <a:rPr lang="pt-BR" altLang="pt-BR" i="1"/>
              <a:t>T</a:t>
            </a:r>
            <a:r>
              <a:rPr lang="pt-BR" altLang="pt-BR"/>
              <a:t>(16) + </a:t>
            </a:r>
            <a:r>
              <a:rPr lang="pt-BR" altLang="pt-BR" i="1"/>
              <a:t>T</a:t>
            </a:r>
            <a:r>
              <a:rPr lang="pt-BR" altLang="pt-BR"/>
              <a:t>(16) + 32 = 80 + 80 + 32 = 192</a:t>
            </a:r>
          </a:p>
          <a:p>
            <a:pPr lvl="1"/>
            <a:endParaRPr lang="pt-BR" altLang="pt-BR"/>
          </a:p>
          <a:p>
            <a:pPr lvl="1"/>
            <a:endParaRPr lang="pt-BR" alt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FE61-EA5E-4054-AB38-F379C32CC2E5}" type="slidenum">
              <a:rPr lang="pt-PT" altLang="pt-BR"/>
              <a:pPr/>
              <a:t>59</a:t>
            </a:fld>
            <a:endParaRPr lang="pt-PT" altLang="pt-BR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Percebendo Padrões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5410200"/>
          </a:xfrm>
        </p:spPr>
        <p:txBody>
          <a:bodyPr/>
          <a:lstStyle/>
          <a:p>
            <a:r>
              <a:rPr lang="pt-BR" altLang="pt-BR"/>
              <a:t>Podemos vislumbrar que como o algoritmo opera dividindo os intervalos sempre por 2, um padrão pode emergir para valores de </a:t>
            </a:r>
            <a:r>
              <a:rPr lang="pt-BR" altLang="pt-BR" i="1"/>
              <a:t>n </a:t>
            </a:r>
            <a:r>
              <a:rPr lang="pt-BR" altLang="pt-BR"/>
              <a:t>iguais a potências de 2</a:t>
            </a:r>
          </a:p>
          <a:p>
            <a:r>
              <a:rPr lang="pt-BR" altLang="pt-BR"/>
              <a:t>De fato observamos o seguinte quando consideramos o valor de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/ </a:t>
            </a:r>
            <a:r>
              <a:rPr lang="pt-BR" altLang="pt-BR" i="1"/>
              <a:t>n:</a:t>
            </a:r>
          </a:p>
          <a:p>
            <a:pPr lvl="1">
              <a:buFontTx/>
              <a:buNone/>
            </a:pPr>
            <a:r>
              <a:rPr lang="pt-BR" altLang="pt-BR" sz="2000" i="1"/>
              <a:t>T</a:t>
            </a:r>
            <a:r>
              <a:rPr lang="pt-BR" altLang="pt-BR" sz="2000"/>
              <a:t>(1) / 1=1</a:t>
            </a:r>
          </a:p>
          <a:p>
            <a:pPr lvl="1">
              <a:buFontTx/>
              <a:buNone/>
            </a:pPr>
            <a:r>
              <a:rPr lang="pt-BR" altLang="pt-BR" sz="2000" i="1"/>
              <a:t>T</a:t>
            </a:r>
            <a:r>
              <a:rPr lang="pt-BR" altLang="pt-BR" sz="2000"/>
              <a:t>(2) / 2=2</a:t>
            </a:r>
          </a:p>
          <a:p>
            <a:pPr lvl="1">
              <a:buFontTx/>
              <a:buNone/>
            </a:pPr>
            <a:r>
              <a:rPr lang="pt-BR" altLang="pt-BR" sz="2000" i="1"/>
              <a:t>T</a:t>
            </a:r>
            <a:r>
              <a:rPr lang="pt-BR" altLang="pt-BR" sz="2000"/>
              <a:t>(4) / 4=3</a:t>
            </a:r>
          </a:p>
          <a:p>
            <a:pPr lvl="1">
              <a:buFontTx/>
              <a:buNone/>
            </a:pPr>
            <a:r>
              <a:rPr lang="pt-BR" altLang="pt-BR" sz="2000" i="1"/>
              <a:t>T</a:t>
            </a:r>
            <a:r>
              <a:rPr lang="pt-BR" altLang="pt-BR" sz="2000"/>
              <a:t>(8) / 8=4</a:t>
            </a:r>
          </a:p>
          <a:p>
            <a:pPr lvl="1">
              <a:buFontTx/>
              <a:buNone/>
            </a:pPr>
            <a:r>
              <a:rPr lang="pt-BR" altLang="pt-BR" sz="2000" i="1"/>
              <a:t>T</a:t>
            </a:r>
            <a:r>
              <a:rPr lang="pt-BR" altLang="pt-BR" sz="2000"/>
              <a:t>(16) / 16=5</a:t>
            </a:r>
          </a:p>
          <a:p>
            <a:pPr lvl="1">
              <a:buFontTx/>
              <a:buNone/>
            </a:pPr>
            <a:r>
              <a:rPr lang="pt-BR" altLang="pt-BR" sz="2000"/>
              <a:t>…</a:t>
            </a:r>
          </a:p>
          <a:p>
            <a:pPr lvl="1">
              <a:buFontTx/>
              <a:buNone/>
            </a:pPr>
            <a:r>
              <a:rPr lang="pt-BR" altLang="pt-BR" sz="2000" i="1"/>
              <a:t>T</a:t>
            </a:r>
            <a:r>
              <a:rPr lang="pt-BR" altLang="pt-BR" sz="2000"/>
              <a:t>(2</a:t>
            </a:r>
            <a:r>
              <a:rPr lang="pt-BR" altLang="pt-BR" sz="2000" i="1" baseline="30000"/>
              <a:t>k</a:t>
            </a:r>
            <a:r>
              <a:rPr lang="pt-BR" altLang="pt-BR" sz="2000"/>
              <a:t>) / 2</a:t>
            </a:r>
            <a:r>
              <a:rPr lang="pt-BR" altLang="pt-BR" sz="2000" i="1" baseline="30000"/>
              <a:t>k</a:t>
            </a:r>
            <a:r>
              <a:rPr lang="pt-BR" altLang="pt-BR" sz="2000"/>
              <a:t> = </a:t>
            </a:r>
            <a:r>
              <a:rPr lang="pt-BR" altLang="pt-BR" sz="2000" i="1"/>
              <a:t>k</a:t>
            </a:r>
            <a:r>
              <a:rPr lang="pt-BR" altLang="pt-BR" sz="2000"/>
              <a:t>+1</a:t>
            </a:r>
          </a:p>
          <a:p>
            <a:r>
              <a:rPr lang="pt-BR" altLang="pt-BR"/>
              <a:t>Ou seja, para potências de 2,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/ </a:t>
            </a:r>
            <a:r>
              <a:rPr lang="pt-BR" altLang="pt-BR" i="1"/>
              <a:t>n = </a:t>
            </a:r>
            <a:r>
              <a:rPr lang="pt-BR" altLang="pt-BR"/>
              <a:t>(log</a:t>
            </a:r>
            <a:r>
              <a:rPr lang="pt-BR" altLang="pt-BR" baseline="-25000"/>
              <a:t>2</a:t>
            </a:r>
            <a:r>
              <a:rPr lang="pt-BR" altLang="pt-BR" i="1"/>
              <a:t> n</a:t>
            </a:r>
            <a:r>
              <a:rPr lang="pt-BR" altLang="pt-BR"/>
              <a:t>)</a:t>
            </a:r>
            <a:r>
              <a:rPr lang="pt-BR" altLang="pt-BR" i="1"/>
              <a:t> + </a:t>
            </a:r>
            <a:r>
              <a:rPr lang="pt-BR" altLang="pt-BR"/>
              <a:t>1, ou</a:t>
            </a:r>
            <a:br>
              <a:rPr lang="pt-BR" altLang="pt-BR"/>
            </a:br>
            <a:r>
              <a:rPr lang="pt-BR" altLang="pt-BR"/>
              <a:t>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 = </a:t>
            </a:r>
            <a:r>
              <a:rPr lang="pt-BR" altLang="pt-BR"/>
              <a:t>(</a:t>
            </a:r>
            <a:r>
              <a:rPr lang="pt-BR" altLang="pt-BR" i="1"/>
              <a:t>n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 n</a:t>
            </a:r>
            <a:r>
              <a:rPr lang="pt-BR" altLang="pt-BR"/>
              <a:t>)</a:t>
            </a:r>
            <a:r>
              <a:rPr lang="pt-BR" altLang="pt-BR" i="1"/>
              <a:t> + n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BB9E-1561-4763-83CD-0B048CF505F3}" type="slidenum">
              <a:rPr lang="pt-PT" altLang="pt-BR"/>
              <a:pPr/>
              <a:t>6</a:t>
            </a:fld>
            <a:endParaRPr lang="pt-PT" altLang="pt-BR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Algoritmos e Complexidade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Eficiência</a:t>
            </a:r>
            <a:r>
              <a:rPr lang="pt-BR" altLang="pt-BR" i="1"/>
              <a:t> </a:t>
            </a:r>
            <a:r>
              <a:rPr lang="pt-BR" altLang="pt-BR"/>
              <a:t>de um algoritmo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 Complexidade de tempo: quanto “tempo” é necessário para computar o resultado para uma instância do problema de tamanho </a:t>
            </a:r>
            <a:r>
              <a:rPr lang="pt-BR" altLang="pt-BR" i="1"/>
              <a:t>n</a:t>
            </a:r>
            <a:endParaRPr lang="pt-BR" altLang="pt-BR"/>
          </a:p>
          <a:p>
            <a:pPr lvl="2">
              <a:lnSpc>
                <a:spcPct val="90000"/>
              </a:lnSpc>
            </a:pPr>
            <a:r>
              <a:rPr lang="pt-BR" altLang="pt-BR"/>
              <a:t>Pior caso: Considera-se a instância que faz o algoritmo funcionar mais lentamente</a:t>
            </a:r>
          </a:p>
          <a:p>
            <a:pPr lvl="2">
              <a:lnSpc>
                <a:spcPct val="90000"/>
              </a:lnSpc>
            </a:pPr>
            <a:r>
              <a:rPr lang="pt-BR" altLang="pt-BR"/>
              <a:t>Caso médio: Considera-se todas as possíveis instâncias e mede-se o tempo médio</a:t>
            </a:r>
          </a:p>
          <a:p>
            <a:pPr>
              <a:lnSpc>
                <a:spcPct val="90000"/>
              </a:lnSpc>
            </a:pPr>
            <a:r>
              <a:rPr lang="pt-BR" altLang="pt-BR"/>
              <a:t>Eficiência de uma estrutura de dados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Complexidade de espaço: quanto “espaço de memória/disco” é preciso para armazenar a estrutura (pior caso e caso médio)</a:t>
            </a:r>
          </a:p>
          <a:p>
            <a:pPr>
              <a:lnSpc>
                <a:spcPct val="90000"/>
              </a:lnSpc>
            </a:pPr>
            <a:r>
              <a:rPr lang="pt-BR" altLang="pt-BR"/>
              <a:t>Complexidade de espaço e tempo estão freqüentemente relacionadas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40CC-69FF-457E-B1C8-53BD04CFD323}" type="slidenum">
              <a:rPr lang="pt-PT" altLang="pt-BR"/>
              <a:pPr/>
              <a:t>60</a:t>
            </a:fld>
            <a:endParaRPr lang="pt-PT" altLang="pt-BR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Provando o Palpite por Indução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Primeiro vamos nos livrar dos arredondamentos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>
                <a:sym typeface="Symbol" pitchFamily="18" charset="2"/>
              </a:rPr>
              <a:t></a:t>
            </a:r>
            <a:r>
              <a:rPr lang="pt-BR" altLang="pt-BR" i="1"/>
              <a:t>n</a:t>
            </a:r>
            <a:r>
              <a:rPr lang="pt-BR" altLang="pt-BR"/>
              <a:t>/2</a:t>
            </a:r>
            <a:r>
              <a:rPr lang="pt-BR" altLang="pt-BR">
                <a:sym typeface="Symbol" pitchFamily="18" charset="2"/>
              </a:rPr>
              <a:t></a:t>
            </a:r>
            <a:r>
              <a:rPr lang="pt-BR" altLang="pt-BR"/>
              <a:t>) e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>
                <a:sym typeface="Symbol" pitchFamily="18" charset="2"/>
              </a:rPr>
              <a:t>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/2</a:t>
            </a:r>
            <a:r>
              <a:rPr lang="pt-BR" altLang="pt-BR"/>
              <a:t>) provando o teorema apenas para valores de </a:t>
            </a:r>
            <a:r>
              <a:rPr lang="pt-BR" altLang="pt-BR" i="1"/>
              <a:t>n </a:t>
            </a:r>
            <a:r>
              <a:rPr lang="pt-BR" altLang="pt-BR"/>
              <a:t>iguais a potências de 2</a:t>
            </a:r>
          </a:p>
          <a:p>
            <a:r>
              <a:rPr lang="pt-BR" altLang="pt-BR"/>
              <a:t>Esta hipótese simplificadora se justifica pois o algoritmo não se comporta de maneira significativamente diferente quando </a:t>
            </a:r>
            <a:r>
              <a:rPr lang="pt-BR" altLang="pt-BR" i="1"/>
              <a:t>n</a:t>
            </a:r>
            <a:r>
              <a:rPr lang="pt-BR" altLang="pt-BR"/>
              <a:t> não é uma potência de 2</a:t>
            </a:r>
          </a:p>
          <a:p>
            <a:r>
              <a:rPr lang="pt-BR" altLang="pt-BR"/>
              <a:t>Portanto, temos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Vamos provar por indução que, para </a:t>
            </a:r>
            <a:r>
              <a:rPr lang="pt-BR" altLang="pt-BR" i="1"/>
              <a:t>n = </a:t>
            </a:r>
            <a:r>
              <a:rPr lang="pt-BR" altLang="pt-BR"/>
              <a:t>1 ou qualquer valor par de </a:t>
            </a:r>
            <a:r>
              <a:rPr lang="pt-BR" altLang="pt-BR" i="1"/>
              <a:t>n </a:t>
            </a:r>
            <a:r>
              <a:rPr lang="pt-BR" altLang="pt-BR"/>
              <a:t>maior que</a:t>
            </a:r>
            <a:r>
              <a:rPr lang="pt-BR" altLang="pt-BR" i="1"/>
              <a:t> </a:t>
            </a:r>
            <a:r>
              <a:rPr lang="pt-BR" altLang="pt-BR"/>
              <a:t>1,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 = </a:t>
            </a:r>
            <a:r>
              <a:rPr lang="pt-BR" altLang="pt-BR"/>
              <a:t>(</a:t>
            </a:r>
            <a:r>
              <a:rPr lang="pt-BR" altLang="pt-BR" i="1"/>
              <a:t>n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 n</a:t>
            </a:r>
            <a:r>
              <a:rPr lang="pt-BR" altLang="pt-BR"/>
              <a:t>)</a:t>
            </a:r>
            <a:r>
              <a:rPr lang="pt-BR" altLang="pt-BR" i="1"/>
              <a:t> + n</a:t>
            </a:r>
            <a:endParaRPr lang="pt-BR" altLang="pt-BR"/>
          </a:p>
          <a:p>
            <a:endParaRPr lang="pt-BR" altLang="pt-BR"/>
          </a:p>
          <a:p>
            <a:endParaRPr lang="pt-BR" altLang="pt-BR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278063" y="4140200"/>
          <a:ext cx="4006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3" imgW="1955520" imgH="457200" progId="Equation.3">
                  <p:embed/>
                </p:oleObj>
              </mc:Choice>
              <mc:Fallback>
                <p:oleObj name="Equation" r:id="rId3" imgW="19555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140200"/>
                        <a:ext cx="40068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41F3-7949-4AD9-A325-42A26391DE6D}" type="slidenum">
              <a:rPr lang="pt-PT" altLang="pt-BR"/>
              <a:pPr/>
              <a:t>61</a:t>
            </a:fld>
            <a:endParaRPr lang="pt-PT" altLang="pt-B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Provando o Palpite por Indução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Caso base: </a:t>
            </a:r>
            <a:r>
              <a:rPr lang="pt-BR" altLang="pt-BR" i="1"/>
              <a:t>n = </a:t>
            </a:r>
            <a:r>
              <a:rPr lang="pt-BR" altLang="pt-BR"/>
              <a:t>1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T</a:t>
            </a:r>
            <a:r>
              <a:rPr lang="pt-BR" altLang="pt-BR"/>
              <a:t>(1) = (1</a:t>
            </a:r>
            <a:r>
              <a:rPr lang="pt-BR" altLang="pt-BR" i="1"/>
              <a:t>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 </a:t>
            </a:r>
            <a:r>
              <a:rPr lang="pt-BR" altLang="pt-BR"/>
              <a:t>1)</a:t>
            </a:r>
            <a:r>
              <a:rPr lang="pt-BR" altLang="pt-BR" i="1"/>
              <a:t> + </a:t>
            </a:r>
            <a:r>
              <a:rPr lang="pt-BR" altLang="pt-BR"/>
              <a:t>1 = 0 + 1 = 1</a:t>
            </a:r>
          </a:p>
          <a:p>
            <a:pPr>
              <a:lnSpc>
                <a:spcPct val="90000"/>
              </a:lnSpc>
            </a:pPr>
            <a:r>
              <a:rPr lang="pt-BR" altLang="pt-BR"/>
              <a:t>Caso geral: como </a:t>
            </a:r>
            <a:r>
              <a:rPr lang="pt-BR" altLang="pt-BR" i="1"/>
              <a:t>n </a:t>
            </a:r>
            <a:r>
              <a:rPr lang="pt-BR" altLang="pt-BR"/>
              <a:t>é uma potência de 2, n/2 também é e podemos admitir que a hipótese é verdadeira para qualquer potência de 2 </a:t>
            </a:r>
            <a:r>
              <a:rPr lang="pt-BR" altLang="pt-BR" i="1"/>
              <a:t>n’ </a:t>
            </a:r>
            <a:r>
              <a:rPr lang="pt-BR" altLang="pt-BR"/>
              <a:t>&lt; </a:t>
            </a:r>
            <a:r>
              <a:rPr lang="pt-BR" altLang="pt-BR" i="1"/>
              <a:t>n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= 2 </a:t>
            </a:r>
            <a:r>
              <a:rPr lang="pt-BR" altLang="pt-BR" i="1"/>
              <a:t>T </a:t>
            </a:r>
            <a:r>
              <a:rPr lang="pt-BR" altLang="pt-BR"/>
              <a:t>(</a:t>
            </a:r>
            <a:r>
              <a:rPr lang="pt-BR" altLang="pt-BR" i="1"/>
              <a:t>n </a:t>
            </a:r>
            <a:r>
              <a:rPr lang="pt-BR" altLang="pt-BR"/>
              <a:t>/ 2) + </a:t>
            </a:r>
            <a:r>
              <a:rPr lang="pt-BR" altLang="pt-BR" i="1"/>
              <a:t>n</a:t>
            </a:r>
            <a:r>
              <a:rPr lang="pt-BR" altLang="pt-BR"/>
              <a:t> </a:t>
            </a:r>
            <a:br>
              <a:rPr lang="pt-BR" altLang="pt-BR"/>
            </a:br>
            <a:r>
              <a:rPr lang="pt-BR" altLang="pt-BR"/>
              <a:t>	     = 2 ((</a:t>
            </a:r>
            <a:r>
              <a:rPr lang="pt-BR" altLang="pt-BR" i="1"/>
              <a:t>n </a:t>
            </a:r>
            <a:r>
              <a:rPr lang="pt-BR" altLang="pt-BR"/>
              <a:t>/ 2) log</a:t>
            </a:r>
            <a:r>
              <a:rPr lang="pt-BR" altLang="pt-BR" baseline="-25000"/>
              <a:t>2</a:t>
            </a:r>
            <a:r>
              <a:rPr lang="pt-BR" altLang="pt-BR" i="1"/>
              <a:t> </a:t>
            </a:r>
            <a:r>
              <a:rPr lang="pt-BR" altLang="pt-BR"/>
              <a:t>(</a:t>
            </a:r>
            <a:r>
              <a:rPr lang="pt-BR" altLang="pt-BR" i="1"/>
              <a:t>n </a:t>
            </a:r>
            <a:r>
              <a:rPr lang="pt-BR" altLang="pt-BR"/>
              <a:t>/2) + </a:t>
            </a:r>
            <a:r>
              <a:rPr lang="pt-BR" altLang="pt-BR" i="1"/>
              <a:t>n</a:t>
            </a:r>
            <a:r>
              <a:rPr lang="pt-BR" altLang="pt-BR"/>
              <a:t> / 2) </a:t>
            </a:r>
            <a:r>
              <a:rPr lang="pt-BR" altLang="pt-BR" i="1"/>
              <a:t> + n</a:t>
            </a:r>
            <a:br>
              <a:rPr lang="pt-BR" altLang="pt-BR" i="1"/>
            </a:br>
            <a:r>
              <a:rPr lang="pt-BR" altLang="pt-BR"/>
              <a:t>	     = (</a:t>
            </a:r>
            <a:r>
              <a:rPr lang="pt-BR" altLang="pt-BR" i="1"/>
              <a:t>n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 </a:t>
            </a:r>
            <a:r>
              <a:rPr lang="pt-BR" altLang="pt-BR"/>
              <a:t>(</a:t>
            </a:r>
            <a:r>
              <a:rPr lang="pt-BR" altLang="pt-BR" i="1"/>
              <a:t>n </a:t>
            </a:r>
            <a:r>
              <a:rPr lang="pt-BR" altLang="pt-BR"/>
              <a:t>/ 2) + 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 i="1"/>
              <a:t> + n</a:t>
            </a:r>
            <a:br>
              <a:rPr lang="pt-BR" altLang="pt-BR" i="1"/>
            </a:br>
            <a:r>
              <a:rPr lang="pt-BR" altLang="pt-BR"/>
              <a:t>	     = </a:t>
            </a:r>
            <a:r>
              <a:rPr lang="pt-BR" altLang="pt-BR" i="1"/>
              <a:t>n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 </a:t>
            </a:r>
            <a:r>
              <a:rPr lang="pt-BR" altLang="pt-BR"/>
              <a:t>(</a:t>
            </a:r>
            <a:r>
              <a:rPr lang="pt-BR" altLang="pt-BR" i="1"/>
              <a:t>n </a:t>
            </a:r>
            <a:r>
              <a:rPr lang="pt-BR" altLang="pt-BR"/>
              <a:t>/ 2) + 2</a:t>
            </a:r>
            <a:r>
              <a:rPr lang="pt-BR" altLang="pt-BR" i="1"/>
              <a:t>n</a:t>
            </a:r>
            <a:br>
              <a:rPr lang="pt-BR" altLang="pt-BR" i="1"/>
            </a:br>
            <a:r>
              <a:rPr lang="pt-BR" altLang="pt-BR"/>
              <a:t>	     = </a:t>
            </a:r>
            <a:r>
              <a:rPr lang="pt-BR" altLang="pt-BR" i="1"/>
              <a:t>n </a:t>
            </a:r>
            <a:r>
              <a:rPr lang="pt-BR" altLang="pt-BR"/>
              <a:t>(log</a:t>
            </a:r>
            <a:r>
              <a:rPr lang="pt-BR" altLang="pt-BR" baseline="-25000"/>
              <a:t>2</a:t>
            </a:r>
            <a:r>
              <a:rPr lang="pt-BR" altLang="pt-BR" i="1"/>
              <a:t> n –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 </a:t>
            </a:r>
            <a:r>
              <a:rPr lang="pt-BR" altLang="pt-BR"/>
              <a:t>2) + 2</a:t>
            </a:r>
            <a:r>
              <a:rPr lang="pt-BR" altLang="pt-BR" i="1"/>
              <a:t>n</a:t>
            </a:r>
            <a:br>
              <a:rPr lang="pt-BR" altLang="pt-BR" i="1"/>
            </a:br>
            <a:r>
              <a:rPr lang="pt-BR" altLang="pt-BR"/>
              <a:t>	     = </a:t>
            </a:r>
            <a:r>
              <a:rPr lang="pt-BR" altLang="pt-BR" i="1"/>
              <a:t>n </a:t>
            </a:r>
            <a:r>
              <a:rPr lang="pt-BR" altLang="pt-BR"/>
              <a:t>(log</a:t>
            </a:r>
            <a:r>
              <a:rPr lang="pt-BR" altLang="pt-BR" baseline="-25000"/>
              <a:t>2</a:t>
            </a:r>
            <a:r>
              <a:rPr lang="pt-BR" altLang="pt-BR" i="1"/>
              <a:t> n – </a:t>
            </a:r>
            <a:r>
              <a:rPr lang="pt-BR" altLang="pt-BR"/>
              <a:t>1) + 2</a:t>
            </a:r>
            <a:r>
              <a:rPr lang="pt-BR" altLang="pt-BR" i="1"/>
              <a:t>n </a:t>
            </a:r>
            <a:br>
              <a:rPr lang="pt-BR" altLang="pt-BR" i="1"/>
            </a:br>
            <a:r>
              <a:rPr lang="pt-BR" altLang="pt-BR"/>
              <a:t>	     = </a:t>
            </a:r>
            <a:r>
              <a:rPr lang="pt-BR" altLang="pt-BR" i="1"/>
              <a:t>n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 n </a:t>
            </a:r>
            <a:r>
              <a:rPr lang="pt-BR" altLang="pt-BR"/>
              <a:t>+ </a:t>
            </a:r>
            <a:r>
              <a:rPr lang="pt-BR" altLang="pt-BR" i="1"/>
              <a:t>n</a:t>
            </a:r>
            <a:br>
              <a:rPr lang="pt-BR" altLang="pt-BR" i="1"/>
            </a:br>
            <a:endParaRPr lang="pt-BR" altLang="pt-BR" i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282B5-5A4F-48B8-A11E-CBFC8148CD3F}" type="slidenum">
              <a:rPr lang="pt-PT" altLang="pt-BR"/>
              <a:pPr/>
              <a:t>62</a:t>
            </a:fld>
            <a:endParaRPr lang="pt-PT" altLang="pt-B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Método da Iteração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Nem sempre temos intuição suficiente sobre o funcionamento do algoritmo para dar um palpite correto</a:t>
            </a:r>
          </a:p>
          <a:p>
            <a:r>
              <a:rPr lang="pt-BR" altLang="pt-BR"/>
              <a:t>O método da iteração permite que se reconheça um padrão sem necessidade de chutar</a:t>
            </a:r>
          </a:p>
          <a:p>
            <a:r>
              <a:rPr lang="pt-BR" altLang="pt-BR"/>
              <a:t>Quando funciona, a solução do problema da recorrência é obtida resolvendo-se um somatório</a:t>
            </a:r>
          </a:p>
          <a:p>
            <a:r>
              <a:rPr lang="pt-BR" altLang="pt-BR"/>
              <a:t>O método consiste esquematicamente de:</a:t>
            </a:r>
          </a:p>
          <a:p>
            <a:pPr lvl="1"/>
            <a:r>
              <a:rPr lang="pt-BR" altLang="pt-BR"/>
              <a:t>Algumas iterações do caso geral são expandidas até se encontrar uma lei de formação</a:t>
            </a:r>
          </a:p>
          <a:p>
            <a:pPr lvl="1"/>
            <a:r>
              <a:rPr lang="pt-BR" altLang="pt-BR"/>
              <a:t>O somatório resultante é resolvido substituindo-se os termos recorrentes por fórmulas envolvendo apenas o(s) caso(s) base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9F1A-F4C8-4AC5-8B0F-AB8CF0A3CFA4}" type="slidenum">
              <a:rPr lang="pt-PT" altLang="pt-BR"/>
              <a:pPr/>
              <a:t>63</a:t>
            </a:fld>
            <a:endParaRPr lang="pt-PT" altLang="pt-BR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Resolvendo o </a:t>
            </a:r>
            <a:r>
              <a:rPr lang="pt-BR" altLang="pt-BR" i="1"/>
              <a:t>MergeSort </a:t>
            </a:r>
            <a:r>
              <a:rPr lang="pt-BR" altLang="pt-BR"/>
              <a:t>por Iteração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endParaRPr lang="pt-BR" altLang="pt-BR"/>
          </a:p>
          <a:p>
            <a:pPr>
              <a:lnSpc>
                <a:spcPct val="90000"/>
              </a:lnSpc>
            </a:pPr>
            <a:r>
              <a:rPr lang="pt-BR" altLang="pt-BR"/>
              <a:t>Lembramos que, no limite, temos que chegar no caso base da recursão, ou seja, </a:t>
            </a:r>
            <a:r>
              <a:rPr lang="pt-BR" altLang="pt-BR" i="1"/>
              <a:t>T</a:t>
            </a:r>
            <a:r>
              <a:rPr lang="pt-BR" altLang="pt-BR"/>
              <a:t>(1)</a:t>
            </a:r>
          </a:p>
          <a:p>
            <a:pPr>
              <a:lnSpc>
                <a:spcPct val="90000"/>
              </a:lnSpc>
            </a:pPr>
            <a:r>
              <a:rPr lang="pt-BR" altLang="pt-BR"/>
              <a:t>Para termos a fórmula acima em termos de </a:t>
            </a:r>
            <a:r>
              <a:rPr lang="pt-BR" altLang="pt-BR" i="1"/>
              <a:t>T</a:t>
            </a:r>
            <a:r>
              <a:rPr lang="pt-BR" altLang="pt-BR"/>
              <a:t>(1), </a:t>
            </a:r>
            <a:r>
              <a:rPr lang="pt-BR" altLang="pt-BR" i="1"/>
              <a:t>n </a:t>
            </a:r>
            <a:r>
              <a:rPr lang="pt-BR" altLang="pt-BR"/>
              <a:t>/ (2</a:t>
            </a:r>
            <a:r>
              <a:rPr lang="pt-BR" altLang="pt-BR" i="1" baseline="30000"/>
              <a:t>k</a:t>
            </a:r>
            <a:r>
              <a:rPr lang="pt-BR" altLang="pt-BR"/>
              <a:t>) tem que convergir para 1, e isso só acontece se 2</a:t>
            </a:r>
            <a:r>
              <a:rPr lang="pt-BR" altLang="pt-BR" i="1" baseline="30000"/>
              <a:t>k</a:t>
            </a:r>
            <a:r>
              <a:rPr lang="pt-BR" altLang="pt-BR" i="1"/>
              <a:t>=</a:t>
            </a:r>
            <a:r>
              <a:rPr lang="pt-BR" altLang="pt-BR"/>
              <a:t>1, ou seja, </a:t>
            </a:r>
            <a:r>
              <a:rPr lang="pt-BR" altLang="pt-BR" i="1"/>
              <a:t>k=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 i="1"/>
              <a:t>n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1219200" y="1295400"/>
          <a:ext cx="586740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3" imgW="3035160" imgH="1371600" progId="Equation.3">
                  <p:embed/>
                </p:oleObj>
              </mc:Choice>
              <mc:Fallback>
                <p:oleObj name="Equation" r:id="rId3" imgW="303516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5867400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218D7-E726-4B48-B9CB-37C20B5483E2}" type="slidenum">
              <a:rPr lang="pt-PT" altLang="pt-BR"/>
              <a:pPr/>
              <a:t>64</a:t>
            </a:fld>
            <a:endParaRPr lang="pt-PT" altLang="pt-BR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Resolvendo o </a:t>
            </a:r>
            <a:r>
              <a:rPr lang="pt-BR" altLang="pt-BR" i="1"/>
              <a:t>MergeSort </a:t>
            </a:r>
            <a:r>
              <a:rPr lang="pt-BR" altLang="pt-BR"/>
              <a:t>por Iteração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Temos então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Chegamos à mesma fórmula, mas agora sem “chutar”</a:t>
            </a:r>
          </a:p>
          <a:p>
            <a:r>
              <a:rPr lang="pt-BR" altLang="pt-BR"/>
              <a:t>Lembre-se dessas úteis relações envolvendo logaritmos: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905000" y="1600200"/>
          <a:ext cx="4344988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Equation" r:id="rId3" imgW="2247840" imgH="723600" progId="Equation.3">
                  <p:embed/>
                </p:oleObj>
              </mc:Choice>
              <mc:Fallback>
                <p:oleObj name="Equation" r:id="rId3" imgW="224784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4344988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295400" y="3962400"/>
          <a:ext cx="3159125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Equation" r:id="rId5" imgW="1536480" imgH="1117440" progId="Equation.3">
                  <p:embed/>
                </p:oleObj>
              </mc:Choice>
              <mc:Fallback>
                <p:oleObj name="Equation" r:id="rId5" imgW="1536480" imgH="1117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2400"/>
                        <a:ext cx="3159125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C577-5A1E-403E-BCFF-3DFA0F568FD7}" type="slidenum">
              <a:rPr lang="pt-PT" altLang="pt-BR"/>
              <a:pPr/>
              <a:t>65</a:t>
            </a:fld>
            <a:endParaRPr lang="pt-PT" altLang="pt-BR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Mais Complexo de Iteração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Vamos tentar resolver a seguinte recorrência por iteração: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Temos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209800" y="1676400"/>
          <a:ext cx="3981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3" imgW="1942920" imgH="457200" progId="Equation.3">
                  <p:embed/>
                </p:oleObj>
              </mc:Choice>
              <mc:Fallback>
                <p:oleObj name="Equation" r:id="rId3" imgW="1942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3981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838200" y="3581400"/>
          <a:ext cx="763270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5" imgW="4431960" imgH="1625400" progId="Equation.3">
                  <p:embed/>
                </p:oleObj>
              </mc:Choice>
              <mc:Fallback>
                <p:oleObj name="Equation" r:id="rId5" imgW="4431960" imgH="162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63270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7221-443C-47F7-A739-11B565164A40}" type="slidenum">
              <a:rPr lang="pt-PT" altLang="pt-BR"/>
              <a:pPr/>
              <a:t>66</a:t>
            </a:fld>
            <a:endParaRPr lang="pt-PT" altLang="pt-BR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Mais Complexo de Iteração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No limite, temos </a:t>
            </a:r>
            <a:r>
              <a:rPr lang="pt-BR" altLang="pt-BR" i="1"/>
              <a:t>n</a:t>
            </a:r>
            <a:r>
              <a:rPr lang="pt-BR" altLang="pt-BR"/>
              <a:t>/4</a:t>
            </a:r>
            <a:r>
              <a:rPr lang="pt-BR" altLang="pt-BR" i="1" baseline="30000"/>
              <a:t>k </a:t>
            </a:r>
            <a:r>
              <a:rPr lang="pt-BR" altLang="pt-BR"/>
              <a:t>=1 e portanto, </a:t>
            </a:r>
            <a:r>
              <a:rPr lang="pt-BR" altLang="pt-BR" i="1"/>
              <a:t>k=</a:t>
            </a:r>
            <a:r>
              <a:rPr lang="pt-BR" altLang="pt-BR"/>
              <a:t>log</a:t>
            </a:r>
            <a:r>
              <a:rPr lang="pt-BR" altLang="pt-BR" baseline="-25000"/>
              <a:t>4</a:t>
            </a:r>
            <a:r>
              <a:rPr lang="pt-BR" altLang="pt-BR" i="1"/>
              <a:t>n.</a:t>
            </a:r>
            <a:r>
              <a:rPr lang="pt-BR" altLang="pt-BR"/>
              <a:t>Usando este valor na equação, temos</a:t>
            </a:r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Lembrando a fórmula para a soma de termos de uma PG:</a:t>
            </a:r>
          </a:p>
          <a:p>
            <a:endParaRPr lang="pt-BR" altLang="pt-BR"/>
          </a:p>
          <a:p>
            <a:endParaRPr lang="pt-BR" altLang="pt-BR" i="1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133600" y="1905000"/>
          <a:ext cx="483870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Equation" r:id="rId3" imgW="2361960" imgH="888840" progId="Equation.3">
                  <p:embed/>
                </p:oleObj>
              </mc:Choice>
              <mc:Fallback>
                <p:oleObj name="Equation" r:id="rId3" imgW="23619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38700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3200400" y="4419600"/>
          <a:ext cx="2057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5" imgW="977760" imgH="444240" progId="Equation.3">
                  <p:embed/>
                </p:oleObj>
              </mc:Choice>
              <mc:Fallback>
                <p:oleObj name="Equation" r:id="rId5" imgW="9777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0"/>
                        <a:ext cx="20574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9844-6697-46F7-A1E1-5CFA2C1D6A00}" type="slidenum">
              <a:rPr lang="pt-PT" altLang="pt-BR"/>
              <a:pPr/>
              <a:t>67</a:t>
            </a:fld>
            <a:endParaRPr lang="pt-PT" altLang="pt-BR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Mais Complexo de Iteração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Temos finalmente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362200" y="1676400"/>
          <a:ext cx="3798888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3" imgW="1854000" imgH="1828800" progId="Equation.3">
                  <p:embed/>
                </p:oleObj>
              </mc:Choice>
              <mc:Fallback>
                <p:oleObj name="Equation" r:id="rId3" imgW="1854000" imgH="182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3798888" cy="374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12C-6EF4-456E-8615-9A9E98318D76}" type="slidenum">
              <a:rPr lang="pt-PT" altLang="pt-BR"/>
              <a:pPr/>
              <a:t>68</a:t>
            </a:fld>
            <a:endParaRPr lang="pt-PT" altLang="pt-BR"/>
          </a:p>
        </p:txBody>
      </p:sp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Árvores de Recursão</a:t>
            </a: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Maneira gráfica de visualizar a estrutura de chamadas recursivas do algoritmo </a:t>
            </a:r>
          </a:p>
          <a:p>
            <a:r>
              <a:rPr lang="pt-BR" altLang="pt-BR"/>
              <a:t>Cada nó da árvore é uma instância (chamada recursiva)</a:t>
            </a:r>
          </a:p>
          <a:p>
            <a:r>
              <a:rPr lang="pt-BR" altLang="pt-BR"/>
              <a:t>Se uma instância chama outras, estas são representadas como nós-filhos</a:t>
            </a:r>
          </a:p>
          <a:p>
            <a:r>
              <a:rPr lang="pt-BR" altLang="pt-BR"/>
              <a:t>Cada nó é rotulado com o tempo gasto apenas nas operações locais (sem contar as chamadas recursivas)</a:t>
            </a:r>
          </a:p>
          <a:p>
            <a:r>
              <a:rPr lang="pt-BR" altLang="pt-BR"/>
              <a:t>Exemplo: </a:t>
            </a:r>
            <a:r>
              <a:rPr lang="pt-BR" altLang="pt-BR" i="1"/>
              <a:t>MergeSort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B854-4255-4965-9FB7-D438047ABBA2}" type="slidenum">
              <a:rPr lang="pt-PT" altLang="pt-BR"/>
              <a:pPr/>
              <a:t>69</a:t>
            </a:fld>
            <a:endParaRPr lang="pt-PT" altLang="pt-BR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Árvore de Recursão do </a:t>
            </a:r>
            <a:r>
              <a:rPr lang="pt-BR" altLang="pt-BR" i="1"/>
              <a:t>MergeSort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2667000" y="167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endParaRPr lang="pt-PT" altLang="pt-BR" i="1"/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8288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r>
              <a:rPr lang="pt-BR" altLang="pt-BR"/>
              <a:t>/2</a:t>
            </a:r>
            <a:endParaRPr lang="pt-PT" altLang="pt-BR"/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41910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r>
              <a:rPr lang="pt-BR" altLang="pt-BR"/>
              <a:t>/2</a:t>
            </a:r>
            <a:endParaRPr lang="pt-PT" altLang="pt-BR"/>
          </a:p>
        </p:txBody>
      </p: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1219200" y="3886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r>
              <a:rPr lang="pt-BR" altLang="pt-BR"/>
              <a:t>/4</a:t>
            </a:r>
            <a:endParaRPr lang="pt-PT" altLang="pt-BR"/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2438400" y="3886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r>
              <a:rPr lang="pt-BR" altLang="pt-BR"/>
              <a:t>/4</a:t>
            </a:r>
            <a:endParaRPr lang="pt-PT" altLang="pt-BR"/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3657600" y="3886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r>
              <a:rPr lang="pt-BR" altLang="pt-BR"/>
              <a:t>/4</a:t>
            </a:r>
            <a:endParaRPr lang="pt-PT" altLang="pt-BR"/>
          </a:p>
        </p:txBody>
      </p:sp>
      <p:sp>
        <p:nvSpPr>
          <p:cNvPr id="85013" name="Rectangle 21"/>
          <p:cNvSpPr>
            <a:spLocks noChangeArrowheads="1"/>
          </p:cNvSpPr>
          <p:nvPr/>
        </p:nvSpPr>
        <p:spPr bwMode="auto">
          <a:xfrm>
            <a:off x="4876800" y="3886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r>
              <a:rPr lang="pt-BR" altLang="pt-BR"/>
              <a:t>/4</a:t>
            </a:r>
            <a:endParaRPr lang="pt-PT" altLang="pt-BR"/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11430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15240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19050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22860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85018" name="Rectangle 26"/>
          <p:cNvSpPr>
            <a:spLocks noChangeArrowheads="1"/>
          </p:cNvSpPr>
          <p:nvPr/>
        </p:nvSpPr>
        <p:spPr bwMode="auto">
          <a:xfrm>
            <a:off x="26670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85019" name="Rectangle 27"/>
          <p:cNvSpPr>
            <a:spLocks noChangeArrowheads="1"/>
          </p:cNvSpPr>
          <p:nvPr/>
        </p:nvSpPr>
        <p:spPr bwMode="auto">
          <a:xfrm>
            <a:off x="3048000" y="5105400"/>
            <a:ext cx="228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…</a:t>
            </a:r>
            <a:endParaRPr lang="pt-PT" altLang="pt-BR"/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5715000" y="50292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cxnSp>
        <p:nvCxnSpPr>
          <p:cNvPr id="85022" name="AutoShape 30"/>
          <p:cNvCxnSpPr>
            <a:cxnSpLocks noChangeShapeType="1"/>
            <a:stCxn id="85001" idx="2"/>
            <a:endCxn id="85002" idx="0"/>
          </p:cNvCxnSpPr>
          <p:nvPr/>
        </p:nvCxnSpPr>
        <p:spPr bwMode="auto">
          <a:xfrm flipH="1">
            <a:off x="2286000" y="2057400"/>
            <a:ext cx="11811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3" name="AutoShape 31"/>
          <p:cNvCxnSpPr>
            <a:cxnSpLocks noChangeShapeType="1"/>
            <a:stCxn id="85001" idx="2"/>
            <a:endCxn id="85009" idx="0"/>
          </p:cNvCxnSpPr>
          <p:nvPr/>
        </p:nvCxnSpPr>
        <p:spPr bwMode="auto">
          <a:xfrm>
            <a:off x="3467100" y="2057400"/>
            <a:ext cx="11811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4" name="AutoShape 32"/>
          <p:cNvCxnSpPr>
            <a:cxnSpLocks noChangeShapeType="1"/>
            <a:stCxn id="85002" idx="2"/>
            <a:endCxn id="85010" idx="0"/>
          </p:cNvCxnSpPr>
          <p:nvPr/>
        </p:nvCxnSpPr>
        <p:spPr bwMode="auto">
          <a:xfrm flipH="1">
            <a:off x="1676400" y="3048000"/>
            <a:ext cx="609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5" name="AutoShape 33"/>
          <p:cNvCxnSpPr>
            <a:cxnSpLocks noChangeShapeType="1"/>
            <a:stCxn id="85002" idx="2"/>
            <a:endCxn id="85011" idx="0"/>
          </p:cNvCxnSpPr>
          <p:nvPr/>
        </p:nvCxnSpPr>
        <p:spPr bwMode="auto">
          <a:xfrm>
            <a:off x="2286000" y="3048000"/>
            <a:ext cx="609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6" name="AutoShape 34"/>
          <p:cNvCxnSpPr>
            <a:cxnSpLocks noChangeShapeType="1"/>
            <a:stCxn id="85009" idx="2"/>
            <a:endCxn id="85012" idx="0"/>
          </p:cNvCxnSpPr>
          <p:nvPr/>
        </p:nvCxnSpPr>
        <p:spPr bwMode="auto">
          <a:xfrm flipH="1">
            <a:off x="4114800" y="3048000"/>
            <a:ext cx="533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7" name="AutoShape 35"/>
          <p:cNvCxnSpPr>
            <a:cxnSpLocks noChangeShapeType="1"/>
            <a:stCxn id="85009" idx="2"/>
            <a:endCxn id="85013" idx="0"/>
          </p:cNvCxnSpPr>
          <p:nvPr/>
        </p:nvCxnSpPr>
        <p:spPr bwMode="auto">
          <a:xfrm>
            <a:off x="4648200" y="30480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8" name="AutoShape 36"/>
          <p:cNvCxnSpPr>
            <a:cxnSpLocks noChangeShapeType="1"/>
            <a:stCxn id="85010" idx="2"/>
          </p:cNvCxnSpPr>
          <p:nvPr/>
        </p:nvCxnSpPr>
        <p:spPr bwMode="auto">
          <a:xfrm flipH="1">
            <a:off x="12192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9" name="AutoShape 37"/>
          <p:cNvCxnSpPr>
            <a:cxnSpLocks noChangeShapeType="1"/>
            <a:stCxn id="85010" idx="2"/>
          </p:cNvCxnSpPr>
          <p:nvPr/>
        </p:nvCxnSpPr>
        <p:spPr bwMode="auto">
          <a:xfrm>
            <a:off x="16764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2" name="AutoShape 40"/>
          <p:cNvCxnSpPr>
            <a:cxnSpLocks noChangeShapeType="1"/>
          </p:cNvCxnSpPr>
          <p:nvPr/>
        </p:nvCxnSpPr>
        <p:spPr bwMode="auto">
          <a:xfrm flipH="1">
            <a:off x="24384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3" name="AutoShape 41"/>
          <p:cNvCxnSpPr>
            <a:cxnSpLocks noChangeShapeType="1"/>
          </p:cNvCxnSpPr>
          <p:nvPr/>
        </p:nvCxnSpPr>
        <p:spPr bwMode="auto">
          <a:xfrm>
            <a:off x="28956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4" name="AutoShape 42"/>
          <p:cNvCxnSpPr>
            <a:cxnSpLocks noChangeShapeType="1"/>
          </p:cNvCxnSpPr>
          <p:nvPr/>
        </p:nvCxnSpPr>
        <p:spPr bwMode="auto">
          <a:xfrm flipH="1">
            <a:off x="36576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5" name="AutoShape 43"/>
          <p:cNvCxnSpPr>
            <a:cxnSpLocks noChangeShapeType="1"/>
          </p:cNvCxnSpPr>
          <p:nvPr/>
        </p:nvCxnSpPr>
        <p:spPr bwMode="auto">
          <a:xfrm>
            <a:off x="41148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6" name="AutoShape 44"/>
          <p:cNvCxnSpPr>
            <a:cxnSpLocks noChangeShapeType="1"/>
          </p:cNvCxnSpPr>
          <p:nvPr/>
        </p:nvCxnSpPr>
        <p:spPr bwMode="auto">
          <a:xfrm flipH="1">
            <a:off x="48768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7" name="AutoShape 45"/>
          <p:cNvCxnSpPr>
            <a:cxnSpLocks noChangeShapeType="1"/>
          </p:cNvCxnSpPr>
          <p:nvPr/>
        </p:nvCxnSpPr>
        <p:spPr bwMode="auto">
          <a:xfrm>
            <a:off x="53340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38" name="Text Box 46"/>
          <p:cNvSpPr txBox="1">
            <a:spLocks noChangeArrowheads="1"/>
          </p:cNvSpPr>
          <p:nvPr/>
        </p:nvSpPr>
        <p:spPr bwMode="auto">
          <a:xfrm>
            <a:off x="2362200" y="12446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endParaRPr lang="pt-PT" altLang="pt-BR"/>
          </a:p>
        </p:txBody>
      </p:sp>
      <p:sp>
        <p:nvSpPr>
          <p:cNvPr id="85039" name="Text Box 47"/>
          <p:cNvSpPr txBox="1">
            <a:spLocks noChangeArrowheads="1"/>
          </p:cNvSpPr>
          <p:nvPr/>
        </p:nvSpPr>
        <p:spPr bwMode="auto">
          <a:xfrm>
            <a:off x="1254125" y="2209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endParaRPr lang="pt-PT" altLang="pt-BR"/>
          </a:p>
        </p:txBody>
      </p:sp>
      <p:sp>
        <p:nvSpPr>
          <p:cNvPr id="85040" name="Text Box 48"/>
          <p:cNvSpPr txBox="1">
            <a:spLocks noChangeArrowheads="1"/>
          </p:cNvSpPr>
          <p:nvPr/>
        </p:nvSpPr>
        <p:spPr bwMode="auto">
          <a:xfrm>
            <a:off x="4616450" y="2209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endParaRPr lang="pt-PT" altLang="pt-BR"/>
          </a:p>
        </p:txBody>
      </p:sp>
      <p:sp>
        <p:nvSpPr>
          <p:cNvPr id="85041" name="Text Box 49"/>
          <p:cNvSpPr txBox="1">
            <a:spLocks noChangeArrowheads="1"/>
          </p:cNvSpPr>
          <p:nvPr/>
        </p:nvSpPr>
        <p:spPr bwMode="auto">
          <a:xfrm>
            <a:off x="609600" y="34290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/4)</a:t>
            </a:r>
            <a:endParaRPr lang="pt-PT" altLang="pt-BR"/>
          </a:p>
        </p:txBody>
      </p:sp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457200" y="47244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(1)</a:t>
            </a:r>
            <a:endParaRPr lang="pt-PT" altLang="pt-BR"/>
          </a:p>
        </p:txBody>
      </p:sp>
      <p:graphicFrame>
        <p:nvGraphicFramePr>
          <p:cNvPr id="85043" name="Rectangle 5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5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44" name="Text Box 52"/>
          <p:cNvSpPr txBox="1">
            <a:spLocks noChangeArrowheads="1"/>
          </p:cNvSpPr>
          <p:nvPr/>
        </p:nvSpPr>
        <p:spPr bwMode="auto">
          <a:xfrm>
            <a:off x="7373938" y="1565275"/>
            <a:ext cx="542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=n</a:t>
            </a:r>
            <a:endParaRPr lang="pt-PT" altLang="pt-BR" i="1"/>
          </a:p>
        </p:txBody>
      </p:sp>
      <p:sp>
        <p:nvSpPr>
          <p:cNvPr id="85045" name="Text Box 53"/>
          <p:cNvSpPr txBox="1">
            <a:spLocks noChangeArrowheads="1"/>
          </p:cNvSpPr>
          <p:nvPr/>
        </p:nvSpPr>
        <p:spPr bwMode="auto">
          <a:xfrm>
            <a:off x="6629400" y="25908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2(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i="1"/>
              <a:t>=n</a:t>
            </a:r>
            <a:endParaRPr lang="pt-PT" altLang="pt-BR" i="1"/>
          </a:p>
        </p:txBody>
      </p:sp>
      <p:sp>
        <p:nvSpPr>
          <p:cNvPr id="85046" name="Text Box 54"/>
          <p:cNvSpPr txBox="1">
            <a:spLocks noChangeArrowheads="1"/>
          </p:cNvSpPr>
          <p:nvPr/>
        </p:nvSpPr>
        <p:spPr bwMode="auto">
          <a:xfrm>
            <a:off x="6629400" y="38100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4(</a:t>
            </a:r>
            <a:r>
              <a:rPr lang="pt-BR" altLang="pt-BR" i="1"/>
              <a:t>n</a:t>
            </a:r>
            <a:r>
              <a:rPr lang="pt-BR" altLang="pt-BR"/>
              <a:t>/4)</a:t>
            </a:r>
            <a:r>
              <a:rPr lang="pt-BR" altLang="pt-BR" i="1"/>
              <a:t>=n</a:t>
            </a:r>
            <a:endParaRPr lang="pt-PT" altLang="pt-BR" i="1"/>
          </a:p>
        </p:txBody>
      </p:sp>
      <p:sp>
        <p:nvSpPr>
          <p:cNvPr id="85047" name="Text Box 55"/>
          <p:cNvSpPr txBox="1">
            <a:spLocks noChangeArrowheads="1"/>
          </p:cNvSpPr>
          <p:nvPr/>
        </p:nvSpPr>
        <p:spPr bwMode="auto">
          <a:xfrm>
            <a:off x="6591300" y="5029200"/>
            <a:ext cx="136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n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=n</a:t>
            </a:r>
            <a:endParaRPr lang="pt-PT" altLang="pt-BR" i="1"/>
          </a:p>
        </p:txBody>
      </p:sp>
      <p:sp>
        <p:nvSpPr>
          <p:cNvPr id="85048" name="Text Box 56"/>
          <p:cNvSpPr txBox="1">
            <a:spLocks noChangeArrowheads="1"/>
          </p:cNvSpPr>
          <p:nvPr/>
        </p:nvSpPr>
        <p:spPr bwMode="auto">
          <a:xfrm>
            <a:off x="6502400" y="5867400"/>
            <a:ext cx="169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n </a:t>
            </a:r>
            <a:r>
              <a:rPr lang="pt-BR" altLang="pt-BR"/>
              <a:t>(log</a:t>
            </a:r>
            <a:r>
              <a:rPr lang="pt-BR" altLang="pt-BR" baseline="-25000"/>
              <a:t>2</a:t>
            </a:r>
            <a:r>
              <a:rPr lang="pt-BR" altLang="pt-BR" i="1"/>
              <a:t>n +</a:t>
            </a:r>
            <a:r>
              <a:rPr lang="pt-BR" altLang="pt-BR"/>
              <a:t>1)</a:t>
            </a:r>
            <a:endParaRPr lang="pt-PT" altLang="pt-BR" i="1"/>
          </a:p>
        </p:txBody>
      </p:sp>
      <p:sp>
        <p:nvSpPr>
          <p:cNvPr id="85049" name="Text Box 57"/>
          <p:cNvSpPr txBox="1">
            <a:spLocks noChangeArrowheads="1"/>
          </p:cNvSpPr>
          <p:nvPr/>
        </p:nvSpPr>
        <p:spPr bwMode="auto">
          <a:xfrm>
            <a:off x="7569200" y="4419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+</a:t>
            </a:r>
            <a:endParaRPr lang="pt-PT" altLang="pt-BR"/>
          </a:p>
        </p:txBody>
      </p:sp>
      <p:sp>
        <p:nvSpPr>
          <p:cNvPr id="85050" name="Text Box 58"/>
          <p:cNvSpPr txBox="1">
            <a:spLocks noChangeArrowheads="1"/>
          </p:cNvSpPr>
          <p:nvPr/>
        </p:nvSpPr>
        <p:spPr bwMode="auto">
          <a:xfrm>
            <a:off x="7569200" y="3200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+</a:t>
            </a:r>
            <a:endParaRPr lang="pt-PT" altLang="pt-BR"/>
          </a:p>
        </p:txBody>
      </p:sp>
      <p:sp>
        <p:nvSpPr>
          <p:cNvPr id="85051" name="Text Box 59"/>
          <p:cNvSpPr txBox="1">
            <a:spLocks noChangeArrowheads="1"/>
          </p:cNvSpPr>
          <p:nvPr/>
        </p:nvSpPr>
        <p:spPr bwMode="auto">
          <a:xfrm>
            <a:off x="7569200" y="2133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+</a:t>
            </a:r>
            <a:endParaRPr lang="pt-PT" altLang="pt-BR"/>
          </a:p>
        </p:txBody>
      </p:sp>
      <p:sp>
        <p:nvSpPr>
          <p:cNvPr id="85052" name="Line 60"/>
          <p:cNvSpPr>
            <a:spLocks noChangeShapeType="1"/>
          </p:cNvSpPr>
          <p:nvPr/>
        </p:nvSpPr>
        <p:spPr bwMode="auto">
          <a:xfrm>
            <a:off x="6248400" y="5791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15F3-7F8E-4E54-831D-6A7B5ADE31F1}" type="slidenum">
              <a:rPr lang="pt-PT" altLang="pt-BR"/>
              <a:pPr/>
              <a:t>7</a:t>
            </a:fld>
            <a:endParaRPr lang="pt-PT" altLang="pt-BR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Algoritmos e Complexidade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pt-BR" altLang="pt-BR"/>
              <a:t>Eficiência medida objetivamente depende de:</a:t>
            </a:r>
          </a:p>
          <a:p>
            <a:pPr lvl="1"/>
            <a:r>
              <a:rPr lang="pt-BR" altLang="pt-BR"/>
              <a:t>Como o programador implementou o algoritmo/ED</a:t>
            </a:r>
          </a:p>
          <a:p>
            <a:pPr lvl="1"/>
            <a:r>
              <a:rPr lang="pt-BR" altLang="pt-BR"/>
              <a:t>Características do computador usado para fazer experimentos:</a:t>
            </a:r>
          </a:p>
          <a:p>
            <a:pPr lvl="2"/>
            <a:r>
              <a:rPr lang="pt-BR" altLang="pt-BR"/>
              <a:t>Velocidade da CPU</a:t>
            </a:r>
          </a:p>
          <a:p>
            <a:pPr lvl="2"/>
            <a:r>
              <a:rPr lang="pt-BR" altLang="pt-BR"/>
              <a:t>Capacidade e velocidade de acesso à memória primária / secundária</a:t>
            </a:r>
          </a:p>
          <a:p>
            <a:pPr lvl="2"/>
            <a:r>
              <a:rPr lang="pt-BR" altLang="pt-BR"/>
              <a:t>Etc</a:t>
            </a:r>
          </a:p>
          <a:p>
            <a:pPr lvl="1"/>
            <a:r>
              <a:rPr lang="pt-BR" altLang="pt-BR"/>
              <a:t>Linguagem / Compilador / Sistema Operacional / etc</a:t>
            </a:r>
          </a:p>
          <a:p>
            <a:r>
              <a:rPr lang="pt-BR" altLang="pt-BR"/>
              <a:t>Portanto, a medição formal de complexidade tem que ser subjetiva, porém matematicamente consistente</a:t>
            </a:r>
          </a:p>
          <a:p>
            <a:pPr lvl="1">
              <a:buFont typeface="Symbol" pitchFamily="18" charset="2"/>
              <a:buChar char="Þ"/>
            </a:pPr>
            <a:r>
              <a:rPr lang="pt-BR" altLang="pt-BR"/>
              <a:t> Complexidade assintótica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12F57-94C1-44A0-8564-729935CB4A23}" type="slidenum">
              <a:rPr lang="pt-PT" altLang="pt-BR"/>
              <a:pPr/>
              <a:t>70</a:t>
            </a:fld>
            <a:endParaRPr lang="pt-PT" altLang="pt-B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Árvore de Recursão do </a:t>
            </a:r>
            <a:r>
              <a:rPr lang="pt-BR" altLang="pt-BR" i="1"/>
              <a:t>MergeSort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Observamos que cada nível de recursão efetua no total </a:t>
            </a:r>
            <a:r>
              <a:rPr lang="pt-BR" altLang="pt-BR" i="1"/>
              <a:t>n</a:t>
            </a:r>
            <a:r>
              <a:rPr lang="pt-BR" altLang="pt-BR"/>
              <a:t> passos</a:t>
            </a:r>
          </a:p>
          <a:p>
            <a:r>
              <a:rPr lang="pt-BR" altLang="pt-BR"/>
              <a:t>Como há log</a:t>
            </a:r>
            <a:r>
              <a:rPr lang="pt-BR" altLang="pt-BR" baseline="-25000"/>
              <a:t>2</a:t>
            </a:r>
            <a:r>
              <a:rPr lang="pt-BR" altLang="pt-BR"/>
              <a:t> </a:t>
            </a:r>
            <a:r>
              <a:rPr lang="pt-BR" altLang="pt-BR" i="1"/>
              <a:t>n </a:t>
            </a:r>
            <a:r>
              <a:rPr lang="pt-BR" altLang="pt-BR"/>
              <a:t>+ 1 níveis de recursão, o tempo total é dado por </a:t>
            </a:r>
            <a:r>
              <a:rPr lang="pt-BR" altLang="pt-BR" i="1"/>
              <a:t>n </a:t>
            </a:r>
            <a:r>
              <a:rPr lang="pt-BR" altLang="pt-BR"/>
              <a:t>log</a:t>
            </a:r>
            <a:r>
              <a:rPr lang="pt-BR" altLang="pt-BR" baseline="-25000"/>
              <a:t>2</a:t>
            </a:r>
            <a:r>
              <a:rPr lang="pt-BR" altLang="pt-BR"/>
              <a:t> </a:t>
            </a:r>
            <a:r>
              <a:rPr lang="pt-BR" altLang="pt-BR" i="1"/>
              <a:t>n </a:t>
            </a:r>
            <a:r>
              <a:rPr lang="pt-BR" altLang="pt-BR"/>
              <a:t>+ </a:t>
            </a:r>
            <a:r>
              <a:rPr lang="pt-BR" altLang="pt-BR" i="1"/>
              <a:t>n</a:t>
            </a:r>
            <a:r>
              <a:rPr lang="pt-BR" altLang="pt-BR"/>
              <a:t>, o mesmo que encontramos na solução por iteração</a:t>
            </a:r>
          </a:p>
          <a:p>
            <a:endParaRPr lang="pt-BR" altLang="pt-BR"/>
          </a:p>
          <a:p>
            <a:r>
              <a:rPr lang="pt-BR" altLang="pt-BR"/>
              <a:t>Outro exemplo: considere a recorrência dada por</a:t>
            </a: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220913" y="4343400"/>
          <a:ext cx="4111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3" imgW="2006280" imgH="457200" progId="Equation.3">
                  <p:embed/>
                </p:oleObj>
              </mc:Choice>
              <mc:Fallback>
                <p:oleObj name="Equation" r:id="rId3" imgW="2006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343400"/>
                        <a:ext cx="4111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36A0-99E0-49A5-A97E-B59C1401FCA6}" type="slidenum">
              <a:rPr lang="pt-PT" altLang="pt-BR"/>
              <a:pPr/>
              <a:t>71</a:t>
            </a:fld>
            <a:endParaRPr lang="pt-PT" altLang="pt-BR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Árvore de Recursão – Outro exemplo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8288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baseline="30000"/>
              <a:t>2</a:t>
            </a:r>
            <a:endParaRPr lang="pt-PT" altLang="pt-BR"/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685800" y="38862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/4)</a:t>
            </a:r>
            <a:r>
              <a:rPr lang="pt-BR" altLang="pt-BR" baseline="30000"/>
              <a:t>2</a:t>
            </a:r>
            <a:endParaRPr lang="pt-PT" altLang="pt-BR"/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8382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2192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16002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19812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2362200" y="51054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1</a:t>
            </a:r>
            <a:endParaRPr lang="pt-PT" altLang="pt-BR"/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2743200" y="5105400"/>
            <a:ext cx="228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…</a:t>
            </a:r>
            <a:endParaRPr lang="pt-PT" altLang="pt-BR"/>
          </a:p>
        </p:txBody>
      </p:sp>
      <p:cxnSp>
        <p:nvCxnSpPr>
          <p:cNvPr id="99346" name="AutoShape 18"/>
          <p:cNvCxnSpPr>
            <a:cxnSpLocks noChangeShapeType="1"/>
            <a:stCxn id="99332" idx="2"/>
            <a:endCxn id="99333" idx="0"/>
          </p:cNvCxnSpPr>
          <p:nvPr/>
        </p:nvCxnSpPr>
        <p:spPr bwMode="auto">
          <a:xfrm flipH="1">
            <a:off x="2286000" y="2057400"/>
            <a:ext cx="11811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7" name="AutoShape 19"/>
          <p:cNvCxnSpPr>
            <a:cxnSpLocks noChangeShapeType="1"/>
            <a:stCxn id="99332" idx="2"/>
          </p:cNvCxnSpPr>
          <p:nvPr/>
        </p:nvCxnSpPr>
        <p:spPr bwMode="auto">
          <a:xfrm>
            <a:off x="3467100" y="2057400"/>
            <a:ext cx="11811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8" name="AutoShape 20"/>
          <p:cNvCxnSpPr>
            <a:cxnSpLocks noChangeShapeType="1"/>
            <a:stCxn id="99333" idx="2"/>
            <a:endCxn id="99335" idx="0"/>
          </p:cNvCxnSpPr>
          <p:nvPr/>
        </p:nvCxnSpPr>
        <p:spPr bwMode="auto">
          <a:xfrm flipH="1">
            <a:off x="1143000" y="30480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9" name="AutoShape 21"/>
          <p:cNvCxnSpPr>
            <a:cxnSpLocks noChangeShapeType="1"/>
            <a:endCxn id="99380" idx="0"/>
          </p:cNvCxnSpPr>
          <p:nvPr/>
        </p:nvCxnSpPr>
        <p:spPr bwMode="auto">
          <a:xfrm flipH="1">
            <a:off x="2209800" y="3048000"/>
            <a:ext cx="7620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2" name="AutoShape 24"/>
          <p:cNvCxnSpPr>
            <a:cxnSpLocks noChangeShapeType="1"/>
            <a:stCxn id="99335" idx="2"/>
          </p:cNvCxnSpPr>
          <p:nvPr/>
        </p:nvCxnSpPr>
        <p:spPr bwMode="auto">
          <a:xfrm flipH="1">
            <a:off x="6858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3" name="AutoShape 25"/>
          <p:cNvCxnSpPr>
            <a:cxnSpLocks noChangeShapeType="1"/>
            <a:stCxn id="99335" idx="2"/>
          </p:cNvCxnSpPr>
          <p:nvPr/>
        </p:nvCxnSpPr>
        <p:spPr bwMode="auto">
          <a:xfrm>
            <a:off x="1143000" y="42672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6" name="AutoShape 28"/>
          <p:cNvCxnSpPr>
            <a:cxnSpLocks noChangeShapeType="1"/>
          </p:cNvCxnSpPr>
          <p:nvPr/>
        </p:nvCxnSpPr>
        <p:spPr bwMode="auto">
          <a:xfrm flipH="1">
            <a:off x="2971800" y="30480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7" name="AutoShape 29"/>
          <p:cNvCxnSpPr>
            <a:cxnSpLocks noChangeShapeType="1"/>
          </p:cNvCxnSpPr>
          <p:nvPr/>
        </p:nvCxnSpPr>
        <p:spPr bwMode="auto">
          <a:xfrm>
            <a:off x="3429000" y="30480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8" name="AutoShape 30"/>
          <p:cNvCxnSpPr>
            <a:cxnSpLocks noChangeShapeType="1"/>
          </p:cNvCxnSpPr>
          <p:nvPr/>
        </p:nvCxnSpPr>
        <p:spPr bwMode="auto">
          <a:xfrm flipH="1">
            <a:off x="4114800" y="30480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9" name="AutoShape 31"/>
          <p:cNvCxnSpPr>
            <a:cxnSpLocks noChangeShapeType="1"/>
          </p:cNvCxnSpPr>
          <p:nvPr/>
        </p:nvCxnSpPr>
        <p:spPr bwMode="auto">
          <a:xfrm>
            <a:off x="4572000" y="30480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362200" y="12446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endParaRPr lang="pt-PT" altLang="pt-BR"/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1254125" y="2209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endParaRPr lang="pt-PT" altLang="pt-BR"/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152400" y="33528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/4)</a:t>
            </a:r>
            <a:endParaRPr lang="pt-PT" altLang="pt-BR"/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152400" y="47244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T</a:t>
            </a:r>
            <a:r>
              <a:rPr lang="pt-BR" altLang="pt-BR"/>
              <a:t>(1)</a:t>
            </a:r>
            <a:endParaRPr lang="pt-PT" altLang="pt-BR"/>
          </a:p>
        </p:txBody>
      </p:sp>
      <p:graphicFrame>
        <p:nvGraphicFramePr>
          <p:cNvPr id="99365" name="Rectangle 3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3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7877175" y="15652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n</a:t>
            </a:r>
            <a:r>
              <a:rPr lang="pt-BR" altLang="pt-BR" baseline="30000"/>
              <a:t>2</a:t>
            </a:r>
            <a:endParaRPr lang="pt-PT" altLang="pt-BR"/>
          </a:p>
        </p:txBody>
      </p:sp>
      <p:sp>
        <p:nvSpPr>
          <p:cNvPr id="99367" name="Text Box 39"/>
          <p:cNvSpPr txBox="1">
            <a:spLocks noChangeArrowheads="1"/>
          </p:cNvSpPr>
          <p:nvPr/>
        </p:nvSpPr>
        <p:spPr bwMode="auto">
          <a:xfrm>
            <a:off x="6232525" y="2590800"/>
            <a:ext cx="208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3(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baseline="30000"/>
              <a:t>2</a:t>
            </a:r>
            <a:r>
              <a:rPr lang="pt-BR" altLang="pt-BR" i="1"/>
              <a:t>=n</a:t>
            </a:r>
            <a:r>
              <a:rPr lang="pt-BR" altLang="pt-BR" baseline="30000"/>
              <a:t>2</a:t>
            </a:r>
            <a:r>
              <a:rPr lang="pt-BR" altLang="pt-BR"/>
              <a:t>(3/4)</a:t>
            </a:r>
            <a:endParaRPr lang="pt-PT" altLang="pt-BR"/>
          </a:p>
        </p:txBody>
      </p:sp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7959725" y="4343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+</a:t>
            </a:r>
            <a:endParaRPr lang="pt-PT" altLang="pt-BR"/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7959725" y="3200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+</a:t>
            </a:r>
            <a:endParaRPr lang="pt-PT" altLang="pt-BR"/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7959725" y="2133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+</a:t>
            </a:r>
            <a:endParaRPr lang="pt-PT" altLang="pt-BR"/>
          </a:p>
        </p:txBody>
      </p:sp>
      <p:sp>
        <p:nvSpPr>
          <p:cNvPr id="99373" name="Rectangle 45"/>
          <p:cNvSpPr>
            <a:spLocks noChangeArrowheads="1"/>
          </p:cNvSpPr>
          <p:nvPr/>
        </p:nvSpPr>
        <p:spPr bwMode="auto">
          <a:xfrm>
            <a:off x="41148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baseline="30000"/>
              <a:t>2</a:t>
            </a:r>
            <a:endParaRPr lang="pt-PT" altLang="pt-BR"/>
          </a:p>
        </p:txBody>
      </p:sp>
      <p:sp>
        <p:nvSpPr>
          <p:cNvPr id="99374" name="Rectangle 46"/>
          <p:cNvSpPr>
            <a:spLocks noChangeArrowheads="1"/>
          </p:cNvSpPr>
          <p:nvPr/>
        </p:nvSpPr>
        <p:spPr bwMode="auto">
          <a:xfrm>
            <a:off x="3009900" y="2667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baseline="30000"/>
              <a:t>2</a:t>
            </a:r>
            <a:endParaRPr lang="pt-PT" altLang="pt-BR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667000" y="1676400"/>
            <a:ext cx="1600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r>
              <a:rPr lang="pt-BR" altLang="pt-BR" baseline="30000"/>
              <a:t>2</a:t>
            </a:r>
            <a:endParaRPr lang="pt-PT" altLang="pt-BR" i="1"/>
          </a:p>
        </p:txBody>
      </p:sp>
      <p:cxnSp>
        <p:nvCxnSpPr>
          <p:cNvPr id="99379" name="AutoShape 51"/>
          <p:cNvCxnSpPr>
            <a:cxnSpLocks noChangeShapeType="1"/>
            <a:stCxn id="99332" idx="2"/>
            <a:endCxn id="99374" idx="0"/>
          </p:cNvCxnSpPr>
          <p:nvPr/>
        </p:nvCxnSpPr>
        <p:spPr bwMode="auto">
          <a:xfrm>
            <a:off x="3467100" y="20574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80" name="Rectangle 52"/>
          <p:cNvSpPr>
            <a:spLocks noChangeArrowheads="1"/>
          </p:cNvSpPr>
          <p:nvPr/>
        </p:nvSpPr>
        <p:spPr bwMode="auto">
          <a:xfrm>
            <a:off x="1752600" y="387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/4)</a:t>
            </a:r>
            <a:r>
              <a:rPr lang="pt-BR" altLang="pt-BR" baseline="30000"/>
              <a:t>2</a:t>
            </a:r>
            <a:endParaRPr lang="pt-PT" altLang="pt-BR"/>
          </a:p>
        </p:txBody>
      </p:sp>
      <p:cxnSp>
        <p:nvCxnSpPr>
          <p:cNvPr id="99381" name="AutoShape 53"/>
          <p:cNvCxnSpPr>
            <a:cxnSpLocks noChangeShapeType="1"/>
            <a:stCxn id="99380" idx="2"/>
          </p:cNvCxnSpPr>
          <p:nvPr/>
        </p:nvCxnSpPr>
        <p:spPr bwMode="auto">
          <a:xfrm flipH="1">
            <a:off x="1752600" y="42545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82" name="AutoShape 54"/>
          <p:cNvCxnSpPr>
            <a:cxnSpLocks noChangeShapeType="1"/>
            <a:stCxn id="99380" idx="2"/>
          </p:cNvCxnSpPr>
          <p:nvPr/>
        </p:nvCxnSpPr>
        <p:spPr bwMode="auto">
          <a:xfrm>
            <a:off x="2209800" y="42545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84" name="Rectangle 56"/>
          <p:cNvSpPr>
            <a:spLocks noChangeArrowheads="1"/>
          </p:cNvSpPr>
          <p:nvPr/>
        </p:nvSpPr>
        <p:spPr bwMode="auto">
          <a:xfrm>
            <a:off x="2819400" y="38735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/4)</a:t>
            </a:r>
            <a:r>
              <a:rPr lang="pt-BR" altLang="pt-BR" baseline="30000"/>
              <a:t>2</a:t>
            </a:r>
            <a:endParaRPr lang="pt-PT" altLang="pt-BR"/>
          </a:p>
        </p:txBody>
      </p:sp>
      <p:cxnSp>
        <p:nvCxnSpPr>
          <p:cNvPr id="99385" name="AutoShape 57"/>
          <p:cNvCxnSpPr>
            <a:cxnSpLocks noChangeShapeType="1"/>
            <a:stCxn id="99384" idx="2"/>
          </p:cNvCxnSpPr>
          <p:nvPr/>
        </p:nvCxnSpPr>
        <p:spPr bwMode="auto">
          <a:xfrm flipH="1">
            <a:off x="2819400" y="42545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86" name="AutoShape 58"/>
          <p:cNvCxnSpPr>
            <a:cxnSpLocks noChangeShapeType="1"/>
            <a:stCxn id="99384" idx="2"/>
          </p:cNvCxnSpPr>
          <p:nvPr/>
        </p:nvCxnSpPr>
        <p:spPr bwMode="auto">
          <a:xfrm>
            <a:off x="3276600" y="4254500"/>
            <a:ext cx="457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88" name="AutoShape 60"/>
          <p:cNvCxnSpPr>
            <a:cxnSpLocks noChangeShapeType="1"/>
          </p:cNvCxnSpPr>
          <p:nvPr/>
        </p:nvCxnSpPr>
        <p:spPr bwMode="auto">
          <a:xfrm>
            <a:off x="2286000" y="3048000"/>
            <a:ext cx="121920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89" name="AutoShape 61"/>
          <p:cNvCxnSpPr>
            <a:cxnSpLocks noChangeShapeType="1"/>
            <a:stCxn id="99335" idx="2"/>
          </p:cNvCxnSpPr>
          <p:nvPr/>
        </p:nvCxnSpPr>
        <p:spPr bwMode="auto">
          <a:xfrm>
            <a:off x="11430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92" name="AutoShape 64"/>
          <p:cNvCxnSpPr>
            <a:cxnSpLocks noChangeShapeType="1"/>
          </p:cNvCxnSpPr>
          <p:nvPr/>
        </p:nvCxnSpPr>
        <p:spPr bwMode="auto">
          <a:xfrm>
            <a:off x="22098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93" name="AutoShape 65"/>
          <p:cNvCxnSpPr>
            <a:cxnSpLocks noChangeShapeType="1"/>
          </p:cNvCxnSpPr>
          <p:nvPr/>
        </p:nvCxnSpPr>
        <p:spPr bwMode="auto">
          <a:xfrm>
            <a:off x="3276600" y="4267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94" name="AutoShape 66"/>
          <p:cNvCxnSpPr>
            <a:cxnSpLocks noChangeShapeType="1"/>
          </p:cNvCxnSpPr>
          <p:nvPr/>
        </p:nvCxnSpPr>
        <p:spPr bwMode="auto">
          <a:xfrm>
            <a:off x="3429000" y="3124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95" name="AutoShape 67"/>
          <p:cNvCxnSpPr>
            <a:cxnSpLocks noChangeShapeType="1"/>
          </p:cNvCxnSpPr>
          <p:nvPr/>
        </p:nvCxnSpPr>
        <p:spPr bwMode="auto">
          <a:xfrm>
            <a:off x="4572000" y="3124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96" name="Text Box 68"/>
          <p:cNvSpPr txBox="1">
            <a:spLocks noChangeArrowheads="1"/>
          </p:cNvSpPr>
          <p:nvPr/>
        </p:nvSpPr>
        <p:spPr bwMode="auto">
          <a:xfrm>
            <a:off x="6130925" y="3886200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/>
              <a:t>9(</a:t>
            </a:r>
            <a:r>
              <a:rPr lang="pt-BR" altLang="pt-BR" i="1"/>
              <a:t>n</a:t>
            </a:r>
            <a:r>
              <a:rPr lang="pt-BR" altLang="pt-BR"/>
              <a:t>/4)</a:t>
            </a:r>
            <a:r>
              <a:rPr lang="pt-BR" altLang="pt-BR" baseline="30000"/>
              <a:t>2</a:t>
            </a:r>
            <a:r>
              <a:rPr lang="pt-BR" altLang="pt-BR" i="1"/>
              <a:t>=n</a:t>
            </a:r>
            <a:r>
              <a:rPr lang="pt-BR" altLang="pt-BR" baseline="30000"/>
              <a:t>2</a:t>
            </a:r>
            <a:r>
              <a:rPr lang="pt-BR" altLang="pt-BR"/>
              <a:t>(3/4)</a:t>
            </a:r>
            <a:r>
              <a:rPr lang="pt-BR" altLang="pt-BR" baseline="30000"/>
              <a:t>2</a:t>
            </a:r>
            <a:endParaRPr lang="pt-PT" altLang="pt-BR" baseline="30000"/>
          </a:p>
        </p:txBody>
      </p:sp>
      <p:sp>
        <p:nvSpPr>
          <p:cNvPr id="99397" name="Text Box 69"/>
          <p:cNvSpPr txBox="1">
            <a:spLocks noChangeArrowheads="1"/>
          </p:cNvSpPr>
          <p:nvPr/>
        </p:nvSpPr>
        <p:spPr bwMode="auto">
          <a:xfrm>
            <a:off x="7261225" y="5105400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i="1"/>
              <a:t>n</a:t>
            </a:r>
            <a:r>
              <a:rPr lang="pt-BR" altLang="pt-BR" baseline="30000"/>
              <a:t>2</a:t>
            </a:r>
            <a:r>
              <a:rPr lang="pt-BR" altLang="pt-BR"/>
              <a:t>(3/4)</a:t>
            </a:r>
            <a:r>
              <a:rPr lang="pt-BR" altLang="pt-BR" i="1" baseline="30000"/>
              <a:t>k</a:t>
            </a:r>
            <a:endParaRPr lang="pt-PT" altLang="pt-BR" i="1" baseline="30000"/>
          </a:p>
        </p:txBody>
      </p:sp>
      <p:sp>
        <p:nvSpPr>
          <p:cNvPr id="99398" name="Rectangle 70"/>
          <p:cNvSpPr>
            <a:spLocks noChangeArrowheads="1"/>
          </p:cNvSpPr>
          <p:nvPr/>
        </p:nvSpPr>
        <p:spPr bwMode="auto">
          <a:xfrm>
            <a:off x="7924800" y="4648200"/>
            <a:ext cx="228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…</a:t>
            </a:r>
            <a:endParaRPr lang="pt-PT" altLang="pt-B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04F-E4E2-4CED-81BE-8BCD64AA366F}" type="slidenum">
              <a:rPr lang="pt-PT" altLang="pt-BR"/>
              <a:pPr/>
              <a:t>72</a:t>
            </a:fld>
            <a:endParaRPr lang="pt-PT" altLang="pt-BR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Árvore de Recursão – Outro exemplo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Vemos que a soma das complexidades locais pelos </a:t>
            </a:r>
            <a:r>
              <a:rPr lang="pt-BR" altLang="pt-BR" i="1"/>
              <a:t>k+</a:t>
            </a:r>
            <a:r>
              <a:rPr lang="pt-BR" altLang="pt-BR"/>
              <a:t>1 níveis da recursão nos dá</a:t>
            </a:r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Na verdade, a complexidade assintótica do algoritmo já pode ser estabelecida aqui como sendo </a:t>
            </a:r>
            <a:r>
              <a:rPr lang="pt-BR" altLang="pt-BR">
                <a:sym typeface="Symbol" pitchFamily="18" charset="2"/>
              </a:rPr>
              <a:t>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2</a:t>
            </a:r>
            <a:r>
              <a:rPr lang="pt-BR" altLang="pt-BR">
                <a:sym typeface="Symbol" pitchFamily="18" charset="2"/>
              </a:rPr>
              <a:t>) uma vez que sabemos que o somatório acima converge para uma constante finita mesmo que </a:t>
            </a:r>
            <a:r>
              <a:rPr lang="pt-BR" altLang="pt-BR" i="1">
                <a:sym typeface="Symbol" pitchFamily="18" charset="2"/>
              </a:rPr>
              <a:t>k</a:t>
            </a:r>
            <a:r>
              <a:rPr lang="pt-BR" altLang="pt-BR">
                <a:sym typeface="Symbol" pitchFamily="18" charset="2"/>
              </a:rPr>
              <a:t> tenda a infinito</a:t>
            </a:r>
          </a:p>
          <a:p>
            <a:r>
              <a:rPr lang="pt-BR" altLang="pt-BR">
                <a:sym typeface="Symbol" pitchFamily="18" charset="2"/>
              </a:rPr>
              <a:t>Se quisermos uma fórmula mais exata, podemos observar (pelo mesmo raciocínio usado na recursão do </a:t>
            </a:r>
            <a:r>
              <a:rPr lang="pt-BR" altLang="pt-BR" i="1">
                <a:sym typeface="Symbol" pitchFamily="18" charset="2"/>
              </a:rPr>
              <a:t>MergeSort</a:t>
            </a:r>
            <a:r>
              <a:rPr lang="pt-BR" altLang="pt-BR">
                <a:sym typeface="Symbol" pitchFamily="18" charset="2"/>
              </a:rPr>
              <a:t>) que </a:t>
            </a:r>
            <a:r>
              <a:rPr lang="pt-BR" altLang="pt-BR" i="1">
                <a:sym typeface="Symbol" pitchFamily="18" charset="2"/>
              </a:rPr>
              <a:t>k</a:t>
            </a:r>
            <a:r>
              <a:rPr lang="pt-BR" altLang="pt-BR">
                <a:sym typeface="Symbol" pitchFamily="18" charset="2"/>
              </a:rPr>
              <a:t>=log</a:t>
            </a:r>
            <a:r>
              <a:rPr lang="pt-BR" altLang="pt-BR" baseline="-25000">
                <a:sym typeface="Symbol" pitchFamily="18" charset="2"/>
              </a:rPr>
              <a:t>2</a:t>
            </a:r>
            <a:r>
              <a:rPr lang="pt-BR" altLang="pt-BR" i="1">
                <a:sym typeface="Symbol" pitchFamily="18" charset="2"/>
              </a:rPr>
              <a:t>n. </a:t>
            </a:r>
            <a:r>
              <a:rPr lang="pt-BR" altLang="pt-BR">
                <a:sym typeface="Symbol" pitchFamily="18" charset="2"/>
              </a:rPr>
              <a:t>Aplicando a fórmula da soma de termos de uma PG obtemos</a:t>
            </a:r>
            <a:endParaRPr lang="pt-BR" altLang="pt-BR" baseline="30000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3124200" y="1905000"/>
          <a:ext cx="2647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05000"/>
                        <a:ext cx="2647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3048000" y="5867400"/>
          <a:ext cx="2514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Equation" r:id="rId5" imgW="1218960" imgH="228600" progId="Equation.3">
                  <p:embed/>
                </p:oleObj>
              </mc:Choice>
              <mc:Fallback>
                <p:oleObj name="Equation" r:id="rId5" imgW="12189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67400"/>
                        <a:ext cx="2514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F1A5-FBEA-49D7-B12C-EEAD59669FE7}" type="slidenum">
              <a:rPr lang="pt-PT" altLang="pt-BR"/>
              <a:pPr/>
              <a:t>73</a:t>
            </a:fld>
            <a:endParaRPr lang="pt-PT" altLang="pt-BR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 Teorema Mestre (Simplificado)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r>
              <a:rPr lang="pt-BR" altLang="pt-BR"/>
              <a:t>Podemos observar que as fórmulas de recorrência provenientes de algoritmos do tipo </a:t>
            </a:r>
            <a:r>
              <a:rPr lang="pt-BR" altLang="pt-BR" i="1"/>
              <a:t>Dividir-para-Conquistar </a:t>
            </a:r>
            <a:r>
              <a:rPr lang="pt-BR" altLang="pt-BR"/>
              <a:t>são muito semelhantes</a:t>
            </a:r>
          </a:p>
          <a:p>
            <a:r>
              <a:rPr lang="pt-BR" altLang="pt-BR"/>
              <a:t>Tais algoritmos tendem a dividir o problema em </a:t>
            </a:r>
            <a:r>
              <a:rPr lang="pt-BR" altLang="pt-BR" i="1"/>
              <a:t>a</a:t>
            </a:r>
            <a:r>
              <a:rPr lang="pt-BR" altLang="pt-BR"/>
              <a:t> partes iguais, cada uma de tamanho </a:t>
            </a:r>
            <a:r>
              <a:rPr lang="pt-BR" altLang="pt-BR" i="1"/>
              <a:t>b</a:t>
            </a:r>
            <a:r>
              <a:rPr lang="pt-BR" altLang="pt-BR"/>
              <a:t> vezes menor que o problema original</a:t>
            </a:r>
            <a:endParaRPr lang="pt-BR" altLang="pt-BR" i="1"/>
          </a:p>
          <a:p>
            <a:r>
              <a:rPr lang="pt-BR" altLang="pt-BR"/>
              <a:t>Quando, além disso, o trabalho executado em cada instância da recursão é uma potência de </a:t>
            </a:r>
            <a:r>
              <a:rPr lang="pt-BR" altLang="pt-BR" i="1"/>
              <a:t>n</a:t>
            </a:r>
            <a:r>
              <a:rPr lang="pt-BR" altLang="pt-BR"/>
              <a:t>, existe um teorema que nos dá diretamente a complexidade assintótica do algoritmo</a:t>
            </a:r>
          </a:p>
          <a:p>
            <a:r>
              <a:rPr lang="pt-BR" altLang="pt-BR"/>
              <a:t>Em outras palavras, o </a:t>
            </a:r>
            <a:r>
              <a:rPr lang="pt-BR" altLang="pt-BR" i="1"/>
              <a:t>Teorema Mestre</a:t>
            </a:r>
            <a:r>
              <a:rPr lang="pt-BR" altLang="pt-BR"/>
              <a:t> pode resolver recorrências cujo caso geral é da forma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=a 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</a:t>
            </a:r>
            <a:r>
              <a:rPr lang="pt-BR" altLang="pt-BR" i="1"/>
              <a:t>b</a:t>
            </a:r>
            <a:r>
              <a:rPr lang="pt-BR" altLang="pt-BR"/>
              <a:t>) </a:t>
            </a:r>
            <a:r>
              <a:rPr lang="pt-BR" altLang="pt-BR" i="1"/>
              <a:t>+ n</a:t>
            </a:r>
            <a:r>
              <a:rPr lang="pt-BR" altLang="pt-BR" i="1" baseline="30000"/>
              <a:t>k</a:t>
            </a:r>
            <a:endParaRPr lang="pt-BR" alt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D63-2F6C-41F0-A62E-8BCDB4ABB122}" type="slidenum">
              <a:rPr lang="pt-PT" altLang="pt-BR"/>
              <a:pPr/>
              <a:t>74</a:t>
            </a:fld>
            <a:endParaRPr lang="pt-PT" altLang="pt-B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Teorema Mestre Simplificado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Dadas as constantes </a:t>
            </a:r>
            <a:r>
              <a:rPr lang="pt-BR" altLang="pt-BR" i="1"/>
              <a:t>a </a:t>
            </a:r>
            <a:r>
              <a:rPr lang="pt-BR" altLang="pt-BR">
                <a:sym typeface="Symbol" pitchFamily="18" charset="2"/>
              </a:rPr>
              <a:t> </a:t>
            </a:r>
            <a:r>
              <a:rPr lang="pt-BR" altLang="pt-BR"/>
              <a:t>1 e </a:t>
            </a:r>
            <a:r>
              <a:rPr lang="pt-BR" altLang="pt-BR" i="1"/>
              <a:t>b </a:t>
            </a:r>
            <a:r>
              <a:rPr lang="pt-BR" altLang="pt-BR">
                <a:sym typeface="Symbol" pitchFamily="18" charset="2"/>
              </a:rPr>
              <a:t> </a:t>
            </a:r>
            <a:r>
              <a:rPr lang="pt-BR" altLang="pt-BR"/>
              <a:t>1 e uma recorrência da forma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=a T 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</a:t>
            </a:r>
            <a:r>
              <a:rPr lang="pt-BR" altLang="pt-BR" i="1"/>
              <a:t>b</a:t>
            </a:r>
            <a:r>
              <a:rPr lang="pt-BR" altLang="pt-BR"/>
              <a:t>) </a:t>
            </a:r>
            <a:r>
              <a:rPr lang="pt-BR" altLang="pt-BR" i="1"/>
              <a:t>+ n</a:t>
            </a:r>
            <a:r>
              <a:rPr lang="pt-BR" altLang="pt-BR" i="1" baseline="30000"/>
              <a:t>k</a:t>
            </a:r>
            <a:r>
              <a:rPr lang="pt-BR" altLang="pt-BR"/>
              <a:t>, então,</a:t>
            </a:r>
          </a:p>
          <a:p>
            <a:pPr lvl="1"/>
            <a:r>
              <a:rPr lang="pt-BR" altLang="pt-BR" b="1"/>
              <a:t>Caso 1: </a:t>
            </a:r>
            <a:r>
              <a:rPr lang="pt-BR" altLang="pt-BR"/>
              <a:t>se </a:t>
            </a:r>
            <a:r>
              <a:rPr lang="pt-BR" altLang="pt-BR" i="1"/>
              <a:t>a</a:t>
            </a:r>
            <a:r>
              <a:rPr lang="pt-BR" altLang="pt-BR"/>
              <a:t> &gt; </a:t>
            </a:r>
            <a:r>
              <a:rPr lang="pt-BR" altLang="pt-BR" i="1"/>
              <a:t>b</a:t>
            </a:r>
            <a:r>
              <a:rPr lang="pt-BR" altLang="pt-BR" i="1" baseline="30000"/>
              <a:t>k</a:t>
            </a:r>
            <a:r>
              <a:rPr lang="pt-BR" altLang="pt-BR"/>
              <a:t> então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>
                <a:sym typeface="Symbol" pitchFamily="18" charset="2"/>
              </a:rPr>
              <a:t> (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log</a:t>
            </a:r>
            <a:r>
              <a:rPr lang="pt-BR" altLang="pt-BR" i="1" baseline="-25000">
                <a:sym typeface="Symbol" pitchFamily="18" charset="2"/>
              </a:rPr>
              <a:t>b</a:t>
            </a:r>
            <a:r>
              <a:rPr lang="pt-BR" altLang="pt-BR" i="1" baseline="30000">
                <a:sym typeface="Symbol" pitchFamily="18" charset="2"/>
              </a:rPr>
              <a:t>a</a:t>
            </a:r>
            <a:r>
              <a:rPr lang="pt-BR" altLang="pt-BR">
                <a:sym typeface="Symbol" pitchFamily="18" charset="2"/>
              </a:rPr>
              <a:t>)</a:t>
            </a:r>
          </a:p>
          <a:p>
            <a:pPr lvl="1"/>
            <a:r>
              <a:rPr lang="pt-BR" altLang="pt-BR" b="1"/>
              <a:t>Caso 2: </a:t>
            </a:r>
            <a:r>
              <a:rPr lang="pt-BR" altLang="pt-BR"/>
              <a:t>se </a:t>
            </a:r>
            <a:r>
              <a:rPr lang="pt-BR" altLang="pt-BR" i="1"/>
              <a:t>a</a:t>
            </a:r>
            <a:r>
              <a:rPr lang="pt-BR" altLang="pt-BR"/>
              <a:t> = </a:t>
            </a:r>
            <a:r>
              <a:rPr lang="pt-BR" altLang="pt-BR" i="1"/>
              <a:t>b</a:t>
            </a:r>
            <a:r>
              <a:rPr lang="pt-BR" altLang="pt-BR" i="1" baseline="30000"/>
              <a:t>k</a:t>
            </a:r>
            <a:r>
              <a:rPr lang="pt-BR" altLang="pt-BR"/>
              <a:t> então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>
                <a:sym typeface="Symbol" pitchFamily="18" charset="2"/>
              </a:rPr>
              <a:t> (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i="1" baseline="30000">
                <a:sym typeface="Symbol" pitchFamily="18" charset="2"/>
              </a:rPr>
              <a:t>k</a:t>
            </a:r>
            <a:r>
              <a:rPr lang="pt-BR" altLang="pt-BR" i="1">
                <a:sym typeface="Symbol" pitchFamily="18" charset="2"/>
              </a:rPr>
              <a:t> </a:t>
            </a:r>
            <a:r>
              <a:rPr lang="pt-BR" altLang="pt-BR">
                <a:sym typeface="Symbol" pitchFamily="18" charset="2"/>
              </a:rPr>
              <a:t>log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</a:t>
            </a:r>
          </a:p>
          <a:p>
            <a:pPr lvl="1"/>
            <a:r>
              <a:rPr lang="pt-BR" altLang="pt-BR" b="1"/>
              <a:t>Caso 3: </a:t>
            </a:r>
            <a:r>
              <a:rPr lang="pt-BR" altLang="pt-BR"/>
              <a:t>se </a:t>
            </a:r>
            <a:r>
              <a:rPr lang="pt-BR" altLang="pt-BR" i="1"/>
              <a:t>a</a:t>
            </a:r>
            <a:r>
              <a:rPr lang="pt-BR" altLang="pt-BR"/>
              <a:t> &lt; </a:t>
            </a:r>
            <a:r>
              <a:rPr lang="pt-BR" altLang="pt-BR" i="1"/>
              <a:t>b</a:t>
            </a:r>
            <a:r>
              <a:rPr lang="pt-BR" altLang="pt-BR" i="1" baseline="30000"/>
              <a:t>k</a:t>
            </a:r>
            <a:r>
              <a:rPr lang="pt-BR" altLang="pt-BR"/>
              <a:t> então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>
                <a:sym typeface="Symbol" pitchFamily="18" charset="2"/>
              </a:rPr>
              <a:t> (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i="1" baseline="30000">
                <a:sym typeface="Symbol" pitchFamily="18" charset="2"/>
              </a:rPr>
              <a:t>k</a:t>
            </a:r>
            <a:r>
              <a:rPr lang="pt-BR" altLang="pt-BR">
                <a:sym typeface="Symbol" pitchFamily="18" charset="2"/>
              </a:rPr>
              <a:t>)</a:t>
            </a:r>
            <a:endParaRPr lang="pt-BR" altLang="pt-BR" i="1"/>
          </a:p>
          <a:p>
            <a:r>
              <a:rPr lang="pt-BR" altLang="pt-BR"/>
              <a:t>(Como antes, assumimos que </a:t>
            </a:r>
            <a:r>
              <a:rPr lang="pt-BR" altLang="pt-BR" i="1"/>
              <a:t>n</a:t>
            </a:r>
            <a:r>
              <a:rPr lang="pt-BR" altLang="pt-BR"/>
              <a:t> é uma potência de </a:t>
            </a:r>
            <a:r>
              <a:rPr lang="pt-BR" altLang="pt-BR" i="1"/>
              <a:t>b </a:t>
            </a:r>
            <a:r>
              <a:rPr lang="pt-BR" altLang="pt-BR"/>
              <a:t>e que o caso base </a:t>
            </a:r>
            <a:r>
              <a:rPr lang="pt-BR" altLang="pt-BR" i="1"/>
              <a:t>T</a:t>
            </a:r>
            <a:r>
              <a:rPr lang="pt-BR" altLang="pt-BR"/>
              <a:t>(1) tem complexidade constante)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8FC7-258C-4B99-A98D-7F45A22B7709}" type="slidenum">
              <a:rPr lang="pt-PT" altLang="pt-BR"/>
              <a:pPr/>
              <a:t>75</a:t>
            </a:fld>
            <a:endParaRPr lang="pt-PT" altLang="pt-BR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Teorema Mestre Simplificado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Exemplos:</a:t>
            </a:r>
          </a:p>
          <a:p>
            <a:pPr lvl="1"/>
            <a:r>
              <a:rPr lang="pt-BR" altLang="pt-BR"/>
              <a:t>MergeSort: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=</a:t>
            </a:r>
            <a:r>
              <a:rPr lang="pt-BR" altLang="pt-BR"/>
              <a:t>2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i="1"/>
              <a:t>+ n</a:t>
            </a:r>
          </a:p>
          <a:p>
            <a:pPr lvl="2"/>
            <a:r>
              <a:rPr lang="pt-BR" altLang="pt-BR" i="1"/>
              <a:t>a=</a:t>
            </a:r>
            <a:r>
              <a:rPr lang="pt-BR" altLang="pt-BR"/>
              <a:t>2,</a:t>
            </a:r>
            <a:r>
              <a:rPr lang="pt-BR" altLang="pt-BR" i="1"/>
              <a:t> b=</a:t>
            </a:r>
            <a:r>
              <a:rPr lang="pt-BR" altLang="pt-BR"/>
              <a:t>2,</a:t>
            </a:r>
            <a:r>
              <a:rPr lang="pt-BR" altLang="pt-BR" i="1"/>
              <a:t> k=</a:t>
            </a:r>
            <a:r>
              <a:rPr lang="pt-BR" altLang="pt-BR"/>
              <a:t>1. </a:t>
            </a:r>
          </a:p>
          <a:p>
            <a:pPr lvl="2"/>
            <a:r>
              <a:rPr lang="pt-BR" altLang="pt-BR" b="1"/>
              <a:t>caso 2</a:t>
            </a:r>
            <a:r>
              <a:rPr lang="pt-BR" altLang="pt-BR" b="1" i="1"/>
              <a:t> </a:t>
            </a:r>
            <a:r>
              <a:rPr lang="pt-BR" altLang="pt-BR"/>
              <a:t>se aplica e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>
                <a:sym typeface="Symbol" pitchFamily="18" charset="2"/>
              </a:rPr>
              <a:t> (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log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</a:t>
            </a:r>
          </a:p>
          <a:p>
            <a:pPr lvl="1"/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=</a:t>
            </a:r>
            <a:r>
              <a:rPr lang="pt-BR" altLang="pt-BR"/>
              <a:t>3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i="1"/>
              <a:t>+ n</a:t>
            </a:r>
            <a:r>
              <a:rPr lang="pt-BR" altLang="pt-BR" baseline="30000"/>
              <a:t>2</a:t>
            </a:r>
          </a:p>
          <a:p>
            <a:pPr lvl="2"/>
            <a:r>
              <a:rPr lang="pt-BR" altLang="pt-BR" i="1"/>
              <a:t>a=</a:t>
            </a:r>
            <a:r>
              <a:rPr lang="pt-BR" altLang="pt-BR"/>
              <a:t>3,</a:t>
            </a:r>
            <a:r>
              <a:rPr lang="pt-BR" altLang="pt-BR" i="1"/>
              <a:t> b=</a:t>
            </a:r>
            <a:r>
              <a:rPr lang="pt-BR" altLang="pt-BR"/>
              <a:t>2,</a:t>
            </a:r>
            <a:r>
              <a:rPr lang="pt-BR" altLang="pt-BR" i="1"/>
              <a:t> k=</a:t>
            </a:r>
            <a:r>
              <a:rPr lang="pt-BR" altLang="pt-BR"/>
              <a:t>2</a:t>
            </a:r>
          </a:p>
          <a:p>
            <a:pPr lvl="2"/>
            <a:r>
              <a:rPr lang="pt-BR" altLang="pt-BR" b="1"/>
              <a:t>caso 3</a:t>
            </a:r>
            <a:r>
              <a:rPr lang="pt-BR" altLang="pt-BR"/>
              <a:t> se aplica (3&lt;2</a:t>
            </a:r>
            <a:r>
              <a:rPr lang="pt-BR" altLang="pt-BR" baseline="30000"/>
              <a:t>2</a:t>
            </a:r>
            <a:r>
              <a:rPr lang="pt-BR" altLang="pt-BR"/>
              <a:t>) e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>
                <a:sym typeface="Symbol" pitchFamily="18" charset="2"/>
              </a:rPr>
              <a:t> (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2</a:t>
            </a:r>
            <a:r>
              <a:rPr lang="pt-BR" altLang="pt-BR">
                <a:sym typeface="Symbol" pitchFamily="18" charset="2"/>
              </a:rPr>
              <a:t>)</a:t>
            </a:r>
          </a:p>
          <a:p>
            <a:pPr lvl="1"/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=</a:t>
            </a:r>
            <a:r>
              <a:rPr lang="pt-BR" altLang="pt-BR"/>
              <a:t>2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i="1"/>
              <a:t>+ n </a:t>
            </a:r>
            <a:r>
              <a:rPr lang="pt-BR" altLang="pt-BR"/>
              <a:t>log</a:t>
            </a:r>
            <a:r>
              <a:rPr lang="pt-BR" altLang="pt-BR" i="1"/>
              <a:t> n</a:t>
            </a:r>
          </a:p>
          <a:p>
            <a:pPr lvl="2"/>
            <a:r>
              <a:rPr lang="pt-BR" altLang="pt-BR"/>
              <a:t>Teorema mestre (simplificado ou completo) não se aplica</a:t>
            </a:r>
          </a:p>
          <a:p>
            <a:pPr lvl="2"/>
            <a:r>
              <a:rPr lang="pt-BR" altLang="pt-BR"/>
              <a:t>Pode ser resolvida por iteração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D05F-CD95-4773-A945-562601D8E5FE}" type="slidenum">
              <a:rPr lang="pt-PT" altLang="pt-BR"/>
              <a:pPr/>
              <a:t>76</a:t>
            </a:fld>
            <a:endParaRPr lang="pt-PT" altLang="pt-BR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Teorema Mestre e Árvores de Recursão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Os três casos do teorema mestre podem ser entendidos como as três maneiras de distribuir o trabalho na árvore de recursão:</a:t>
            </a:r>
          </a:p>
          <a:p>
            <a:pPr lvl="1"/>
            <a:r>
              <a:rPr lang="pt-BR" altLang="pt-BR"/>
              <a:t>Caso 1: O trabalho é concentrado nas folhas </a:t>
            </a:r>
            <a:br>
              <a:rPr lang="pt-BR" altLang="pt-BR"/>
            </a:br>
            <a:r>
              <a:rPr lang="pt-BR" altLang="pt-BR"/>
              <a:t>(ex.: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=</a:t>
            </a:r>
            <a:r>
              <a:rPr lang="pt-BR" altLang="pt-BR"/>
              <a:t>4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/3)</a:t>
            </a:r>
            <a:r>
              <a:rPr lang="pt-BR" altLang="pt-BR" i="1"/>
              <a:t>+ n</a:t>
            </a:r>
            <a:r>
              <a:rPr lang="pt-BR" altLang="pt-BR"/>
              <a:t>)</a:t>
            </a:r>
          </a:p>
          <a:p>
            <a:pPr lvl="1"/>
            <a:r>
              <a:rPr lang="pt-BR" altLang="pt-BR"/>
              <a:t>Caso 2: O trabalho é dividido igualmente entre todos os níveis (ex.: MergeSort)</a:t>
            </a:r>
          </a:p>
          <a:p>
            <a:pPr lvl="1"/>
            <a:r>
              <a:rPr lang="pt-BR" altLang="pt-BR"/>
              <a:t>Caso 3: O trabalho é concentrado nas raízes </a:t>
            </a:r>
            <a:br>
              <a:rPr lang="pt-BR" altLang="pt-BR"/>
            </a:br>
            <a:r>
              <a:rPr lang="pt-BR" altLang="pt-BR"/>
              <a:t>(ex.: 3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/2)</a:t>
            </a:r>
            <a:r>
              <a:rPr lang="pt-BR" altLang="pt-BR" i="1"/>
              <a:t>+ n</a:t>
            </a:r>
            <a:r>
              <a:rPr lang="pt-BR" altLang="pt-BR" baseline="30000"/>
              <a:t>2</a:t>
            </a:r>
            <a:r>
              <a:rPr lang="pt-BR" altLang="pt-BR"/>
              <a:t>)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F012-4607-4991-BB2F-3BD79586D698}" type="slidenum">
              <a:rPr lang="pt-PT" altLang="pt-BR"/>
              <a:pPr/>
              <a:t>77</a:t>
            </a:fld>
            <a:endParaRPr lang="pt-PT" altLang="pt-BR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457200"/>
          </a:xfrm>
        </p:spPr>
        <p:txBody>
          <a:bodyPr/>
          <a:lstStyle/>
          <a:p>
            <a:r>
              <a:rPr lang="pt-BR" altLang="pt-BR"/>
              <a:t>QuickSort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7772400" cy="5715000"/>
          </a:xfrm>
        </p:spPr>
        <p:txBody>
          <a:bodyPr/>
          <a:lstStyle/>
          <a:p>
            <a:r>
              <a:rPr lang="pt-BR" altLang="pt-BR"/>
              <a:t>O QuickSort é provavelmente o algoritmo mais usado na prática para ordenar arrays</a:t>
            </a:r>
          </a:p>
          <a:p>
            <a:r>
              <a:rPr lang="pt-BR" altLang="pt-BR"/>
              <a:t>Sua complexidade de caso médio é </a:t>
            </a:r>
            <a:r>
              <a:rPr lang="pt-BR" altLang="pt-BR">
                <a:sym typeface="Symbol" pitchFamily="18" charset="2"/>
              </a:rPr>
              <a:t>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 log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</a:t>
            </a:r>
          </a:p>
          <a:p>
            <a:r>
              <a:rPr lang="pt-BR" altLang="pt-BR"/>
              <a:t>Sua complexidade de pior caso é </a:t>
            </a:r>
            <a:r>
              <a:rPr lang="pt-BR" altLang="pt-BR">
                <a:sym typeface="Symbol" pitchFamily="18" charset="2"/>
              </a:rPr>
              <a:t>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2</a:t>
            </a:r>
            <a:r>
              <a:rPr lang="pt-BR" altLang="pt-BR">
                <a:sym typeface="Symbol" pitchFamily="18" charset="2"/>
              </a:rPr>
              <a:t>) mas a probabilidade do pior caso acontecer fica menor à medida que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 cresce (caindo para 0 à medida que 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tende a infinito)</a:t>
            </a:r>
          </a:p>
          <a:p>
            <a:r>
              <a:rPr lang="pt-BR" altLang="pt-BR">
                <a:sym typeface="Symbol" pitchFamily="18" charset="2"/>
              </a:rPr>
              <a:t>O passo crucial do algoritmo é escolher um elemento do array para servir de </a:t>
            </a:r>
            <a:r>
              <a:rPr lang="pt-BR" altLang="pt-BR" u="sng">
                <a:sym typeface="Symbol" pitchFamily="18" charset="2"/>
              </a:rPr>
              <a:t>pivô</a:t>
            </a:r>
          </a:p>
          <a:p>
            <a:r>
              <a:rPr lang="pt-BR" altLang="pt-BR">
                <a:sym typeface="Symbol" pitchFamily="18" charset="2"/>
              </a:rPr>
              <a:t>O QuickSort pode se tornar um algoritmo de complexidade de pior caso 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 log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se escolhermos sempre a mediana como pivô. Usando um algoritmo que seleciona a mediana dos elementos em 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), mas na prática o algoritmo acaba tendo um desempenho ruim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53B6-F1FE-4A85-8726-18E5ED43CEB4}" type="slidenum">
              <a:rPr lang="pt-PT" altLang="pt-BR"/>
              <a:pPr/>
              <a:t>78</a:t>
            </a:fld>
            <a:endParaRPr lang="pt-PT" altLang="pt-BR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pt-BR" altLang="pt-BR"/>
              <a:t>QuickSort: Partição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O QuickSort utiliza como base um algoritmo de </a:t>
            </a:r>
            <a:r>
              <a:rPr lang="pt-BR" altLang="pt-BR" i="1"/>
              <a:t>particionamento</a:t>
            </a:r>
          </a:p>
          <a:p>
            <a:pPr>
              <a:lnSpc>
                <a:spcPct val="90000"/>
              </a:lnSpc>
            </a:pPr>
            <a:r>
              <a:rPr lang="pt-BR" altLang="pt-BR"/>
              <a:t>Particionar um array em torno de um </a:t>
            </a:r>
            <a:r>
              <a:rPr lang="pt-BR" altLang="pt-BR" u="sng"/>
              <a:t>pivô</a:t>
            </a:r>
            <a:r>
              <a:rPr lang="pt-BR" altLang="pt-BR" i="1"/>
              <a:t> x </a:t>
            </a:r>
            <a:r>
              <a:rPr lang="pt-BR" altLang="pt-BR"/>
              <a:t>significa dividi-lo em três segmentos contíguos contendo, respectivamente, todos os elementos menores que </a:t>
            </a:r>
            <a:r>
              <a:rPr lang="pt-BR" altLang="pt-BR" i="1"/>
              <a:t>x, </a:t>
            </a:r>
            <a:r>
              <a:rPr lang="pt-BR" altLang="pt-BR"/>
              <a:t>iguais a </a:t>
            </a:r>
            <a:r>
              <a:rPr lang="pt-BR" altLang="pt-BR" i="1"/>
              <a:t>x, </a:t>
            </a:r>
            <a:r>
              <a:rPr lang="pt-BR" altLang="pt-BR"/>
              <a:t>e maiores que </a:t>
            </a:r>
            <a:r>
              <a:rPr lang="pt-BR" altLang="pt-BR" i="1"/>
              <a:t>x.</a:t>
            </a:r>
          </a:p>
          <a:p>
            <a:pPr>
              <a:lnSpc>
                <a:spcPct val="90000"/>
              </a:lnSpc>
            </a:pPr>
            <a:r>
              <a:rPr lang="pt-BR" altLang="pt-BR"/>
              <a:t>Vamos definir uma função </a:t>
            </a:r>
            <a:r>
              <a:rPr lang="pt-BR" altLang="pt-BR" i="1"/>
              <a:t>partição </a:t>
            </a:r>
            <a:r>
              <a:rPr lang="pt-BR" altLang="pt-BR"/>
              <a:t>que divide um array </a:t>
            </a:r>
            <a:r>
              <a:rPr lang="pt-BR" altLang="pt-BR" i="1"/>
              <a:t>A</a:t>
            </a:r>
            <a:r>
              <a:rPr lang="pt-BR" altLang="pt-BR"/>
              <a:t> de </a:t>
            </a:r>
            <a:r>
              <a:rPr lang="pt-BR" altLang="pt-BR" i="1"/>
              <a:t>n </a:t>
            </a:r>
            <a:r>
              <a:rPr lang="pt-BR" altLang="pt-BR"/>
              <a:t>elementos indexados a partir do índice </a:t>
            </a:r>
            <a:r>
              <a:rPr lang="pt-BR" altLang="pt-BR" i="1"/>
              <a:t>i</a:t>
            </a:r>
            <a:r>
              <a:rPr lang="pt-BR" altLang="pt-BR"/>
              <a:t>, isto é,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</a:t>
            </a:r>
            <a:r>
              <a:rPr lang="pt-BR" altLang="pt-BR"/>
              <a:t>],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i+</a:t>
            </a:r>
            <a:r>
              <a:rPr lang="pt-BR" altLang="pt-BR"/>
              <a:t>1] …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 + n – 1</a:t>
            </a:r>
            <a:r>
              <a:rPr lang="pt-BR" altLang="pt-BR"/>
              <a:t>]</a:t>
            </a:r>
          </a:p>
          <a:p>
            <a:pPr>
              <a:lnSpc>
                <a:spcPct val="90000"/>
              </a:lnSpc>
            </a:pPr>
            <a:r>
              <a:rPr lang="pt-BR" altLang="pt-BR"/>
              <a:t>Como pivô, escolheremos </a:t>
            </a:r>
            <a:r>
              <a:rPr lang="pt-BR" altLang="pt-BR" i="1"/>
              <a:t>x = </a:t>
            </a:r>
            <a:r>
              <a:rPr lang="pt-BR" altLang="pt-BR"/>
              <a:t>valor inicial de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</a:t>
            </a:r>
            <a:r>
              <a:rPr lang="pt-BR" altLang="pt-BR"/>
              <a:t>]</a:t>
            </a:r>
          </a:p>
          <a:p>
            <a:pPr>
              <a:lnSpc>
                <a:spcPct val="90000"/>
              </a:lnSpc>
            </a:pPr>
            <a:r>
              <a:rPr lang="pt-BR" altLang="pt-BR"/>
              <a:t>A rotina retorna </a:t>
            </a:r>
            <a:r>
              <a:rPr lang="pt-BR" altLang="pt-BR" i="1"/>
              <a:t>m</a:t>
            </a:r>
            <a:r>
              <a:rPr lang="pt-BR" altLang="pt-BR"/>
              <a:t>, o número de elementos menores que </a:t>
            </a:r>
            <a:r>
              <a:rPr lang="pt-BR" altLang="pt-BR" i="1"/>
              <a:t>x</a:t>
            </a:r>
            <a:r>
              <a:rPr lang="pt-BR" altLang="pt-BR"/>
              <a:t> </a:t>
            </a:r>
          </a:p>
          <a:p>
            <a:pPr>
              <a:lnSpc>
                <a:spcPct val="90000"/>
              </a:lnSpc>
            </a:pPr>
            <a:r>
              <a:rPr lang="pt-BR" altLang="pt-BR"/>
              <a:t>Assumimos também que o array tem todos os seus elementos distintos, logo, ao final da chamada, os segmentos são: 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</a:t>
            </a:r>
            <a:r>
              <a:rPr lang="pt-BR" altLang="pt-BR"/>
              <a:t>] …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 + m – 1</a:t>
            </a:r>
            <a:r>
              <a:rPr lang="pt-BR" altLang="pt-BR"/>
              <a:t>]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 + m</a:t>
            </a:r>
            <a:r>
              <a:rPr lang="pt-BR" altLang="pt-BR"/>
              <a:t>]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 + m + 1</a:t>
            </a:r>
            <a:r>
              <a:rPr lang="pt-BR" altLang="pt-BR"/>
              <a:t>] … </a:t>
            </a:r>
            <a:r>
              <a:rPr lang="pt-BR" altLang="pt-BR" i="1"/>
              <a:t>A</a:t>
            </a:r>
            <a:r>
              <a:rPr lang="pt-BR" altLang="pt-BR"/>
              <a:t>[</a:t>
            </a:r>
            <a:r>
              <a:rPr lang="pt-BR" altLang="pt-BR" i="1"/>
              <a:t>i + n – 1</a:t>
            </a:r>
            <a:r>
              <a:rPr lang="pt-BR" altLang="pt-BR"/>
              <a:t>]</a:t>
            </a:r>
          </a:p>
          <a:p>
            <a:pPr lvl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3190-3B1A-4F5D-A813-4BD6EE5DC29C}" type="slidenum">
              <a:rPr lang="pt-PT" altLang="pt-BR"/>
              <a:pPr/>
              <a:t>79</a:t>
            </a:fld>
            <a:endParaRPr lang="pt-PT" altLang="pt-BR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QuickSort : Partição 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524000" y="1447800"/>
            <a:ext cx="518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?</a:t>
            </a:r>
            <a:endParaRPr lang="pt-PT" altLang="pt-BR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219200" y="1447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219200" y="106680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i</a:t>
            </a:r>
            <a:endParaRPr lang="pt-PT" altLang="pt-BR" i="1"/>
          </a:p>
        </p:txBody>
      </p:sp>
      <p:sp>
        <p:nvSpPr>
          <p:cNvPr id="109576" name="AutoShape 8"/>
          <p:cNvSpPr>
            <a:spLocks/>
          </p:cNvSpPr>
          <p:nvPr/>
        </p:nvSpPr>
        <p:spPr bwMode="auto">
          <a:xfrm rot="-16200000">
            <a:off x="3848100" y="-723900"/>
            <a:ext cx="228600" cy="5486400"/>
          </a:xfrm>
          <a:prstGeom prst="rightBrace">
            <a:avLst>
              <a:gd name="adj1" fmla="val 41667"/>
              <a:gd name="adj2" fmla="val 50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810000" y="205740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n</a:t>
            </a:r>
            <a:endParaRPr lang="pt-PT" altLang="pt-BR" i="1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24000" y="29718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&lt; </a:t>
            </a:r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1219200" y="2971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1219200" y="259080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i</a:t>
            </a:r>
            <a:endParaRPr lang="pt-PT" altLang="pt-BR" i="1"/>
          </a:p>
        </p:txBody>
      </p:sp>
      <p:sp>
        <p:nvSpPr>
          <p:cNvPr id="109581" name="AutoShape 13"/>
          <p:cNvSpPr>
            <a:spLocks/>
          </p:cNvSpPr>
          <p:nvPr/>
        </p:nvSpPr>
        <p:spPr bwMode="auto">
          <a:xfrm rot="-16200000">
            <a:off x="2095500" y="2781300"/>
            <a:ext cx="228600" cy="1371600"/>
          </a:xfrm>
          <a:prstGeom prst="rightBrace">
            <a:avLst>
              <a:gd name="adj1" fmla="val 71528"/>
              <a:gd name="adj2" fmla="val 50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2057400" y="365760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m</a:t>
            </a:r>
            <a:endParaRPr lang="pt-PT" altLang="pt-BR" i="1"/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343400" y="29718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?</a:t>
            </a:r>
            <a:endParaRPr lang="pt-PT" altLang="pt-BR"/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2895600" y="29718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&gt; </a:t>
            </a:r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4343400" y="251460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j</a:t>
            </a:r>
            <a:endParaRPr lang="pt-PT" altLang="pt-BR" i="1"/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1524000" y="4419600"/>
            <a:ext cx="2514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&lt; </a:t>
            </a:r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1219200" y="44196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4038600" y="4419600"/>
            <a:ext cx="2667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&gt; </a:t>
            </a:r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1219200" y="5638800"/>
            <a:ext cx="2514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&lt; </a:t>
            </a:r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600" name="Rectangle 32"/>
          <p:cNvSpPr>
            <a:spLocks noChangeArrowheads="1"/>
          </p:cNvSpPr>
          <p:nvPr/>
        </p:nvSpPr>
        <p:spPr bwMode="auto">
          <a:xfrm>
            <a:off x="3733800" y="5638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601" name="AutoShape 33"/>
          <p:cNvSpPr>
            <a:spLocks/>
          </p:cNvSpPr>
          <p:nvPr/>
        </p:nvSpPr>
        <p:spPr bwMode="auto">
          <a:xfrm rot="-16200000">
            <a:off x="2324100" y="4914900"/>
            <a:ext cx="228600" cy="2438400"/>
          </a:xfrm>
          <a:prstGeom prst="rightBrace">
            <a:avLst>
              <a:gd name="adj1" fmla="val 127160"/>
              <a:gd name="adj2" fmla="val 50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9602" name="Rectangle 34"/>
          <p:cNvSpPr>
            <a:spLocks noChangeArrowheads="1"/>
          </p:cNvSpPr>
          <p:nvPr/>
        </p:nvSpPr>
        <p:spPr bwMode="auto">
          <a:xfrm>
            <a:off x="2286000" y="6324600"/>
            <a:ext cx="30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 i="1"/>
              <a:t>m</a:t>
            </a:r>
            <a:endParaRPr lang="pt-PT" altLang="pt-BR" i="1"/>
          </a:p>
        </p:txBody>
      </p:sp>
      <p:sp>
        <p:nvSpPr>
          <p:cNvPr id="109603" name="Rectangle 35"/>
          <p:cNvSpPr>
            <a:spLocks noChangeArrowheads="1"/>
          </p:cNvSpPr>
          <p:nvPr/>
        </p:nvSpPr>
        <p:spPr bwMode="auto">
          <a:xfrm>
            <a:off x="4038600" y="5638800"/>
            <a:ext cx="2667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altLang="pt-BR"/>
              <a:t>&gt; </a:t>
            </a:r>
            <a:r>
              <a:rPr lang="pt-BR" altLang="pt-BR" i="1"/>
              <a:t>x</a:t>
            </a:r>
            <a:endParaRPr lang="pt-PT" altLang="pt-BR" i="1"/>
          </a:p>
        </p:txBody>
      </p:sp>
      <p:sp>
        <p:nvSpPr>
          <p:cNvPr id="109605" name="Freeform 37"/>
          <p:cNvSpPr>
            <a:spLocks/>
          </p:cNvSpPr>
          <p:nvPr/>
        </p:nvSpPr>
        <p:spPr bwMode="auto">
          <a:xfrm>
            <a:off x="1371600" y="4267200"/>
            <a:ext cx="2590800" cy="152400"/>
          </a:xfrm>
          <a:custGeom>
            <a:avLst/>
            <a:gdLst>
              <a:gd name="T0" fmla="*/ 0 w 1632"/>
              <a:gd name="T1" fmla="*/ 96 h 96"/>
              <a:gd name="T2" fmla="*/ 0 w 1632"/>
              <a:gd name="T3" fmla="*/ 0 h 96"/>
              <a:gd name="T4" fmla="*/ 1632 w 1632"/>
              <a:gd name="T5" fmla="*/ 0 h 96"/>
              <a:gd name="T6" fmla="*/ 1632 w 1632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2" h="96">
                <a:moveTo>
                  <a:pt x="0" y="96"/>
                </a:moveTo>
                <a:lnTo>
                  <a:pt x="0" y="0"/>
                </a:lnTo>
                <a:lnTo>
                  <a:pt x="1632" y="0"/>
                </a:lnTo>
                <a:lnTo>
                  <a:pt x="1632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8042-A4F9-4C4B-99AA-1A42A1928A3F}" type="slidenum">
              <a:rPr lang="pt-PT" altLang="pt-BR"/>
              <a:pPr/>
              <a:t>8</a:t>
            </a:fld>
            <a:endParaRPr lang="pt-PT" altLang="pt-B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Complexidade Assintótica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r>
              <a:rPr lang="pt-BR" altLang="pt-BR"/>
              <a:t>Tempo / espaço medidos em número de “passos” do algoritmo / “palavras” de memória ao invés de segundos ou bytes</a:t>
            </a:r>
          </a:p>
          <a:p>
            <a:r>
              <a:rPr lang="pt-BR" altLang="pt-BR"/>
              <a:t>Análise do algoritmo / e.d. permite estimar uma função que depende do tamanho da entrada / número de dados armazenados (</a:t>
            </a:r>
            <a:r>
              <a:rPr lang="pt-BR" altLang="pt-BR" i="1"/>
              <a:t>n</a:t>
            </a:r>
            <a:r>
              <a:rPr lang="pt-BR" altLang="pt-BR"/>
              <a:t>)</a:t>
            </a:r>
            <a:r>
              <a:rPr lang="pt-BR" altLang="pt-BR" i="1"/>
              <a:t>.</a:t>
            </a:r>
          </a:p>
          <a:p>
            <a:pPr lvl="1"/>
            <a:r>
              <a:rPr lang="pt-BR" altLang="pt-BR"/>
              <a:t>Ex.: </a:t>
            </a:r>
          </a:p>
          <a:p>
            <a:r>
              <a:rPr lang="pt-BR" altLang="pt-BR"/>
              <a:t>Percebe-se que à medida que </a:t>
            </a:r>
            <a:r>
              <a:rPr lang="pt-BR" altLang="pt-BR" i="1"/>
              <a:t>n</a:t>
            </a:r>
            <a:r>
              <a:rPr lang="pt-BR" altLang="pt-BR"/>
              <a:t> aumenta, o termo cúbico começa a dominar</a:t>
            </a:r>
          </a:p>
          <a:p>
            <a:r>
              <a:rPr lang="pt-BR" altLang="pt-BR"/>
              <a:t>A constante que multiplica o termo cúbico tem relativamente a mesma importância que a velocidade da CPU / memória </a:t>
            </a:r>
          </a:p>
          <a:p>
            <a:r>
              <a:rPr lang="pt-BR" altLang="pt-BR"/>
              <a:t>Diz-se que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3</a:t>
            </a:r>
            <a:r>
              <a:rPr lang="pt-BR" altLang="pt-BR">
                <a:sym typeface="Symbol" pitchFamily="18" charset="2"/>
              </a:rPr>
              <a:t>)</a:t>
            </a:r>
            <a:endParaRPr lang="pt-BR" altLang="pt-BR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133600" y="3581400"/>
          <a:ext cx="3810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726920" imgH="228600" progId="Equation.3">
                  <p:embed/>
                </p:oleObj>
              </mc:Choice>
              <mc:Fallback>
                <p:oleObj name="Equation" r:id="rId3" imgW="1726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810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CBCF-AED3-4B5E-9A4A-1CDBAE1F0E73}" type="slidenum">
              <a:rPr lang="pt-PT" altLang="pt-BR"/>
              <a:pPr/>
              <a:t>80</a:t>
            </a:fld>
            <a:endParaRPr lang="pt-PT" altLang="pt-BR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QuickSort: Partição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partição</a:t>
            </a:r>
            <a:r>
              <a:rPr lang="pt-BR" altLang="pt-BR"/>
              <a:t> (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n</a:t>
            </a:r>
            <a:r>
              <a:rPr lang="pt-BR" altLang="pt-BR"/>
              <a:t>,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 .. </a:t>
            </a:r>
            <a:r>
              <a:rPr lang="pt-BR" altLang="pt-BR" i="1"/>
              <a:t>i</a:t>
            </a:r>
            <a:r>
              <a:rPr lang="pt-BR" altLang="pt-BR"/>
              <a:t> + </a:t>
            </a:r>
            <a:r>
              <a:rPr lang="pt-BR" altLang="pt-BR" i="1"/>
              <a:t>n</a:t>
            </a:r>
            <a:r>
              <a:rPr lang="pt-BR" altLang="pt-BR"/>
              <a:t> – 1])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i="1"/>
              <a:t>m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0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para</a:t>
            </a:r>
            <a:r>
              <a:rPr lang="pt-BR" altLang="pt-BR"/>
              <a:t> </a:t>
            </a:r>
            <a:r>
              <a:rPr lang="pt-BR" altLang="pt-BR" i="1"/>
              <a:t>j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desde</a:t>
            </a:r>
            <a:r>
              <a:rPr lang="pt-BR" altLang="pt-BR"/>
              <a:t> </a:t>
            </a:r>
            <a:r>
              <a:rPr lang="pt-BR" altLang="pt-BR" i="1"/>
              <a:t>i</a:t>
            </a:r>
            <a:r>
              <a:rPr lang="pt-BR" altLang="pt-BR"/>
              <a:t>+1 </a:t>
            </a:r>
            <a:r>
              <a:rPr lang="pt-BR" altLang="pt-BR" b="1">
                <a:latin typeface="Arial" charset="0"/>
              </a:rPr>
              <a:t>até</a:t>
            </a:r>
            <a:r>
              <a:rPr lang="pt-BR" altLang="pt-BR"/>
              <a:t> </a:t>
            </a:r>
            <a:r>
              <a:rPr lang="pt-BR" altLang="pt-BR" i="1"/>
              <a:t>i</a:t>
            </a:r>
            <a:r>
              <a:rPr lang="pt-BR" altLang="pt-BR"/>
              <a:t> + </a:t>
            </a:r>
            <a:r>
              <a:rPr lang="pt-BR" altLang="pt-BR" i="1"/>
              <a:t>n</a:t>
            </a:r>
            <a:r>
              <a:rPr lang="pt-BR" altLang="pt-BR"/>
              <a:t> – 1 </a:t>
            </a:r>
            <a:r>
              <a:rPr lang="pt-BR" altLang="pt-BR" b="1">
                <a:latin typeface="Arial" charset="0"/>
              </a:rPr>
              <a:t>fazer</a:t>
            </a:r>
            <a:r>
              <a:rPr lang="pt-BR" altLang="pt-BR"/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b="1">
                <a:latin typeface="Arial" charset="0"/>
              </a:rPr>
              <a:t>se</a:t>
            </a:r>
            <a:r>
              <a:rPr lang="pt-BR" altLang="pt-BR"/>
              <a:t>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j</a:t>
            </a:r>
            <a:r>
              <a:rPr lang="pt-BR" altLang="pt-BR"/>
              <a:t>] &lt;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] </a:t>
            </a:r>
            <a:r>
              <a:rPr lang="pt-BR" altLang="pt-BR" b="1">
                <a:latin typeface="Arial" charset="0"/>
              </a:rPr>
              <a:t>então</a:t>
            </a:r>
            <a:r>
              <a:rPr lang="pt-BR" altLang="pt-BR"/>
              <a:t> {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  </a:t>
            </a:r>
            <a:r>
              <a:rPr lang="pt-BR" altLang="pt-BR" i="1"/>
              <a:t>m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m</a:t>
            </a:r>
            <a:r>
              <a:rPr lang="pt-BR" altLang="pt-BR"/>
              <a:t> + 1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  </a:t>
            </a:r>
            <a:r>
              <a:rPr lang="pt-BR" altLang="pt-BR"/>
              <a:t>trocar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j</a:t>
            </a:r>
            <a:r>
              <a:rPr lang="pt-BR" altLang="pt-BR"/>
              <a:t>] com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+</a:t>
            </a:r>
            <a:r>
              <a:rPr lang="pt-BR" altLang="pt-BR" i="1"/>
              <a:t>m</a:t>
            </a:r>
            <a:r>
              <a:rPr lang="pt-BR" altLang="pt-BR"/>
              <a:t>]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/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/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/>
              <a:t>trocar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] com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+</a:t>
            </a:r>
            <a:r>
              <a:rPr lang="pt-BR" altLang="pt-BR" i="1"/>
              <a:t>m</a:t>
            </a:r>
            <a:r>
              <a:rPr lang="pt-BR" altLang="pt-BR"/>
              <a:t>]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retornar</a:t>
            </a:r>
            <a:r>
              <a:rPr lang="pt-BR" altLang="pt-BR"/>
              <a:t> </a:t>
            </a:r>
            <a:r>
              <a:rPr lang="pt-BR" altLang="pt-BR" i="1"/>
              <a:t>m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/>
              <a:t>}</a:t>
            </a:r>
          </a:p>
          <a:p>
            <a:endParaRPr lang="pt-BR" altLang="pt-BR"/>
          </a:p>
          <a:p>
            <a:endParaRPr lang="pt-BR" altLang="pt-BR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E165-F765-4544-954E-D17E2F676864}" type="slidenum">
              <a:rPr lang="pt-PT" altLang="pt-BR"/>
              <a:pPr/>
              <a:t>81</a:t>
            </a:fld>
            <a:endParaRPr lang="pt-PT" altLang="pt-BR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QuickSort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É fácil ver que o algoritmo </a:t>
            </a:r>
            <a:r>
              <a:rPr lang="pt-BR" altLang="pt-BR" i="1"/>
              <a:t>partição </a:t>
            </a:r>
            <a:r>
              <a:rPr lang="pt-BR" altLang="pt-BR"/>
              <a:t>tem complexidade </a:t>
            </a:r>
            <a:r>
              <a:rPr lang="pt-BR" altLang="pt-BR">
                <a:sym typeface="Symbol" pitchFamily="18" charset="2"/>
              </a:rPr>
              <a:t>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altLang="pt-BR">
                <a:sym typeface="Symbol" pitchFamily="18" charset="2"/>
              </a:rPr>
              <a:t>Se quisermos escolher outro elemento como pivô, </a:t>
            </a:r>
            <a:r>
              <a:rPr lang="pt-BR" altLang="pt-BR" i="1">
                <a:sym typeface="Symbol" pitchFamily="18" charset="2"/>
              </a:rPr>
              <a:t>k </a:t>
            </a:r>
            <a:r>
              <a:rPr lang="pt-BR" altLang="pt-BR">
                <a:sym typeface="Symbol" pitchFamily="18" charset="2"/>
              </a:rPr>
              <a:t>digamos, basta trocar </a:t>
            </a:r>
            <a:r>
              <a:rPr lang="pt-BR" altLang="pt-BR" i="1">
                <a:sym typeface="Symbol" pitchFamily="18" charset="2"/>
              </a:rPr>
              <a:t>A</a:t>
            </a:r>
            <a:r>
              <a:rPr lang="pt-BR" altLang="pt-BR">
                <a:sym typeface="Symbol" pitchFamily="18" charset="2"/>
              </a:rPr>
              <a:t>[</a:t>
            </a:r>
            <a:r>
              <a:rPr lang="pt-BR" altLang="pt-BR" i="1">
                <a:sym typeface="Symbol" pitchFamily="18" charset="2"/>
              </a:rPr>
              <a:t>i</a:t>
            </a:r>
            <a:r>
              <a:rPr lang="pt-BR" altLang="pt-BR">
                <a:sym typeface="Symbol" pitchFamily="18" charset="2"/>
              </a:rPr>
              <a:t>] com </a:t>
            </a:r>
            <a:r>
              <a:rPr lang="pt-BR" altLang="pt-BR" i="1">
                <a:sym typeface="Symbol" pitchFamily="18" charset="2"/>
              </a:rPr>
              <a:t>A</a:t>
            </a:r>
            <a:r>
              <a:rPr lang="pt-BR" altLang="pt-BR">
                <a:sym typeface="Symbol" pitchFamily="18" charset="2"/>
              </a:rPr>
              <a:t>[</a:t>
            </a:r>
            <a:r>
              <a:rPr lang="pt-BR" altLang="pt-BR" i="1">
                <a:sym typeface="Symbol" pitchFamily="18" charset="2"/>
              </a:rPr>
              <a:t>k</a:t>
            </a:r>
            <a:r>
              <a:rPr lang="pt-BR" altLang="pt-BR">
                <a:sym typeface="Symbol" pitchFamily="18" charset="2"/>
              </a:rPr>
              <a:t>] antes de chamar </a:t>
            </a:r>
            <a:r>
              <a:rPr lang="pt-BR" altLang="pt-BR" i="1">
                <a:sym typeface="Symbol" pitchFamily="18" charset="2"/>
              </a:rPr>
              <a:t>partição</a:t>
            </a:r>
          </a:p>
          <a:p>
            <a:pPr>
              <a:lnSpc>
                <a:spcPct val="90000"/>
              </a:lnSpc>
            </a:pPr>
            <a:r>
              <a:rPr lang="pt-BR" altLang="pt-BR"/>
              <a:t>O QuickSort funciona particionando o array recursivamente até que todos os segmentos tenham tamanho &lt;= 1</a:t>
            </a:r>
          </a:p>
          <a:p>
            <a:pPr>
              <a:lnSpc>
                <a:spcPct val="90000"/>
              </a:lnSpc>
            </a:pPr>
            <a:r>
              <a:rPr lang="pt-BR" altLang="pt-BR"/>
              <a:t>Na prática, utiliza-se um pivô randômico. Prova-se que isso garante complexidade de caso médio </a:t>
            </a:r>
            <a:r>
              <a:rPr lang="pt-BR" altLang="pt-BR">
                <a:sym typeface="Symbol" pitchFamily="18" charset="2"/>
              </a:rPr>
              <a:t>(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log</a:t>
            </a:r>
            <a:r>
              <a:rPr lang="pt-BR" altLang="pt-BR" i="1">
                <a:sym typeface="Symbol" pitchFamily="18" charset="2"/>
              </a:rPr>
              <a:t> n</a:t>
            </a:r>
            <a:r>
              <a:rPr lang="pt-BR" altLang="pt-BR">
                <a:sym typeface="Symbol" pitchFamily="18" charset="2"/>
              </a:rPr>
              <a:t>) </a:t>
            </a:r>
            <a:r>
              <a:rPr lang="pt-BR" altLang="pt-BR"/>
              <a:t>para o QuickSort</a:t>
            </a:r>
          </a:p>
          <a:p>
            <a:pPr>
              <a:lnSpc>
                <a:spcPct val="90000"/>
              </a:lnSpc>
            </a:pPr>
            <a:r>
              <a:rPr lang="pt-BR" altLang="pt-BR"/>
              <a:t>Diz-se que o quicksort é um </a:t>
            </a:r>
            <a:r>
              <a:rPr lang="pt-BR" altLang="pt-BR" i="1"/>
              <a:t>algoritmo de Las Vegas</a:t>
            </a:r>
            <a:r>
              <a:rPr lang="pt-BR" altLang="pt-BR"/>
              <a:t>, isto é, sua complexidade é uma variável randômica. A complexidade desses algoritmos é determinada fazendo-se uma média de todas as escolhas possíveis</a:t>
            </a:r>
          </a:p>
          <a:p>
            <a:pPr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C2F3-988F-4AAE-8022-48AA6B7DAB5D}" type="slidenum">
              <a:rPr lang="pt-PT" altLang="pt-BR"/>
              <a:pPr/>
              <a:t>82</a:t>
            </a:fld>
            <a:endParaRPr lang="pt-PT" altLang="pt-BR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QuickSort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QuickSort</a:t>
            </a:r>
            <a:r>
              <a:rPr lang="pt-BR" altLang="pt-BR"/>
              <a:t> (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n</a:t>
            </a:r>
            <a:r>
              <a:rPr lang="pt-BR" altLang="pt-BR"/>
              <a:t>,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 .. </a:t>
            </a:r>
            <a:r>
              <a:rPr lang="pt-BR" altLang="pt-BR" i="1"/>
              <a:t>i</a:t>
            </a:r>
            <a:r>
              <a:rPr lang="pt-BR" altLang="pt-BR"/>
              <a:t> + </a:t>
            </a:r>
            <a:r>
              <a:rPr lang="pt-BR" altLang="pt-BR" i="1"/>
              <a:t>n</a:t>
            </a:r>
            <a:r>
              <a:rPr lang="pt-BR" altLang="pt-BR"/>
              <a:t> – 1])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se</a:t>
            </a:r>
            <a:r>
              <a:rPr lang="pt-BR" altLang="pt-BR"/>
              <a:t> </a:t>
            </a:r>
            <a:r>
              <a:rPr lang="pt-BR" altLang="pt-BR" i="1"/>
              <a:t>n</a:t>
            </a:r>
            <a:r>
              <a:rPr lang="pt-BR" altLang="pt-BR"/>
              <a:t> &gt; 1 </a:t>
            </a:r>
            <a:r>
              <a:rPr lang="pt-BR" altLang="pt-BR" b="1">
                <a:latin typeface="Arial" charset="0"/>
              </a:rPr>
              <a:t>então</a:t>
            </a:r>
            <a:r>
              <a:rPr lang="pt-BR" altLang="pt-BR"/>
              <a:t>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/>
              <a:t>escolha um valor </a:t>
            </a:r>
            <a:r>
              <a:rPr lang="pt-BR" altLang="pt-BR" i="1"/>
              <a:t>k</a:t>
            </a:r>
            <a:r>
              <a:rPr lang="pt-BR" altLang="pt-BR"/>
              <a:t> entre </a:t>
            </a:r>
            <a:r>
              <a:rPr lang="pt-BR" altLang="pt-BR" i="1"/>
              <a:t>i</a:t>
            </a:r>
            <a:r>
              <a:rPr lang="pt-BR" altLang="pt-BR"/>
              <a:t> e </a:t>
            </a:r>
            <a:r>
              <a:rPr lang="pt-BR" altLang="pt-BR" i="1"/>
              <a:t>i</a:t>
            </a:r>
            <a:r>
              <a:rPr lang="pt-BR" altLang="pt-BR"/>
              <a:t> + </a:t>
            </a:r>
            <a:r>
              <a:rPr lang="pt-BR" altLang="pt-BR" i="1"/>
              <a:t>n</a:t>
            </a:r>
            <a:r>
              <a:rPr lang="pt-BR" altLang="pt-BR"/>
              <a:t> – 1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/>
              <a:t>trocar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k</a:t>
            </a:r>
            <a:r>
              <a:rPr lang="pt-BR" altLang="pt-BR"/>
              <a:t>] com </a:t>
            </a:r>
            <a:r>
              <a:rPr lang="pt-BR" altLang="pt-BR" i="1"/>
              <a:t>A</a:t>
            </a:r>
            <a:r>
              <a:rPr lang="pt-BR" altLang="pt-BR"/>
              <a:t> [</a:t>
            </a:r>
            <a:r>
              <a:rPr lang="pt-BR" altLang="pt-BR" i="1"/>
              <a:t>i</a:t>
            </a:r>
            <a:r>
              <a:rPr lang="pt-BR" altLang="pt-BR"/>
              <a:t>]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m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particao</a:t>
            </a:r>
            <a:r>
              <a:rPr lang="pt-BR" altLang="pt-BR"/>
              <a:t> (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n</a:t>
            </a:r>
            <a:r>
              <a:rPr lang="pt-BR" altLang="pt-BR"/>
              <a:t>, </a:t>
            </a:r>
            <a:r>
              <a:rPr lang="pt-BR" altLang="pt-BR" i="1"/>
              <a:t>A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QuickSort</a:t>
            </a:r>
            <a:r>
              <a:rPr lang="pt-BR" altLang="pt-BR"/>
              <a:t> (</a:t>
            </a:r>
            <a:r>
              <a:rPr lang="pt-BR" altLang="pt-BR" i="1"/>
              <a:t>i</a:t>
            </a:r>
            <a:r>
              <a:rPr lang="pt-BR" altLang="pt-BR"/>
              <a:t>, </a:t>
            </a:r>
            <a:r>
              <a:rPr lang="pt-BR" altLang="pt-BR" i="1"/>
              <a:t>m</a:t>
            </a:r>
            <a:r>
              <a:rPr lang="pt-BR" altLang="pt-BR"/>
              <a:t>, </a:t>
            </a:r>
            <a:r>
              <a:rPr lang="pt-BR" altLang="pt-BR" i="1"/>
              <a:t>A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QuickSort</a:t>
            </a:r>
            <a:r>
              <a:rPr lang="pt-BR" altLang="pt-BR"/>
              <a:t> (</a:t>
            </a:r>
            <a:r>
              <a:rPr lang="pt-BR" altLang="pt-BR" i="1"/>
              <a:t>i</a:t>
            </a:r>
            <a:r>
              <a:rPr lang="pt-BR" altLang="pt-BR"/>
              <a:t>+</a:t>
            </a:r>
            <a:r>
              <a:rPr lang="pt-BR" altLang="pt-BR" i="1"/>
              <a:t>m</a:t>
            </a:r>
            <a:r>
              <a:rPr lang="pt-BR" altLang="pt-BR"/>
              <a:t>+1, </a:t>
            </a:r>
            <a:r>
              <a:rPr lang="pt-BR" altLang="pt-BR" i="1"/>
              <a:t>n</a:t>
            </a:r>
            <a:r>
              <a:rPr lang="pt-BR" altLang="pt-BR"/>
              <a:t>–</a:t>
            </a:r>
            <a:r>
              <a:rPr lang="pt-BR" altLang="pt-BR" i="1"/>
              <a:t>m</a:t>
            </a:r>
            <a:r>
              <a:rPr lang="pt-BR" altLang="pt-BR"/>
              <a:t>–1, </a:t>
            </a:r>
            <a:r>
              <a:rPr lang="pt-BR" altLang="pt-BR" i="1"/>
              <a:t>A</a:t>
            </a:r>
            <a:r>
              <a:rPr lang="pt-BR" altLang="pt-BR"/>
              <a:t>)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/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/>
              <a:t>}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2891C-4200-4A17-9F4F-1AF9ADC0C0BE}" type="slidenum">
              <a:rPr lang="pt-PT" altLang="pt-BR"/>
              <a:pPr/>
              <a:t>83</a:t>
            </a:fld>
            <a:endParaRPr lang="pt-PT" altLang="pt-BR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Análise do QuickSort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A análise de pior caso do algorimo resulta na recorrência</a:t>
            </a:r>
          </a:p>
          <a:p>
            <a:endParaRPr lang="pt-BR" altLang="pt-BR"/>
          </a:p>
          <a:p>
            <a:endParaRPr lang="pt-BR" altLang="pt-BR"/>
          </a:p>
          <a:p>
            <a:r>
              <a:rPr lang="pt-BR" altLang="pt-BR"/>
              <a:t>A pergunta da vez é: qual valor de </a:t>
            </a:r>
            <a:r>
              <a:rPr lang="pt-BR" altLang="pt-BR" i="1"/>
              <a:t>m</a:t>
            </a:r>
            <a:r>
              <a:rPr lang="pt-BR" altLang="pt-BR"/>
              <a:t> maximiza </a:t>
            </a:r>
            <a:r>
              <a:rPr lang="pt-BR" altLang="pt-BR" i="1"/>
              <a:t>T</a:t>
            </a:r>
            <a:r>
              <a:rPr lang="pt-BR" altLang="pt-BR"/>
              <a:t>(n)? </a:t>
            </a:r>
          </a:p>
          <a:p>
            <a:pPr lvl="1"/>
            <a:r>
              <a:rPr lang="pt-BR" altLang="pt-BR"/>
              <a:t>Nesse caso, a resposta é: valores de </a:t>
            </a:r>
            <a:r>
              <a:rPr lang="pt-BR" altLang="pt-BR" i="1"/>
              <a:t>m</a:t>
            </a:r>
            <a:r>
              <a:rPr lang="pt-BR" altLang="pt-BR"/>
              <a:t> iguais a 0 ou </a:t>
            </a:r>
            <a:br>
              <a:rPr lang="pt-BR" altLang="pt-BR"/>
            </a:br>
            <a:r>
              <a:rPr lang="pt-BR" altLang="pt-BR" i="1"/>
              <a:t>n </a:t>
            </a:r>
            <a:r>
              <a:rPr lang="pt-BR" altLang="pt-BR"/>
              <a:t>– 1 fazem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30000">
                <a:sym typeface="Symbol" pitchFamily="18" charset="2"/>
              </a:rPr>
              <a:t>2</a:t>
            </a:r>
            <a:r>
              <a:rPr lang="pt-BR" altLang="pt-BR">
                <a:sym typeface="Symbol" pitchFamily="18" charset="2"/>
              </a:rPr>
              <a:t>)</a:t>
            </a:r>
            <a:endParaRPr lang="pt-BR" altLang="pt-BR"/>
          </a:p>
          <a:p>
            <a:pPr lvl="1"/>
            <a:r>
              <a:rPr lang="pt-BR" altLang="pt-BR"/>
              <a:t>A argumentação formal é complicada, mas podemos observar que se ao invés de valores extremos, escolhermos um valor médio de </a:t>
            </a:r>
            <a:r>
              <a:rPr lang="pt-BR" altLang="pt-BR" i="1"/>
              <a:t>m </a:t>
            </a:r>
            <a:r>
              <a:rPr lang="pt-BR" altLang="pt-BR"/>
              <a:t>minimizaremos T(n)</a:t>
            </a:r>
          </a:p>
          <a:p>
            <a:pPr lvl="1"/>
            <a:r>
              <a:rPr lang="pt-BR" altLang="pt-BR"/>
              <a:t>Em particular, se pudermos sempre obter </a:t>
            </a:r>
            <a:r>
              <a:rPr lang="pt-BR" altLang="pt-BR" i="1"/>
              <a:t>m </a:t>
            </a:r>
            <a:r>
              <a:rPr lang="pt-BR" altLang="pt-BR"/>
              <a:t>= </a:t>
            </a:r>
            <a:r>
              <a:rPr lang="pt-BR" altLang="pt-BR" i="1"/>
              <a:t>n</a:t>
            </a:r>
            <a:r>
              <a:rPr lang="pt-BR" altLang="pt-BR"/>
              <a:t>/2, teremos a fórmula de recorrência do MergeSort que resulta em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(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 log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</a:t>
            </a:r>
            <a:endParaRPr lang="pt-BR" altLang="pt-BR"/>
          </a:p>
          <a:p>
            <a:endParaRPr lang="pt-BR" altLang="pt-BR"/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1447800" y="1524000"/>
          <a:ext cx="627221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3" imgW="3060360" imgH="533160" progId="Equation.3">
                  <p:embed/>
                </p:oleObj>
              </mc:Choice>
              <mc:Fallback>
                <p:oleObj name="Equation" r:id="rId3" imgW="306036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0"/>
                        <a:ext cx="627221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A21-CA73-4450-98C3-F57AE93FC78A}" type="slidenum">
              <a:rPr lang="pt-PT" altLang="pt-BR"/>
              <a:pPr/>
              <a:t>84</a:t>
            </a:fld>
            <a:endParaRPr lang="pt-PT" altLang="pt-BR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Análise do QuickSort – Usando a Mediana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Escolher sempre um pivô que resulta em </a:t>
            </a:r>
            <a:r>
              <a:rPr lang="pt-BR" altLang="pt-BR" i="1"/>
              <a:t>m</a:t>
            </a:r>
            <a:r>
              <a:rPr lang="pt-BR" altLang="pt-BR"/>
              <a:t>=</a:t>
            </a:r>
            <a:r>
              <a:rPr lang="pt-BR" altLang="pt-BR" i="1"/>
              <a:t>n</a:t>
            </a:r>
            <a:r>
              <a:rPr lang="pt-BR" altLang="pt-BR"/>
              <a:t>/2 implica em termos um algoritmo para calcular a </a:t>
            </a:r>
            <a:r>
              <a:rPr lang="pt-BR" altLang="pt-BR" u="sng"/>
              <a:t>mediana </a:t>
            </a:r>
          </a:p>
          <a:p>
            <a:pPr>
              <a:lnSpc>
                <a:spcPct val="90000"/>
              </a:lnSpc>
            </a:pPr>
            <a:r>
              <a:rPr lang="pt-BR" altLang="pt-BR">
                <a:sym typeface="Symbol" pitchFamily="18" charset="2"/>
              </a:rPr>
              <a:t>Obviamente, só podemos gastar tempo </a:t>
            </a:r>
            <a:r>
              <a:rPr lang="pt-BR" altLang="pt-BR" i="1">
                <a:sym typeface="Symbol" pitchFamily="18" charset="2"/>
              </a:rPr>
              <a:t>O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para fazer essa escolha</a:t>
            </a:r>
          </a:p>
          <a:p>
            <a:pPr>
              <a:lnSpc>
                <a:spcPct val="90000"/>
              </a:lnSpc>
            </a:pPr>
            <a:r>
              <a:rPr lang="pt-BR" altLang="pt-BR">
                <a:sym typeface="Symbol" pitchFamily="18" charset="2"/>
              </a:rPr>
              <a:t>De fato, existe um algoritmo que permite calcular a mediana de um array (ou, na verdade, o </a:t>
            </a:r>
            <a:r>
              <a:rPr lang="pt-BR" altLang="pt-BR" i="1">
                <a:sym typeface="Symbol" pitchFamily="18" charset="2"/>
              </a:rPr>
              <a:t>k</a:t>
            </a:r>
            <a:r>
              <a:rPr lang="pt-BR" altLang="pt-BR">
                <a:sym typeface="Symbol" pitchFamily="18" charset="2"/>
              </a:rPr>
              <a:t>-ésimo maior elemento do array) em </a:t>
            </a:r>
            <a:r>
              <a:rPr lang="pt-BR" altLang="pt-BR" i="1">
                <a:sym typeface="Symbol" pitchFamily="18" charset="2"/>
              </a:rPr>
              <a:t>O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pt-BR" altLang="pt-BR">
                <a:sym typeface="Symbol" pitchFamily="18" charset="2"/>
              </a:rPr>
              <a:t>Este algoritmo também utiliza a técnica do pivô</a:t>
            </a:r>
          </a:p>
          <a:p>
            <a:pPr>
              <a:lnSpc>
                <a:spcPct val="90000"/>
              </a:lnSpc>
            </a:pPr>
            <a:r>
              <a:rPr lang="pt-BR" altLang="pt-BR"/>
              <a:t>Na verdade, prova-se que esse algoritmo tem complexidade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se pudermos sempre escolher um pivô de forma a garantir que </a:t>
            </a:r>
            <a:r>
              <a:rPr lang="pt-BR" altLang="pt-BR" i="1"/>
              <a:t>cn </a:t>
            </a:r>
            <a:r>
              <a:rPr lang="pt-BR" altLang="pt-BR" i="1">
                <a:sym typeface="Symbol" pitchFamily="18" charset="2"/>
              </a:rPr>
              <a:t></a:t>
            </a:r>
            <a:r>
              <a:rPr lang="pt-BR" altLang="pt-BR">
                <a:sym typeface="Symbol" pitchFamily="18" charset="2"/>
              </a:rPr>
              <a:t> </a:t>
            </a:r>
            <a:r>
              <a:rPr lang="pt-BR" altLang="pt-BR" i="1">
                <a:sym typeface="Symbol" pitchFamily="18" charset="2"/>
              </a:rPr>
              <a:t>m</a:t>
            </a:r>
            <a:r>
              <a:rPr lang="pt-BR" altLang="pt-BR">
                <a:sym typeface="Symbol" pitchFamily="18" charset="2"/>
              </a:rPr>
              <a:t>  (1–c) 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para alguma constante </a:t>
            </a:r>
            <a:r>
              <a:rPr lang="pt-BR" altLang="pt-BR" i="1">
                <a:sym typeface="Symbol" pitchFamily="18" charset="2"/>
              </a:rPr>
              <a:t>c</a:t>
            </a:r>
            <a:endParaRPr lang="pt-BR" altLang="pt-BR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pt-BR" altLang="pt-BR">
                <a:sym typeface="Symbol" pitchFamily="18" charset="2"/>
              </a:rPr>
              <a:t>Existe um algoritmo (bastante enrolado) para fazer essa escolha do pivô que garante </a:t>
            </a:r>
            <a:r>
              <a:rPr lang="pt-BR" altLang="pt-BR" i="1"/>
              <a:t>n</a:t>
            </a:r>
            <a:r>
              <a:rPr lang="pt-BR" altLang="pt-BR"/>
              <a:t>/4</a:t>
            </a:r>
            <a:r>
              <a:rPr lang="pt-BR" altLang="pt-BR" i="1"/>
              <a:t> </a:t>
            </a:r>
            <a:r>
              <a:rPr lang="pt-BR" altLang="pt-BR" i="1">
                <a:sym typeface="Symbol" pitchFamily="18" charset="2"/>
              </a:rPr>
              <a:t></a:t>
            </a:r>
            <a:r>
              <a:rPr lang="pt-BR" altLang="pt-BR">
                <a:sym typeface="Symbol" pitchFamily="18" charset="2"/>
              </a:rPr>
              <a:t> </a:t>
            </a:r>
            <a:r>
              <a:rPr lang="pt-BR" altLang="pt-BR" i="1">
                <a:sym typeface="Symbol" pitchFamily="18" charset="2"/>
              </a:rPr>
              <a:t>m</a:t>
            </a:r>
            <a:r>
              <a:rPr lang="pt-BR" altLang="pt-BR">
                <a:sym typeface="Symbol" pitchFamily="18" charset="2"/>
              </a:rPr>
              <a:t>  3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/4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1F3FE-0843-4529-9730-2B232616C0E0}" type="slidenum">
              <a:rPr lang="pt-PT" altLang="pt-BR"/>
              <a:pPr/>
              <a:t>85</a:t>
            </a:fld>
            <a:endParaRPr lang="pt-PT" altLang="pt-BR"/>
          </a:p>
        </p:txBody>
      </p:sp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Mediana – Algoritmo para escolher Pivô</a:t>
            </a:r>
          </a:p>
        </p:txBody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1</a:t>
            </a:r>
            <a:r>
              <a:rPr lang="pt-BR" altLang="pt-BR" baseline="30000"/>
              <a:t>o </a:t>
            </a:r>
            <a:r>
              <a:rPr lang="pt-BR" altLang="pt-BR"/>
              <a:t>passo: Dividir o array em grupos de 5</a:t>
            </a:r>
          </a:p>
        </p:txBody>
      </p:sp>
      <p:pic>
        <p:nvPicPr>
          <p:cNvPr id="118788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489575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FCB13-6907-45A7-8B0C-D366641C212F}" type="slidenum">
              <a:rPr lang="pt-PT" altLang="pt-BR"/>
              <a:pPr/>
              <a:t>86</a:t>
            </a:fld>
            <a:endParaRPr lang="pt-PT" altLang="pt-BR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Mediana – Algoritmo para escolher Pivô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2</a:t>
            </a:r>
            <a:r>
              <a:rPr lang="pt-BR" altLang="pt-BR" baseline="30000"/>
              <a:t>o</a:t>
            </a:r>
            <a:r>
              <a:rPr lang="pt-BR" altLang="pt-BR"/>
              <a:t> passo: Computar as medianas dos grupos de 5 </a:t>
            </a:r>
          </a:p>
          <a:p>
            <a:pPr lvl="1"/>
            <a:r>
              <a:rPr lang="pt-BR" altLang="pt-BR"/>
              <a:t>Cada mediana pode ser computada em </a:t>
            </a:r>
            <a:r>
              <a:rPr lang="pt-BR" altLang="pt-BR" i="1"/>
              <a:t>O</a:t>
            </a:r>
            <a:r>
              <a:rPr lang="pt-BR" altLang="pt-BR"/>
              <a:t>(1)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495300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A9AC9-0FC8-4FC8-82DC-203E27531C35}" type="slidenum">
              <a:rPr lang="pt-PT" altLang="pt-BR"/>
              <a:pPr/>
              <a:t>87</a:t>
            </a:fld>
            <a:endParaRPr lang="pt-PT" altLang="pt-BR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Mediana – Algoritmo para escolher Pivô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3</a:t>
            </a:r>
            <a:r>
              <a:rPr lang="pt-BR" altLang="pt-BR" baseline="30000"/>
              <a:t>o </a:t>
            </a:r>
            <a:r>
              <a:rPr lang="pt-BR" altLang="pt-BR"/>
              <a:t>passo: Computar a mediana das medianas</a:t>
            </a:r>
          </a:p>
          <a:p>
            <a:pPr lvl="1"/>
            <a:r>
              <a:rPr lang="pt-BR" altLang="pt-BR"/>
              <a:t>OBS.: Para tanto, chamamos recursivamente o algoritmo das medianas, que roda em </a:t>
            </a:r>
            <a:r>
              <a:rPr lang="pt-BR" altLang="pt-BR" i="1"/>
              <a:t>O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</a:t>
            </a:r>
          </a:p>
        </p:txBody>
      </p:sp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486400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AE55-DA17-48EF-96C4-2FA13DE255FF}" type="slidenum">
              <a:rPr lang="pt-PT" altLang="pt-BR"/>
              <a:pPr/>
              <a:t>88</a:t>
            </a:fld>
            <a:endParaRPr lang="pt-PT" altLang="pt-BR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QuickSort – Considerações Finais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É comum limitar a recursão do QuickSort empregando um algoritmo mais simples para </a:t>
            </a:r>
            <a:r>
              <a:rPr lang="pt-BR" altLang="pt-BR" i="1"/>
              <a:t>n</a:t>
            </a:r>
            <a:r>
              <a:rPr lang="pt-BR" altLang="pt-BR"/>
              <a:t> pequeno</a:t>
            </a:r>
          </a:p>
          <a:p>
            <a:pPr>
              <a:lnSpc>
                <a:spcPct val="90000"/>
              </a:lnSpc>
            </a:pPr>
            <a:r>
              <a:rPr lang="pt-BR" altLang="pt-BR"/>
              <a:t>As implementações de QuickSort com pivô randômico são as mais usadas na prática pois as arquiteturas modernas de computadores executam mais rápido códigos que têm </a:t>
            </a:r>
            <a:r>
              <a:rPr lang="pt-BR" altLang="pt-BR" u="sng"/>
              <a:t>localidade de referência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As comparações são sempre entre o pivô (que pode ser guardado num registrador) e posições consecutivas do array, </a:t>
            </a:r>
          </a:p>
          <a:p>
            <a:pPr>
              <a:lnSpc>
                <a:spcPct val="90000"/>
              </a:lnSpc>
            </a:pPr>
            <a:r>
              <a:rPr lang="pt-BR" altLang="pt-BR"/>
              <a:t>O MergeSort também tem boa localidade de referência, mas precisa de um array auxiliar</a:t>
            </a:r>
          </a:p>
          <a:p>
            <a:pPr>
              <a:lnSpc>
                <a:spcPct val="90000"/>
              </a:lnSpc>
            </a:pPr>
            <a:r>
              <a:rPr lang="pt-BR" altLang="pt-BR"/>
              <a:t>O HeapSort não precisa de um array auxiliar mas tem péssima localidade de referência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5033-6D3D-4FA3-AAC1-590F280D62CB}" type="slidenum">
              <a:rPr lang="pt-PT" altLang="pt-BR"/>
              <a:pPr/>
              <a:t>89</a:t>
            </a:fld>
            <a:endParaRPr lang="pt-PT" altLang="pt-BR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Listas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305800" cy="5486400"/>
          </a:xfrm>
        </p:spPr>
        <p:txBody>
          <a:bodyPr/>
          <a:lstStyle/>
          <a:p>
            <a:r>
              <a:rPr lang="pt-BR" altLang="pt-BR"/>
              <a:t>Uma lista é um arranjo seqüencial de elementos</a:t>
            </a:r>
          </a:p>
          <a:p>
            <a:r>
              <a:rPr lang="pt-BR" altLang="pt-BR"/>
              <a:t>Dada uma lista </a:t>
            </a:r>
            <a:r>
              <a:rPr lang="pt-BR" altLang="pt-BR" i="1"/>
              <a:t>L,</a:t>
            </a:r>
            <a:r>
              <a:rPr lang="pt-BR" altLang="pt-BR"/>
              <a:t> as seguintes operações são típicas</a:t>
            </a:r>
          </a:p>
          <a:p>
            <a:pPr lvl="1"/>
            <a:r>
              <a:rPr lang="pt-BR" altLang="pt-BR"/>
              <a:t>Encontrar o primeiro elemento de </a:t>
            </a:r>
            <a:r>
              <a:rPr lang="pt-BR" altLang="pt-BR" i="1"/>
              <a:t>L</a:t>
            </a:r>
          </a:p>
          <a:p>
            <a:pPr lvl="1"/>
            <a:r>
              <a:rPr lang="pt-BR" altLang="pt-BR"/>
              <a:t>Dado um elemento de </a:t>
            </a:r>
            <a:r>
              <a:rPr lang="pt-BR" altLang="pt-BR" i="1"/>
              <a:t>L, </a:t>
            </a:r>
            <a:r>
              <a:rPr lang="pt-BR" altLang="pt-BR"/>
              <a:t>encontrar o próximo ou o anterior</a:t>
            </a:r>
          </a:p>
          <a:p>
            <a:pPr lvl="1"/>
            <a:r>
              <a:rPr lang="pt-BR" altLang="pt-BR"/>
              <a:t>Encontrar o k-ésimo elemento da lista </a:t>
            </a:r>
          </a:p>
          <a:p>
            <a:r>
              <a:rPr lang="pt-BR" altLang="pt-BR"/>
              <a:t>Arrays, são listas onde os elementos são de mesmo tamanho e armazenados contiguamente na memória do computador </a:t>
            </a:r>
          </a:p>
          <a:p>
            <a:r>
              <a:rPr lang="pt-BR" altLang="pt-BR"/>
              <a:t>Vamos agora considerar listas </a:t>
            </a:r>
            <a:r>
              <a:rPr lang="pt-BR" altLang="pt-BR" i="1"/>
              <a:t>encadeadas, </a:t>
            </a:r>
            <a:r>
              <a:rPr lang="pt-BR" altLang="pt-BR"/>
              <a:t>que não têm as principais restrições dos arrays:</a:t>
            </a:r>
          </a:p>
          <a:p>
            <a:pPr lvl="1"/>
            <a:r>
              <a:rPr lang="pt-BR" altLang="pt-BR"/>
              <a:t>É possível inserir ou remover elementos em </a:t>
            </a:r>
            <a:r>
              <a:rPr lang="pt-BR" altLang="pt-BR" i="1"/>
              <a:t>O</a:t>
            </a:r>
            <a:r>
              <a:rPr lang="pt-BR" altLang="pt-BR"/>
              <a:t>(1)</a:t>
            </a:r>
          </a:p>
          <a:p>
            <a:pPr lvl="1"/>
            <a:r>
              <a:rPr lang="pt-BR" altLang="pt-BR"/>
              <a:t>O problema de overflow não existe, ou melhor, acontece apenas quando a memória do computador se esgota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A061-ADFB-4720-9CF3-2D22CAF842A3}" type="slidenum">
              <a:rPr lang="pt-PT" altLang="pt-BR"/>
              <a:pPr/>
              <a:t>9</a:t>
            </a:fld>
            <a:endParaRPr lang="pt-PT" altLang="pt-B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Complexidade Assintótica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Definição:</a:t>
            </a:r>
          </a:p>
          <a:p>
            <a:pPr lvl="1">
              <a:buFontTx/>
              <a:buNone/>
            </a:pPr>
            <a:r>
              <a:rPr lang="pt-BR" altLang="pt-BR" i="1"/>
              <a:t>	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</a:t>
            </a:r>
            <a:r>
              <a:rPr lang="pt-BR" altLang="pt-BR">
                <a:sym typeface="Symbol" pitchFamily="18" charset="2"/>
              </a:rPr>
              <a:t>(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 se existem constantes </a:t>
            </a:r>
            <a:r>
              <a:rPr lang="pt-BR" altLang="pt-BR" i="1">
                <a:sym typeface="Symbol" pitchFamily="18" charset="2"/>
              </a:rPr>
              <a:t>c</a:t>
            </a:r>
            <a:r>
              <a:rPr lang="pt-BR" altLang="pt-BR">
                <a:sym typeface="Symbol" pitchFamily="18" charset="2"/>
              </a:rPr>
              <a:t> e 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 baseline="-25000">
                <a:sym typeface="Symbol" pitchFamily="18" charset="2"/>
              </a:rPr>
              <a:t>0</a:t>
            </a:r>
            <a:r>
              <a:rPr lang="pt-BR" altLang="pt-BR">
                <a:sym typeface="Symbol" pitchFamily="18" charset="2"/>
              </a:rPr>
              <a:t> tais que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 </a:t>
            </a:r>
            <a:r>
              <a:rPr lang="pt-BR" altLang="pt-BR" i="1">
                <a:sym typeface="Symbol" pitchFamily="18" charset="2"/>
              </a:rPr>
              <a:t>c</a:t>
            </a:r>
            <a:r>
              <a:rPr lang="pt-BR" altLang="pt-BR">
                <a:sym typeface="Symbol" pitchFamily="18" charset="2"/>
              </a:rPr>
              <a:t>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para todo </a:t>
            </a:r>
            <a:r>
              <a:rPr lang="pt-BR" altLang="pt-BR" i="1">
                <a:sym typeface="Symbol" pitchFamily="18" charset="2"/>
              </a:rPr>
              <a:t>n </a:t>
            </a:r>
            <a:r>
              <a:rPr lang="pt-BR" altLang="pt-BR">
                <a:sym typeface="Symbol" pitchFamily="18" charset="2"/>
              </a:rPr>
              <a:t></a:t>
            </a:r>
            <a:r>
              <a:rPr lang="pt-BR" altLang="pt-BR" i="1">
                <a:sym typeface="Symbol" pitchFamily="18" charset="2"/>
              </a:rPr>
              <a:t> n</a:t>
            </a:r>
            <a:r>
              <a:rPr lang="pt-BR" altLang="pt-BR" baseline="-25000">
                <a:sym typeface="Symbol" pitchFamily="18" charset="2"/>
              </a:rPr>
              <a:t>0</a:t>
            </a:r>
          </a:p>
          <a:p>
            <a:r>
              <a:rPr lang="pt-BR" altLang="pt-BR">
                <a:sym typeface="Symbol" pitchFamily="18" charset="2"/>
              </a:rPr>
              <a:t>Alternativamente, </a:t>
            </a:r>
          </a:p>
          <a:p>
            <a:pPr lvl="1">
              <a:buFontTx/>
              <a:buNone/>
            </a:pPr>
            <a:r>
              <a:rPr lang="pt-BR" altLang="pt-BR" i="1"/>
              <a:t>	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 </a:t>
            </a:r>
            <a:r>
              <a:rPr lang="pt-BR" altLang="pt-BR" i="1">
                <a:sym typeface="Symbol" pitchFamily="18" charset="2"/>
              </a:rPr>
              <a:t>O</a:t>
            </a:r>
            <a:r>
              <a:rPr lang="pt-BR" altLang="pt-BR">
                <a:sym typeface="Symbol" pitchFamily="18" charset="2"/>
              </a:rPr>
              <a:t>(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)) se lim </a:t>
            </a:r>
            <a:r>
              <a:rPr lang="pt-BR" altLang="pt-BR" baseline="-25000">
                <a:sym typeface="Symbol" pitchFamily="18" charset="2"/>
              </a:rPr>
              <a:t>n </a:t>
            </a:r>
            <a:r>
              <a:rPr lang="pt-BR" altLang="pt-BR" i="1"/>
              <a:t>T</a:t>
            </a:r>
            <a:r>
              <a:rPr lang="pt-BR" altLang="pt-BR"/>
              <a:t>(</a:t>
            </a:r>
            <a:r>
              <a:rPr lang="pt-BR" altLang="pt-BR" i="1"/>
              <a:t>n</a:t>
            </a:r>
            <a:r>
              <a:rPr lang="pt-BR" altLang="pt-BR"/>
              <a:t>) </a:t>
            </a:r>
            <a:r>
              <a:rPr lang="pt-BR" altLang="pt-BR">
                <a:sym typeface="Symbol" pitchFamily="18" charset="2"/>
              </a:rPr>
              <a:t>/ </a:t>
            </a:r>
            <a:r>
              <a:rPr lang="pt-BR" altLang="pt-BR" i="1">
                <a:sym typeface="Symbol" pitchFamily="18" charset="2"/>
              </a:rPr>
              <a:t>f </a:t>
            </a:r>
            <a:r>
              <a:rPr lang="pt-BR" altLang="pt-BR">
                <a:sym typeface="Symbol" pitchFamily="18" charset="2"/>
              </a:rPr>
              <a:t>(</a:t>
            </a:r>
            <a:r>
              <a:rPr lang="pt-BR" altLang="pt-BR" i="1">
                <a:sym typeface="Symbol" pitchFamily="18" charset="2"/>
              </a:rPr>
              <a:t>n</a:t>
            </a:r>
            <a:r>
              <a:rPr lang="pt-BR" altLang="pt-BR">
                <a:sym typeface="Symbol" pitchFamily="18" charset="2"/>
              </a:rPr>
              <a:t>) é constante (mas não infinito)</a:t>
            </a:r>
            <a:endParaRPr lang="pt-BR" altLang="pt-BR" baseline="-25000">
              <a:sym typeface="Symbol" pitchFamily="18" charset="2"/>
            </a:endParaRPr>
          </a:p>
          <a:p>
            <a:r>
              <a:rPr lang="pt-BR" altLang="pt-BR">
                <a:sym typeface="Symbol" pitchFamily="18" charset="2"/>
              </a:rPr>
              <a:t>Exemplo: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981200" y="4241800"/>
          <a:ext cx="44196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234880" imgH="1104840" progId="Equation.3">
                  <p:embed/>
                </p:oleObj>
              </mc:Choice>
              <mc:Fallback>
                <p:oleObj name="Equation" r:id="rId3" imgW="2234880" imgH="1104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41800"/>
                        <a:ext cx="44196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4589-1773-4A4C-A21F-71AADA078B84}" type="slidenum">
              <a:rPr lang="pt-PT" altLang="pt-BR"/>
              <a:pPr/>
              <a:t>90</a:t>
            </a:fld>
            <a:endParaRPr lang="pt-PT" altLang="pt-BR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Listas Encadeadas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Listas encadeadas também têm desvantagens:</a:t>
            </a:r>
          </a:p>
          <a:p>
            <a:pPr lvl="1"/>
            <a:r>
              <a:rPr lang="pt-BR" altLang="pt-BR"/>
              <a:t>Utilizam mais memória que arrays</a:t>
            </a:r>
          </a:p>
          <a:p>
            <a:pPr lvl="1"/>
            <a:r>
              <a:rPr lang="pt-BR" altLang="pt-BR"/>
              <a:t>Acesso direto - i.e., </a:t>
            </a:r>
            <a:r>
              <a:rPr lang="pt-BR" altLang="pt-BR" i="1"/>
              <a:t>O</a:t>
            </a:r>
            <a:r>
              <a:rPr lang="pt-BR" altLang="pt-BR"/>
              <a:t>(1) - ao k-ésimo elemento não é possível</a:t>
            </a:r>
          </a:p>
          <a:p>
            <a:r>
              <a:rPr lang="pt-BR" altLang="pt-BR"/>
              <a:t>Existem muitas maneiras de implementar listas encadeadas</a:t>
            </a:r>
          </a:p>
          <a:p>
            <a:pPr lvl="1"/>
            <a:r>
              <a:rPr lang="pt-BR" altLang="pt-BR"/>
              <a:t>Listas </a:t>
            </a:r>
            <a:r>
              <a:rPr lang="pt-BR" altLang="pt-BR" i="1"/>
              <a:t>a la</a:t>
            </a:r>
            <a:r>
              <a:rPr lang="pt-BR" altLang="pt-BR"/>
              <a:t> LISP</a:t>
            </a:r>
          </a:p>
          <a:p>
            <a:pPr lvl="1"/>
            <a:r>
              <a:rPr lang="pt-BR" altLang="pt-BR"/>
              <a:t>Listas com ponteiros</a:t>
            </a:r>
          </a:p>
          <a:p>
            <a:r>
              <a:rPr lang="pt-BR" altLang="pt-BR"/>
              <a:t>Um assunto muito intimamente ligado a estruturas encadeadas é o </a:t>
            </a:r>
            <a:r>
              <a:rPr lang="pt-BR" altLang="pt-BR" u="sng"/>
              <a:t>problema de alocação de memória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C92E1-269F-44DD-9301-7265FF4DD79D}" type="slidenum">
              <a:rPr lang="pt-PT" altLang="pt-BR"/>
              <a:pPr/>
              <a:t>91</a:t>
            </a:fld>
            <a:endParaRPr lang="pt-PT" altLang="pt-B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Listas Encadeadas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200"/>
              <a:t>Elementos são armazenados na memória em endereços arbitrários</a:t>
            </a:r>
          </a:p>
          <a:p>
            <a:r>
              <a:rPr lang="pt-BR" altLang="pt-BR" sz="2200"/>
              <a:t>Ordem seqüencial entre os elementos é armazenada explícitamente (elos, ponteiros, </a:t>
            </a:r>
            <a:r>
              <a:rPr lang="pt-BR" altLang="pt-BR" sz="2200" i="1"/>
              <a:t>links</a:t>
            </a:r>
            <a:r>
              <a:rPr lang="pt-BR" altLang="pt-BR" sz="2200"/>
              <a:t>)</a:t>
            </a:r>
          </a:p>
          <a:p>
            <a:r>
              <a:rPr lang="pt-BR" altLang="pt-BR" sz="2200"/>
              <a:t>Deve ser possível determinar o elo correspondente a cada elemento (armazenamento consecutivo / 2 elos)</a:t>
            </a:r>
          </a:p>
          <a:p>
            <a:r>
              <a:rPr lang="pt-BR" altLang="pt-BR" sz="2200"/>
              <a:t>A lista propriamente só pode ser acessada sabendo-se o endereço do seu primeiro elemento </a:t>
            </a:r>
          </a:p>
          <a:p>
            <a:r>
              <a:rPr lang="pt-BR" altLang="pt-BR" sz="2200"/>
              <a:t>Deve haver alguma maneira de determinar o comprimento da lista (elo nulo, comprimento armazenado)</a:t>
            </a:r>
          </a:p>
          <a:p>
            <a:endParaRPr lang="pt-BR" altLang="pt-BR" sz="2200"/>
          </a:p>
          <a:p>
            <a:endParaRPr lang="pt-BR" altLang="pt-BR" sz="2200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981200" y="5486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L</a:t>
            </a:r>
            <a:r>
              <a:rPr lang="en-US" altLang="pt-BR"/>
              <a:t>[1]</a:t>
            </a:r>
            <a:endParaRPr lang="pt-BR" altLang="pt-BR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514600" y="5486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87" name="Freeform 7"/>
          <p:cNvSpPr>
            <a:spLocks/>
          </p:cNvSpPr>
          <p:nvPr/>
        </p:nvSpPr>
        <p:spPr bwMode="auto">
          <a:xfrm>
            <a:off x="2667000" y="5137150"/>
            <a:ext cx="741363" cy="522288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3221038" y="5486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L</a:t>
            </a:r>
            <a:r>
              <a:rPr lang="en-US" altLang="pt-BR"/>
              <a:t>[2]</a:t>
            </a:r>
            <a:endParaRPr lang="pt-BR" altLang="pt-BR"/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1163638" y="5486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5" name="Freeform 15"/>
          <p:cNvSpPr>
            <a:spLocks/>
          </p:cNvSpPr>
          <p:nvPr/>
        </p:nvSpPr>
        <p:spPr bwMode="auto">
          <a:xfrm>
            <a:off x="1316038" y="5137150"/>
            <a:ext cx="741362" cy="522288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6248400" y="54864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pt-BR" i="1"/>
              <a:t>L</a:t>
            </a:r>
            <a:r>
              <a:rPr lang="en-US" altLang="pt-BR"/>
              <a:t>[</a:t>
            </a:r>
            <a:r>
              <a:rPr lang="en-US" altLang="pt-BR" i="1"/>
              <a:t>n</a:t>
            </a:r>
            <a:r>
              <a:rPr lang="en-US" altLang="pt-BR"/>
              <a:t>]</a:t>
            </a:r>
            <a:endParaRPr lang="pt-BR" altLang="pt-BR"/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6781800" y="5486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2" name="Freeform 22"/>
          <p:cNvSpPr>
            <a:spLocks/>
          </p:cNvSpPr>
          <p:nvPr/>
        </p:nvSpPr>
        <p:spPr bwMode="auto">
          <a:xfrm>
            <a:off x="5659438" y="5192713"/>
            <a:ext cx="741362" cy="522287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2908" name="Group 28"/>
          <p:cNvGrpSpPr>
            <a:grpSpLocks/>
          </p:cNvGrpSpPr>
          <p:nvPr/>
        </p:nvGrpSpPr>
        <p:grpSpPr bwMode="auto">
          <a:xfrm>
            <a:off x="6934200" y="5699125"/>
            <a:ext cx="762000" cy="320675"/>
            <a:chOff x="4368" y="3590"/>
            <a:chExt cx="480" cy="202"/>
          </a:xfrm>
        </p:grpSpPr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4608" y="36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>
              <a:off x="4656" y="37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>
              <a:off x="4704" y="3792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2903" name="Freeform 23"/>
            <p:cNvSpPr>
              <a:spLocks/>
            </p:cNvSpPr>
            <p:nvPr/>
          </p:nvSpPr>
          <p:spPr bwMode="auto">
            <a:xfrm>
              <a:off x="4368" y="3590"/>
              <a:ext cx="359" cy="97"/>
            </a:xfrm>
            <a:custGeom>
              <a:avLst/>
              <a:gdLst>
                <a:gd name="T0" fmla="*/ 0 w 359"/>
                <a:gd name="T1" fmla="*/ 3 h 97"/>
                <a:gd name="T2" fmla="*/ 209 w 359"/>
                <a:gd name="T3" fmla="*/ 3 h 97"/>
                <a:gd name="T4" fmla="*/ 327 w 359"/>
                <a:gd name="T5" fmla="*/ 19 h 97"/>
                <a:gd name="T6" fmla="*/ 359 w 359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" h="97">
                  <a:moveTo>
                    <a:pt x="0" y="3"/>
                  </a:moveTo>
                  <a:cubicBezTo>
                    <a:pt x="35" y="3"/>
                    <a:pt x="155" y="0"/>
                    <a:pt x="209" y="3"/>
                  </a:cubicBezTo>
                  <a:cubicBezTo>
                    <a:pt x="263" y="6"/>
                    <a:pt x="302" y="3"/>
                    <a:pt x="327" y="19"/>
                  </a:cubicBezTo>
                  <a:cubicBezTo>
                    <a:pt x="352" y="35"/>
                    <a:pt x="352" y="81"/>
                    <a:pt x="359" y="9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2904" name="Line 24"/>
          <p:cNvSpPr>
            <a:spLocks noChangeShapeType="1"/>
          </p:cNvSpPr>
          <p:nvPr/>
        </p:nvSpPr>
        <p:spPr bwMode="auto">
          <a:xfrm>
            <a:off x="4953000" y="57150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914400" y="5060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pt-BR" i="1"/>
              <a:t>L</a:t>
            </a:r>
            <a:endParaRPr lang="pt-BR" altLang="pt-BR" i="1"/>
          </a:p>
        </p:txBody>
      </p:sp>
      <p:sp>
        <p:nvSpPr>
          <p:cNvPr id="122906" name="Rectangle 26"/>
          <p:cNvSpPr>
            <a:spLocks noChangeArrowheads="1"/>
          </p:cNvSpPr>
          <p:nvPr/>
        </p:nvSpPr>
        <p:spPr bwMode="auto">
          <a:xfrm>
            <a:off x="3754438" y="5486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3906838" y="5137150"/>
            <a:ext cx="741362" cy="522288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CD6E-1CCD-461E-8058-21E7FE0BEFF2}" type="slidenum">
              <a:rPr lang="pt-PT" altLang="pt-BR"/>
              <a:pPr/>
              <a:t>92</a:t>
            </a:fld>
            <a:endParaRPr lang="pt-PT" altLang="pt-BR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Listas Encadeadas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Vamos assumir inicialmente:</a:t>
            </a:r>
          </a:p>
          <a:p>
            <a:pPr lvl="1"/>
            <a:r>
              <a:rPr lang="pt-BR" altLang="pt-BR"/>
              <a:t>Cada nó (par elemento/elo) é armazenado em posições contíguas de memória</a:t>
            </a:r>
          </a:p>
          <a:p>
            <a:pPr lvl="1"/>
            <a:r>
              <a:rPr lang="pt-BR" altLang="pt-BR"/>
              <a:t>Usamos um elo nulo para indicar o fim da lista</a:t>
            </a:r>
          </a:p>
          <a:p>
            <a:pPr lvl="1"/>
            <a:r>
              <a:rPr lang="pt-BR" altLang="pt-BR"/>
              <a:t>Uma lista é referida por um elo que leva ao primeiro nó da lista</a:t>
            </a:r>
          </a:p>
          <a:p>
            <a:r>
              <a:rPr lang="pt-BR" altLang="pt-BR"/>
              <a:t>Sendo assim, vamos propositalmente confundir o conceito de elo e lista e definir lista da seguinte forma:</a:t>
            </a:r>
          </a:p>
          <a:p>
            <a:pPr lvl="1"/>
            <a:r>
              <a:rPr lang="pt-BR" altLang="pt-BR"/>
              <a:t>Uma </a:t>
            </a:r>
            <a:r>
              <a:rPr lang="pt-BR" altLang="pt-BR" i="1"/>
              <a:t>lista </a:t>
            </a:r>
            <a:r>
              <a:rPr lang="pt-BR" altLang="pt-BR"/>
              <a:t>é</a:t>
            </a:r>
          </a:p>
          <a:p>
            <a:pPr lvl="2"/>
            <a:r>
              <a:rPr lang="pt-BR" altLang="pt-BR"/>
              <a:t>Uma </a:t>
            </a:r>
            <a:r>
              <a:rPr lang="pt-BR" altLang="pt-BR" i="1"/>
              <a:t>lista nula</a:t>
            </a:r>
            <a:r>
              <a:rPr lang="pt-BR" altLang="pt-BR"/>
              <a:t> ou</a:t>
            </a:r>
          </a:p>
          <a:p>
            <a:pPr lvl="2"/>
            <a:r>
              <a:rPr lang="pt-BR" altLang="pt-BR"/>
              <a:t>Um par </a:t>
            </a:r>
            <a:r>
              <a:rPr lang="pt-BR" altLang="pt-BR" i="1"/>
              <a:t>elemento/lista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FEEB-0057-4385-A7B9-6B52EC63501D}" type="slidenum">
              <a:rPr lang="pt-PT" altLang="pt-BR"/>
              <a:pPr/>
              <a:t>93</a:t>
            </a:fld>
            <a:endParaRPr lang="pt-PT" altLang="pt-BR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Seqüencial em Listas Encadeadas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000">
                <a:cs typeface="Times New Roman" charset="0"/>
              </a:rPr>
              <a:t>Vamos usar a seguinte notação:</a:t>
            </a:r>
          </a:p>
          <a:p>
            <a:pPr lvl="1">
              <a:lnSpc>
                <a:spcPct val="90000"/>
              </a:lnSpc>
            </a:pPr>
            <a:r>
              <a:rPr lang="pt-BR" altLang="pt-BR" sz="2000" i="1">
                <a:cs typeface="Times New Roman" charset="0"/>
              </a:rPr>
              <a:t>Nulo</a:t>
            </a:r>
            <a:r>
              <a:rPr lang="pt-BR" altLang="pt-BR" sz="2000">
                <a:cs typeface="Times New Roman" charset="0"/>
              </a:rPr>
              <a:t> : elo (lista) nulo</a:t>
            </a:r>
          </a:p>
          <a:p>
            <a:pPr lvl="1">
              <a:lnSpc>
                <a:spcPct val="90000"/>
              </a:lnSpc>
            </a:pPr>
            <a:r>
              <a:rPr lang="pt-BR" altLang="pt-BR" sz="2000" i="1">
                <a:cs typeface="Times New Roman" charset="0"/>
              </a:rPr>
              <a:t>L^ </a:t>
            </a:r>
            <a:r>
              <a:rPr lang="pt-BR" altLang="pt-BR" sz="2000">
                <a:cs typeface="Times New Roman" charset="0"/>
              </a:rPr>
              <a:t>: denota primeiro nó da lista </a:t>
            </a:r>
            <a:r>
              <a:rPr lang="pt-BR" altLang="pt-BR" sz="2000" i="1">
                <a:cs typeface="Times New Roman" charset="0"/>
              </a:rPr>
              <a:t>L</a:t>
            </a:r>
            <a:r>
              <a:rPr lang="pt-BR" altLang="pt-BR" sz="2000">
                <a:cs typeface="Times New Roman" charset="0"/>
              </a:rPr>
              <a:t>. Definido apenas se </a:t>
            </a:r>
            <a:r>
              <a:rPr lang="pt-BR" altLang="pt-BR" sz="2000" i="1">
                <a:cs typeface="Times New Roman" charset="0"/>
              </a:rPr>
              <a:t>L</a:t>
            </a:r>
            <a:r>
              <a:rPr lang="pt-BR" altLang="pt-BR" sz="2000">
                <a:cs typeface="Times New Roman" charset="0"/>
              </a:rPr>
              <a:t> não é nula</a:t>
            </a:r>
          </a:p>
          <a:p>
            <a:pPr lvl="1">
              <a:lnSpc>
                <a:spcPct val="90000"/>
              </a:lnSpc>
            </a:pPr>
            <a:r>
              <a:rPr lang="pt-BR" altLang="pt-BR" sz="2000" i="1">
                <a:cs typeface="Times New Roman" charset="0"/>
              </a:rPr>
              <a:t>No</a:t>
            </a:r>
            <a:r>
              <a:rPr lang="pt-BR" altLang="pt-BR" sz="2000">
                <a:cs typeface="Times New Roman" charset="0"/>
              </a:rPr>
              <a:t>.</a:t>
            </a:r>
            <a:r>
              <a:rPr lang="pt-BR" altLang="pt-BR" sz="2000" i="1">
                <a:cs typeface="Times New Roman" charset="0"/>
              </a:rPr>
              <a:t>Elemento</a:t>
            </a:r>
            <a:r>
              <a:rPr lang="pt-BR" altLang="pt-BR" sz="2000">
                <a:cs typeface="Times New Roman" charset="0"/>
              </a:rPr>
              <a:t>: denota o elemento armazenado em </a:t>
            </a:r>
            <a:r>
              <a:rPr lang="pt-BR" altLang="pt-BR" sz="2000" i="1">
                <a:cs typeface="Times New Roman" charset="0"/>
              </a:rPr>
              <a:t>No </a:t>
            </a:r>
          </a:p>
          <a:p>
            <a:pPr lvl="1">
              <a:lnSpc>
                <a:spcPct val="90000"/>
              </a:lnSpc>
            </a:pPr>
            <a:r>
              <a:rPr lang="pt-BR" altLang="pt-BR" sz="2000" i="1">
                <a:cs typeface="Times New Roman" charset="0"/>
              </a:rPr>
              <a:t>No.Elo</a:t>
            </a:r>
            <a:r>
              <a:rPr lang="pt-BR" altLang="pt-BR" sz="2000">
                <a:cs typeface="Times New Roman" charset="0"/>
              </a:rPr>
              <a:t>: denota o elo armazenado em No</a:t>
            </a:r>
            <a:r>
              <a:rPr lang="pt-BR" altLang="pt-BR" sz="2000" i="1"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 b="1">
              <a:latin typeface="Arial" charset="0"/>
              <a:cs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  <a:cs typeface="Times New Roman" charset="0"/>
              </a:rPr>
              <a:t>proc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Busca</a:t>
            </a:r>
            <a:r>
              <a:rPr lang="pt-BR" altLang="pt-BR" sz="2000">
                <a:cs typeface="Times New Roman" charset="0"/>
              </a:rPr>
              <a:t> (</a:t>
            </a:r>
            <a:r>
              <a:rPr lang="pt-BR" altLang="pt-BR" sz="2000" i="1">
                <a:cs typeface="Times New Roman" charset="0"/>
              </a:rPr>
              <a:t>Lista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L</a:t>
            </a:r>
            <a:r>
              <a:rPr lang="pt-BR" altLang="pt-BR" sz="2000">
                <a:cs typeface="Times New Roman" charset="0"/>
              </a:rPr>
              <a:t>, </a:t>
            </a:r>
            <a:r>
              <a:rPr lang="pt-BR" altLang="pt-BR" sz="2000" i="1">
                <a:cs typeface="Times New Roman" charset="0"/>
              </a:rPr>
              <a:t>Valor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v</a:t>
            </a:r>
            <a:r>
              <a:rPr lang="pt-BR" altLang="pt-BR" sz="2000">
                <a:cs typeface="Times New Roman" charset="0"/>
              </a:rPr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Times New Roman" charset="0"/>
              </a:rPr>
              <a:t>  </a:t>
            </a:r>
            <a:r>
              <a:rPr lang="pt-BR" altLang="pt-BR" sz="2000" b="1">
                <a:latin typeface="Arial" charset="0"/>
                <a:cs typeface="Times New Roman" charset="0"/>
              </a:rPr>
              <a:t>se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L</a:t>
            </a:r>
            <a:r>
              <a:rPr lang="pt-BR" altLang="pt-BR" sz="2000">
                <a:cs typeface="Times New Roman" charset="0"/>
              </a:rPr>
              <a:t> = </a:t>
            </a:r>
            <a:r>
              <a:rPr lang="pt-BR" altLang="pt-BR" sz="2000" i="1">
                <a:cs typeface="Times New Roman" charset="0"/>
              </a:rPr>
              <a:t>Nulo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b="1">
                <a:latin typeface="Arial" charset="0"/>
                <a:cs typeface="Times New Roman" charset="0"/>
              </a:rPr>
              <a:t>então</a:t>
            </a:r>
            <a:r>
              <a:rPr lang="pt-BR" altLang="pt-BR" sz="2000"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Times New Roman" charset="0"/>
              </a:rPr>
              <a:t>    </a:t>
            </a:r>
            <a:r>
              <a:rPr lang="pt-BR" altLang="pt-BR" sz="2000" b="1">
                <a:latin typeface="Arial" charset="0"/>
                <a:cs typeface="Times New Roman" charset="0"/>
              </a:rPr>
              <a:t>retornar</a:t>
            </a:r>
            <a:r>
              <a:rPr lang="pt-BR" altLang="pt-BR" sz="2000">
                <a:cs typeface="Times New Roman" charset="0"/>
              </a:rPr>
              <a:t> falso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Times New Roman" charset="0"/>
              </a:rPr>
              <a:t>  </a:t>
            </a:r>
            <a:r>
              <a:rPr lang="pt-BR" altLang="pt-BR" sz="2000" b="1">
                <a:latin typeface="Arial" charset="0"/>
                <a:cs typeface="Times New Roman" charset="0"/>
              </a:rPr>
              <a:t>senão</a:t>
            </a:r>
            <a:r>
              <a:rPr lang="pt-BR" altLang="pt-BR" sz="2000"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Times New Roman" charset="0"/>
              </a:rPr>
              <a:t>    </a:t>
            </a:r>
            <a:r>
              <a:rPr lang="pt-BR" altLang="pt-BR" sz="2000" b="1">
                <a:latin typeface="Arial" charset="0"/>
                <a:cs typeface="Times New Roman" charset="0"/>
              </a:rPr>
              <a:t>se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L</a:t>
            </a:r>
            <a:r>
              <a:rPr lang="pt-BR" altLang="pt-BR" sz="2000">
                <a:cs typeface="Times New Roman" charset="0"/>
              </a:rPr>
              <a:t>^.</a:t>
            </a:r>
            <a:r>
              <a:rPr lang="pt-BR" altLang="pt-BR" sz="2000" i="1">
                <a:cs typeface="Times New Roman" charset="0"/>
              </a:rPr>
              <a:t>Elemento</a:t>
            </a:r>
            <a:r>
              <a:rPr lang="pt-BR" altLang="pt-BR" sz="2000">
                <a:cs typeface="Times New Roman" charset="0"/>
              </a:rPr>
              <a:t> = </a:t>
            </a:r>
            <a:r>
              <a:rPr lang="pt-BR" altLang="pt-BR" sz="2000" i="1">
                <a:cs typeface="Times New Roman" charset="0"/>
              </a:rPr>
              <a:t>v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b="1">
                <a:latin typeface="Arial" charset="0"/>
                <a:cs typeface="Times New Roman" charset="0"/>
              </a:rPr>
              <a:t>então</a:t>
            </a:r>
            <a:r>
              <a:rPr lang="pt-BR" altLang="pt-BR" sz="2000"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Times New Roman" charset="0"/>
              </a:rPr>
              <a:t>      </a:t>
            </a:r>
            <a:r>
              <a:rPr lang="pt-BR" altLang="pt-BR" sz="2000" b="1">
                <a:latin typeface="Arial" charset="0"/>
                <a:cs typeface="Times New Roman" charset="0"/>
              </a:rPr>
              <a:t>retornar</a:t>
            </a:r>
            <a:r>
              <a:rPr lang="pt-BR" altLang="pt-BR" sz="2000">
                <a:cs typeface="Times New Roman" charset="0"/>
              </a:rPr>
              <a:t> verdadeiro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Times New Roman" charset="0"/>
              </a:rPr>
              <a:t>    </a:t>
            </a:r>
            <a:r>
              <a:rPr lang="pt-BR" altLang="pt-BR" sz="2000" b="1">
                <a:latin typeface="Arial" charset="0"/>
                <a:cs typeface="Times New Roman" charset="0"/>
              </a:rPr>
              <a:t>senão</a:t>
            </a:r>
            <a:r>
              <a:rPr lang="pt-BR" altLang="pt-BR" sz="2000">
                <a:cs typeface="Times New Roman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  <a:cs typeface="Times New Roman" charset="0"/>
              </a:rPr>
              <a:t>      </a:t>
            </a:r>
            <a:r>
              <a:rPr lang="pt-BR" altLang="pt-BR" sz="2000" b="1">
                <a:latin typeface="Arial" charset="0"/>
                <a:cs typeface="Times New Roman" charset="0"/>
              </a:rPr>
              <a:t>retornar</a:t>
            </a:r>
            <a:r>
              <a:rPr lang="pt-BR" altLang="pt-BR" sz="2000">
                <a:cs typeface="Times New Roman" charset="0"/>
              </a:rPr>
              <a:t> </a:t>
            </a:r>
            <a:r>
              <a:rPr lang="pt-BR" altLang="pt-BR" sz="2000" i="1">
                <a:cs typeface="Times New Roman" charset="0"/>
              </a:rPr>
              <a:t>Busca</a:t>
            </a:r>
            <a:r>
              <a:rPr lang="pt-BR" altLang="pt-BR" sz="2000">
                <a:cs typeface="Times New Roman" charset="0"/>
              </a:rPr>
              <a:t> (</a:t>
            </a:r>
            <a:r>
              <a:rPr lang="pt-BR" altLang="pt-BR" sz="2000" i="1">
                <a:cs typeface="Times New Roman" charset="0"/>
              </a:rPr>
              <a:t>L</a:t>
            </a:r>
            <a:r>
              <a:rPr lang="pt-BR" altLang="pt-BR" sz="2000">
                <a:cs typeface="Times New Roman" charset="0"/>
              </a:rPr>
              <a:t>^.</a:t>
            </a:r>
            <a:r>
              <a:rPr lang="pt-BR" altLang="pt-BR" sz="2000" i="1">
                <a:cs typeface="Times New Roman" charset="0"/>
              </a:rPr>
              <a:t>Elo</a:t>
            </a:r>
            <a:r>
              <a:rPr lang="pt-BR" altLang="pt-BR" sz="2000">
                <a:cs typeface="Times New Roman" charset="0"/>
              </a:rPr>
              <a:t>, </a:t>
            </a:r>
            <a:r>
              <a:rPr lang="pt-BR" altLang="pt-BR" sz="2000" i="1">
                <a:cs typeface="Times New Roman" charset="0"/>
              </a:rPr>
              <a:t>v</a:t>
            </a:r>
            <a:r>
              <a:rPr lang="pt-BR" altLang="pt-BR" sz="2000"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cs typeface="Times New Roman" charset="0"/>
              </a:rPr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>
              <a:cs typeface="Times New Roman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16FC-28C3-4C6C-A1E9-A9E06DA30D2A}" type="slidenum">
              <a:rPr lang="pt-PT" altLang="pt-BR"/>
              <a:pPr/>
              <a:t>94</a:t>
            </a:fld>
            <a:endParaRPr lang="pt-PT" altLang="pt-BR"/>
          </a:p>
        </p:txBody>
      </p:sp>
      <p:sp>
        <p:nvSpPr>
          <p:cNvPr id="1280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Busca Seqüencial em Listas</a:t>
            </a:r>
          </a:p>
        </p:txBody>
      </p:sp>
      <p:sp>
        <p:nvSpPr>
          <p:cNvPr id="128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(Versão não recursiva)</a:t>
            </a:r>
          </a:p>
          <a:p>
            <a:pPr>
              <a:buFont typeface="Wingdings" pitchFamily="2" charset="2"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Busca</a:t>
            </a:r>
            <a:r>
              <a:rPr lang="pt-BR" altLang="pt-BR"/>
              <a:t> (</a:t>
            </a:r>
            <a:r>
              <a:rPr lang="pt-BR" altLang="pt-BR" i="1"/>
              <a:t>Lista</a:t>
            </a:r>
            <a:r>
              <a:rPr lang="pt-BR" altLang="pt-BR"/>
              <a:t> </a:t>
            </a:r>
            <a:r>
              <a:rPr lang="pt-BR" altLang="pt-BR" i="1"/>
              <a:t>L</a:t>
            </a:r>
            <a:r>
              <a:rPr lang="pt-BR" altLang="pt-BR"/>
              <a:t>, </a:t>
            </a:r>
            <a:r>
              <a:rPr lang="pt-BR" altLang="pt-BR" i="1"/>
              <a:t>Valor</a:t>
            </a:r>
            <a:r>
              <a:rPr lang="pt-BR" altLang="pt-BR"/>
              <a:t> </a:t>
            </a:r>
            <a:r>
              <a:rPr lang="pt-BR" altLang="pt-BR" i="1"/>
              <a:t>v</a:t>
            </a:r>
            <a:r>
              <a:rPr lang="pt-BR" altLang="pt-BR"/>
              <a:t>) {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i="1"/>
              <a:t>tmp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L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enquanto</a:t>
            </a:r>
            <a:r>
              <a:rPr lang="pt-BR" altLang="pt-BR"/>
              <a:t> </a:t>
            </a:r>
            <a:r>
              <a:rPr lang="pt-BR" altLang="pt-BR" i="1"/>
              <a:t>tmp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¹</a:t>
            </a:r>
            <a:r>
              <a:rPr lang="pt-BR" altLang="pt-BR"/>
              <a:t> </a:t>
            </a:r>
            <a:r>
              <a:rPr lang="pt-BR" altLang="pt-BR" i="1"/>
              <a:t>Nulo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fazer</a:t>
            </a:r>
            <a:r>
              <a:rPr lang="pt-BR" altLang="pt-BR"/>
              <a:t> {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b="1">
                <a:latin typeface="Arial" charset="0"/>
              </a:rPr>
              <a:t>se</a:t>
            </a:r>
            <a:r>
              <a:rPr lang="pt-BR" altLang="pt-BR"/>
              <a:t> </a:t>
            </a:r>
            <a:r>
              <a:rPr lang="pt-BR" altLang="pt-BR" i="1"/>
              <a:t>tmp</a:t>
            </a:r>
            <a:r>
              <a:rPr lang="pt-BR" altLang="pt-BR"/>
              <a:t>^.</a:t>
            </a:r>
            <a:r>
              <a:rPr lang="pt-BR" altLang="pt-BR" i="1"/>
              <a:t>Elemento</a:t>
            </a:r>
            <a:r>
              <a:rPr lang="pt-BR" altLang="pt-BR"/>
              <a:t> = </a:t>
            </a:r>
            <a:r>
              <a:rPr lang="pt-BR" altLang="pt-BR" i="1"/>
              <a:t>v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então</a:t>
            </a:r>
            <a:r>
              <a:rPr lang="pt-BR" altLang="pt-BR"/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  </a:t>
            </a:r>
            <a:r>
              <a:rPr lang="pt-BR" altLang="pt-BR" b="1">
                <a:latin typeface="Arial" charset="0"/>
              </a:rPr>
              <a:t>retornar</a:t>
            </a:r>
            <a:r>
              <a:rPr lang="pt-BR" altLang="pt-BR"/>
              <a:t> verdadeiro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b="1">
                <a:latin typeface="Arial" charset="0"/>
              </a:rPr>
              <a:t>senão</a:t>
            </a:r>
            <a:r>
              <a:rPr lang="pt-BR" altLang="pt-BR"/>
              <a:t> 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    </a:t>
            </a:r>
            <a:r>
              <a:rPr lang="pt-BR" altLang="pt-BR" i="1"/>
              <a:t>tmp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tmp</a:t>
            </a:r>
            <a:r>
              <a:rPr lang="pt-BR" altLang="pt-BR"/>
              <a:t>^.</a:t>
            </a:r>
            <a:r>
              <a:rPr lang="pt-BR" altLang="pt-BR" i="1"/>
              <a:t>Elo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/>
              <a:t>}</a:t>
            </a:r>
          </a:p>
          <a:p>
            <a:pPr>
              <a:buFont typeface="Wingdings" pitchFamily="2" charset="2"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retornar</a:t>
            </a:r>
            <a:r>
              <a:rPr lang="pt-BR" altLang="pt-BR"/>
              <a:t> </a:t>
            </a:r>
            <a:r>
              <a:rPr lang="en-US" altLang="pt-BR"/>
              <a:t>falso</a:t>
            </a:r>
            <a:endParaRPr lang="pt-BR" altLang="pt-BR"/>
          </a:p>
          <a:p>
            <a:pPr>
              <a:buFont typeface="Wingdings" pitchFamily="2" charset="2"/>
              <a:buNone/>
            </a:pPr>
            <a:r>
              <a:rPr lang="pt-BR" altLang="pt-BR"/>
              <a:t>} </a:t>
            </a:r>
          </a:p>
          <a:p>
            <a:pPr>
              <a:buFont typeface="Wingdings" pitchFamily="2" charset="2"/>
              <a:buNone/>
            </a:pPr>
            <a:endParaRPr lang="pt-BR" altLang="pt-BR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47B1-0433-4D73-BDB4-FB5BA60D0EE2}" type="slidenum">
              <a:rPr lang="pt-PT" altLang="pt-BR"/>
              <a:pPr/>
              <a:t>95</a:t>
            </a:fld>
            <a:endParaRPr lang="pt-PT" altLang="pt-BR"/>
          </a:p>
        </p:txBody>
      </p:sp>
      <p:sp>
        <p:nvSpPr>
          <p:cNvPr id="1259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Alocação de Memória</a:t>
            </a:r>
          </a:p>
        </p:txBody>
      </p:sp>
      <p:sp>
        <p:nvSpPr>
          <p:cNvPr id="1259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É preciso haver algum mecanismo que permita gerenciar a memória livre </a:t>
            </a:r>
          </a:p>
          <a:p>
            <a:pPr>
              <a:lnSpc>
                <a:spcPct val="90000"/>
              </a:lnSpc>
            </a:pPr>
            <a:r>
              <a:rPr lang="pt-BR" altLang="pt-BR"/>
              <a:t>Quando se quer alocar um nó, requisita-se uma área contígua de memória livre suficientemente grande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Aloca </a:t>
            </a:r>
            <a:r>
              <a:rPr lang="pt-BR" altLang="pt-BR"/>
              <a:t>(</a:t>
            </a:r>
            <a:r>
              <a:rPr lang="pt-BR" altLang="pt-BR" i="1"/>
              <a:t>Tipo</a:t>
            </a:r>
            <a:r>
              <a:rPr lang="pt-BR" altLang="pt-BR"/>
              <a:t>) retorna um elo para uma área de memória grande suficiente para guardar uma estrutura de dados do tipo </a:t>
            </a:r>
            <a:r>
              <a:rPr lang="pt-BR" altLang="pt-BR" i="1"/>
              <a:t>Tipo</a:t>
            </a:r>
            <a:r>
              <a:rPr lang="pt-BR" altLang="pt-BR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/>
              <a:t>Ex.: </a:t>
            </a:r>
            <a:r>
              <a:rPr lang="pt-BR" altLang="pt-BR" i="1"/>
              <a:t>Aloca </a:t>
            </a:r>
            <a:r>
              <a:rPr lang="pt-BR" altLang="pt-BR"/>
              <a:t>(NoLista) retorna um elo para um nó de lista, isto é, uma </a:t>
            </a:r>
            <a:r>
              <a:rPr lang="pt-BR" altLang="pt-BR" i="1"/>
              <a:t>Lista</a:t>
            </a:r>
            <a:r>
              <a:rPr lang="pt-BR" altLang="pt-BR"/>
              <a:t>  </a:t>
            </a:r>
          </a:p>
          <a:p>
            <a:pPr>
              <a:lnSpc>
                <a:spcPct val="90000"/>
              </a:lnSpc>
            </a:pPr>
            <a:r>
              <a:rPr lang="pt-BR" altLang="pt-BR"/>
              <a:t>Quando uma área de memória está mais em uso, ela é retornada ao gerenciador para ser reutilizada posteriormente</a:t>
            </a:r>
          </a:p>
          <a:p>
            <a:pPr lvl="1">
              <a:lnSpc>
                <a:spcPct val="90000"/>
              </a:lnSpc>
            </a:pPr>
            <a:r>
              <a:rPr lang="pt-BR" altLang="pt-BR" i="1"/>
              <a:t>Libera</a:t>
            </a:r>
            <a:r>
              <a:rPr lang="pt-BR" altLang="pt-BR"/>
              <a:t>(</a:t>
            </a:r>
            <a:r>
              <a:rPr lang="pt-BR" altLang="pt-BR" i="1"/>
              <a:t>Elo</a:t>
            </a:r>
            <a:r>
              <a:rPr lang="pt-BR" altLang="pt-BR"/>
              <a:t>) retorna a área de memória contígua apontada por </a:t>
            </a:r>
            <a:r>
              <a:rPr lang="pt-BR" altLang="pt-BR" i="1"/>
              <a:t>Elo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A97E-1C3D-4F44-A80D-511A083C20D7}" type="slidenum">
              <a:rPr lang="pt-PT" altLang="pt-BR"/>
              <a:pPr/>
              <a:t>96</a:t>
            </a:fld>
            <a:endParaRPr lang="pt-PT" altLang="pt-BR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Criando uma Lista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Para criar uma lista com um único elemento igual a </a:t>
            </a:r>
            <a:r>
              <a:rPr lang="pt-BR" altLang="pt-BR" i="1"/>
              <a:t>v</a:t>
            </a:r>
            <a:r>
              <a:rPr lang="pt-BR" altLang="pt-BR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CriaListaUnária</a:t>
            </a:r>
            <a:r>
              <a:rPr lang="pt-BR" altLang="pt-BR" sz="2000"/>
              <a:t> (</a:t>
            </a:r>
            <a:r>
              <a:rPr lang="pt-BR" altLang="pt-BR" sz="2000" i="1"/>
              <a:t>Valor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L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Aloca</a:t>
            </a:r>
            <a:r>
              <a:rPr lang="pt-BR" altLang="pt-BR" sz="2000"/>
              <a:t> (</a:t>
            </a:r>
            <a:r>
              <a:rPr lang="pt-BR" altLang="pt-BR" sz="2000" i="1"/>
              <a:t>NoLista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L</a:t>
            </a:r>
            <a:r>
              <a:rPr lang="pt-BR" altLang="pt-BR" sz="2000"/>
              <a:t>^.</a:t>
            </a:r>
            <a:r>
              <a:rPr lang="pt-BR" altLang="pt-BR" sz="2000" i="1"/>
              <a:t>Elemento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L</a:t>
            </a:r>
            <a:r>
              <a:rPr lang="pt-BR" altLang="pt-BR" sz="2000"/>
              <a:t>^.</a:t>
            </a:r>
            <a:r>
              <a:rPr lang="pt-BR" altLang="pt-BR" sz="2000" i="1"/>
              <a:t>Elo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Nulo</a:t>
            </a:r>
            <a:r>
              <a:rPr lang="pt-BR" altLang="pt-BR" sz="20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L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 </a:t>
            </a:r>
          </a:p>
          <a:p>
            <a:pPr>
              <a:lnSpc>
                <a:spcPct val="90000"/>
              </a:lnSpc>
            </a:pPr>
            <a:r>
              <a:rPr lang="pt-BR" altLang="pt-BR"/>
              <a:t>Para criar uma lista com um elemento igual a </a:t>
            </a:r>
            <a:r>
              <a:rPr lang="pt-BR" altLang="pt-BR" i="1"/>
              <a:t>v</a:t>
            </a:r>
            <a:r>
              <a:rPr lang="pt-BR" altLang="pt-BR"/>
              <a:t> à frente de uma lista </a:t>
            </a:r>
            <a:r>
              <a:rPr lang="pt-BR" altLang="pt-BR" i="1"/>
              <a:t>S</a:t>
            </a:r>
            <a:r>
              <a:rPr lang="pt-BR" altLang="pt-BR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 b="1">
                <a:latin typeface="Arial" charset="0"/>
              </a:rPr>
              <a:t>proc</a:t>
            </a:r>
            <a:r>
              <a:rPr lang="pt-BR" altLang="pt-BR" sz="2000"/>
              <a:t> </a:t>
            </a:r>
            <a:r>
              <a:rPr lang="pt-BR" altLang="pt-BR" sz="2000" i="1"/>
              <a:t>CriaNoLista</a:t>
            </a:r>
            <a:r>
              <a:rPr lang="pt-BR" altLang="pt-BR" sz="2000"/>
              <a:t> (</a:t>
            </a:r>
            <a:r>
              <a:rPr lang="pt-BR" altLang="pt-BR" sz="2000" i="1"/>
              <a:t>Valor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r>
              <a:rPr lang="pt-BR" altLang="pt-BR" sz="2000"/>
              <a:t>, </a:t>
            </a:r>
            <a:r>
              <a:rPr lang="pt-BR" altLang="pt-BR" sz="2000" i="1"/>
              <a:t>Lista</a:t>
            </a:r>
            <a:r>
              <a:rPr lang="pt-BR" altLang="pt-BR" sz="2000"/>
              <a:t> </a:t>
            </a:r>
            <a:r>
              <a:rPr lang="pt-BR" altLang="pt-BR" sz="2000" i="1"/>
              <a:t>S</a:t>
            </a:r>
            <a:r>
              <a:rPr lang="pt-BR" altLang="pt-BR" sz="2000"/>
              <a:t>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L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Aloca</a:t>
            </a:r>
            <a:r>
              <a:rPr lang="pt-BR" altLang="pt-BR" sz="2000"/>
              <a:t> (</a:t>
            </a:r>
            <a:r>
              <a:rPr lang="pt-BR" altLang="pt-BR" sz="2000" i="1"/>
              <a:t>NoLista</a:t>
            </a:r>
            <a:r>
              <a:rPr lang="pt-BR" altLang="pt-BR" sz="20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L</a:t>
            </a:r>
            <a:r>
              <a:rPr lang="pt-BR" altLang="pt-BR" sz="2000"/>
              <a:t>^.</a:t>
            </a:r>
            <a:r>
              <a:rPr lang="pt-BR" altLang="pt-BR" sz="2000" i="1"/>
              <a:t>Elemento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v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i="1"/>
              <a:t>L</a:t>
            </a:r>
            <a:r>
              <a:rPr lang="pt-BR" altLang="pt-BR" sz="2000"/>
              <a:t>^.</a:t>
            </a:r>
            <a:r>
              <a:rPr lang="pt-BR" altLang="pt-BR" sz="2000" i="1"/>
              <a:t>Elo</a:t>
            </a:r>
            <a:r>
              <a:rPr lang="pt-BR" altLang="pt-BR" sz="2000"/>
              <a:t> </a:t>
            </a:r>
            <a:r>
              <a:rPr lang="pt-BR" altLang="pt-BR" sz="2000">
                <a:latin typeface="Symbol" pitchFamily="18" charset="2"/>
              </a:rPr>
              <a:t>¬</a:t>
            </a:r>
            <a:r>
              <a:rPr lang="pt-BR" altLang="pt-BR" sz="2000"/>
              <a:t> </a:t>
            </a:r>
            <a:r>
              <a:rPr lang="pt-BR" altLang="pt-BR" sz="2000" i="1"/>
              <a:t>S</a:t>
            </a:r>
            <a:r>
              <a:rPr lang="pt-BR" altLang="pt-BR" sz="200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>
                <a:latin typeface="Courier New" pitchFamily="49" charset="0"/>
              </a:rPr>
              <a:t>  </a:t>
            </a:r>
            <a:r>
              <a:rPr lang="pt-BR" altLang="pt-BR" sz="2000" b="1">
                <a:latin typeface="Arial" charset="0"/>
              </a:rPr>
              <a:t>retornar</a:t>
            </a:r>
            <a:r>
              <a:rPr lang="pt-BR" altLang="pt-BR" sz="2000"/>
              <a:t> </a:t>
            </a:r>
            <a:r>
              <a:rPr lang="pt-BR" altLang="pt-BR" sz="2000" i="1"/>
              <a:t>L</a:t>
            </a:r>
            <a:endParaRPr lang="pt-BR" alt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altLang="pt-BR" sz="2000"/>
              <a:t>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altLang="pt-BR" sz="2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56A2-12EA-4E68-92F0-A86488AF68AE}" type="slidenum">
              <a:rPr lang="pt-PT" altLang="pt-BR"/>
              <a:pPr/>
              <a:t>97</a:t>
            </a:fld>
            <a:endParaRPr lang="pt-PT" altLang="pt-BR"/>
          </a:p>
        </p:txBody>
      </p:sp>
      <p:sp>
        <p:nvSpPr>
          <p:cNvPr id="130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Criando Listas</a:t>
            </a:r>
          </a:p>
        </p:txBody>
      </p:sp>
      <p:grpSp>
        <p:nvGrpSpPr>
          <p:cNvPr id="130082" name="Group 1058"/>
          <p:cNvGrpSpPr>
            <a:grpSpLocks/>
          </p:cNvGrpSpPr>
          <p:nvPr/>
        </p:nvGrpSpPr>
        <p:grpSpPr bwMode="auto">
          <a:xfrm>
            <a:off x="762000" y="2971800"/>
            <a:ext cx="4572000" cy="812800"/>
            <a:chOff x="480" y="1872"/>
            <a:chExt cx="2880" cy="512"/>
          </a:xfrm>
        </p:grpSpPr>
        <p:grpSp>
          <p:nvGrpSpPr>
            <p:cNvPr id="130079" name="Group 1055"/>
            <p:cNvGrpSpPr>
              <a:grpSpLocks/>
            </p:cNvGrpSpPr>
            <p:nvPr/>
          </p:nvGrpSpPr>
          <p:grpSpPr bwMode="auto">
            <a:xfrm>
              <a:off x="2112" y="1872"/>
              <a:ext cx="1248" cy="512"/>
              <a:chOff x="2112" y="1872"/>
              <a:chExt cx="1248" cy="512"/>
            </a:xfrm>
          </p:grpSpPr>
          <p:sp>
            <p:nvSpPr>
              <p:cNvPr id="130051" name="Rectangle 1027"/>
              <p:cNvSpPr>
                <a:spLocks noChangeArrowheads="1"/>
              </p:cNvSpPr>
              <p:nvPr/>
            </p:nvSpPr>
            <p:spPr bwMode="auto">
              <a:xfrm>
                <a:off x="2832" y="2144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?</a:t>
                </a:r>
                <a:endParaRPr lang="pt-BR" altLang="pt-BR"/>
              </a:p>
            </p:txBody>
          </p:sp>
          <p:sp>
            <p:nvSpPr>
              <p:cNvPr id="130052" name="Rectangle 1028"/>
              <p:cNvSpPr>
                <a:spLocks noChangeArrowheads="1"/>
              </p:cNvSpPr>
              <p:nvPr/>
            </p:nvSpPr>
            <p:spPr bwMode="auto">
              <a:xfrm>
                <a:off x="3168" y="21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pt-BR"/>
                  <a:t>?</a:t>
                </a:r>
                <a:endParaRPr lang="pt-BR" altLang="pt-BR"/>
              </a:p>
            </p:txBody>
          </p:sp>
          <p:sp>
            <p:nvSpPr>
              <p:cNvPr id="130055" name="Rectangle 1031"/>
              <p:cNvSpPr>
                <a:spLocks noChangeArrowheads="1"/>
              </p:cNvSpPr>
              <p:nvPr/>
            </p:nvSpPr>
            <p:spPr bwMode="auto">
              <a:xfrm>
                <a:off x="2269" y="214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56" name="Freeform 1032"/>
              <p:cNvSpPr>
                <a:spLocks/>
              </p:cNvSpPr>
              <p:nvPr/>
            </p:nvSpPr>
            <p:spPr bwMode="auto">
              <a:xfrm>
                <a:off x="2365" y="1920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58" name="Text Box 1034"/>
              <p:cNvSpPr txBox="1">
                <a:spLocks noChangeArrowheads="1"/>
              </p:cNvSpPr>
              <p:nvPr/>
            </p:nvSpPr>
            <p:spPr bwMode="auto">
              <a:xfrm>
                <a:off x="2112" y="187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endParaRPr lang="pt-BR" altLang="pt-BR" i="1"/>
              </a:p>
            </p:txBody>
          </p:sp>
        </p:grpSp>
        <p:sp>
          <p:nvSpPr>
            <p:cNvPr id="130066" name="Rectangle 1042"/>
            <p:cNvSpPr>
              <a:spLocks noChangeArrowheads="1"/>
            </p:cNvSpPr>
            <p:nvPr/>
          </p:nvSpPr>
          <p:spPr bwMode="auto">
            <a:xfrm>
              <a:off x="480" y="2102"/>
              <a:ext cx="14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2000" i="1"/>
                <a:t>L</a:t>
              </a:r>
              <a:r>
                <a:rPr lang="pt-BR" altLang="pt-BR" sz="2000"/>
                <a:t> </a:t>
              </a:r>
              <a:r>
                <a:rPr lang="pt-BR" altLang="pt-BR" sz="2000">
                  <a:latin typeface="Symbol" pitchFamily="18" charset="2"/>
                </a:rPr>
                <a:t>¬</a:t>
              </a:r>
              <a:r>
                <a:rPr lang="pt-BR" altLang="pt-BR" sz="2000"/>
                <a:t> </a:t>
              </a:r>
              <a:r>
                <a:rPr lang="pt-BR" altLang="pt-BR" sz="2000" i="1"/>
                <a:t>Aloca</a:t>
              </a:r>
              <a:r>
                <a:rPr lang="pt-BR" altLang="pt-BR" sz="2000"/>
                <a:t> (</a:t>
              </a:r>
              <a:r>
                <a:rPr lang="pt-BR" altLang="pt-BR" sz="2000" i="1"/>
                <a:t>NoLista</a:t>
              </a:r>
              <a:r>
                <a:rPr lang="pt-BR" altLang="pt-BR" sz="2000"/>
                <a:t>)</a:t>
              </a:r>
            </a:p>
          </p:txBody>
        </p:sp>
      </p:grpSp>
      <p:grpSp>
        <p:nvGrpSpPr>
          <p:cNvPr id="130081" name="Group 1057"/>
          <p:cNvGrpSpPr>
            <a:grpSpLocks/>
          </p:cNvGrpSpPr>
          <p:nvPr/>
        </p:nvGrpSpPr>
        <p:grpSpPr bwMode="auto">
          <a:xfrm>
            <a:off x="690563" y="1412875"/>
            <a:ext cx="5792787" cy="873125"/>
            <a:chOff x="435" y="890"/>
            <a:chExt cx="3649" cy="550"/>
          </a:xfrm>
        </p:grpSpPr>
        <p:grpSp>
          <p:nvGrpSpPr>
            <p:cNvPr id="130078" name="Group 1054"/>
            <p:cNvGrpSpPr>
              <a:grpSpLocks/>
            </p:cNvGrpSpPr>
            <p:nvPr/>
          </p:nvGrpSpPr>
          <p:grpSpPr bwMode="auto">
            <a:xfrm>
              <a:off x="2112" y="890"/>
              <a:ext cx="1972" cy="550"/>
              <a:chOff x="2112" y="890"/>
              <a:chExt cx="1972" cy="550"/>
            </a:xfrm>
          </p:grpSpPr>
          <p:sp>
            <p:nvSpPr>
              <p:cNvPr id="130068" name="Line 1044"/>
              <p:cNvSpPr>
                <a:spLocks noChangeShapeType="1"/>
              </p:cNvSpPr>
              <p:nvPr/>
            </p:nvSpPr>
            <p:spPr bwMode="auto">
              <a:xfrm>
                <a:off x="3748" y="1296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69" name="Rectangle 1045"/>
              <p:cNvSpPr>
                <a:spLocks noChangeArrowheads="1"/>
              </p:cNvSpPr>
              <p:nvPr/>
            </p:nvSpPr>
            <p:spPr bwMode="auto">
              <a:xfrm>
                <a:off x="3185" y="118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70" name="Freeform 1046"/>
              <p:cNvSpPr>
                <a:spLocks/>
              </p:cNvSpPr>
              <p:nvPr/>
            </p:nvSpPr>
            <p:spPr bwMode="auto">
              <a:xfrm>
                <a:off x="3281" y="960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71" name="Rectangle 1047" descr="Dark downward diagonal"/>
              <p:cNvSpPr>
                <a:spLocks noChangeArrowheads="1"/>
              </p:cNvSpPr>
              <p:nvPr/>
            </p:nvSpPr>
            <p:spPr bwMode="auto">
              <a:xfrm>
                <a:off x="2260" y="1200"/>
                <a:ext cx="336" cy="240"/>
              </a:xfrm>
              <a:prstGeom prst="rect">
                <a:avLst/>
              </a:prstGeom>
              <a:pattFill prst="dkDn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0072" name="Text Box 1048"/>
              <p:cNvSpPr txBox="1">
                <a:spLocks noChangeArrowheads="1"/>
              </p:cNvSpPr>
              <p:nvPr/>
            </p:nvSpPr>
            <p:spPr bwMode="auto">
              <a:xfrm>
                <a:off x="2112" y="93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v</a:t>
                </a:r>
                <a:endParaRPr lang="pt-BR" altLang="pt-BR" i="1"/>
              </a:p>
            </p:txBody>
          </p:sp>
          <p:sp>
            <p:nvSpPr>
              <p:cNvPr id="130073" name="Text Box 1049"/>
              <p:cNvSpPr txBox="1">
                <a:spLocks noChangeArrowheads="1"/>
              </p:cNvSpPr>
              <p:nvPr/>
            </p:nvSpPr>
            <p:spPr bwMode="auto">
              <a:xfrm>
                <a:off x="3066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S</a:t>
                </a:r>
                <a:endParaRPr lang="pt-BR" altLang="pt-BR" i="1"/>
              </a:p>
            </p:txBody>
          </p:sp>
        </p:grpSp>
        <p:sp>
          <p:nvSpPr>
            <p:cNvPr id="130074" name="Rectangle 1050"/>
            <p:cNvSpPr>
              <a:spLocks noChangeArrowheads="1"/>
            </p:cNvSpPr>
            <p:nvPr/>
          </p:nvSpPr>
          <p:spPr bwMode="auto">
            <a:xfrm>
              <a:off x="435" y="1190"/>
              <a:ext cx="12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2000" i="1"/>
                <a:t>CriaNoLista </a:t>
              </a:r>
              <a:r>
                <a:rPr lang="en-US" altLang="pt-BR" sz="2000"/>
                <a:t>(</a:t>
              </a:r>
              <a:r>
                <a:rPr lang="en-US" altLang="pt-BR" sz="2000" i="1"/>
                <a:t>v, S</a:t>
              </a:r>
              <a:r>
                <a:rPr lang="en-US" altLang="pt-BR" sz="2000"/>
                <a:t>)</a:t>
              </a:r>
              <a:endParaRPr lang="pt-BR" altLang="pt-BR" sz="2000"/>
            </a:p>
          </p:txBody>
        </p:sp>
      </p:grpSp>
      <p:grpSp>
        <p:nvGrpSpPr>
          <p:cNvPr id="130083" name="Group 1059"/>
          <p:cNvGrpSpPr>
            <a:grpSpLocks/>
          </p:cNvGrpSpPr>
          <p:nvPr/>
        </p:nvGrpSpPr>
        <p:grpSpPr bwMode="auto">
          <a:xfrm>
            <a:off x="609600" y="3917950"/>
            <a:ext cx="5834063" cy="1035050"/>
            <a:chOff x="384" y="2468"/>
            <a:chExt cx="3675" cy="652"/>
          </a:xfrm>
        </p:grpSpPr>
        <p:sp>
          <p:nvSpPr>
            <p:cNvPr id="130067" name="Rectangle 1043"/>
            <p:cNvSpPr>
              <a:spLocks noChangeArrowheads="1"/>
            </p:cNvSpPr>
            <p:nvPr/>
          </p:nvSpPr>
          <p:spPr bwMode="auto">
            <a:xfrm>
              <a:off x="384" y="2620"/>
              <a:ext cx="288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pt-BR" altLang="pt-BR" sz="2000">
                  <a:latin typeface="Courier New" pitchFamily="49" charset="0"/>
                </a:rPr>
                <a:t> </a:t>
              </a:r>
              <a:r>
                <a:rPr lang="pt-BR" altLang="pt-BR" sz="2000" i="1"/>
                <a:t>L</a:t>
              </a:r>
              <a:r>
                <a:rPr lang="pt-BR" altLang="pt-BR" sz="2000"/>
                <a:t>^.</a:t>
              </a:r>
              <a:r>
                <a:rPr lang="pt-BR" altLang="pt-BR" sz="2000" i="1"/>
                <a:t>Elemento</a:t>
              </a:r>
              <a:r>
                <a:rPr lang="pt-BR" altLang="pt-BR" sz="2000"/>
                <a:t> </a:t>
              </a:r>
              <a:r>
                <a:rPr lang="pt-BR" altLang="pt-BR" sz="2000">
                  <a:latin typeface="Symbol" pitchFamily="18" charset="2"/>
                </a:rPr>
                <a:t>¬</a:t>
              </a:r>
              <a:r>
                <a:rPr lang="pt-BR" altLang="pt-BR" sz="2000"/>
                <a:t> </a:t>
              </a:r>
              <a:r>
                <a:rPr lang="pt-BR" altLang="pt-BR" sz="2000" i="1"/>
                <a:t>v</a:t>
              </a:r>
              <a:endParaRPr lang="pt-BR" altLang="pt-BR" sz="2000"/>
            </a:p>
            <a:p>
              <a:pPr algn="l">
                <a:lnSpc>
                  <a:spcPct val="9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pt-BR" altLang="pt-BR" sz="2000">
                  <a:latin typeface="Courier New" pitchFamily="49" charset="0"/>
                </a:rPr>
                <a:t> </a:t>
              </a:r>
              <a:r>
                <a:rPr lang="pt-BR" altLang="pt-BR" sz="2000" i="1"/>
                <a:t>L</a:t>
              </a:r>
              <a:r>
                <a:rPr lang="pt-BR" altLang="pt-BR" sz="2000"/>
                <a:t>^.</a:t>
              </a:r>
              <a:r>
                <a:rPr lang="pt-BR" altLang="pt-BR" sz="2000" i="1"/>
                <a:t>Elo</a:t>
              </a:r>
              <a:r>
                <a:rPr lang="pt-BR" altLang="pt-BR" sz="2000"/>
                <a:t> </a:t>
              </a:r>
              <a:r>
                <a:rPr lang="pt-BR" altLang="pt-BR" sz="2000">
                  <a:latin typeface="Symbol" pitchFamily="18" charset="2"/>
                </a:rPr>
                <a:t>¬</a:t>
              </a:r>
              <a:r>
                <a:rPr lang="pt-BR" altLang="pt-BR" sz="2000"/>
                <a:t> </a:t>
              </a:r>
              <a:r>
                <a:rPr lang="pt-BR" altLang="pt-BR" sz="2000" i="1"/>
                <a:t>S</a:t>
              </a:r>
              <a:r>
                <a:rPr lang="pt-BR" altLang="pt-BR" sz="2000"/>
                <a:t> </a:t>
              </a:r>
            </a:p>
          </p:txBody>
        </p:sp>
        <p:grpSp>
          <p:nvGrpSpPr>
            <p:cNvPr id="130080" name="Group 1056"/>
            <p:cNvGrpSpPr>
              <a:grpSpLocks/>
            </p:cNvGrpSpPr>
            <p:nvPr/>
          </p:nvGrpSpPr>
          <p:grpSpPr bwMode="auto">
            <a:xfrm>
              <a:off x="2112" y="2468"/>
              <a:ext cx="1947" cy="508"/>
              <a:chOff x="2112" y="2468"/>
              <a:chExt cx="1947" cy="508"/>
            </a:xfrm>
          </p:grpSpPr>
          <p:sp>
            <p:nvSpPr>
              <p:cNvPr id="130057" name="Line 1033"/>
              <p:cNvSpPr>
                <a:spLocks noChangeShapeType="1"/>
              </p:cNvSpPr>
              <p:nvPr/>
            </p:nvSpPr>
            <p:spPr bwMode="auto">
              <a:xfrm>
                <a:off x="3723" y="2852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61" name="Rectangle 1037"/>
              <p:cNvSpPr>
                <a:spLocks noChangeArrowheads="1"/>
              </p:cNvSpPr>
              <p:nvPr/>
            </p:nvSpPr>
            <p:spPr bwMode="auto">
              <a:xfrm>
                <a:off x="3160" y="273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62" name="Freeform 1038"/>
              <p:cNvSpPr>
                <a:spLocks/>
              </p:cNvSpPr>
              <p:nvPr/>
            </p:nvSpPr>
            <p:spPr bwMode="auto">
              <a:xfrm>
                <a:off x="3256" y="2516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64" name="Rectangle 1040" descr="Dark downward diagonal"/>
              <p:cNvSpPr>
                <a:spLocks noChangeArrowheads="1"/>
              </p:cNvSpPr>
              <p:nvPr/>
            </p:nvSpPr>
            <p:spPr bwMode="auto">
              <a:xfrm>
                <a:off x="2832" y="2736"/>
                <a:ext cx="336" cy="240"/>
              </a:xfrm>
              <a:prstGeom prst="rect">
                <a:avLst/>
              </a:prstGeom>
              <a:pattFill prst="dkDnDiag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0075" name="Rectangle 1051"/>
              <p:cNvSpPr>
                <a:spLocks noChangeArrowheads="1"/>
              </p:cNvSpPr>
              <p:nvPr/>
            </p:nvSpPr>
            <p:spPr bwMode="auto">
              <a:xfrm>
                <a:off x="2269" y="273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76" name="Freeform 1052"/>
              <p:cNvSpPr>
                <a:spLocks/>
              </p:cNvSpPr>
              <p:nvPr/>
            </p:nvSpPr>
            <p:spPr bwMode="auto">
              <a:xfrm>
                <a:off x="2365" y="2516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0077" name="Text Box 1053"/>
              <p:cNvSpPr txBox="1">
                <a:spLocks noChangeArrowheads="1"/>
              </p:cNvSpPr>
              <p:nvPr/>
            </p:nvSpPr>
            <p:spPr bwMode="auto">
              <a:xfrm>
                <a:off x="2112" y="246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endParaRPr lang="pt-BR" altLang="pt-BR" i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B8FDA-F5FF-41DA-9F72-7B35C6243FD6}" type="slidenum">
              <a:rPr lang="pt-PT" altLang="pt-BR"/>
              <a:pPr/>
              <a:t>98</a:t>
            </a:fld>
            <a:endParaRPr lang="pt-PT" altLang="pt-BR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Destruindo Listas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/>
              <a:t>Para destruir o primeiro nó de uma lista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DestroiNoLista</a:t>
            </a:r>
            <a:r>
              <a:rPr lang="pt-BR" altLang="pt-BR"/>
              <a:t> (</a:t>
            </a:r>
            <a:r>
              <a:rPr lang="pt-BR" altLang="pt-BR" u="sng"/>
              <a:t>var</a:t>
            </a:r>
            <a:r>
              <a:rPr lang="pt-BR" altLang="pt-BR"/>
              <a:t> </a:t>
            </a:r>
            <a:r>
              <a:rPr lang="pt-BR" altLang="pt-BR" i="1"/>
              <a:t>Lista</a:t>
            </a:r>
            <a:r>
              <a:rPr lang="pt-BR" altLang="pt-BR"/>
              <a:t> </a:t>
            </a:r>
            <a:r>
              <a:rPr lang="pt-BR" altLang="pt-BR" i="1"/>
              <a:t>L</a:t>
            </a:r>
            <a:r>
              <a:rPr lang="pt-BR" altLang="pt-BR"/>
              <a:t> 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i="1"/>
              <a:t>tmp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L</a:t>
            </a:r>
            <a:endParaRPr lang="pt-BR" altLang="pt-BR"/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i="1"/>
              <a:t>L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¬</a:t>
            </a:r>
            <a:r>
              <a:rPr lang="pt-BR" altLang="pt-BR"/>
              <a:t> </a:t>
            </a:r>
            <a:r>
              <a:rPr lang="pt-BR" altLang="pt-BR" i="1"/>
              <a:t>L</a:t>
            </a:r>
            <a:r>
              <a:rPr lang="pt-BR" altLang="pt-BR"/>
              <a:t>^.</a:t>
            </a:r>
            <a:r>
              <a:rPr lang="pt-BR" altLang="pt-BR" i="1"/>
              <a:t>Elo</a:t>
            </a:r>
            <a:r>
              <a:rPr lang="pt-BR" altLang="pt-BR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i="1"/>
              <a:t>Libera</a:t>
            </a:r>
            <a:r>
              <a:rPr lang="pt-BR" altLang="pt-BR"/>
              <a:t> (</a:t>
            </a:r>
            <a:r>
              <a:rPr lang="pt-BR" altLang="pt-BR" i="1"/>
              <a:t>tmp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/>
              <a:t>} </a:t>
            </a:r>
          </a:p>
          <a:p>
            <a:pPr>
              <a:lnSpc>
                <a:spcPct val="90000"/>
              </a:lnSpc>
            </a:pPr>
            <a:r>
              <a:rPr lang="pt-BR" altLang="pt-BR"/>
              <a:t>Para destruir uma lista inteira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 b="1">
                <a:latin typeface="Arial" charset="0"/>
              </a:rPr>
              <a:t>proc</a:t>
            </a:r>
            <a:r>
              <a:rPr lang="pt-BR" altLang="pt-BR"/>
              <a:t> </a:t>
            </a:r>
            <a:r>
              <a:rPr lang="pt-BR" altLang="pt-BR" i="1"/>
              <a:t>DestroiLista</a:t>
            </a:r>
            <a:r>
              <a:rPr lang="pt-BR" altLang="pt-BR"/>
              <a:t> (</a:t>
            </a:r>
            <a:r>
              <a:rPr lang="pt-BR" altLang="pt-BR" u="sng"/>
              <a:t>var</a:t>
            </a:r>
            <a:r>
              <a:rPr lang="pt-BR" altLang="pt-BR"/>
              <a:t> </a:t>
            </a:r>
            <a:r>
              <a:rPr lang="pt-BR" altLang="pt-BR" i="1"/>
              <a:t>Lista</a:t>
            </a:r>
            <a:r>
              <a:rPr lang="pt-BR" altLang="pt-BR"/>
              <a:t> </a:t>
            </a:r>
            <a:r>
              <a:rPr lang="pt-BR" altLang="pt-BR" i="1"/>
              <a:t>L</a:t>
            </a:r>
            <a:r>
              <a:rPr lang="pt-BR" altLang="pt-BR"/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</a:t>
            </a:r>
            <a:r>
              <a:rPr lang="pt-BR" altLang="pt-BR" b="1">
                <a:latin typeface="Arial" charset="0"/>
              </a:rPr>
              <a:t>enquanto</a:t>
            </a:r>
            <a:r>
              <a:rPr lang="pt-BR" altLang="pt-BR"/>
              <a:t> </a:t>
            </a:r>
            <a:r>
              <a:rPr lang="pt-BR" altLang="pt-BR" i="1"/>
              <a:t>L</a:t>
            </a:r>
            <a:r>
              <a:rPr lang="pt-BR" altLang="pt-BR"/>
              <a:t> </a:t>
            </a:r>
            <a:r>
              <a:rPr lang="pt-BR" altLang="pt-BR">
                <a:latin typeface="Symbol" pitchFamily="18" charset="2"/>
              </a:rPr>
              <a:t>¹</a:t>
            </a:r>
            <a:r>
              <a:rPr lang="pt-BR" altLang="pt-BR"/>
              <a:t> </a:t>
            </a:r>
            <a:r>
              <a:rPr lang="pt-BR" altLang="pt-BR" i="1"/>
              <a:t>Nulo</a:t>
            </a:r>
            <a:r>
              <a:rPr lang="pt-BR" altLang="pt-BR"/>
              <a:t> </a:t>
            </a:r>
            <a:r>
              <a:rPr lang="pt-BR" altLang="pt-BR" b="1">
                <a:latin typeface="Arial" charset="0"/>
              </a:rPr>
              <a:t>fazer</a:t>
            </a:r>
            <a:r>
              <a:rPr lang="pt-BR" altLang="pt-BR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>
                <a:latin typeface="Courier New" pitchFamily="49" charset="0"/>
              </a:rPr>
              <a:t>    </a:t>
            </a:r>
            <a:r>
              <a:rPr lang="pt-BR" altLang="pt-BR" i="1"/>
              <a:t>Destroi</a:t>
            </a:r>
            <a:r>
              <a:rPr lang="en-US" altLang="pt-BR" i="1"/>
              <a:t>NoLista</a:t>
            </a:r>
            <a:r>
              <a:rPr lang="pt-BR" altLang="pt-BR"/>
              <a:t> (</a:t>
            </a:r>
            <a:r>
              <a:rPr lang="pt-BR" altLang="pt-BR" i="1"/>
              <a:t>L</a:t>
            </a:r>
            <a:r>
              <a:rPr lang="pt-BR" altLang="pt-BR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pt-BR" altLang="pt-BR"/>
              <a:t>} </a:t>
            </a:r>
          </a:p>
          <a:p>
            <a:pPr>
              <a:lnSpc>
                <a:spcPct val="90000"/>
              </a:lnSpc>
            </a:pPr>
            <a:r>
              <a:rPr lang="pt-BR" altLang="pt-BR"/>
              <a:t>(Note que em ambas rotinas, </a:t>
            </a:r>
            <a:r>
              <a:rPr lang="pt-BR" altLang="pt-BR" i="1"/>
              <a:t>L</a:t>
            </a:r>
            <a:r>
              <a:rPr lang="pt-BR" altLang="pt-BR"/>
              <a:t> é um parâmetro </a:t>
            </a:r>
            <a:r>
              <a:rPr lang="pt-BR" altLang="pt-BR" u="sng"/>
              <a:t>variável</a:t>
            </a:r>
            <a:r>
              <a:rPr lang="pt-BR" altLang="pt-BR"/>
              <a:t>, isto é, passado por  referência)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B72F-BD3F-43D4-A1D4-0B657FB7E2E1}" type="slidenum">
              <a:rPr lang="pt-PT" altLang="pt-BR"/>
              <a:pPr/>
              <a:t>99</a:t>
            </a:fld>
            <a:endParaRPr lang="pt-PT" altLang="pt-BR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Destruindo Listas</a:t>
            </a:r>
          </a:p>
        </p:txBody>
      </p:sp>
      <p:grpSp>
        <p:nvGrpSpPr>
          <p:cNvPr id="132183" name="Group 87"/>
          <p:cNvGrpSpPr>
            <a:grpSpLocks/>
          </p:cNvGrpSpPr>
          <p:nvPr/>
        </p:nvGrpSpPr>
        <p:grpSpPr bwMode="auto">
          <a:xfrm>
            <a:off x="2438400" y="2271713"/>
            <a:ext cx="4572000" cy="1339850"/>
            <a:chOff x="768" y="480"/>
            <a:chExt cx="2880" cy="844"/>
          </a:xfrm>
        </p:grpSpPr>
        <p:grpSp>
          <p:nvGrpSpPr>
            <p:cNvPr id="132110" name="Group 14"/>
            <p:cNvGrpSpPr>
              <a:grpSpLocks/>
            </p:cNvGrpSpPr>
            <p:nvPr/>
          </p:nvGrpSpPr>
          <p:grpSpPr bwMode="auto">
            <a:xfrm>
              <a:off x="768" y="816"/>
              <a:ext cx="2880" cy="508"/>
              <a:chOff x="912" y="980"/>
              <a:chExt cx="2880" cy="508"/>
            </a:xfrm>
          </p:grpSpPr>
          <p:sp>
            <p:nvSpPr>
              <p:cNvPr id="132100" name="Rectangle 4"/>
              <p:cNvSpPr>
                <a:spLocks noChangeArrowheads="1"/>
              </p:cNvSpPr>
              <p:nvPr/>
            </p:nvSpPr>
            <p:spPr bwMode="auto">
              <a:xfrm>
                <a:off x="1584" y="124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2101" name="Rectangle 5"/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02" name="Freeform 6"/>
              <p:cNvSpPr>
                <a:spLocks/>
              </p:cNvSpPr>
              <p:nvPr/>
            </p:nvSpPr>
            <p:spPr bwMode="auto">
              <a:xfrm>
                <a:off x="2016" y="102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03" name="Rectangle 7"/>
              <p:cNvSpPr>
                <a:spLocks noChangeArrowheads="1"/>
              </p:cNvSpPr>
              <p:nvPr/>
            </p:nvSpPr>
            <p:spPr bwMode="auto">
              <a:xfrm>
                <a:off x="2365" y="124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2104" name="Rectangle 8"/>
              <p:cNvSpPr>
                <a:spLocks noChangeArrowheads="1"/>
              </p:cNvSpPr>
              <p:nvPr/>
            </p:nvSpPr>
            <p:spPr bwMode="auto">
              <a:xfrm>
                <a:off x="1069" y="124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05" name="Freeform 9"/>
              <p:cNvSpPr>
                <a:spLocks/>
              </p:cNvSpPr>
              <p:nvPr/>
            </p:nvSpPr>
            <p:spPr bwMode="auto">
              <a:xfrm>
                <a:off x="1165" y="102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06" name="Line 10"/>
              <p:cNvSpPr>
                <a:spLocks noChangeShapeType="1"/>
              </p:cNvSpPr>
              <p:nvPr/>
            </p:nvSpPr>
            <p:spPr bwMode="auto">
              <a:xfrm>
                <a:off x="3456" y="1392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07" name="Text Box 11"/>
              <p:cNvSpPr txBox="1">
                <a:spLocks noChangeArrowheads="1"/>
              </p:cNvSpPr>
              <p:nvPr/>
            </p:nvSpPr>
            <p:spPr bwMode="auto">
              <a:xfrm>
                <a:off x="912" y="98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endParaRPr lang="pt-BR" altLang="pt-BR" i="1"/>
              </a:p>
            </p:txBody>
          </p:sp>
          <p:sp>
            <p:nvSpPr>
              <p:cNvPr id="132108" name="Rectangle 12"/>
              <p:cNvSpPr>
                <a:spLocks noChangeArrowheads="1"/>
              </p:cNvSpPr>
              <p:nvPr/>
            </p:nvSpPr>
            <p:spPr bwMode="auto">
              <a:xfrm>
                <a:off x="2701" y="124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09" name="Freeform 13"/>
              <p:cNvSpPr>
                <a:spLocks/>
              </p:cNvSpPr>
              <p:nvPr/>
            </p:nvSpPr>
            <p:spPr bwMode="auto">
              <a:xfrm>
                <a:off x="2797" y="102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32170" name="Text Box 74"/>
            <p:cNvSpPr txBox="1">
              <a:spLocks noChangeArrowheads="1"/>
            </p:cNvSpPr>
            <p:nvPr/>
          </p:nvSpPr>
          <p:spPr bwMode="auto">
            <a:xfrm>
              <a:off x="1041" y="480"/>
              <a:ext cx="1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2000" i="1"/>
                <a:t>DestroiNoLista</a:t>
              </a:r>
              <a:r>
                <a:rPr lang="en-US" altLang="pt-BR" sz="2000"/>
                <a:t> (</a:t>
              </a:r>
              <a:r>
                <a:rPr lang="en-US" altLang="pt-BR" sz="2000" i="1"/>
                <a:t>L</a:t>
              </a:r>
              <a:r>
                <a:rPr lang="en-US" altLang="pt-BR" sz="2000"/>
                <a:t>)</a:t>
              </a:r>
              <a:endParaRPr lang="pt-BR" altLang="pt-BR" sz="2000"/>
            </a:p>
          </p:txBody>
        </p:sp>
      </p:grpSp>
      <p:grpSp>
        <p:nvGrpSpPr>
          <p:cNvPr id="132184" name="Group 88"/>
          <p:cNvGrpSpPr>
            <a:grpSpLocks/>
          </p:cNvGrpSpPr>
          <p:nvPr/>
        </p:nvGrpSpPr>
        <p:grpSpPr bwMode="auto">
          <a:xfrm>
            <a:off x="2295525" y="2271713"/>
            <a:ext cx="4714875" cy="2143125"/>
            <a:chOff x="672" y="484"/>
            <a:chExt cx="2970" cy="1350"/>
          </a:xfrm>
        </p:grpSpPr>
        <p:grpSp>
          <p:nvGrpSpPr>
            <p:cNvPr id="132137" name="Group 41"/>
            <p:cNvGrpSpPr>
              <a:grpSpLocks/>
            </p:cNvGrpSpPr>
            <p:nvPr/>
          </p:nvGrpSpPr>
          <p:grpSpPr bwMode="auto">
            <a:xfrm>
              <a:off x="672" y="818"/>
              <a:ext cx="2970" cy="1016"/>
              <a:chOff x="822" y="1604"/>
              <a:chExt cx="2970" cy="1016"/>
            </a:xfrm>
          </p:grpSpPr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584" y="18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2113" name="Rectangle 17"/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14" name="Freeform 18"/>
              <p:cNvSpPr>
                <a:spLocks/>
              </p:cNvSpPr>
              <p:nvPr/>
            </p:nvSpPr>
            <p:spPr bwMode="auto">
              <a:xfrm>
                <a:off x="2016" y="1652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15" name="Rectangle 19"/>
              <p:cNvSpPr>
                <a:spLocks noChangeArrowheads="1"/>
              </p:cNvSpPr>
              <p:nvPr/>
            </p:nvSpPr>
            <p:spPr bwMode="auto">
              <a:xfrm>
                <a:off x="2365" y="18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2116" name="Rectangle 20"/>
              <p:cNvSpPr>
                <a:spLocks noChangeArrowheads="1"/>
              </p:cNvSpPr>
              <p:nvPr/>
            </p:nvSpPr>
            <p:spPr bwMode="auto">
              <a:xfrm>
                <a:off x="1069" y="1872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17" name="Freeform 21"/>
              <p:cNvSpPr>
                <a:spLocks/>
              </p:cNvSpPr>
              <p:nvPr/>
            </p:nvSpPr>
            <p:spPr bwMode="auto">
              <a:xfrm>
                <a:off x="1165" y="1652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18" name="Line 22"/>
              <p:cNvSpPr>
                <a:spLocks noChangeShapeType="1"/>
              </p:cNvSpPr>
              <p:nvPr/>
            </p:nvSpPr>
            <p:spPr bwMode="auto">
              <a:xfrm>
                <a:off x="3456" y="2016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19" name="Text Box 23"/>
              <p:cNvSpPr txBox="1">
                <a:spLocks noChangeArrowheads="1"/>
              </p:cNvSpPr>
              <p:nvPr/>
            </p:nvSpPr>
            <p:spPr bwMode="auto">
              <a:xfrm>
                <a:off x="912" y="160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endParaRPr lang="pt-BR" altLang="pt-BR" i="1"/>
              </a:p>
            </p:txBody>
          </p:sp>
          <p:sp>
            <p:nvSpPr>
              <p:cNvPr id="132120" name="Rectangle 24"/>
              <p:cNvSpPr>
                <a:spLocks noChangeArrowheads="1"/>
              </p:cNvSpPr>
              <p:nvPr/>
            </p:nvSpPr>
            <p:spPr bwMode="auto">
              <a:xfrm>
                <a:off x="2701" y="1872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21" name="Freeform 25"/>
              <p:cNvSpPr>
                <a:spLocks/>
              </p:cNvSpPr>
              <p:nvPr/>
            </p:nvSpPr>
            <p:spPr bwMode="auto">
              <a:xfrm>
                <a:off x="2797" y="1652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34" name="Rectangle 38"/>
              <p:cNvSpPr>
                <a:spLocks noChangeArrowheads="1"/>
              </p:cNvSpPr>
              <p:nvPr/>
            </p:nvSpPr>
            <p:spPr bwMode="auto">
              <a:xfrm>
                <a:off x="1069" y="238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35" name="Text Box 39"/>
              <p:cNvSpPr txBox="1">
                <a:spLocks noChangeArrowheads="1"/>
              </p:cNvSpPr>
              <p:nvPr/>
            </p:nvSpPr>
            <p:spPr bwMode="auto">
              <a:xfrm>
                <a:off x="822" y="2112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tmp</a:t>
                </a:r>
                <a:endParaRPr lang="pt-BR" altLang="pt-BR" i="1"/>
              </a:p>
            </p:txBody>
          </p:sp>
          <p:sp>
            <p:nvSpPr>
              <p:cNvPr id="132136" name="Freeform 40"/>
              <p:cNvSpPr>
                <a:spLocks/>
              </p:cNvSpPr>
              <p:nvPr/>
            </p:nvSpPr>
            <p:spPr bwMode="auto">
              <a:xfrm>
                <a:off x="1165" y="2115"/>
                <a:ext cx="484" cy="381"/>
              </a:xfrm>
              <a:custGeom>
                <a:avLst/>
                <a:gdLst>
                  <a:gd name="T0" fmla="*/ 0 w 484"/>
                  <a:gd name="T1" fmla="*/ 381 h 381"/>
                  <a:gd name="T2" fmla="*/ 247 w 484"/>
                  <a:gd name="T3" fmla="*/ 244 h 381"/>
                  <a:gd name="T4" fmla="*/ 437 w 484"/>
                  <a:gd name="T5" fmla="*/ 134 h 381"/>
                  <a:gd name="T6" fmla="*/ 484 w 484"/>
                  <a:gd name="T7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4" h="381">
                    <a:moveTo>
                      <a:pt x="0" y="381"/>
                    </a:moveTo>
                    <a:cubicBezTo>
                      <a:pt x="41" y="358"/>
                      <a:pt x="174" y="285"/>
                      <a:pt x="247" y="244"/>
                    </a:cubicBezTo>
                    <a:cubicBezTo>
                      <a:pt x="320" y="203"/>
                      <a:pt x="398" y="175"/>
                      <a:pt x="437" y="134"/>
                    </a:cubicBezTo>
                    <a:cubicBezTo>
                      <a:pt x="476" y="93"/>
                      <a:pt x="474" y="28"/>
                      <a:pt x="4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32180" name="Text Box 84"/>
            <p:cNvSpPr txBox="1">
              <a:spLocks noChangeArrowheads="1"/>
            </p:cNvSpPr>
            <p:nvPr/>
          </p:nvSpPr>
          <p:spPr bwMode="auto">
            <a:xfrm>
              <a:off x="1367" y="484"/>
              <a:ext cx="6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pt-BR" altLang="pt-BR" sz="2000" i="1"/>
                <a:t>tmp</a:t>
              </a:r>
              <a:r>
                <a:rPr lang="pt-BR" altLang="pt-BR" sz="2000"/>
                <a:t> </a:t>
              </a:r>
              <a:r>
                <a:rPr lang="pt-BR" altLang="pt-BR" sz="2000">
                  <a:latin typeface="Symbol" pitchFamily="18" charset="2"/>
                </a:rPr>
                <a:t>¬</a:t>
              </a:r>
              <a:r>
                <a:rPr lang="pt-BR" altLang="pt-BR" sz="2000"/>
                <a:t> </a:t>
              </a:r>
              <a:r>
                <a:rPr lang="pt-BR" altLang="pt-BR" sz="2000" i="1"/>
                <a:t>L</a:t>
              </a:r>
              <a:endParaRPr lang="pt-BR" altLang="pt-BR" sz="1800"/>
            </a:p>
          </p:txBody>
        </p:sp>
      </p:grpSp>
      <p:grpSp>
        <p:nvGrpSpPr>
          <p:cNvPr id="132185" name="Group 89"/>
          <p:cNvGrpSpPr>
            <a:grpSpLocks/>
          </p:cNvGrpSpPr>
          <p:nvPr/>
        </p:nvGrpSpPr>
        <p:grpSpPr bwMode="auto">
          <a:xfrm>
            <a:off x="2286000" y="2271713"/>
            <a:ext cx="4714875" cy="2139950"/>
            <a:chOff x="672" y="476"/>
            <a:chExt cx="2970" cy="1348"/>
          </a:xfrm>
        </p:grpSpPr>
        <p:grpSp>
          <p:nvGrpSpPr>
            <p:cNvPr id="132152" name="Group 56"/>
            <p:cNvGrpSpPr>
              <a:grpSpLocks/>
            </p:cNvGrpSpPr>
            <p:nvPr/>
          </p:nvGrpSpPr>
          <p:grpSpPr bwMode="auto">
            <a:xfrm>
              <a:off x="672" y="769"/>
              <a:ext cx="2970" cy="1055"/>
              <a:chOff x="768" y="2593"/>
              <a:chExt cx="2970" cy="1055"/>
            </a:xfrm>
          </p:grpSpPr>
          <p:sp>
            <p:nvSpPr>
              <p:cNvPr id="132139" name="Rectangle 43"/>
              <p:cNvSpPr>
                <a:spLocks noChangeArrowheads="1"/>
              </p:cNvSpPr>
              <p:nvPr/>
            </p:nvSpPr>
            <p:spPr bwMode="auto">
              <a:xfrm>
                <a:off x="1530" y="2900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2140" name="Rectangle 44"/>
              <p:cNvSpPr>
                <a:spLocks noChangeArrowheads="1"/>
              </p:cNvSpPr>
              <p:nvPr/>
            </p:nvSpPr>
            <p:spPr bwMode="auto">
              <a:xfrm>
                <a:off x="1866" y="290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41" name="Freeform 45"/>
              <p:cNvSpPr>
                <a:spLocks/>
              </p:cNvSpPr>
              <p:nvPr/>
            </p:nvSpPr>
            <p:spPr bwMode="auto">
              <a:xfrm>
                <a:off x="1962" y="2680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42" name="Rectangle 46"/>
              <p:cNvSpPr>
                <a:spLocks noChangeArrowheads="1"/>
              </p:cNvSpPr>
              <p:nvPr/>
            </p:nvSpPr>
            <p:spPr bwMode="auto">
              <a:xfrm>
                <a:off x="2311" y="2900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2143" name="Rectangle 47"/>
              <p:cNvSpPr>
                <a:spLocks noChangeArrowheads="1"/>
              </p:cNvSpPr>
              <p:nvPr/>
            </p:nvSpPr>
            <p:spPr bwMode="auto">
              <a:xfrm>
                <a:off x="1015" y="290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44" name="Freeform 48"/>
              <p:cNvSpPr>
                <a:spLocks/>
              </p:cNvSpPr>
              <p:nvPr/>
            </p:nvSpPr>
            <p:spPr bwMode="auto">
              <a:xfrm>
                <a:off x="1111" y="2593"/>
                <a:ext cx="1398" cy="416"/>
              </a:xfrm>
              <a:custGeom>
                <a:avLst/>
                <a:gdLst>
                  <a:gd name="T0" fmla="*/ 0 w 1398"/>
                  <a:gd name="T1" fmla="*/ 416 h 416"/>
                  <a:gd name="T2" fmla="*/ 507 w 1398"/>
                  <a:gd name="T3" fmla="*/ 66 h 416"/>
                  <a:gd name="T4" fmla="*/ 1090 w 1398"/>
                  <a:gd name="T5" fmla="*/ 19 h 416"/>
                  <a:gd name="T6" fmla="*/ 1311 w 1398"/>
                  <a:gd name="T7" fmla="*/ 129 h 416"/>
                  <a:gd name="T8" fmla="*/ 1398 w 1398"/>
                  <a:gd name="T9" fmla="*/ 27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8" h="416">
                    <a:moveTo>
                      <a:pt x="0" y="416"/>
                    </a:moveTo>
                    <a:cubicBezTo>
                      <a:pt x="84" y="358"/>
                      <a:pt x="325" y="132"/>
                      <a:pt x="507" y="66"/>
                    </a:cubicBezTo>
                    <a:cubicBezTo>
                      <a:pt x="689" y="0"/>
                      <a:pt x="956" y="9"/>
                      <a:pt x="1090" y="19"/>
                    </a:cubicBezTo>
                    <a:cubicBezTo>
                      <a:pt x="1224" y="29"/>
                      <a:pt x="1260" y="86"/>
                      <a:pt x="1311" y="129"/>
                    </a:cubicBezTo>
                    <a:cubicBezTo>
                      <a:pt x="1362" y="172"/>
                      <a:pt x="1380" y="248"/>
                      <a:pt x="1398" y="27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45" name="Line 49"/>
              <p:cNvSpPr>
                <a:spLocks noChangeShapeType="1"/>
              </p:cNvSpPr>
              <p:nvPr/>
            </p:nvSpPr>
            <p:spPr bwMode="auto">
              <a:xfrm>
                <a:off x="3402" y="3044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46" name="Text Box 50"/>
              <p:cNvSpPr txBox="1">
                <a:spLocks noChangeArrowheads="1"/>
              </p:cNvSpPr>
              <p:nvPr/>
            </p:nvSpPr>
            <p:spPr bwMode="auto">
              <a:xfrm>
                <a:off x="858" y="26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endParaRPr lang="pt-BR" altLang="pt-BR" i="1"/>
              </a:p>
            </p:txBody>
          </p:sp>
          <p:sp>
            <p:nvSpPr>
              <p:cNvPr id="132147" name="Rectangle 51"/>
              <p:cNvSpPr>
                <a:spLocks noChangeArrowheads="1"/>
              </p:cNvSpPr>
              <p:nvPr/>
            </p:nvSpPr>
            <p:spPr bwMode="auto">
              <a:xfrm>
                <a:off x="2647" y="2900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48" name="Freeform 52"/>
              <p:cNvSpPr>
                <a:spLocks/>
              </p:cNvSpPr>
              <p:nvPr/>
            </p:nvSpPr>
            <p:spPr bwMode="auto">
              <a:xfrm>
                <a:off x="2743" y="2680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49" name="Rectangle 53"/>
              <p:cNvSpPr>
                <a:spLocks noChangeArrowheads="1"/>
              </p:cNvSpPr>
              <p:nvPr/>
            </p:nvSpPr>
            <p:spPr bwMode="auto">
              <a:xfrm>
                <a:off x="1015" y="340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50" name="Text Box 54"/>
              <p:cNvSpPr txBox="1">
                <a:spLocks noChangeArrowheads="1"/>
              </p:cNvSpPr>
              <p:nvPr/>
            </p:nvSpPr>
            <p:spPr bwMode="auto">
              <a:xfrm>
                <a:off x="768" y="3140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tmp</a:t>
                </a:r>
                <a:endParaRPr lang="pt-BR" altLang="pt-BR" i="1"/>
              </a:p>
            </p:txBody>
          </p:sp>
          <p:sp>
            <p:nvSpPr>
              <p:cNvPr id="132151" name="Freeform 55"/>
              <p:cNvSpPr>
                <a:spLocks/>
              </p:cNvSpPr>
              <p:nvPr/>
            </p:nvSpPr>
            <p:spPr bwMode="auto">
              <a:xfrm>
                <a:off x="1111" y="3143"/>
                <a:ext cx="484" cy="381"/>
              </a:xfrm>
              <a:custGeom>
                <a:avLst/>
                <a:gdLst>
                  <a:gd name="T0" fmla="*/ 0 w 484"/>
                  <a:gd name="T1" fmla="*/ 381 h 381"/>
                  <a:gd name="T2" fmla="*/ 247 w 484"/>
                  <a:gd name="T3" fmla="*/ 244 h 381"/>
                  <a:gd name="T4" fmla="*/ 437 w 484"/>
                  <a:gd name="T5" fmla="*/ 134 h 381"/>
                  <a:gd name="T6" fmla="*/ 484 w 484"/>
                  <a:gd name="T7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4" h="381">
                    <a:moveTo>
                      <a:pt x="0" y="381"/>
                    </a:moveTo>
                    <a:cubicBezTo>
                      <a:pt x="41" y="358"/>
                      <a:pt x="174" y="285"/>
                      <a:pt x="247" y="244"/>
                    </a:cubicBezTo>
                    <a:cubicBezTo>
                      <a:pt x="320" y="203"/>
                      <a:pt x="398" y="175"/>
                      <a:pt x="437" y="134"/>
                    </a:cubicBezTo>
                    <a:cubicBezTo>
                      <a:pt x="476" y="93"/>
                      <a:pt x="474" y="28"/>
                      <a:pt x="4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32181" name="Text Box 85"/>
            <p:cNvSpPr txBox="1">
              <a:spLocks noChangeArrowheads="1"/>
            </p:cNvSpPr>
            <p:nvPr/>
          </p:nvSpPr>
          <p:spPr bwMode="auto">
            <a:xfrm>
              <a:off x="1274" y="476"/>
              <a:ext cx="8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2000" i="1"/>
                <a:t>L</a:t>
              </a:r>
              <a:r>
                <a:rPr lang="pt-BR" altLang="pt-BR" sz="2000"/>
                <a:t> </a:t>
              </a:r>
              <a:r>
                <a:rPr lang="pt-BR" altLang="pt-BR" sz="2000">
                  <a:latin typeface="Symbol" pitchFamily="18" charset="2"/>
                </a:rPr>
                <a:t>¬</a:t>
              </a:r>
              <a:r>
                <a:rPr lang="pt-BR" altLang="pt-BR" sz="2000"/>
                <a:t> </a:t>
              </a:r>
              <a:r>
                <a:rPr lang="pt-BR" altLang="pt-BR" sz="2000" i="1"/>
                <a:t>L</a:t>
              </a:r>
              <a:r>
                <a:rPr lang="pt-BR" altLang="pt-BR" sz="2000"/>
                <a:t>^.</a:t>
              </a:r>
              <a:r>
                <a:rPr lang="pt-BR" altLang="pt-BR" sz="2000" i="1"/>
                <a:t>Elo</a:t>
              </a:r>
            </a:p>
          </p:txBody>
        </p:sp>
      </p:grpSp>
      <p:grpSp>
        <p:nvGrpSpPr>
          <p:cNvPr id="132186" name="Group 90"/>
          <p:cNvGrpSpPr>
            <a:grpSpLocks/>
          </p:cNvGrpSpPr>
          <p:nvPr/>
        </p:nvGrpSpPr>
        <p:grpSpPr bwMode="auto">
          <a:xfrm>
            <a:off x="2286000" y="2271713"/>
            <a:ext cx="4714875" cy="2147887"/>
            <a:chOff x="672" y="480"/>
            <a:chExt cx="2970" cy="1353"/>
          </a:xfrm>
        </p:grpSpPr>
        <p:grpSp>
          <p:nvGrpSpPr>
            <p:cNvPr id="132169" name="Group 73"/>
            <p:cNvGrpSpPr>
              <a:grpSpLocks/>
            </p:cNvGrpSpPr>
            <p:nvPr/>
          </p:nvGrpSpPr>
          <p:grpSpPr bwMode="auto">
            <a:xfrm>
              <a:off x="672" y="778"/>
              <a:ext cx="2970" cy="1055"/>
              <a:chOff x="816" y="2881"/>
              <a:chExt cx="2970" cy="1055"/>
            </a:xfrm>
          </p:grpSpPr>
          <p:sp>
            <p:nvSpPr>
              <p:cNvPr id="132165" name="Text Box 69"/>
              <p:cNvSpPr txBox="1">
                <a:spLocks noChangeArrowheads="1"/>
              </p:cNvSpPr>
              <p:nvPr/>
            </p:nvSpPr>
            <p:spPr bwMode="auto">
              <a:xfrm>
                <a:off x="816" y="3428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tmp</a:t>
                </a:r>
                <a:endParaRPr lang="pt-BR" altLang="pt-BR" i="1"/>
              </a:p>
            </p:txBody>
          </p:sp>
          <p:sp>
            <p:nvSpPr>
              <p:cNvPr id="132157" name="Rectangle 61"/>
              <p:cNvSpPr>
                <a:spLocks noChangeArrowheads="1"/>
              </p:cNvSpPr>
              <p:nvPr/>
            </p:nvSpPr>
            <p:spPr bwMode="auto">
              <a:xfrm>
                <a:off x="2359" y="3188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/>
              </a:p>
            </p:txBody>
          </p:sp>
          <p:sp>
            <p:nvSpPr>
              <p:cNvPr id="132158" name="Rectangle 62"/>
              <p:cNvSpPr>
                <a:spLocks noChangeArrowheads="1"/>
              </p:cNvSpPr>
              <p:nvPr/>
            </p:nvSpPr>
            <p:spPr bwMode="auto">
              <a:xfrm>
                <a:off x="1063" y="318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59" name="Freeform 63"/>
              <p:cNvSpPr>
                <a:spLocks/>
              </p:cNvSpPr>
              <p:nvPr/>
            </p:nvSpPr>
            <p:spPr bwMode="auto">
              <a:xfrm>
                <a:off x="1159" y="2881"/>
                <a:ext cx="1398" cy="416"/>
              </a:xfrm>
              <a:custGeom>
                <a:avLst/>
                <a:gdLst>
                  <a:gd name="T0" fmla="*/ 0 w 1398"/>
                  <a:gd name="T1" fmla="*/ 416 h 416"/>
                  <a:gd name="T2" fmla="*/ 507 w 1398"/>
                  <a:gd name="T3" fmla="*/ 66 h 416"/>
                  <a:gd name="T4" fmla="*/ 1090 w 1398"/>
                  <a:gd name="T5" fmla="*/ 19 h 416"/>
                  <a:gd name="T6" fmla="*/ 1311 w 1398"/>
                  <a:gd name="T7" fmla="*/ 129 h 416"/>
                  <a:gd name="T8" fmla="*/ 1398 w 1398"/>
                  <a:gd name="T9" fmla="*/ 27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8" h="416">
                    <a:moveTo>
                      <a:pt x="0" y="416"/>
                    </a:moveTo>
                    <a:cubicBezTo>
                      <a:pt x="84" y="358"/>
                      <a:pt x="325" y="132"/>
                      <a:pt x="507" y="66"/>
                    </a:cubicBezTo>
                    <a:cubicBezTo>
                      <a:pt x="689" y="0"/>
                      <a:pt x="956" y="9"/>
                      <a:pt x="1090" y="19"/>
                    </a:cubicBezTo>
                    <a:cubicBezTo>
                      <a:pt x="1224" y="29"/>
                      <a:pt x="1260" y="86"/>
                      <a:pt x="1311" y="129"/>
                    </a:cubicBezTo>
                    <a:cubicBezTo>
                      <a:pt x="1362" y="172"/>
                      <a:pt x="1380" y="248"/>
                      <a:pt x="1398" y="27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60" name="Line 64"/>
              <p:cNvSpPr>
                <a:spLocks noChangeShapeType="1"/>
              </p:cNvSpPr>
              <p:nvPr/>
            </p:nvSpPr>
            <p:spPr bwMode="auto">
              <a:xfrm>
                <a:off x="3450" y="3332"/>
                <a:ext cx="336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61" name="Text Box 65"/>
              <p:cNvSpPr txBox="1">
                <a:spLocks noChangeArrowheads="1"/>
              </p:cNvSpPr>
              <p:nvPr/>
            </p:nvSpPr>
            <p:spPr bwMode="auto">
              <a:xfrm>
                <a:off x="906" y="292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 i="1"/>
                  <a:t>L</a:t>
                </a:r>
                <a:endParaRPr lang="pt-BR" altLang="pt-BR" i="1"/>
              </a:p>
            </p:txBody>
          </p:sp>
          <p:sp>
            <p:nvSpPr>
              <p:cNvPr id="132162" name="Rectangle 66"/>
              <p:cNvSpPr>
                <a:spLocks noChangeArrowheads="1"/>
              </p:cNvSpPr>
              <p:nvPr/>
            </p:nvSpPr>
            <p:spPr bwMode="auto">
              <a:xfrm>
                <a:off x="2695" y="3188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63" name="Freeform 67"/>
              <p:cNvSpPr>
                <a:spLocks/>
              </p:cNvSpPr>
              <p:nvPr/>
            </p:nvSpPr>
            <p:spPr bwMode="auto">
              <a:xfrm>
                <a:off x="2791" y="2968"/>
                <a:ext cx="467" cy="329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64" name="Rectangle 68"/>
              <p:cNvSpPr>
                <a:spLocks noChangeArrowheads="1"/>
              </p:cNvSpPr>
              <p:nvPr/>
            </p:nvSpPr>
            <p:spPr bwMode="auto">
              <a:xfrm>
                <a:off x="1063" y="3696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66" name="Freeform 70"/>
              <p:cNvSpPr>
                <a:spLocks/>
              </p:cNvSpPr>
              <p:nvPr/>
            </p:nvSpPr>
            <p:spPr bwMode="auto">
              <a:xfrm>
                <a:off x="1159" y="3635"/>
                <a:ext cx="632" cy="177"/>
              </a:xfrm>
              <a:custGeom>
                <a:avLst/>
                <a:gdLst>
                  <a:gd name="T0" fmla="*/ 0 w 632"/>
                  <a:gd name="T1" fmla="*/ 177 h 177"/>
                  <a:gd name="T2" fmla="*/ 238 w 632"/>
                  <a:gd name="T3" fmla="*/ 50 h 177"/>
                  <a:gd name="T4" fmla="*/ 470 w 632"/>
                  <a:gd name="T5" fmla="*/ 8 h 177"/>
                  <a:gd name="T6" fmla="*/ 632 w 632"/>
                  <a:gd name="T7" fmla="*/ 9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2" h="177">
                    <a:moveTo>
                      <a:pt x="0" y="177"/>
                    </a:moveTo>
                    <a:cubicBezTo>
                      <a:pt x="40" y="156"/>
                      <a:pt x="160" y="78"/>
                      <a:pt x="238" y="50"/>
                    </a:cubicBezTo>
                    <a:cubicBezTo>
                      <a:pt x="316" y="22"/>
                      <a:pt x="404" y="0"/>
                      <a:pt x="470" y="8"/>
                    </a:cubicBezTo>
                    <a:cubicBezTo>
                      <a:pt x="536" y="16"/>
                      <a:pt x="598" y="79"/>
                      <a:pt x="632" y="97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2167" name="Text Box 71"/>
              <p:cNvSpPr txBox="1">
                <a:spLocks noChangeArrowheads="1"/>
              </p:cNvSpPr>
              <p:nvPr/>
            </p:nvSpPr>
            <p:spPr bwMode="auto">
              <a:xfrm>
                <a:off x="1767" y="3648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pt-BR"/>
                  <a:t>?</a:t>
                </a:r>
                <a:endParaRPr lang="pt-BR" altLang="pt-BR"/>
              </a:p>
            </p:txBody>
          </p:sp>
        </p:grpSp>
        <p:sp>
          <p:nvSpPr>
            <p:cNvPr id="132182" name="Text Box 86"/>
            <p:cNvSpPr txBox="1">
              <a:spLocks noChangeArrowheads="1"/>
            </p:cNvSpPr>
            <p:nvPr/>
          </p:nvSpPr>
          <p:spPr bwMode="auto">
            <a:xfrm>
              <a:off x="1245" y="480"/>
              <a:ext cx="9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pt-BR" sz="2000" i="1"/>
                <a:t>Libera</a:t>
              </a:r>
              <a:r>
                <a:rPr lang="en-US" altLang="pt-BR" sz="2000"/>
                <a:t> (</a:t>
              </a:r>
              <a:r>
                <a:rPr lang="en-US" altLang="pt-BR" sz="2000" i="1"/>
                <a:t>tmp</a:t>
              </a:r>
              <a:r>
                <a:rPr lang="en-US" altLang="pt-BR" sz="2000"/>
                <a:t>)</a:t>
              </a:r>
              <a:endParaRPr lang="pt-BR" altLang="pt-B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apresentação\Papel de arroz.pot</Template>
  <TotalTime>5575</TotalTime>
  <Words>18202</Words>
  <Application>Microsoft Office PowerPoint</Application>
  <PresentationFormat>Apresentação na tela (4:3)</PresentationFormat>
  <Paragraphs>3008</Paragraphs>
  <Slides>237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237</vt:i4>
      </vt:variant>
    </vt:vector>
  </HeadingPairs>
  <TitlesOfParts>
    <vt:vector size="246" baseType="lpstr">
      <vt:lpstr>Times New Roman</vt:lpstr>
      <vt:lpstr>Arial</vt:lpstr>
      <vt:lpstr>Wingdings</vt:lpstr>
      <vt:lpstr>Symbol</vt:lpstr>
      <vt:lpstr>Courier New</vt:lpstr>
      <vt:lpstr>Lucida Console</vt:lpstr>
      <vt:lpstr>Estrutura padrão</vt:lpstr>
      <vt:lpstr>Microsoft Equation 3.0</vt:lpstr>
      <vt:lpstr>Bitmap Image</vt:lpstr>
      <vt:lpstr>Estruturas de Dados e Algoritmos</vt:lpstr>
      <vt:lpstr>Introdução</vt:lpstr>
      <vt:lpstr>Projeto de Algoritmos</vt:lpstr>
      <vt:lpstr>Projeto de Estruturas de Dados</vt:lpstr>
      <vt:lpstr>Projeto versus Implementação</vt:lpstr>
      <vt:lpstr>Algoritmos e Complexidade</vt:lpstr>
      <vt:lpstr>Algoritmos e Complexidade</vt:lpstr>
      <vt:lpstr>Complexidade Assintótica</vt:lpstr>
      <vt:lpstr>Complexidade Assintótica</vt:lpstr>
      <vt:lpstr>Limite Superior e Limite Inferior</vt:lpstr>
      <vt:lpstr>Limites Justos</vt:lpstr>
      <vt:lpstr>Inventário de funções de complexidade</vt:lpstr>
      <vt:lpstr>Exemplo: Pontos máximos em 2D</vt:lpstr>
      <vt:lpstr>Exemplo – Algoritmo Força Bruta</vt:lpstr>
      <vt:lpstr>Observações sobre pseudo-código</vt:lpstr>
      <vt:lpstr>Correção do algoritmo</vt:lpstr>
      <vt:lpstr>Análise de complexidade (pior caso)</vt:lpstr>
      <vt:lpstr>Somatórios</vt:lpstr>
      <vt:lpstr>Alguns somatórios notáveis</vt:lpstr>
      <vt:lpstr>Resolvendo somatórios</vt:lpstr>
      <vt:lpstr>Justificando a aproximação por integral</vt:lpstr>
      <vt:lpstr>Resolvendo somatórios por indução</vt:lpstr>
      <vt:lpstr>Resolvendo somatórios por indução</vt:lpstr>
      <vt:lpstr>Array (vetores, matrizes)</vt:lpstr>
      <vt:lpstr>Array</vt:lpstr>
      <vt:lpstr>Busca em Arrays</vt:lpstr>
      <vt:lpstr>Busca em Arrays</vt:lpstr>
      <vt:lpstr>Busca Seqüencial com Sentinela</vt:lpstr>
      <vt:lpstr>Busca Seqüencial – Análise </vt:lpstr>
      <vt:lpstr>Busca Seqüencial – Análise de Caso Médio</vt:lpstr>
      <vt:lpstr>Arrays Ordenados</vt:lpstr>
      <vt:lpstr>Busca Seqüencial Ordenada</vt:lpstr>
      <vt:lpstr>Busca Binária</vt:lpstr>
      <vt:lpstr>Busca Binária - Análise de Complexidade</vt:lpstr>
      <vt:lpstr>Arrays - Inserção e Remoção de Elementos</vt:lpstr>
      <vt:lpstr>Exemplo: Inserção em Array Ordenado </vt:lpstr>
      <vt:lpstr>Exemplo: Remoção em Array Ordenado </vt:lpstr>
      <vt:lpstr>Complexidade de Inserção e Remoção</vt:lpstr>
      <vt:lpstr>Pilhas, Filas e Deques</vt:lpstr>
      <vt:lpstr>Pilhas</vt:lpstr>
      <vt:lpstr>Implementando Pilhas com Arrays</vt:lpstr>
      <vt:lpstr>Implementando Pilhas com Arrays </vt:lpstr>
      <vt:lpstr>Complexidade da Implementação de Pilha</vt:lpstr>
      <vt:lpstr>Filas</vt:lpstr>
      <vt:lpstr>Filas Implementadas com Arrays</vt:lpstr>
      <vt:lpstr>Filas Implementadas com Arrays</vt:lpstr>
      <vt:lpstr>Ordenação de Arrays</vt:lpstr>
      <vt:lpstr>Dividir para Conquistar</vt:lpstr>
      <vt:lpstr>MergeSort</vt:lpstr>
      <vt:lpstr>MergeSort</vt:lpstr>
      <vt:lpstr>MergeSort</vt:lpstr>
      <vt:lpstr>MergeSort</vt:lpstr>
      <vt:lpstr>MergeSort - Considerações</vt:lpstr>
      <vt:lpstr>MergeSort - Considerações</vt:lpstr>
      <vt:lpstr>MergeSort - Análise</vt:lpstr>
      <vt:lpstr>MergeSort - Análise</vt:lpstr>
      <vt:lpstr>Resolvendo Recorrências</vt:lpstr>
      <vt:lpstr>Percebendo padrões</vt:lpstr>
      <vt:lpstr>Percebendo Padrões</vt:lpstr>
      <vt:lpstr>Provando o Palpite por Indução</vt:lpstr>
      <vt:lpstr>Provando o Palpite por Indução</vt:lpstr>
      <vt:lpstr>Método da Iteração</vt:lpstr>
      <vt:lpstr>Resolvendo o MergeSort por Iteração</vt:lpstr>
      <vt:lpstr>Resolvendo o MergeSort por Iteração</vt:lpstr>
      <vt:lpstr>Exemplo Mais Complexo de Iteração</vt:lpstr>
      <vt:lpstr>Exemplo Mais Complexo de Iteração</vt:lpstr>
      <vt:lpstr>Exemplo Mais Complexo de Iteração</vt:lpstr>
      <vt:lpstr>Árvores de Recursão</vt:lpstr>
      <vt:lpstr>Árvore de Recursão do MergeSort</vt:lpstr>
      <vt:lpstr>Árvore de Recursão do MergeSort</vt:lpstr>
      <vt:lpstr>Árvore de Recursão – Outro exemplo</vt:lpstr>
      <vt:lpstr>Árvore de Recursão – Outro exemplo</vt:lpstr>
      <vt:lpstr>O Teorema Mestre (Simplificado)</vt:lpstr>
      <vt:lpstr>Teorema Mestre Simplificado</vt:lpstr>
      <vt:lpstr>Teorema Mestre Simplificado</vt:lpstr>
      <vt:lpstr>Teorema Mestre e Árvores de Recursão</vt:lpstr>
      <vt:lpstr>QuickSort</vt:lpstr>
      <vt:lpstr>QuickSort: Partição </vt:lpstr>
      <vt:lpstr>QuickSort : Partição </vt:lpstr>
      <vt:lpstr>QuickSort: Partição</vt:lpstr>
      <vt:lpstr>QuickSort</vt:lpstr>
      <vt:lpstr>QuickSort</vt:lpstr>
      <vt:lpstr>Análise do QuickSort</vt:lpstr>
      <vt:lpstr>Análise do QuickSort – Usando a Mediana</vt:lpstr>
      <vt:lpstr>Mediana – Algoritmo para escolher Pivô</vt:lpstr>
      <vt:lpstr>Mediana – Algoritmo para escolher Pivô</vt:lpstr>
      <vt:lpstr>Mediana – Algoritmo para escolher Pivô</vt:lpstr>
      <vt:lpstr>QuickSort – Considerações Finais</vt:lpstr>
      <vt:lpstr>Listas</vt:lpstr>
      <vt:lpstr>Listas Encadeadas</vt:lpstr>
      <vt:lpstr>Listas Encadeadas</vt:lpstr>
      <vt:lpstr>Listas Encadeadas</vt:lpstr>
      <vt:lpstr>Busca Seqüencial em Listas Encadeadas</vt:lpstr>
      <vt:lpstr>Busca Seqüencial em Listas</vt:lpstr>
      <vt:lpstr>Alocação de Memória</vt:lpstr>
      <vt:lpstr>Criando uma Lista</vt:lpstr>
      <vt:lpstr>Criando Listas</vt:lpstr>
      <vt:lpstr>Destruindo Listas</vt:lpstr>
      <vt:lpstr>Destruindo Listas</vt:lpstr>
      <vt:lpstr>Inserção e Remoção</vt:lpstr>
      <vt:lpstr>Inserção e Remoção</vt:lpstr>
      <vt:lpstr>Trabalhando com Ponteiros</vt:lpstr>
      <vt:lpstr>Trabalhando com Ponteiros</vt:lpstr>
      <vt:lpstr>Problemas Comuns com Ponteiros</vt:lpstr>
      <vt:lpstr>Coleta de Lixo</vt:lpstr>
      <vt:lpstr>Contador de Referências</vt:lpstr>
      <vt:lpstr>Iteradores de Listas</vt:lpstr>
      <vt:lpstr>Pilhas, Filas e Deques</vt:lpstr>
      <vt:lpstr>Listas Circulares</vt:lpstr>
      <vt:lpstr>Listas Duplamente Encadeadas</vt:lpstr>
      <vt:lpstr>Árvores</vt:lpstr>
      <vt:lpstr>Árvores </vt:lpstr>
      <vt:lpstr>Árvores</vt:lpstr>
      <vt:lpstr>Árvores – Nomenclatura</vt:lpstr>
      <vt:lpstr>Árvores Ordenadas</vt:lpstr>
      <vt:lpstr>Árvores Binárias</vt:lpstr>
      <vt:lpstr>Número de Subárvores Vazias</vt:lpstr>
      <vt:lpstr>Tipos Especiais de Árvores Binárias</vt:lpstr>
      <vt:lpstr>Altura de Árvores Binárias </vt:lpstr>
      <vt:lpstr>Altura de Árvores Binárias</vt:lpstr>
      <vt:lpstr>Implementando Árvores Binárias com Arrays</vt:lpstr>
      <vt:lpstr>Implementando Árvores Binárias com Arrays</vt:lpstr>
      <vt:lpstr>Implementando Árvores Binárias com Ponteiros</vt:lpstr>
      <vt:lpstr>Implementando Árvores Binárias com Ponteiros</vt:lpstr>
      <vt:lpstr>Aplicação: Expressões</vt:lpstr>
      <vt:lpstr>Avaliando uma Expressão</vt:lpstr>
      <vt:lpstr>Percurso de Árvores Binárias</vt:lpstr>
      <vt:lpstr>Árvores Costuradas</vt:lpstr>
      <vt:lpstr>Dicionários</vt:lpstr>
      <vt:lpstr>Árvores Binárias de Busca</vt:lpstr>
      <vt:lpstr>Busca e Inserção em Árvores Binárias de Busca </vt:lpstr>
      <vt:lpstr>Inserção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Árvores Binárias de Busca - Complexidade</vt:lpstr>
      <vt:lpstr>Árvores de Busca de Altura Ótima</vt:lpstr>
      <vt:lpstr>Árvores de Busca de Altura Ótima</vt:lpstr>
      <vt:lpstr>Altura de Árvores Binárias de Busca – Caso Médio</vt:lpstr>
      <vt:lpstr>Altura de Árvores Binárias de Busca – Caso Médio</vt:lpstr>
      <vt:lpstr>Árvores Binárias de Busca Ótimas </vt:lpstr>
      <vt:lpstr>Árvore de Busca Ótima</vt:lpstr>
      <vt:lpstr>Árvore de Busca Ótima para Freqüências de Acesso Dadas</vt:lpstr>
      <vt:lpstr>Árvore de Busca Ótima para Freqüências de Acesso Dadas</vt:lpstr>
      <vt:lpstr>Árvore de Busca Ótima para Freqüências de Acesso Dadas</vt:lpstr>
      <vt:lpstr>Árvore de Busca Ótima para Freqüências de Acesso Dadas</vt:lpstr>
      <vt:lpstr>Árvore de Busca Ótima para Freqüências de Acesso Dadas</vt:lpstr>
      <vt:lpstr>Árvore de Busca Ótima para Freqüências de Acesso Dadas</vt:lpstr>
      <vt:lpstr>Árvores Balanceadas</vt:lpstr>
      <vt:lpstr>Árvores AVL</vt:lpstr>
      <vt:lpstr>Árvores AVL</vt:lpstr>
      <vt:lpstr>Rotações em Árvores Binárias de Busca</vt:lpstr>
      <vt:lpstr>Rotações em Árvores de Busca</vt:lpstr>
      <vt:lpstr>Rotações em Árvores de Busca</vt:lpstr>
      <vt:lpstr>Inserção em árvores AVL</vt:lpstr>
      <vt:lpstr>Inserção em árvores AVL</vt:lpstr>
      <vt:lpstr>Inserção em árvores AVL</vt:lpstr>
      <vt:lpstr>Inserção em árvores AVL</vt:lpstr>
      <vt:lpstr>Análise do Algoritmo de Inserção em AVLs</vt:lpstr>
      <vt:lpstr>Remoção em Árvores AVL</vt:lpstr>
      <vt:lpstr>Remoção em Árvores AVL</vt:lpstr>
      <vt:lpstr>Skip Lists</vt:lpstr>
      <vt:lpstr>Skip Lists Determinísticas</vt:lpstr>
      <vt:lpstr>Skip Lists Determinísticas</vt:lpstr>
      <vt:lpstr>Skip Lists Randômicas</vt:lpstr>
      <vt:lpstr>Skip Lists Randômicas</vt:lpstr>
      <vt:lpstr>Árvores Rubro-Negras</vt:lpstr>
      <vt:lpstr>Árvores Rubro-Negras</vt:lpstr>
      <vt:lpstr>Árvores Rubro-Negras</vt:lpstr>
      <vt:lpstr>Árvores Rubro-Negras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Inserção em Árvore Rubro-Negra</vt:lpstr>
      <vt:lpstr>Complexidade da Inserção em Árvore Rubro-Negra</vt:lpstr>
      <vt:lpstr>Árvores 2-3-4</vt:lpstr>
      <vt:lpstr>Árvores 2-3-4</vt:lpstr>
      <vt:lpstr>Árvores 2-3-4</vt:lpstr>
      <vt:lpstr>Árvores de Difusão (Splay)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Árvores de Difusão</vt:lpstr>
      <vt:lpstr>Exemplo de Difusão</vt:lpstr>
      <vt:lpstr>Exemplo de Difusão</vt:lpstr>
      <vt:lpstr>Exemplo de Difusão</vt:lpstr>
      <vt:lpstr>Exemplo de Difusão</vt:lpstr>
      <vt:lpstr>Complexidade de Árvores de Difusão</vt:lpstr>
      <vt:lpstr>Complexidade de Árvores de Difusão</vt:lpstr>
      <vt:lpstr>Complexidade de Árvores de Difusão</vt:lpstr>
      <vt:lpstr>Listas de Prioridades</vt:lpstr>
      <vt:lpstr>Listas de Prioridade</vt:lpstr>
      <vt:lpstr>Heaps</vt:lpstr>
      <vt:lpstr>Implementando Árvores Binárias com Arrays</vt:lpstr>
      <vt:lpstr>Alterando a Prioridade em Heaps</vt:lpstr>
      <vt:lpstr>Migração de valores num Heap</vt:lpstr>
      <vt:lpstr>Migração de valores num Heap</vt:lpstr>
      <vt:lpstr>Inserção e Remoção num Heap</vt:lpstr>
      <vt:lpstr>Construção de Heaps</vt:lpstr>
      <vt:lpstr>Construção de Heap</vt:lpstr>
      <vt:lpstr>Complexidade do algoritmo de construção de Heap</vt:lpstr>
      <vt:lpstr>Complexidade do algoritmo de construção de Heap</vt:lpstr>
      <vt:lpstr>HeapSort</vt:lpstr>
      <vt:lpstr>Tabelas de Dispersão (Hash Tables)</vt:lpstr>
      <vt:lpstr>Funções de Dispersão</vt:lpstr>
      <vt:lpstr>Funções de Dispersão</vt:lpstr>
      <vt:lpstr>Funções de Dispersão – Método da Divisão</vt:lpstr>
      <vt:lpstr>Funções de Dispersão – Método da Multiplicação</vt:lpstr>
      <vt:lpstr>Funções de Dispersão – Método da Dobra</vt:lpstr>
      <vt:lpstr>Funções de Dispersão – Método da Dobra</vt:lpstr>
      <vt:lpstr>Funções de Dispersão – Método da Análise dos Dígitos</vt:lpstr>
      <vt:lpstr>Tratamento de Colisões – Encadeamento Exterior</vt:lpstr>
      <vt:lpstr>Tratamento de Colisões – Encadeamento Exterior</vt:lpstr>
      <vt:lpstr>Tratamento de Colisões – Encadeamento Exterior</vt:lpstr>
      <vt:lpstr>Tratamento de Colisões – Encadeamento Exterior</vt:lpstr>
      <vt:lpstr>Tratamento de Colisões – Encadeamento Exterior</vt:lpstr>
      <vt:lpstr>Tratamento de Colisões – Encadeamento Interior</vt:lpstr>
      <vt:lpstr>Tratamento de Colisões – Encadeamento Interior</vt:lpstr>
      <vt:lpstr>Tratamento de Colisões – Encadeamento Interior</vt:lpstr>
      <vt:lpstr>Tratamento de Colisões – Endereçamento Aberto</vt:lpstr>
      <vt:lpstr>Tratamento de Colisões – Endereçamento Aberto</vt:lpstr>
    </vt:vector>
  </TitlesOfParts>
  <Company>COPPE-Sistemas / UFRJ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Estruturas de Dados</dc:title>
  <dc:creator>Claudio</dc:creator>
  <cp:lastModifiedBy>Manso</cp:lastModifiedBy>
  <cp:revision>130</cp:revision>
  <cp:lastPrinted>2001-03-03T16:07:35Z</cp:lastPrinted>
  <dcterms:created xsi:type="dcterms:W3CDTF">2001-02-11T14:43:09Z</dcterms:created>
  <dcterms:modified xsi:type="dcterms:W3CDTF">2013-12-17T17:32:30Z</dcterms:modified>
</cp:coreProperties>
</file>