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7" r:id="rId6"/>
    <p:sldId id="265" r:id="rId7"/>
    <p:sldId id="268" r:id="rId8"/>
  </p:sldIdLst>
  <p:sldSz cx="12192000" cy="6858000"/>
  <p:notesSz cx="6858000" cy="9144000"/>
  <p:defaultTextStyle>
    <a:defPPr>
      <a:defRPr lang="pt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86036"/>
  </p:normalViewPr>
  <p:slideViewPr>
    <p:cSldViewPr snapToGrid="0">
      <p:cViewPr varScale="1">
        <p:scale>
          <a:sx n="98" d="100"/>
          <a:sy n="98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hyperlink" Target="https://github.com/marcela-acosta/ClimateWins" TargetMode="Externa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rcela-acosta/ClimateWins" TargetMode="External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149F0A-EC1C-4C19-8384-B10C2F0E195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7AFF90F-B994-485A-85EB-1A000FCC553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Any</a:t>
          </a:r>
          <a:r>
            <a:rPr lang="pt-PT" dirty="0"/>
            <a:t> </a:t>
          </a:r>
          <a:r>
            <a:rPr lang="pt-PT" dirty="0" err="1"/>
            <a:t>questions</a:t>
          </a:r>
          <a:r>
            <a:rPr lang="pt-PT" dirty="0"/>
            <a:t>?</a:t>
          </a:r>
        </a:p>
        <a:p>
          <a:pPr>
            <a:lnSpc>
              <a:spcPct val="100000"/>
            </a:lnSpc>
          </a:pPr>
          <a:r>
            <a:rPr lang="pt-BR" dirty="0">
              <a:hlinkClick xmlns:r="http://schemas.openxmlformats.org/officeDocument/2006/relationships" r:id="rId1"/>
            </a:rPr>
            <a:t>GitHub repository</a:t>
          </a:r>
          <a:endParaRPr lang="en-US" dirty="0"/>
        </a:p>
      </dgm:t>
    </dgm:pt>
    <dgm:pt modelId="{618D21D7-D963-474D-A5C2-13A02A89563C}" type="parTrans" cxnId="{3EA10663-320E-46AB-BE64-9D6CD58007F4}">
      <dgm:prSet/>
      <dgm:spPr/>
      <dgm:t>
        <a:bodyPr/>
        <a:lstStyle/>
        <a:p>
          <a:endParaRPr lang="en-US"/>
        </a:p>
      </dgm:t>
    </dgm:pt>
    <dgm:pt modelId="{3776510C-9929-4E1F-8A19-90AC9BFCE419}" type="sibTrans" cxnId="{3EA10663-320E-46AB-BE64-9D6CD58007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3F92F2-A1EF-4B67-984D-732B89CFE618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 err="1"/>
            <a:t>You</a:t>
          </a:r>
          <a:r>
            <a:rPr lang="pt-PT" dirty="0"/>
            <a:t> can </a:t>
          </a:r>
          <a:r>
            <a:rPr lang="pt-PT" dirty="0" err="1"/>
            <a:t>contact</a:t>
          </a:r>
          <a:r>
            <a:rPr lang="pt-PT" dirty="0"/>
            <a:t> me </a:t>
          </a:r>
          <a:r>
            <a:rPr lang="pt-PT" dirty="0" err="1"/>
            <a:t>at</a:t>
          </a:r>
          <a:r>
            <a:rPr lang="pt-PT" dirty="0"/>
            <a:t>: mpab28@gmail.com</a:t>
          </a:r>
          <a:endParaRPr lang="en-US" dirty="0"/>
        </a:p>
      </dgm:t>
    </dgm:pt>
    <dgm:pt modelId="{2942304C-C87D-4E83-B897-57A7BFF5EDB9}" type="parTrans" cxnId="{7F0BECB6-28BA-4C58-822E-C3088CF38B07}">
      <dgm:prSet/>
      <dgm:spPr/>
      <dgm:t>
        <a:bodyPr/>
        <a:lstStyle/>
        <a:p>
          <a:endParaRPr lang="en-US"/>
        </a:p>
      </dgm:t>
    </dgm:pt>
    <dgm:pt modelId="{678F8C4E-0B09-440B-A6AC-2503B1C81B49}" type="sibTrans" cxnId="{7F0BECB6-28BA-4C58-822E-C3088CF38B07}">
      <dgm:prSet/>
      <dgm:spPr/>
      <dgm:t>
        <a:bodyPr/>
        <a:lstStyle/>
        <a:p>
          <a:endParaRPr lang="en-US"/>
        </a:p>
      </dgm:t>
    </dgm:pt>
    <dgm:pt modelId="{A9083881-6A27-4636-A2F0-3D6D82F25740}" type="pres">
      <dgm:prSet presAssocID="{7F149F0A-EC1C-4C19-8384-B10C2F0E195E}" presName="root" presStyleCnt="0">
        <dgm:presLayoutVars>
          <dgm:dir/>
          <dgm:resizeHandles val="exact"/>
        </dgm:presLayoutVars>
      </dgm:prSet>
      <dgm:spPr/>
    </dgm:pt>
    <dgm:pt modelId="{A993FBF4-4A49-43DA-A292-C1CDA9977018}" type="pres">
      <dgm:prSet presAssocID="{7F149F0A-EC1C-4C19-8384-B10C2F0E195E}" presName="container" presStyleCnt="0">
        <dgm:presLayoutVars>
          <dgm:dir/>
          <dgm:resizeHandles val="exact"/>
        </dgm:presLayoutVars>
      </dgm:prSet>
      <dgm:spPr/>
    </dgm:pt>
    <dgm:pt modelId="{40B776EE-FEB2-40DF-8A58-4FF3FBAE446E}" type="pres">
      <dgm:prSet presAssocID="{87AFF90F-B994-485A-85EB-1A000FCC5532}" presName="compNode" presStyleCnt="0"/>
      <dgm:spPr/>
    </dgm:pt>
    <dgm:pt modelId="{D2158093-1D61-4B1C-B6DC-1E87315BB9A2}" type="pres">
      <dgm:prSet presAssocID="{87AFF90F-B994-485A-85EB-1A000FCC5532}" presName="iconBgRect" presStyleLbl="bgShp" presStyleIdx="0" presStyleCnt="2"/>
      <dgm:spPr/>
    </dgm:pt>
    <dgm:pt modelId="{4F9C55DB-6414-410D-9666-B1102A5374DC}" type="pres">
      <dgm:prSet presAssocID="{87AFF90F-B994-485A-85EB-1A000FCC5532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5076AD0C-4644-49BB-BE7A-CE2797C03417}" type="pres">
      <dgm:prSet presAssocID="{87AFF90F-B994-485A-85EB-1A000FCC5532}" presName="spaceRect" presStyleCnt="0"/>
      <dgm:spPr/>
    </dgm:pt>
    <dgm:pt modelId="{007834EC-B448-4CA1-BAE5-5103F2EA28F4}" type="pres">
      <dgm:prSet presAssocID="{87AFF90F-B994-485A-85EB-1A000FCC5532}" presName="textRect" presStyleLbl="revTx" presStyleIdx="0" presStyleCnt="2" custLinFactNeighborX="-1779">
        <dgm:presLayoutVars>
          <dgm:chMax val="1"/>
          <dgm:chPref val="1"/>
        </dgm:presLayoutVars>
      </dgm:prSet>
      <dgm:spPr/>
    </dgm:pt>
    <dgm:pt modelId="{930D22CC-621B-410C-8AC4-C5060BD690CF}" type="pres">
      <dgm:prSet presAssocID="{3776510C-9929-4E1F-8A19-90AC9BFCE419}" presName="sibTrans" presStyleLbl="sibTrans2D1" presStyleIdx="0" presStyleCnt="0"/>
      <dgm:spPr/>
    </dgm:pt>
    <dgm:pt modelId="{B2802C5E-C300-4E5F-8F0C-6F4A76B2AB41}" type="pres">
      <dgm:prSet presAssocID="{E43F92F2-A1EF-4B67-984D-732B89CFE618}" presName="compNode" presStyleCnt="0"/>
      <dgm:spPr/>
    </dgm:pt>
    <dgm:pt modelId="{1C409E32-8F8C-4BFD-8DCF-E67B936EF943}" type="pres">
      <dgm:prSet presAssocID="{E43F92F2-A1EF-4B67-984D-732B89CFE618}" presName="iconBgRect" presStyleLbl="bgShp" presStyleIdx="1" presStyleCnt="2"/>
      <dgm:spPr/>
    </dgm:pt>
    <dgm:pt modelId="{3BAF069E-83CD-4ABB-950A-B4685F9423D5}" type="pres">
      <dgm:prSet presAssocID="{E43F92F2-A1EF-4B67-984D-732B89CFE618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0A36D94-7F30-467B-96F0-E841CC67680F}" type="pres">
      <dgm:prSet presAssocID="{E43F92F2-A1EF-4B67-984D-732B89CFE618}" presName="spaceRect" presStyleCnt="0"/>
      <dgm:spPr/>
    </dgm:pt>
    <dgm:pt modelId="{A35BC509-B7E2-4290-9770-5F3425BB9AB8}" type="pres">
      <dgm:prSet presAssocID="{E43F92F2-A1EF-4B67-984D-732B89CFE618}" presName="textRect" presStyleLbl="revTx" presStyleIdx="1" presStyleCnt="2" custScaleX="117787" custLinFactNeighborX="7113">
        <dgm:presLayoutVars>
          <dgm:chMax val="1"/>
          <dgm:chPref val="1"/>
        </dgm:presLayoutVars>
      </dgm:prSet>
      <dgm:spPr/>
    </dgm:pt>
  </dgm:ptLst>
  <dgm:cxnLst>
    <dgm:cxn modelId="{EB831A06-5FAB-AE44-9134-6EFAC7F3E856}" type="presOf" srcId="{E43F92F2-A1EF-4B67-984D-732B89CFE618}" destId="{A35BC509-B7E2-4290-9770-5F3425BB9AB8}" srcOrd="0" destOrd="0" presId="urn:microsoft.com/office/officeart/2018/2/layout/IconCircleList"/>
    <dgm:cxn modelId="{77599D3F-2696-4240-8235-D16753796AEC}" type="presOf" srcId="{3776510C-9929-4E1F-8A19-90AC9BFCE419}" destId="{930D22CC-621B-410C-8AC4-C5060BD690CF}" srcOrd="0" destOrd="0" presId="urn:microsoft.com/office/officeart/2018/2/layout/IconCircleList"/>
    <dgm:cxn modelId="{43F12050-E631-574B-B67C-87EAB45D192A}" type="presOf" srcId="{87AFF90F-B994-485A-85EB-1A000FCC5532}" destId="{007834EC-B448-4CA1-BAE5-5103F2EA28F4}" srcOrd="0" destOrd="0" presId="urn:microsoft.com/office/officeart/2018/2/layout/IconCircleList"/>
    <dgm:cxn modelId="{3EA10663-320E-46AB-BE64-9D6CD58007F4}" srcId="{7F149F0A-EC1C-4C19-8384-B10C2F0E195E}" destId="{87AFF90F-B994-485A-85EB-1A000FCC5532}" srcOrd="0" destOrd="0" parTransId="{618D21D7-D963-474D-A5C2-13A02A89563C}" sibTransId="{3776510C-9929-4E1F-8A19-90AC9BFCE419}"/>
    <dgm:cxn modelId="{7F0BECB6-28BA-4C58-822E-C3088CF38B07}" srcId="{7F149F0A-EC1C-4C19-8384-B10C2F0E195E}" destId="{E43F92F2-A1EF-4B67-984D-732B89CFE618}" srcOrd="1" destOrd="0" parTransId="{2942304C-C87D-4E83-B897-57A7BFF5EDB9}" sibTransId="{678F8C4E-0B09-440B-A6AC-2503B1C81B49}"/>
    <dgm:cxn modelId="{6ED82CF1-FA90-2F42-AE5B-E60894F8185E}" type="presOf" srcId="{7F149F0A-EC1C-4C19-8384-B10C2F0E195E}" destId="{A9083881-6A27-4636-A2F0-3D6D82F25740}" srcOrd="0" destOrd="0" presId="urn:microsoft.com/office/officeart/2018/2/layout/IconCircleList"/>
    <dgm:cxn modelId="{D4DDF9E6-AECF-4945-B689-81A81BD0F66F}" type="presParOf" srcId="{A9083881-6A27-4636-A2F0-3D6D82F25740}" destId="{A993FBF4-4A49-43DA-A292-C1CDA9977018}" srcOrd="0" destOrd="0" presId="urn:microsoft.com/office/officeart/2018/2/layout/IconCircleList"/>
    <dgm:cxn modelId="{2B4BFAFB-30B8-4748-A749-4C57A044A66A}" type="presParOf" srcId="{A993FBF4-4A49-43DA-A292-C1CDA9977018}" destId="{40B776EE-FEB2-40DF-8A58-4FF3FBAE446E}" srcOrd="0" destOrd="0" presId="urn:microsoft.com/office/officeart/2018/2/layout/IconCircleList"/>
    <dgm:cxn modelId="{7FA0F051-ED98-7741-9432-1E7B89CFDF01}" type="presParOf" srcId="{40B776EE-FEB2-40DF-8A58-4FF3FBAE446E}" destId="{D2158093-1D61-4B1C-B6DC-1E87315BB9A2}" srcOrd="0" destOrd="0" presId="urn:microsoft.com/office/officeart/2018/2/layout/IconCircleList"/>
    <dgm:cxn modelId="{0A484EEA-CDE1-3D41-86BF-312378FE0E74}" type="presParOf" srcId="{40B776EE-FEB2-40DF-8A58-4FF3FBAE446E}" destId="{4F9C55DB-6414-410D-9666-B1102A5374DC}" srcOrd="1" destOrd="0" presId="urn:microsoft.com/office/officeart/2018/2/layout/IconCircleList"/>
    <dgm:cxn modelId="{50709C09-596C-6F47-A01A-5912620E1062}" type="presParOf" srcId="{40B776EE-FEB2-40DF-8A58-4FF3FBAE446E}" destId="{5076AD0C-4644-49BB-BE7A-CE2797C03417}" srcOrd="2" destOrd="0" presId="urn:microsoft.com/office/officeart/2018/2/layout/IconCircleList"/>
    <dgm:cxn modelId="{8BA17622-38F5-C740-8C21-95BE2E5D7580}" type="presParOf" srcId="{40B776EE-FEB2-40DF-8A58-4FF3FBAE446E}" destId="{007834EC-B448-4CA1-BAE5-5103F2EA28F4}" srcOrd="3" destOrd="0" presId="urn:microsoft.com/office/officeart/2018/2/layout/IconCircleList"/>
    <dgm:cxn modelId="{BECCF2BA-C8C4-D246-BC15-795E36EE737F}" type="presParOf" srcId="{A993FBF4-4A49-43DA-A292-C1CDA9977018}" destId="{930D22CC-621B-410C-8AC4-C5060BD690CF}" srcOrd="1" destOrd="0" presId="urn:microsoft.com/office/officeart/2018/2/layout/IconCircleList"/>
    <dgm:cxn modelId="{161355A6-6347-EA45-AF8F-352FF0B19C87}" type="presParOf" srcId="{A993FBF4-4A49-43DA-A292-C1CDA9977018}" destId="{B2802C5E-C300-4E5F-8F0C-6F4A76B2AB41}" srcOrd="2" destOrd="0" presId="urn:microsoft.com/office/officeart/2018/2/layout/IconCircleList"/>
    <dgm:cxn modelId="{D5DF4890-2961-D44F-B44C-62D0D47CFDA8}" type="presParOf" srcId="{B2802C5E-C300-4E5F-8F0C-6F4A76B2AB41}" destId="{1C409E32-8F8C-4BFD-8DCF-E67B936EF943}" srcOrd="0" destOrd="0" presId="urn:microsoft.com/office/officeart/2018/2/layout/IconCircleList"/>
    <dgm:cxn modelId="{EAF09AF2-3EE5-3941-8AD6-109154DA5283}" type="presParOf" srcId="{B2802C5E-C300-4E5F-8F0C-6F4A76B2AB41}" destId="{3BAF069E-83CD-4ABB-950A-B4685F9423D5}" srcOrd="1" destOrd="0" presId="urn:microsoft.com/office/officeart/2018/2/layout/IconCircleList"/>
    <dgm:cxn modelId="{EA7471F4-DF62-E340-99C5-F7EDCF571B67}" type="presParOf" srcId="{B2802C5E-C300-4E5F-8F0C-6F4A76B2AB41}" destId="{00A36D94-7F30-467B-96F0-E841CC67680F}" srcOrd="2" destOrd="0" presId="urn:microsoft.com/office/officeart/2018/2/layout/IconCircleList"/>
    <dgm:cxn modelId="{754860BB-B3B1-B048-9149-949C683B73DB}" type="presParOf" srcId="{B2802C5E-C300-4E5F-8F0C-6F4A76B2AB41}" destId="{A35BC509-B7E2-4290-9770-5F3425BB9AB8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58093-1D61-4B1C-B6DC-1E87315BB9A2}">
      <dsp:nvSpPr>
        <dsp:cNvPr id="0" name=""/>
        <dsp:cNvSpPr/>
      </dsp:nvSpPr>
      <dsp:spPr>
        <a:xfrm>
          <a:off x="596098" y="752767"/>
          <a:ext cx="935112" cy="9351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9C55DB-6414-410D-9666-B1102A5374DC}">
      <dsp:nvSpPr>
        <dsp:cNvPr id="0" name=""/>
        <dsp:cNvSpPr/>
      </dsp:nvSpPr>
      <dsp:spPr>
        <a:xfrm>
          <a:off x="792472" y="949141"/>
          <a:ext cx="542365" cy="5423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7834EC-B448-4CA1-BAE5-5103F2EA28F4}">
      <dsp:nvSpPr>
        <dsp:cNvPr id="0" name=""/>
        <dsp:cNvSpPr/>
      </dsp:nvSpPr>
      <dsp:spPr>
        <a:xfrm>
          <a:off x="1692380" y="752767"/>
          <a:ext cx="2204193" cy="93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Any</a:t>
          </a:r>
          <a:r>
            <a:rPr lang="pt-PT" sz="2000" kern="1200" dirty="0"/>
            <a:t> </a:t>
          </a:r>
          <a:r>
            <a:rPr lang="pt-PT" sz="2000" kern="1200" dirty="0" err="1"/>
            <a:t>questions</a:t>
          </a:r>
          <a:r>
            <a:rPr lang="pt-PT" sz="2000" kern="1200" dirty="0"/>
            <a:t>?</a:t>
          </a:r>
        </a:p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kern="1200" dirty="0">
              <a:hlinkClick xmlns:r="http://schemas.openxmlformats.org/officeDocument/2006/relationships" r:id="rId3"/>
            </a:rPr>
            <a:t>GitHub repository</a:t>
          </a:r>
          <a:endParaRPr lang="en-US" sz="2000" kern="1200" dirty="0"/>
        </a:p>
      </dsp:txBody>
      <dsp:txXfrm>
        <a:off x="1692380" y="752767"/>
        <a:ext cx="2204193" cy="935112"/>
      </dsp:txXfrm>
    </dsp:sp>
    <dsp:sp modelId="{1C409E32-8F8C-4BFD-8DCF-E67B936EF943}">
      <dsp:nvSpPr>
        <dsp:cNvPr id="0" name=""/>
        <dsp:cNvSpPr/>
      </dsp:nvSpPr>
      <dsp:spPr>
        <a:xfrm>
          <a:off x="4319850" y="752767"/>
          <a:ext cx="935112" cy="9351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F069E-83CD-4ABB-950A-B4685F9423D5}">
      <dsp:nvSpPr>
        <dsp:cNvPr id="0" name=""/>
        <dsp:cNvSpPr/>
      </dsp:nvSpPr>
      <dsp:spPr>
        <a:xfrm>
          <a:off x="4516224" y="949141"/>
          <a:ext cx="542365" cy="54236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BC509-B7E2-4290-9770-5F3425BB9AB8}">
      <dsp:nvSpPr>
        <dsp:cNvPr id="0" name=""/>
        <dsp:cNvSpPr/>
      </dsp:nvSpPr>
      <dsp:spPr>
        <a:xfrm>
          <a:off x="5416098" y="752767"/>
          <a:ext cx="2596253" cy="9351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 err="1"/>
            <a:t>You</a:t>
          </a:r>
          <a:r>
            <a:rPr lang="pt-PT" sz="2000" kern="1200" dirty="0"/>
            <a:t> can </a:t>
          </a:r>
          <a:r>
            <a:rPr lang="pt-PT" sz="2000" kern="1200" dirty="0" err="1"/>
            <a:t>contact</a:t>
          </a:r>
          <a:r>
            <a:rPr lang="pt-PT" sz="2000" kern="1200" dirty="0"/>
            <a:t> me </a:t>
          </a:r>
          <a:r>
            <a:rPr lang="pt-PT" sz="2000" kern="1200" dirty="0" err="1"/>
            <a:t>at</a:t>
          </a:r>
          <a:r>
            <a:rPr lang="pt-PT" sz="2000" kern="1200" dirty="0"/>
            <a:t>: mpab28@gmail.com</a:t>
          </a:r>
          <a:endParaRPr lang="en-US" sz="2000" kern="1200" dirty="0"/>
        </a:p>
      </dsp:txBody>
      <dsp:txXfrm>
        <a:off x="5416098" y="752767"/>
        <a:ext cx="2596253" cy="935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UY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632665-A376-184F-AAA3-8411526B4393}" type="datetimeFigureOut">
              <a:rPr lang="pt-UY" smtClean="0"/>
              <a:t>15/7/24</a:t>
            </a:fld>
            <a:endParaRPr lang="pt-UY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UY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UY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UY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BBE91-338A-E14C-95FA-8058F04CF5EA}" type="slidenum">
              <a:rPr lang="pt-UY" smtClean="0"/>
              <a:t>‹nº›</a:t>
            </a:fld>
            <a:endParaRPr lang="pt-UY"/>
          </a:p>
        </p:txBody>
      </p:sp>
    </p:spTree>
    <p:extLst>
      <p:ext uri="{BB962C8B-B14F-4D97-AF65-F5344CB8AC3E}">
        <p14:creationId xmlns:p14="http://schemas.microsoft.com/office/powerpoint/2010/main" val="3269405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UY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BE91-338A-E14C-95FA-8058F04CF5EA}" type="slidenum">
              <a:rPr lang="pt-UY" smtClean="0"/>
              <a:t>1</a:t>
            </a:fld>
            <a:endParaRPr lang="pt-UY"/>
          </a:p>
        </p:txBody>
      </p:sp>
    </p:spTree>
    <p:extLst>
      <p:ext uri="{BB962C8B-B14F-4D97-AF65-F5344CB8AC3E}">
        <p14:creationId xmlns:p14="http://schemas.microsoft.com/office/powerpoint/2010/main" val="238147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UY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BE91-338A-E14C-95FA-8058F04CF5EA}" type="slidenum">
              <a:rPr lang="pt-UY" smtClean="0"/>
              <a:t>2</a:t>
            </a:fld>
            <a:endParaRPr lang="pt-UY"/>
          </a:p>
        </p:txBody>
      </p:sp>
    </p:spTree>
    <p:extLst>
      <p:ext uri="{BB962C8B-B14F-4D97-AF65-F5344CB8AC3E}">
        <p14:creationId xmlns:p14="http://schemas.microsoft.com/office/powerpoint/2010/main" val="1603903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pt-UY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BE91-338A-E14C-95FA-8058F04CF5EA}" type="slidenum">
              <a:rPr lang="pt-UY" smtClean="0"/>
              <a:t>3</a:t>
            </a:fld>
            <a:endParaRPr lang="pt-UY"/>
          </a:p>
        </p:txBody>
      </p:sp>
    </p:spTree>
    <p:extLst>
      <p:ext uri="{BB962C8B-B14F-4D97-AF65-F5344CB8AC3E}">
        <p14:creationId xmlns:p14="http://schemas.microsoft.com/office/powerpoint/2010/main" val="2297686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UY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BE91-338A-E14C-95FA-8058F04CF5EA}" type="slidenum">
              <a:rPr lang="pt-UY" smtClean="0"/>
              <a:t>4</a:t>
            </a:fld>
            <a:endParaRPr lang="pt-UY"/>
          </a:p>
        </p:txBody>
      </p:sp>
    </p:spTree>
    <p:extLst>
      <p:ext uri="{BB962C8B-B14F-4D97-AF65-F5344CB8AC3E}">
        <p14:creationId xmlns:p14="http://schemas.microsoft.com/office/powerpoint/2010/main" val="1911566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UY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BBE91-338A-E14C-95FA-8058F04CF5EA}" type="slidenum">
              <a:rPr lang="pt-UY" smtClean="0"/>
              <a:t>5</a:t>
            </a:fld>
            <a:endParaRPr lang="pt-UY"/>
          </a:p>
        </p:txBody>
      </p:sp>
    </p:spTree>
    <p:extLst>
      <p:ext uri="{BB962C8B-B14F-4D97-AF65-F5344CB8AC3E}">
        <p14:creationId xmlns:p14="http://schemas.microsoft.com/office/powerpoint/2010/main" val="393288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612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094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559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135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83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949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3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893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9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19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512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‹nº›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6024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3AB9E1-499E-41EB-A74E-905920CCD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1DE32D-CB33-4E29-F3C8-A904D4F8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601" y="4840264"/>
            <a:ext cx="8044280" cy="1215547"/>
          </a:xfrm>
        </p:spPr>
        <p:txBody>
          <a:bodyPr anchor="ctr">
            <a:normAutofit fontScale="90000"/>
          </a:bodyPr>
          <a:lstStyle/>
          <a:p>
            <a:r>
              <a:rPr lang="pt-BR" dirty="0" err="1"/>
              <a:t>Using</a:t>
            </a:r>
            <a:r>
              <a:rPr lang="pt-BR" dirty="0"/>
              <a:t> Machine Learning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Weather </a:t>
            </a:r>
            <a:r>
              <a:rPr lang="pt-BR" dirty="0" err="1"/>
              <a:t>Conditions</a:t>
            </a:r>
            <a:endParaRPr lang="pt-UY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696F04E-FB9F-2B28-F749-7774294CC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89720" y="4753342"/>
            <a:ext cx="2519973" cy="1389390"/>
          </a:xfrm>
        </p:spPr>
        <p:txBody>
          <a:bodyPr anchor="ctr">
            <a:normAutofit/>
          </a:bodyPr>
          <a:lstStyle/>
          <a:p>
            <a:r>
              <a:rPr lang="pt-UY" dirty="0"/>
              <a:t>Marcela Acosta</a:t>
            </a:r>
          </a:p>
          <a:p>
            <a:r>
              <a:rPr lang="pt-UY" dirty="0"/>
              <a:t>July 2024</a:t>
            </a:r>
          </a:p>
        </p:txBody>
      </p:sp>
      <p:pic>
        <p:nvPicPr>
          <p:cNvPr id="4" name="Picture 3" descr="Arte 3D ondulada">
            <a:extLst>
              <a:ext uri="{FF2B5EF4-FFF2-40B4-BE49-F238E27FC236}">
                <a16:creationId xmlns:a16="http://schemas.microsoft.com/office/drawing/2014/main" id="{6590CAEF-E7B1-E342-F8A7-1EED9500C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363" b="21882"/>
          <a:stretch/>
        </p:blipFill>
        <p:spPr>
          <a:xfrm>
            <a:off x="-6781" y="1"/>
            <a:ext cx="12198782" cy="4042122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A40C4-6B9E-4B9E-8CDF-A0C572462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4610607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54810C-5CC0-45D3-BD8F-C4407F92F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4610607"/>
            <a:ext cx="0" cy="16748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458AAC-F667-498F-A263-A8C7AB4FC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1819" y="6289514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46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DEAA16-4D7C-7960-5704-A35748E79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Objective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Hypotheses</a:t>
            </a:r>
            <a:endParaRPr lang="pt-UY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82A8AA-1E0A-3326-9CF9-76BDC43C9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Objective</a:t>
            </a:r>
            <a:r>
              <a:rPr lang="pt-BR" dirty="0"/>
              <a:t>:</a:t>
            </a:r>
          </a:p>
          <a:p>
            <a:r>
              <a:rPr lang="pt-BR" dirty="0"/>
              <a:t>Explore </a:t>
            </a:r>
            <a:r>
              <a:rPr lang="pt-BR" dirty="0" err="1"/>
              <a:t>how</a:t>
            </a:r>
            <a:r>
              <a:rPr lang="pt-BR" dirty="0"/>
              <a:t> machine learning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</a:t>
            </a:r>
            <a:r>
              <a:rPr lang="pt-BR" dirty="0" err="1"/>
              <a:t>weather</a:t>
            </a:r>
            <a:r>
              <a:rPr lang="pt-BR" dirty="0"/>
              <a:t> </a:t>
            </a:r>
            <a:r>
              <a:rPr lang="pt-BR" dirty="0" err="1"/>
              <a:t>conditions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evaluate</a:t>
            </a:r>
            <a:r>
              <a:rPr lang="pt-BR" dirty="0"/>
              <a:t> its </a:t>
            </a:r>
            <a:r>
              <a:rPr lang="pt-BR" dirty="0" err="1"/>
              <a:t>effectiveness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accuracy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Hypotheses</a:t>
            </a:r>
            <a:r>
              <a:rPr lang="pt-BR" dirty="0"/>
              <a:t>:</a:t>
            </a:r>
          </a:p>
          <a:p>
            <a:r>
              <a:rPr lang="pt-BR" dirty="0"/>
              <a:t>1.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historical</a:t>
            </a:r>
            <a:r>
              <a:rPr lang="pt-BR" dirty="0"/>
              <a:t> </a:t>
            </a:r>
            <a:r>
              <a:rPr lang="pt-BR" dirty="0" err="1"/>
              <a:t>weather</a:t>
            </a:r>
            <a:r>
              <a:rPr lang="pt-BR" dirty="0"/>
              <a:t> data, machine learning </a:t>
            </a:r>
            <a:r>
              <a:rPr lang="pt-BR" dirty="0" err="1"/>
              <a:t>can</a:t>
            </a:r>
            <a:r>
              <a:rPr lang="pt-BR" dirty="0"/>
              <a:t> </a:t>
            </a:r>
            <a:r>
              <a:rPr lang="pt-BR" dirty="0" err="1"/>
              <a:t>accurately</a:t>
            </a:r>
            <a:r>
              <a:rPr lang="pt-BR" dirty="0"/>
              <a:t> </a:t>
            </a:r>
            <a:r>
              <a:rPr lang="pt-BR" dirty="0" err="1"/>
              <a:t>predict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frequency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extreme </a:t>
            </a:r>
            <a:r>
              <a:rPr lang="pt-BR" dirty="0" err="1"/>
              <a:t>weather</a:t>
            </a:r>
            <a:r>
              <a:rPr lang="pt-BR" dirty="0"/>
              <a:t> </a:t>
            </a:r>
            <a:r>
              <a:rPr lang="pt-BR" dirty="0" err="1"/>
              <a:t>events</a:t>
            </a:r>
            <a:r>
              <a:rPr lang="pt-BR" dirty="0"/>
              <a:t>.</a:t>
            </a:r>
          </a:p>
          <a:p>
            <a:r>
              <a:rPr lang="pt-BR" dirty="0"/>
              <a:t>2. </a:t>
            </a:r>
            <a:r>
              <a:rPr lang="pt-BR" dirty="0" err="1"/>
              <a:t>Supervised</a:t>
            </a:r>
            <a:r>
              <a:rPr lang="pt-BR" dirty="0"/>
              <a:t> learning models are </a:t>
            </a:r>
            <a:r>
              <a:rPr lang="pt-BR" dirty="0" err="1"/>
              <a:t>particularly</a:t>
            </a:r>
            <a:r>
              <a:rPr lang="pt-BR" dirty="0"/>
              <a:t> </a:t>
            </a:r>
            <a:r>
              <a:rPr lang="pt-BR" dirty="0" err="1"/>
              <a:t>effective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forecasting</a:t>
            </a:r>
            <a:r>
              <a:rPr lang="pt-BR" dirty="0"/>
              <a:t>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weather</a:t>
            </a:r>
            <a:r>
              <a:rPr lang="pt-BR" dirty="0"/>
              <a:t> </a:t>
            </a:r>
            <a:r>
              <a:rPr lang="pt-BR" dirty="0" err="1"/>
              <a:t>conditions</a:t>
            </a:r>
            <a:r>
              <a:rPr lang="pt-BR" dirty="0"/>
              <a:t>.</a:t>
            </a:r>
          </a:p>
          <a:p>
            <a:r>
              <a:rPr lang="pt-BR" dirty="0"/>
              <a:t>3. </a:t>
            </a:r>
            <a:r>
              <a:rPr lang="pt-BR" dirty="0" err="1"/>
              <a:t>Warmer</a:t>
            </a:r>
            <a:r>
              <a:rPr lang="pt-BR" dirty="0"/>
              <a:t> </a:t>
            </a:r>
            <a:r>
              <a:rPr lang="pt-BR" dirty="0" err="1"/>
              <a:t>temperatures</a:t>
            </a:r>
            <a:r>
              <a:rPr lang="pt-BR" dirty="0"/>
              <a:t> correlate </a:t>
            </a:r>
            <a:r>
              <a:rPr lang="pt-BR" dirty="0" err="1"/>
              <a:t>positively</a:t>
            </a:r>
            <a:r>
              <a:rPr lang="pt-BR" dirty="0"/>
              <a:t>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occurrence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pleasant</a:t>
            </a:r>
            <a:r>
              <a:rPr lang="pt-BR" dirty="0"/>
              <a:t> </a:t>
            </a:r>
            <a:r>
              <a:rPr lang="pt-BR" dirty="0" err="1"/>
              <a:t>weather</a:t>
            </a:r>
            <a:r>
              <a:rPr lang="pt-BR" dirty="0"/>
              <a:t> </a:t>
            </a:r>
            <a:r>
              <a:rPr lang="pt-BR" dirty="0" err="1"/>
              <a:t>days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963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A4EFB-70E2-F97C-FF69-5B7E7469C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Source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Biases</a:t>
            </a:r>
            <a:endParaRPr lang="pt-UY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E9B1C1-6AED-FF53-8123-70816187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Data </a:t>
            </a:r>
            <a:r>
              <a:rPr lang="pt-BR" dirty="0" err="1"/>
              <a:t>Source</a:t>
            </a:r>
            <a:r>
              <a:rPr lang="pt-BR" dirty="0"/>
              <a:t>:</a:t>
            </a:r>
          </a:p>
          <a:p>
            <a:r>
              <a:rPr lang="pt-BR" dirty="0" err="1"/>
              <a:t>European</a:t>
            </a:r>
            <a:r>
              <a:rPr lang="pt-BR" dirty="0"/>
              <a:t> </a:t>
            </a:r>
            <a:r>
              <a:rPr lang="pt-BR" dirty="0" err="1"/>
              <a:t>Climate</a:t>
            </a:r>
            <a:r>
              <a:rPr lang="pt-BR" dirty="0"/>
              <a:t> Assessment &amp; Data Set (ECA&amp;D) </a:t>
            </a:r>
            <a:r>
              <a:rPr lang="pt-BR" dirty="0" err="1"/>
              <a:t>project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err="1"/>
              <a:t>Potential</a:t>
            </a:r>
            <a:r>
              <a:rPr lang="pt-BR" dirty="0"/>
              <a:t> </a:t>
            </a:r>
            <a:r>
              <a:rPr lang="pt-BR" dirty="0" err="1"/>
              <a:t>Biases</a:t>
            </a:r>
            <a:r>
              <a:rPr lang="pt-BR" dirty="0"/>
              <a:t>:</a:t>
            </a:r>
          </a:p>
          <a:p>
            <a:r>
              <a:rPr lang="pt-BR" dirty="0" err="1"/>
              <a:t>Collection</a:t>
            </a:r>
            <a:r>
              <a:rPr lang="pt-BR" dirty="0"/>
              <a:t> Bias: </a:t>
            </a:r>
            <a:r>
              <a:rPr lang="pt-BR" dirty="0" err="1"/>
              <a:t>Changes</a:t>
            </a:r>
            <a:r>
              <a:rPr lang="pt-BR" dirty="0"/>
              <a:t> in </a:t>
            </a:r>
            <a:r>
              <a:rPr lang="pt-BR" dirty="0" err="1"/>
              <a:t>instrumentation</a:t>
            </a:r>
            <a:r>
              <a:rPr lang="pt-BR" dirty="0"/>
              <a:t>, </a:t>
            </a:r>
            <a:r>
              <a:rPr lang="pt-BR" dirty="0" err="1"/>
              <a:t>measurement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,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station</a:t>
            </a:r>
            <a:r>
              <a:rPr lang="pt-BR" dirty="0"/>
              <a:t> </a:t>
            </a:r>
            <a:r>
              <a:rPr lang="pt-BR" dirty="0" err="1"/>
              <a:t>location</a:t>
            </a:r>
            <a:r>
              <a:rPr lang="pt-BR" dirty="0"/>
              <a:t> over time.</a:t>
            </a:r>
          </a:p>
          <a:p>
            <a:r>
              <a:rPr lang="pt-BR" dirty="0" err="1"/>
              <a:t>Sampling</a:t>
            </a:r>
            <a:r>
              <a:rPr lang="pt-BR" dirty="0"/>
              <a:t> Bias: Data </a:t>
            </a:r>
            <a:r>
              <a:rPr lang="pt-BR" dirty="0" err="1"/>
              <a:t>collected</a:t>
            </a:r>
            <a:r>
              <a:rPr lang="pt-BR" dirty="0"/>
              <a:t> </a:t>
            </a:r>
            <a:r>
              <a:rPr lang="pt-BR" dirty="0" err="1"/>
              <a:t>from</a:t>
            </a:r>
            <a:r>
              <a:rPr lang="pt-BR" dirty="0"/>
              <a:t> 18 </a:t>
            </a:r>
            <a:r>
              <a:rPr lang="pt-BR" dirty="0" err="1"/>
              <a:t>specific</a:t>
            </a:r>
            <a:r>
              <a:rPr lang="pt-BR" dirty="0"/>
              <a:t> </a:t>
            </a:r>
            <a:r>
              <a:rPr lang="pt-BR" dirty="0" err="1"/>
              <a:t>stations</a:t>
            </a:r>
            <a:r>
              <a:rPr lang="pt-BR" dirty="0"/>
              <a:t> out </a:t>
            </a:r>
            <a:r>
              <a:rPr lang="pt-BR" dirty="0" err="1"/>
              <a:t>of</a:t>
            </a:r>
            <a:r>
              <a:rPr lang="pt-BR" dirty="0"/>
              <a:t> 26,321 </a:t>
            </a:r>
            <a:r>
              <a:rPr lang="pt-BR" dirty="0" err="1"/>
              <a:t>stations</a:t>
            </a:r>
            <a:r>
              <a:rPr lang="pt-BR" dirty="0"/>
              <a:t> </a:t>
            </a:r>
            <a:r>
              <a:rPr lang="pt-BR" dirty="0" err="1"/>
              <a:t>across</a:t>
            </a:r>
            <a:r>
              <a:rPr lang="pt-BR" dirty="0"/>
              <a:t> </a:t>
            </a:r>
            <a:r>
              <a:rPr lang="pt-BR" dirty="0" err="1"/>
              <a:t>Europe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Data </a:t>
            </a:r>
            <a:r>
              <a:rPr lang="pt-BR" dirty="0" err="1"/>
              <a:t>Accuracy</a:t>
            </a:r>
            <a:r>
              <a:rPr lang="pt-BR" dirty="0"/>
              <a:t>:</a:t>
            </a:r>
          </a:p>
          <a:p>
            <a:r>
              <a:rPr lang="pt-BR" dirty="0"/>
              <a:t>The data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considered</a:t>
            </a:r>
            <a:r>
              <a:rPr lang="pt-BR" dirty="0"/>
              <a:t> </a:t>
            </a:r>
            <a:r>
              <a:rPr lang="pt-BR" dirty="0" err="1"/>
              <a:t>accurate</a:t>
            </a:r>
            <a:r>
              <a:rPr lang="pt-BR" dirty="0"/>
              <a:t> </a:t>
            </a:r>
            <a:r>
              <a:rPr lang="pt-BR" dirty="0" err="1"/>
              <a:t>due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daily</a:t>
            </a:r>
            <a:r>
              <a:rPr lang="pt-BR" dirty="0"/>
              <a:t> </a:t>
            </a:r>
            <a:r>
              <a:rPr lang="pt-BR" dirty="0" err="1"/>
              <a:t>collection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a </a:t>
            </a:r>
            <a:r>
              <a:rPr lang="pt-BR" dirty="0" err="1"/>
              <a:t>wide</a:t>
            </a:r>
            <a:r>
              <a:rPr lang="pt-BR" dirty="0"/>
              <a:t> range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measured</a:t>
            </a:r>
            <a:r>
              <a:rPr lang="pt-BR" dirty="0"/>
              <a:t> </a:t>
            </a:r>
            <a:r>
              <a:rPr lang="pt-BR" dirty="0" err="1"/>
              <a:t>variables</a:t>
            </a:r>
            <a:r>
              <a:rPr lang="pt-BR" dirty="0"/>
              <a:t> (</a:t>
            </a:r>
            <a:r>
              <a:rPr lang="pt-BR" dirty="0" err="1"/>
              <a:t>temperature</a:t>
            </a:r>
            <a:r>
              <a:rPr lang="pt-BR" dirty="0"/>
              <a:t>, </a:t>
            </a:r>
            <a:r>
              <a:rPr lang="pt-BR" dirty="0" err="1"/>
              <a:t>wind</a:t>
            </a:r>
            <a:r>
              <a:rPr lang="pt-BR" dirty="0"/>
              <a:t> </a:t>
            </a:r>
            <a:r>
              <a:rPr lang="pt-BR" dirty="0" err="1"/>
              <a:t>speed</a:t>
            </a:r>
            <a:r>
              <a:rPr lang="pt-BR" dirty="0"/>
              <a:t>, </a:t>
            </a:r>
            <a:r>
              <a:rPr lang="pt-BR" dirty="0" err="1"/>
              <a:t>snow</a:t>
            </a:r>
            <a:r>
              <a:rPr lang="pt-BR" dirty="0"/>
              <a:t>, global </a:t>
            </a:r>
            <a:r>
              <a:rPr lang="pt-BR" dirty="0" err="1"/>
              <a:t>radiation</a:t>
            </a:r>
            <a:r>
              <a:rPr lang="pt-BR" dirty="0"/>
              <a:t>, etc.).</a:t>
            </a:r>
          </a:p>
        </p:txBody>
      </p:sp>
    </p:spTree>
    <p:extLst>
      <p:ext uri="{BB962C8B-B14F-4D97-AF65-F5344CB8AC3E}">
        <p14:creationId xmlns:p14="http://schemas.microsoft.com/office/powerpoint/2010/main" val="191838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D30CC-A19D-CF2E-49E6-D17CBA194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Data </a:t>
            </a:r>
            <a:r>
              <a:rPr lang="pt-BR" dirty="0" err="1"/>
              <a:t>Optimization</a:t>
            </a:r>
            <a:endParaRPr lang="pt-UY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AF6A25-C85C-38BA-1373-709CAF52E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Optimization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 </a:t>
            </a:r>
            <a:r>
              <a:rPr lang="pt-BR" dirty="0" err="1"/>
              <a:t>Used</a:t>
            </a:r>
            <a:r>
              <a:rPr lang="pt-BR" dirty="0"/>
              <a:t>:</a:t>
            </a:r>
          </a:p>
          <a:p>
            <a:r>
              <a:rPr lang="pt-BR" dirty="0" err="1"/>
              <a:t>Gradient</a:t>
            </a:r>
            <a:r>
              <a:rPr lang="pt-BR" dirty="0"/>
              <a:t> </a:t>
            </a:r>
            <a:r>
              <a:rPr lang="pt-BR" dirty="0" err="1"/>
              <a:t>Descent</a:t>
            </a:r>
            <a:r>
              <a:rPr lang="pt-BR" dirty="0"/>
              <a:t>: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find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best-fit</a:t>
            </a:r>
            <a:r>
              <a:rPr lang="pt-BR" dirty="0"/>
              <a:t> </a:t>
            </a:r>
            <a:r>
              <a:rPr lang="pt-BR" dirty="0" err="1"/>
              <a:t>line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curve </a:t>
            </a:r>
            <a:r>
              <a:rPr lang="pt-BR" dirty="0" err="1"/>
              <a:t>by</a:t>
            </a:r>
            <a:r>
              <a:rPr lang="pt-BR" dirty="0"/>
              <a:t> </a:t>
            </a:r>
            <a:r>
              <a:rPr lang="pt-BR" dirty="0" err="1"/>
              <a:t>minimizing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.</a:t>
            </a:r>
          </a:p>
          <a:p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Pruning</a:t>
            </a:r>
            <a:r>
              <a:rPr lang="pt-BR" dirty="0"/>
              <a:t>: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simplify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model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avoid</a:t>
            </a:r>
            <a:r>
              <a:rPr lang="pt-BR" dirty="0"/>
              <a:t> </a:t>
            </a:r>
            <a:r>
              <a:rPr lang="pt-BR" dirty="0" err="1"/>
              <a:t>overfitting</a:t>
            </a:r>
            <a:r>
              <a:rPr lang="pt-BR" dirty="0"/>
              <a:t>.</a:t>
            </a:r>
          </a:p>
          <a:p>
            <a:r>
              <a:rPr lang="pt-BR" dirty="0"/>
              <a:t>Complex Matrix: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evaluate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improve model </a:t>
            </a:r>
            <a:r>
              <a:rPr lang="pt-BR" dirty="0" err="1"/>
              <a:t>accuracy</a:t>
            </a:r>
            <a:r>
              <a:rPr lang="pt-BR" dirty="0"/>
              <a:t> </a:t>
            </a:r>
            <a:r>
              <a:rPr lang="pt-BR" dirty="0" err="1"/>
              <a:t>through</a:t>
            </a:r>
            <a:r>
              <a:rPr lang="pt-BR" dirty="0"/>
              <a:t> </a:t>
            </a:r>
            <a:r>
              <a:rPr lang="pt-BR" dirty="0" err="1"/>
              <a:t>testing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validation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4758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A9A5F0-E81F-B647-0D94-B7518FAC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685491"/>
            <a:ext cx="11110427" cy="847984"/>
          </a:xfrm>
        </p:spPr>
        <p:txBody>
          <a:bodyPr anchor="ctr">
            <a:normAutofit/>
          </a:bodyPr>
          <a:lstStyle/>
          <a:p>
            <a:r>
              <a:rPr lang="pt-BR" dirty="0" err="1"/>
              <a:t>Supervised</a:t>
            </a:r>
            <a:r>
              <a:rPr lang="pt-BR" dirty="0"/>
              <a:t> Learning </a:t>
            </a:r>
            <a:r>
              <a:rPr lang="pt-BR" dirty="0" err="1"/>
              <a:t>Algorithms</a:t>
            </a:r>
            <a:endParaRPr lang="pt-UY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4300" y="1629923"/>
            <a:ext cx="0" cy="46540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60E2184-5CB3-4E83-A25F-90871164B0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162992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FA0545C9-1CAD-6513-2141-2B94B3B5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2" y="1975565"/>
            <a:ext cx="6838971" cy="3966603"/>
          </a:xfrm>
          <a:prstGeom prst="rect">
            <a:avLst/>
          </a:prstGeom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F6FB5-AC94-127B-1EEE-485AC221C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4630" y="2031167"/>
            <a:ext cx="3446679" cy="3967235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pt-BR" sz="1400"/>
              <a:t>Algorithms Used:</a:t>
            </a:r>
          </a:p>
          <a:p>
            <a:pPr>
              <a:lnSpc>
                <a:spcPct val="110000"/>
              </a:lnSpc>
            </a:pPr>
            <a:r>
              <a:rPr lang="pt-BR" sz="1400"/>
              <a:t>K-Nearest Neighbors (KNN):</a:t>
            </a:r>
          </a:p>
          <a:p>
            <a:pPr lvl="1">
              <a:lnSpc>
                <a:spcPct val="110000"/>
              </a:lnSpc>
            </a:pPr>
            <a:r>
              <a:rPr lang="pt-BR" sz="1400"/>
              <a:t>Training Accuracy: 68%</a:t>
            </a:r>
          </a:p>
          <a:p>
            <a:pPr lvl="1">
              <a:lnSpc>
                <a:spcPct val="110000"/>
              </a:lnSpc>
            </a:pPr>
            <a:r>
              <a:rPr lang="pt-BR" sz="1400"/>
              <a:t>Test Accuracy: 42%</a:t>
            </a:r>
          </a:p>
          <a:p>
            <a:pPr>
              <a:lnSpc>
                <a:spcPct val="110000"/>
              </a:lnSpc>
            </a:pPr>
            <a:endParaRPr lang="pt-BR" sz="1400"/>
          </a:p>
          <a:p>
            <a:pPr>
              <a:lnSpc>
                <a:spcPct val="110000"/>
              </a:lnSpc>
            </a:pPr>
            <a:r>
              <a:rPr lang="pt-BR" sz="1400"/>
              <a:t>Artificial Neural Network (ANN):</a:t>
            </a:r>
          </a:p>
          <a:p>
            <a:pPr lvl="1">
              <a:lnSpc>
                <a:spcPct val="110000"/>
              </a:lnSpc>
            </a:pPr>
            <a:r>
              <a:rPr lang="pt-BR" sz="1400"/>
              <a:t>Training Accuracy: 52%</a:t>
            </a:r>
          </a:p>
          <a:p>
            <a:pPr lvl="1">
              <a:lnSpc>
                <a:spcPct val="110000"/>
              </a:lnSpc>
            </a:pPr>
            <a:r>
              <a:rPr lang="pt-BR" sz="1400"/>
              <a:t>Test Accuracy: 49%</a:t>
            </a:r>
          </a:p>
          <a:p>
            <a:pPr>
              <a:lnSpc>
                <a:spcPct val="110000"/>
              </a:lnSpc>
            </a:pPr>
            <a:endParaRPr lang="pt-BR" sz="1400"/>
          </a:p>
          <a:p>
            <a:pPr>
              <a:lnSpc>
                <a:spcPct val="110000"/>
              </a:lnSpc>
            </a:pPr>
            <a:r>
              <a:rPr lang="pt-BR" sz="1400"/>
              <a:t>Decision Tree:</a:t>
            </a:r>
          </a:p>
          <a:p>
            <a:pPr lvl="1">
              <a:lnSpc>
                <a:spcPct val="110000"/>
              </a:lnSpc>
            </a:pPr>
            <a:r>
              <a:rPr lang="pt-BR" sz="1400"/>
              <a:t>Training Accuracy: 46%</a:t>
            </a:r>
          </a:p>
          <a:p>
            <a:pPr lvl="1">
              <a:lnSpc>
                <a:spcPct val="110000"/>
              </a:lnSpc>
            </a:pPr>
            <a:r>
              <a:rPr lang="pt-BR" sz="1400"/>
              <a:t>Test Accuracy: 47%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6287813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209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DE06B6-FFD1-C45F-C78E-AFE050C44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Summary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Next Steps</a:t>
            </a:r>
            <a:endParaRPr lang="pt-UY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34BD3F-D993-ED19-4201-F80129AFD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 err="1"/>
              <a:t>Summary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Hypotheses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Methods</a:t>
            </a:r>
            <a:r>
              <a:rPr lang="pt-BR" dirty="0"/>
              <a:t>:</a:t>
            </a:r>
          </a:p>
          <a:p>
            <a:r>
              <a:rPr lang="pt-BR" dirty="0"/>
              <a:t>The </a:t>
            </a:r>
            <a:r>
              <a:rPr lang="pt-BR" dirty="0" err="1"/>
              <a:t>hypotheses</a:t>
            </a:r>
            <a:r>
              <a:rPr lang="pt-BR" dirty="0"/>
              <a:t> </a:t>
            </a:r>
            <a:r>
              <a:rPr lang="pt-BR" dirty="0" err="1"/>
              <a:t>were</a:t>
            </a:r>
            <a:r>
              <a:rPr lang="pt-BR" dirty="0"/>
              <a:t> </a:t>
            </a:r>
            <a:r>
              <a:rPr lang="pt-BR" dirty="0" err="1"/>
              <a:t>validated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KNN, ANN,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models.</a:t>
            </a:r>
          </a:p>
          <a:p>
            <a:r>
              <a:rPr lang="pt-BR" dirty="0"/>
              <a:t>KNN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consistent</a:t>
            </a:r>
            <a:r>
              <a:rPr lang="pt-BR" dirty="0"/>
              <a:t>, </a:t>
            </a:r>
            <a:r>
              <a:rPr lang="pt-BR" dirty="0" err="1"/>
              <a:t>although</a:t>
            </a:r>
            <a:r>
              <a:rPr lang="pt-BR" dirty="0"/>
              <a:t> </a:t>
            </a:r>
            <a:r>
              <a:rPr lang="pt-BR" dirty="0" err="1"/>
              <a:t>both</a:t>
            </a:r>
            <a:r>
              <a:rPr lang="pt-BR" dirty="0"/>
              <a:t> KNN </a:t>
            </a:r>
            <a:r>
              <a:rPr lang="pt-BR" dirty="0" err="1"/>
              <a:t>and</a:t>
            </a:r>
            <a:r>
              <a:rPr lang="pt-BR" dirty="0"/>
              <a:t> ANN </a:t>
            </a:r>
            <a:r>
              <a:rPr lang="pt-BR" dirty="0" err="1"/>
              <a:t>showed</a:t>
            </a:r>
            <a:r>
              <a:rPr lang="pt-BR" dirty="0"/>
              <a:t> </a:t>
            </a:r>
            <a:r>
              <a:rPr lang="pt-BR" dirty="0" err="1"/>
              <a:t>overfitting</a:t>
            </a:r>
            <a:r>
              <a:rPr lang="pt-BR" dirty="0"/>
              <a:t> </a:t>
            </a:r>
            <a:r>
              <a:rPr lang="pt-BR" dirty="0" err="1"/>
              <a:t>issues</a:t>
            </a:r>
            <a:r>
              <a:rPr lang="pt-BR" dirty="0"/>
              <a:t>,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</a:t>
            </a:r>
            <a:r>
              <a:rPr lang="pt-BR" dirty="0" err="1"/>
              <a:t>was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most</a:t>
            </a:r>
            <a:r>
              <a:rPr lang="pt-BR" dirty="0"/>
              <a:t> </a:t>
            </a:r>
            <a:r>
              <a:rPr lang="pt-BR" dirty="0" err="1"/>
              <a:t>accurate</a:t>
            </a:r>
            <a:r>
              <a:rPr lang="pt-BR" dirty="0"/>
              <a:t> overall.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Next Steps:</a:t>
            </a:r>
          </a:p>
          <a:p>
            <a:r>
              <a:rPr lang="pt-BR" dirty="0"/>
              <a:t>Continue </a:t>
            </a:r>
            <a:r>
              <a:rPr lang="pt-BR" dirty="0" err="1"/>
              <a:t>optimizing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Decision</a:t>
            </a:r>
            <a:r>
              <a:rPr lang="pt-BR" dirty="0"/>
              <a:t> </a:t>
            </a:r>
            <a:r>
              <a:rPr lang="pt-BR" dirty="0" err="1"/>
              <a:t>Tree</a:t>
            </a:r>
            <a:r>
              <a:rPr lang="pt-BR" dirty="0"/>
              <a:t> model.</a:t>
            </a:r>
          </a:p>
          <a:p>
            <a:r>
              <a:rPr lang="pt-BR" dirty="0"/>
              <a:t>Explore ensemble </a:t>
            </a:r>
            <a:r>
              <a:rPr lang="pt-BR" dirty="0" err="1"/>
              <a:t>methods</a:t>
            </a:r>
            <a:r>
              <a:rPr lang="pt-BR" dirty="0"/>
              <a:t> </a:t>
            </a:r>
            <a:r>
              <a:rPr lang="pt-BR" dirty="0" err="1"/>
              <a:t>combining</a:t>
            </a:r>
            <a:r>
              <a:rPr lang="pt-BR" dirty="0"/>
              <a:t> </a:t>
            </a:r>
            <a:r>
              <a:rPr lang="pt-BR" dirty="0" err="1"/>
              <a:t>supervised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unsupervised</a:t>
            </a:r>
            <a:r>
              <a:rPr lang="pt-BR" dirty="0"/>
              <a:t> models.</a:t>
            </a:r>
          </a:p>
          <a:p>
            <a:r>
              <a:rPr lang="pt-BR" dirty="0" err="1"/>
              <a:t>Extend</a:t>
            </a:r>
            <a:r>
              <a:rPr lang="pt-BR" dirty="0"/>
              <a:t> </a:t>
            </a:r>
            <a:r>
              <a:rPr lang="pt-BR" dirty="0" err="1"/>
              <a:t>research</a:t>
            </a:r>
            <a:r>
              <a:rPr lang="pt-BR" dirty="0"/>
              <a:t>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uncategorized</a:t>
            </a:r>
            <a:r>
              <a:rPr lang="pt-BR" dirty="0"/>
              <a:t> </a:t>
            </a:r>
            <a:r>
              <a:rPr lang="pt-BR" dirty="0" err="1"/>
              <a:t>patterns</a:t>
            </a:r>
            <a:r>
              <a:rPr lang="pt-BR" dirty="0"/>
              <a:t> </a:t>
            </a:r>
            <a:r>
              <a:rPr lang="pt-BR" dirty="0" err="1"/>
              <a:t>using</a:t>
            </a:r>
            <a:r>
              <a:rPr lang="pt-BR" dirty="0"/>
              <a:t> </a:t>
            </a:r>
            <a:r>
              <a:rPr lang="pt-BR" dirty="0" err="1"/>
              <a:t>unsupervised</a:t>
            </a:r>
            <a:r>
              <a:rPr lang="pt-BR" dirty="0"/>
              <a:t> learning.</a:t>
            </a:r>
          </a:p>
        </p:txBody>
      </p:sp>
    </p:spTree>
    <p:extLst>
      <p:ext uri="{BB962C8B-B14F-4D97-AF65-F5344CB8AC3E}">
        <p14:creationId xmlns:p14="http://schemas.microsoft.com/office/powerpoint/2010/main" val="2591321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95BF9-2BBD-4260-A118-8F5158036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A398C7-3FA4-4D8D-8392-B6CD2F434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7D19053-F48D-4B66-AF7B-A06FA6D26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5529" y="6287281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1">
            <a:extLst>
              <a:ext uri="{FF2B5EF4-FFF2-40B4-BE49-F238E27FC236}">
                <a16:creationId xmlns:a16="http://schemas.microsoft.com/office/drawing/2014/main" id="{F4D386D0-74C9-494A-4D57-E94B00D75846}"/>
              </a:ext>
            </a:extLst>
          </p:cNvPr>
          <p:cNvSpPr txBox="1">
            <a:spLocks/>
          </p:cNvSpPr>
          <p:nvPr/>
        </p:nvSpPr>
        <p:spPr>
          <a:xfrm>
            <a:off x="4257185" y="1077823"/>
            <a:ext cx="3503409" cy="23446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pPr algn="ctr"/>
            <a:r>
              <a:rPr lang="pt-UY" sz="3600" dirty="0">
                <a:solidFill>
                  <a:schemeClr val="accent5">
                    <a:lumMod val="75000"/>
                  </a:schemeClr>
                </a:solidFill>
                <a:latin typeface="Segoe Print" panose="02000800000000000000" pitchFamily="2" charset="0"/>
                <a:cs typeface="AkayaTelivigala" pitchFamily="2" charset="77"/>
              </a:rPr>
              <a:t>THANK YOU!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8290380-D8D0-C876-FDE7-8BFDC6F976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9721553"/>
              </p:ext>
            </p:extLst>
          </p:nvPr>
        </p:nvGraphicFramePr>
        <p:xfrm>
          <a:off x="1894115" y="3788229"/>
          <a:ext cx="8451667" cy="2440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483312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_2SEEDS">
      <a:dk1>
        <a:srgbClr val="000000"/>
      </a:dk1>
      <a:lt1>
        <a:srgbClr val="FFFFFF"/>
      </a:lt1>
      <a:dk2>
        <a:srgbClr val="23323E"/>
      </a:dk2>
      <a:lt2>
        <a:srgbClr val="E8E3E2"/>
      </a:lt2>
      <a:accent1>
        <a:srgbClr val="3B94B1"/>
      </a:accent1>
      <a:accent2>
        <a:srgbClr val="46B4A1"/>
      </a:accent2>
      <a:accent3>
        <a:srgbClr val="4D74C3"/>
      </a:accent3>
      <a:accent4>
        <a:srgbClr val="B13B58"/>
      </a:accent4>
      <a:accent5>
        <a:srgbClr val="C3604D"/>
      </a:accent5>
      <a:accent6>
        <a:srgbClr val="B1803B"/>
      </a:accent6>
      <a:hlink>
        <a:srgbClr val="BF5F3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364</Words>
  <Application>Microsoft Macintosh PowerPoint</Application>
  <PresentationFormat>Widescreen</PresentationFormat>
  <Paragraphs>57</Paragraphs>
  <Slides>7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Batang</vt:lpstr>
      <vt:lpstr>Aptos</vt:lpstr>
      <vt:lpstr>Arial</vt:lpstr>
      <vt:lpstr>Avenir Next LT Pro Light</vt:lpstr>
      <vt:lpstr>Segoe Print</vt:lpstr>
      <vt:lpstr>AlignmentVTI</vt:lpstr>
      <vt:lpstr>Using Machine Learning to Predict Weather Conditions</vt:lpstr>
      <vt:lpstr>Objective and Hypotheses</vt:lpstr>
      <vt:lpstr>Data Source and Biases</vt:lpstr>
      <vt:lpstr>Data Optimization</vt:lpstr>
      <vt:lpstr>Supervised Learning Algorithms</vt:lpstr>
      <vt:lpstr>Summary and Next Steps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Marcela Acosta</dc:creator>
  <cp:lastModifiedBy>Marcela Acosta</cp:lastModifiedBy>
  <cp:revision>8</cp:revision>
  <dcterms:created xsi:type="dcterms:W3CDTF">2024-07-09T18:02:53Z</dcterms:created>
  <dcterms:modified xsi:type="dcterms:W3CDTF">2024-07-16T00:18:34Z</dcterms:modified>
</cp:coreProperties>
</file>