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sldIdLst>
    <p:sldId id="256" r:id="rId5"/>
    <p:sldId id="257" r:id="rId6"/>
    <p:sldId id="258" r:id="rId7"/>
    <p:sldId id="262" r:id="rId8"/>
    <p:sldId id="362" r:id="rId9"/>
    <p:sldId id="263" r:id="rId10"/>
    <p:sldId id="264" r:id="rId11"/>
    <p:sldId id="265" r:id="rId12"/>
    <p:sldId id="266" r:id="rId13"/>
    <p:sldId id="267" r:id="rId14"/>
    <p:sldId id="268" r:id="rId15"/>
    <p:sldId id="259" r:id="rId16"/>
    <p:sldId id="269" r:id="rId17"/>
    <p:sldId id="270" r:id="rId18"/>
    <p:sldId id="271" r:id="rId19"/>
    <p:sldId id="260" r:id="rId20"/>
    <p:sldId id="272" r:id="rId21"/>
    <p:sldId id="273" r:id="rId22"/>
    <p:sldId id="261" r:id="rId23"/>
    <p:sldId id="274" r:id="rId24"/>
    <p:sldId id="276" r:id="rId25"/>
    <p:sldId id="277" r:id="rId26"/>
    <p:sldId id="278" r:id="rId27"/>
    <p:sldId id="279"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EDD4A-BB42-47D7-BE3B-2018804E5835}" v="5" dt="2019-03-08T07:53:53.81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8" autoAdjust="0"/>
    <p:restoredTop sz="68521" autoAdjust="0"/>
  </p:normalViewPr>
  <p:slideViewPr>
    <p:cSldViewPr snapToGrid="0">
      <p:cViewPr varScale="1">
        <p:scale>
          <a:sx n="111" d="100"/>
          <a:sy n="111" d="100"/>
        </p:scale>
        <p:origin x="1716" y="10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Jakl" userId="2cbac219-4338-41a4-9683-334fbeb56f30" providerId="ADAL" clId="{097EDD4A-BB42-47D7-BE3B-2018804E5835}"/>
    <pc:docChg chg="undo custSel addSld delSld modSld">
      <pc:chgData name="Andreas Jakl" userId="2cbac219-4338-41a4-9683-334fbeb56f30" providerId="ADAL" clId="{097EDD4A-BB42-47D7-BE3B-2018804E5835}" dt="2019-03-08T07:53:53.811" v="112"/>
      <pc:docMkLst>
        <pc:docMk/>
      </pc:docMkLst>
      <pc:sldChg chg="modSp">
        <pc:chgData name="Andreas Jakl" userId="2cbac219-4338-41a4-9683-334fbeb56f30" providerId="ADAL" clId="{097EDD4A-BB42-47D7-BE3B-2018804E5835}" dt="2019-03-08T07:46:18.974" v="2" actId="6549"/>
        <pc:sldMkLst>
          <pc:docMk/>
          <pc:sldMk cId="2511273521" sldId="267"/>
        </pc:sldMkLst>
        <pc:spChg chg="mod">
          <ac:chgData name="Andreas Jakl" userId="2cbac219-4338-41a4-9683-334fbeb56f30" providerId="ADAL" clId="{097EDD4A-BB42-47D7-BE3B-2018804E5835}" dt="2019-03-08T07:46:18.974" v="2" actId="6549"/>
          <ac:spMkLst>
            <pc:docMk/>
            <pc:sldMk cId="2511273521" sldId="267"/>
            <ac:spMk id="3" creationId="{00000000-0000-0000-0000-000000000000}"/>
          </ac:spMkLst>
        </pc:spChg>
      </pc:sldChg>
      <pc:sldChg chg="add del modTransition">
        <pc:chgData name="Andreas Jakl" userId="2cbac219-4338-41a4-9683-334fbeb56f30" providerId="ADAL" clId="{097EDD4A-BB42-47D7-BE3B-2018804E5835}" dt="2019-03-08T07:50:59.686" v="58"/>
        <pc:sldMkLst>
          <pc:docMk/>
          <pc:sldMk cId="3661937547" sldId="272"/>
        </pc:sldMkLst>
      </pc:sldChg>
      <pc:sldChg chg="modSp">
        <pc:chgData name="Andreas Jakl" userId="2cbac219-4338-41a4-9683-334fbeb56f30" providerId="ADAL" clId="{097EDD4A-BB42-47D7-BE3B-2018804E5835}" dt="2019-03-08T07:52:23.216" v="74" actId="20577"/>
        <pc:sldMkLst>
          <pc:docMk/>
          <pc:sldMk cId="3724026218" sldId="274"/>
        </pc:sldMkLst>
        <pc:spChg chg="mod">
          <ac:chgData name="Andreas Jakl" userId="2cbac219-4338-41a4-9683-334fbeb56f30" providerId="ADAL" clId="{097EDD4A-BB42-47D7-BE3B-2018804E5835}" dt="2019-03-08T07:52:23.216" v="74" actId="20577"/>
          <ac:spMkLst>
            <pc:docMk/>
            <pc:sldMk cId="3724026218" sldId="274"/>
            <ac:spMk id="3" creationId="{00000000-0000-0000-0000-000000000000}"/>
          </ac:spMkLst>
        </pc:spChg>
      </pc:sldChg>
      <pc:sldChg chg="add del">
        <pc:chgData name="Andreas Jakl" userId="2cbac219-4338-41a4-9683-334fbeb56f30" providerId="ADAL" clId="{097EDD4A-BB42-47D7-BE3B-2018804E5835}" dt="2019-03-08T07:50:52.295" v="49" actId="2696"/>
        <pc:sldMkLst>
          <pc:docMk/>
          <pc:sldMk cId="2145180467" sldId="276"/>
        </pc:sldMkLst>
      </pc:sldChg>
      <pc:sldChg chg="modSp modNotesTx">
        <pc:chgData name="Andreas Jakl" userId="2cbac219-4338-41a4-9683-334fbeb56f30" providerId="ADAL" clId="{097EDD4A-BB42-47D7-BE3B-2018804E5835}" dt="2019-03-08T07:52:53.759" v="91" actId="6549"/>
        <pc:sldMkLst>
          <pc:docMk/>
          <pc:sldMk cId="2724717009" sldId="277"/>
        </pc:sldMkLst>
        <pc:spChg chg="mod">
          <ac:chgData name="Andreas Jakl" userId="2cbac219-4338-41a4-9683-334fbeb56f30" providerId="ADAL" clId="{097EDD4A-BB42-47D7-BE3B-2018804E5835}" dt="2019-03-08T07:52:42.199" v="79" actId="6549"/>
          <ac:spMkLst>
            <pc:docMk/>
            <pc:sldMk cId="2724717009" sldId="277"/>
            <ac:spMk id="3" creationId="{00000000-0000-0000-0000-000000000000}"/>
          </ac:spMkLst>
        </pc:spChg>
      </pc:sldChg>
      <pc:sldChg chg="modSp">
        <pc:chgData name="Andreas Jakl" userId="2cbac219-4338-41a4-9683-334fbeb56f30" providerId="ADAL" clId="{097EDD4A-BB42-47D7-BE3B-2018804E5835}" dt="2019-03-08T07:53:27.841" v="103" actId="14100"/>
        <pc:sldMkLst>
          <pc:docMk/>
          <pc:sldMk cId="996052164" sldId="278"/>
        </pc:sldMkLst>
        <pc:spChg chg="mod">
          <ac:chgData name="Andreas Jakl" userId="2cbac219-4338-41a4-9683-334fbeb56f30" providerId="ADAL" clId="{097EDD4A-BB42-47D7-BE3B-2018804E5835}" dt="2019-03-08T07:53:27.841" v="103" actId="14100"/>
          <ac:spMkLst>
            <pc:docMk/>
            <pc:sldMk cId="996052164" sldId="278"/>
            <ac:spMk id="3" creationId="{00000000-0000-0000-0000-000000000000}"/>
          </ac:spMkLst>
        </pc:spChg>
      </pc:sldChg>
      <pc:sldChg chg="modSp">
        <pc:chgData name="Andreas Jakl" userId="2cbac219-4338-41a4-9683-334fbeb56f30" providerId="ADAL" clId="{097EDD4A-BB42-47D7-BE3B-2018804E5835}" dt="2019-03-08T07:53:53.811" v="112"/>
        <pc:sldMkLst>
          <pc:docMk/>
          <pc:sldMk cId="3915780088" sldId="279"/>
        </pc:sldMkLst>
        <pc:spChg chg="mod">
          <ac:chgData name="Andreas Jakl" userId="2cbac219-4338-41a4-9683-334fbeb56f30" providerId="ADAL" clId="{097EDD4A-BB42-47D7-BE3B-2018804E5835}" dt="2019-03-08T07:53:53.811" v="112"/>
          <ac:spMkLst>
            <pc:docMk/>
            <pc:sldMk cId="3915780088"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CDDC-9EE7-45A2-A636-2109E812F11C}" type="datetimeFigureOut">
              <a:rPr lang="de-AT" smtClean="0"/>
              <a:t>08.03.2019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C8BAA-644C-437D-B2A7-107486058668}" type="slidenum">
              <a:rPr lang="de-AT" smtClean="0"/>
              <a:t>‹#›</a:t>
            </a:fld>
            <a:endParaRPr lang="de-AT"/>
          </a:p>
        </p:txBody>
      </p:sp>
    </p:spTree>
    <p:extLst>
      <p:ext uri="{BB962C8B-B14F-4D97-AF65-F5344CB8AC3E}">
        <p14:creationId xmlns:p14="http://schemas.microsoft.com/office/powerpoint/2010/main" val="343490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Variablen sind </a:t>
            </a:r>
            <a:r>
              <a:rPr lang="de-AT" sz="1200" b="0" kern="1200" dirty="0" err="1">
                <a:solidFill>
                  <a:schemeClr val="tx1"/>
                </a:solidFill>
                <a:effectLst/>
                <a:latin typeface="+mn-lt"/>
                <a:ea typeface="+mn-ea"/>
                <a:cs typeface="+mn-cs"/>
              </a:rPr>
              <a:t>grundsaetzlich</a:t>
            </a:r>
            <a:r>
              <a:rPr lang="de-AT" sz="1200" b="0" kern="1200" dirty="0">
                <a:solidFill>
                  <a:schemeClr val="tx1"/>
                </a:solidFill>
                <a:effectLst/>
                <a:latin typeface="+mn-lt"/>
                <a:ea typeface="+mn-ea"/>
                <a:cs typeface="+mn-cs"/>
              </a:rPr>
              <a:t> nichts anderes als reservierte </a:t>
            </a:r>
            <a:r>
              <a:rPr lang="de-AT" sz="1200" b="0" kern="1200" dirty="0" err="1">
                <a:solidFill>
                  <a:schemeClr val="tx1"/>
                </a:solidFill>
                <a:effectLst/>
                <a:latin typeface="+mn-lt"/>
                <a:ea typeface="+mn-ea"/>
                <a:cs typeface="+mn-cs"/>
              </a:rPr>
              <a:t>Speicherplaetze</a:t>
            </a:r>
            <a:r>
              <a:rPr lang="de-AT" sz="1200" b="0" kern="1200" dirty="0">
                <a:solidFill>
                  <a:schemeClr val="tx1"/>
                </a:solidFill>
                <a:effectLst/>
                <a:latin typeface="+mn-lt"/>
                <a:ea typeface="+mn-ea"/>
                <a:cs typeface="+mn-cs"/>
              </a:rPr>
              <a:t> zum Speichern von Werten. Das bedeutet, wenn man eine Variable anlegt wird zugleich der </a:t>
            </a:r>
            <a:r>
              <a:rPr lang="de-AT" sz="1200" b="0" kern="1200" dirty="0" err="1">
                <a:solidFill>
                  <a:schemeClr val="tx1"/>
                </a:solidFill>
                <a:effectLst/>
                <a:latin typeface="+mn-lt"/>
                <a:ea typeface="+mn-ea"/>
                <a:cs typeface="+mn-cs"/>
              </a:rPr>
              <a:t>benoetigte</a:t>
            </a:r>
            <a:r>
              <a:rPr lang="de-AT" sz="1200" b="0" kern="1200" dirty="0">
                <a:solidFill>
                  <a:schemeClr val="tx1"/>
                </a:solidFill>
                <a:effectLst/>
                <a:latin typeface="+mn-lt"/>
                <a:ea typeface="+mn-ea"/>
                <a:cs typeface="+mn-cs"/>
              </a:rPr>
              <a:t> Speicherplatz im Speicher reserviert.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Basierend am verwendeten Datentyp der Variable, wird in Python vom Interpreter der entsprechende Speicherplatz angefordert und auch entschieden was dann in diesem </a:t>
            </a:r>
            <a:r>
              <a:rPr lang="de-AT" sz="1200" b="0" kern="1200" dirty="0" err="1">
                <a:solidFill>
                  <a:schemeClr val="tx1"/>
                </a:solidFill>
                <a:effectLst/>
                <a:latin typeface="+mn-lt"/>
                <a:ea typeface="+mn-ea"/>
                <a:cs typeface="+mn-cs"/>
              </a:rPr>
              <a:t>reserverten</a:t>
            </a:r>
            <a:r>
              <a:rPr lang="de-AT" sz="1200" b="0" kern="1200" dirty="0">
                <a:solidFill>
                  <a:schemeClr val="tx1"/>
                </a:solidFill>
                <a:effectLst/>
                <a:latin typeface="+mn-lt"/>
                <a:ea typeface="+mn-ea"/>
                <a:cs typeface="+mn-cs"/>
              </a:rPr>
              <a:t> Speicherplatz gespeichert werden kann. Dadurch</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durch die Zuweisung von verschiedenen Datentypen zu Variablen auch dann:</a:t>
            </a:r>
          </a:p>
          <a:p>
            <a:r>
              <a:rPr lang="de-AT" sz="1200" b="0" kern="1200" dirty="0">
                <a:solidFill>
                  <a:schemeClr val="tx1"/>
                </a:solidFill>
                <a:effectLst/>
                <a:latin typeface="+mn-lt"/>
                <a:ea typeface="+mn-ea"/>
                <a:cs typeface="+mn-cs"/>
              </a:rPr>
              <a:t>-</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Integer</a:t>
            </a:r>
          </a:p>
          <a:p>
            <a:r>
              <a:rPr lang="de-AT" sz="1200" b="0" kern="1200" dirty="0">
                <a:solidFill>
                  <a:schemeClr val="tx1"/>
                </a:solidFill>
                <a:effectLst/>
                <a:latin typeface="+mn-lt"/>
                <a:ea typeface="+mn-ea"/>
                <a:cs typeface="+mn-cs"/>
              </a:rPr>
              <a:t>-</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Decimals</a:t>
            </a:r>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Characters</a:t>
            </a:r>
            <a:r>
              <a:rPr lang="de-AT" sz="1200" b="0" kern="1200" dirty="0">
                <a:solidFill>
                  <a:schemeClr val="tx1"/>
                </a:solidFill>
                <a:effectLst/>
                <a:latin typeface="+mn-lt"/>
                <a:ea typeface="+mn-ea"/>
                <a:cs typeface="+mn-cs"/>
              </a:rPr>
              <a:t>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4</a:t>
            </a:fld>
            <a:endParaRPr lang="de-AT"/>
          </a:p>
        </p:txBody>
      </p:sp>
    </p:spTree>
    <p:extLst>
      <p:ext uri="{BB962C8B-B14F-4D97-AF65-F5344CB8AC3E}">
        <p14:creationId xmlns:p14="http://schemas.microsoft.com/office/powerpoint/2010/main" val="9333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unsere BSPs ist a := 5 und b := 10.</a:t>
            </a:r>
          </a:p>
          <a:p>
            <a:r>
              <a:rPr lang="de-AT" sz="1200" b="0" kern="1200" dirty="0">
                <a:solidFill>
                  <a:schemeClr val="tx1"/>
                </a:solidFill>
                <a:effectLst/>
                <a:latin typeface="+mn-lt"/>
                <a:ea typeface="+mn-ea"/>
                <a:cs typeface="+mn-cs"/>
              </a:rPr>
              <a:t>a = 5</a:t>
            </a:r>
          </a:p>
          <a:p>
            <a:r>
              <a:rPr lang="de-AT" sz="1200" b="0" kern="1200" dirty="0">
                <a:solidFill>
                  <a:schemeClr val="tx1"/>
                </a:solidFill>
                <a:effectLst/>
                <a:latin typeface="+mn-lt"/>
                <a:ea typeface="+mn-ea"/>
                <a:cs typeface="+mn-cs"/>
              </a:rPr>
              <a:t>b = 10</a:t>
            </a:r>
          </a:p>
          <a:p>
            <a:r>
              <a:rPr lang="de-AT" sz="1200" b="0" kern="1200" dirty="0">
                <a:solidFill>
                  <a:schemeClr val="tx1"/>
                </a:solidFill>
                <a:effectLst/>
                <a:latin typeface="+mn-lt"/>
                <a:ea typeface="+mn-ea"/>
                <a:cs typeface="+mn-cs"/>
              </a:rPr>
              <a:t>Achtung: In diesen Beispielen wird immer entweder a oder b der variable c zugewiesen. Wichtig ist zu </a:t>
            </a:r>
            <a:r>
              <a:rPr lang="de-AT" sz="1200" b="0" kern="1200" dirty="0" err="1">
                <a:solidFill>
                  <a:schemeClr val="tx1"/>
                </a:solidFill>
                <a:effectLst/>
                <a:latin typeface="+mn-lt"/>
                <a:ea typeface="+mn-ea"/>
                <a:cs typeface="+mn-cs"/>
              </a:rPr>
              <a:t>merken,dass</a:t>
            </a:r>
            <a:r>
              <a:rPr lang="de-AT" sz="1200" b="0" kern="1200" dirty="0">
                <a:solidFill>
                  <a:schemeClr val="tx1"/>
                </a:solidFill>
                <a:effectLst/>
                <a:latin typeface="+mn-lt"/>
                <a:ea typeface="+mn-ea"/>
                <a:cs typeface="+mn-cs"/>
              </a:rPr>
              <a:t> diese Operatoren nur mit Variablen angewendet werden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die schon einen Wert zugewiesen haben. Bei einer neuen (leeren Variable) ist es nicht </a:t>
            </a:r>
            <a:r>
              <a:rPr lang="de-AT" sz="1200" b="0" kern="1200" dirty="0" err="1">
                <a:solidFill>
                  <a:schemeClr val="tx1"/>
                </a:solidFill>
                <a:effectLst/>
                <a:latin typeface="+mn-lt"/>
                <a:ea typeface="+mn-ea"/>
                <a:cs typeface="+mn-cs"/>
              </a:rPr>
              <a:t>moeglich</a:t>
            </a:r>
            <a:r>
              <a:rPr lang="de-AT" sz="1200" b="0" kern="1200" dirty="0">
                <a:solidFill>
                  <a:schemeClr val="tx1"/>
                </a:solidFill>
                <a:effectLst/>
                <a:latin typeface="+mn-lt"/>
                <a:ea typeface="+mn-ea"/>
                <a:cs typeface="+mn-cs"/>
              </a:rPr>
              <a:t>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Zuweisung: Weist das Ergebnis des Operators der rechten Seite der Operator der Linken Seite zu: c = a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'Zuweisung: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Addiert den rechten Operanden zum linken Operanden und weist das Ergebnis dem linken Operanden zu: c += b ist gleich wie c = a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'Addition: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Subtrahiert den rechten Operanden vom linken Operanden und weist das Ergebnis dem linken Operanden zu: c -= b ist gleich wie c = a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'Subtraktion: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Multiplikation: Multipliziert die beiden Operanden und weist das </a:t>
            </a:r>
            <a:r>
              <a:rPr lang="de-AT" sz="1200" b="0" kern="1200" dirty="0" err="1">
                <a:solidFill>
                  <a:schemeClr val="tx1"/>
                </a:solidFill>
                <a:effectLst/>
                <a:latin typeface="+mn-lt"/>
                <a:ea typeface="+mn-ea"/>
                <a:cs typeface="+mn-cs"/>
              </a:rPr>
              <a:t>ergebnis</a:t>
            </a:r>
            <a:r>
              <a:rPr lang="de-AT" sz="1200" b="0" kern="1200" dirty="0">
                <a:solidFill>
                  <a:schemeClr val="tx1"/>
                </a:solidFill>
                <a:effectLst/>
                <a:latin typeface="+mn-lt"/>
                <a:ea typeface="+mn-ea"/>
                <a:cs typeface="+mn-cs"/>
              </a:rPr>
              <a:t> dem linken Operanden zu: c *= b ist gleich wie c = a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'Multiplikation: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Division: Dividiert den linken Operator durch den rechten Operator und weist das Ergebnis dem linken Operator zu : c /= a ist gleich wie c = b / a </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b, a,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Modulus</a:t>
            </a:r>
            <a:r>
              <a:rPr lang="de-AT" sz="1200" b="0" kern="1200" dirty="0">
                <a:solidFill>
                  <a:schemeClr val="tx1"/>
                </a:solidFill>
                <a:effectLst/>
                <a:latin typeface="+mn-lt"/>
                <a:ea typeface="+mn-ea"/>
                <a:cs typeface="+mn-cs"/>
              </a:rPr>
              <a:t> Division: Dividiert den linken Operator durch den rechten Operator und weist den Rest der Division</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dem linken Operator zu : c %= a ist gleich wie c = b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Modulus</a:t>
            </a:r>
            <a:r>
              <a:rPr lang="de-AT" sz="1200" b="0" kern="1200" dirty="0">
                <a:solidFill>
                  <a:schemeClr val="tx1"/>
                </a:solidFill>
                <a:effectLst/>
                <a:latin typeface="+mn-lt"/>
                <a:ea typeface="+mn-ea"/>
                <a:cs typeface="+mn-cs"/>
              </a:rPr>
              <a:t>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b, a,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Exponent: </a:t>
            </a:r>
            <a:r>
              <a:rPr lang="de-AT" sz="1200" b="0" kern="1200" dirty="0" err="1">
                <a:solidFill>
                  <a:schemeClr val="tx1"/>
                </a:solidFill>
                <a:effectLst/>
                <a:latin typeface="+mn-lt"/>
                <a:ea typeface="+mn-ea"/>
                <a:cs typeface="+mn-cs"/>
              </a:rPr>
              <a:t>Exponentiert</a:t>
            </a:r>
            <a:r>
              <a:rPr lang="de-AT" sz="1200" b="0" kern="1200" dirty="0">
                <a:solidFill>
                  <a:schemeClr val="tx1"/>
                </a:solidFill>
                <a:effectLst/>
                <a:latin typeface="+mn-lt"/>
                <a:ea typeface="+mn-ea"/>
                <a:cs typeface="+mn-cs"/>
              </a:rPr>
              <a:t> (Hochrechnung) den linken Operanden mit dem rechten Operanden und weist das Ergebnis dem linken Operanden zu: c **= b ist gleich wie c = a ** b </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'Exponent: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Floor Division: Die Division von Operanden, wobei das Ergebnis der Quotient ist, in dem die Nachkommastellen entfernt werden. Wenn jedoch einer der Operanden negativ ist, ist das Ergebnis leer, d. H. Abgerundet von Null</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(in Richtung der negativen Unendlichkeit). Das Ergebnis der </a:t>
            </a:r>
            <a:r>
              <a:rPr lang="de-AT" sz="1200" b="0" kern="1200" dirty="0" err="1">
                <a:solidFill>
                  <a:schemeClr val="tx1"/>
                </a:solidFill>
                <a:effectLst/>
                <a:latin typeface="+mn-lt"/>
                <a:ea typeface="+mn-ea"/>
                <a:cs typeface="+mn-cs"/>
              </a:rPr>
              <a:t>Berechung</a:t>
            </a:r>
            <a:r>
              <a:rPr lang="de-AT" sz="1200" b="0" kern="1200" dirty="0">
                <a:solidFill>
                  <a:schemeClr val="tx1"/>
                </a:solidFill>
                <a:effectLst/>
                <a:latin typeface="+mn-lt"/>
                <a:ea typeface="+mn-ea"/>
                <a:cs typeface="+mn-cs"/>
              </a:rPr>
              <a:t> wir dem linken Operanden zugewiesen:</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c //= a ist gleich wie c = b // a</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'Floor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b, a,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14</a:t>
            </a:fld>
            <a:endParaRPr lang="de-AT"/>
          </a:p>
        </p:txBody>
      </p:sp>
    </p:spTree>
    <p:extLst>
      <p:ext uri="{BB962C8B-B14F-4D97-AF65-F5344CB8AC3E}">
        <p14:creationId xmlns:p14="http://schemas.microsoft.com/office/powerpoint/2010/main" val="170461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unsere BSPs ist a := 5 und b := 10.</a:t>
            </a:r>
          </a:p>
          <a:p>
            <a:r>
              <a:rPr lang="de-AT" sz="1200" b="0" kern="1200" dirty="0">
                <a:solidFill>
                  <a:schemeClr val="tx1"/>
                </a:solidFill>
                <a:effectLst/>
                <a:latin typeface="+mn-lt"/>
                <a:ea typeface="+mn-ea"/>
                <a:cs typeface="+mn-cs"/>
              </a:rPr>
              <a:t>a = 5</a:t>
            </a:r>
          </a:p>
          <a:p>
            <a:r>
              <a:rPr lang="de-AT" sz="1200" b="0" kern="1200" dirty="0">
                <a:solidFill>
                  <a:schemeClr val="tx1"/>
                </a:solidFill>
                <a:effectLst/>
                <a:latin typeface="+mn-lt"/>
                <a:ea typeface="+mn-ea"/>
                <a:cs typeface="+mn-cs"/>
              </a:rPr>
              <a:t>b = 10</a:t>
            </a:r>
          </a:p>
          <a:p>
            <a:r>
              <a:rPr lang="de-AT" sz="1200" b="0" kern="1200" dirty="0">
                <a:solidFill>
                  <a:schemeClr val="tx1"/>
                </a:solidFill>
                <a:effectLst/>
                <a:latin typeface="+mn-lt"/>
                <a:ea typeface="+mn-ea"/>
                <a:cs typeface="+mn-cs"/>
              </a:rPr>
              <a:t>Achtung: In diesen Beispielen wird immer entweder a oder b der variable c zugewiesen. Wichtig ist zu merken,</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dass diese Operatoren nur mit Variablen angewendet werden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die schon einen Wert zugewiesen haben. Bei einer neuen (leeren Variable) ist es nicht </a:t>
            </a:r>
            <a:r>
              <a:rPr lang="de-AT" sz="1200" b="0" kern="1200" dirty="0" err="1">
                <a:solidFill>
                  <a:schemeClr val="tx1"/>
                </a:solidFill>
                <a:effectLst/>
                <a:latin typeface="+mn-lt"/>
                <a:ea typeface="+mn-ea"/>
                <a:cs typeface="+mn-cs"/>
              </a:rPr>
              <a:t>moeglich</a:t>
            </a:r>
            <a:r>
              <a:rPr lang="de-AT" sz="1200" b="0" kern="1200" dirty="0">
                <a:solidFill>
                  <a:schemeClr val="tx1"/>
                </a:solidFill>
                <a:effectLst/>
                <a:latin typeface="+mn-lt"/>
                <a:ea typeface="+mn-ea"/>
                <a:cs typeface="+mn-cs"/>
              </a:rPr>
              <a:t>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Wenn der linke und der rechte Operand gleich sind ist das Ergebnis der Auswertung TRUE sonst FALSE: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'Gleich (</a:t>
            </a:r>
            <a:r>
              <a:rPr lang="de-AT" sz="1200" b="0" kern="1200" dirty="0" err="1">
                <a:solidFill>
                  <a:schemeClr val="tx1"/>
                </a:solidFill>
                <a:effectLst/>
                <a:latin typeface="+mn-lt"/>
                <a:ea typeface="+mn-ea"/>
                <a:cs typeface="+mn-cs"/>
              </a:rPr>
              <a:t>Equal</a:t>
            </a:r>
            <a:r>
              <a:rPr lang="de-AT" sz="1200" b="0" kern="1200" dirty="0">
                <a:solidFill>
                  <a:schemeClr val="tx1"/>
                </a:solidFill>
                <a:effectLst/>
                <a:latin typeface="+mn-lt"/>
                <a:ea typeface="+mn-ea"/>
                <a:cs typeface="+mn-cs"/>
              </a:rPr>
              <a:t>): a = {}, b = {} --&gt; (a ==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Wenn der linke und der rechte Operand ungleich sind ist das Ergebnis der Auswertung TRUE sonst FALSE: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'Ungleich (Not </a:t>
            </a:r>
            <a:r>
              <a:rPr lang="de-AT" sz="1200" b="0" kern="1200" dirty="0" err="1">
                <a:solidFill>
                  <a:schemeClr val="tx1"/>
                </a:solidFill>
                <a:effectLst/>
                <a:latin typeface="+mn-lt"/>
                <a:ea typeface="+mn-ea"/>
                <a:cs typeface="+mn-cs"/>
              </a:rPr>
              <a:t>Equal</a:t>
            </a:r>
            <a:r>
              <a:rPr lang="de-AT" sz="1200" b="0" kern="1200" dirty="0">
                <a:solidFill>
                  <a:schemeClr val="tx1"/>
                </a:solidFill>
                <a:effectLst/>
                <a:latin typeface="+mn-lt"/>
                <a:ea typeface="+mn-ea"/>
                <a:cs typeface="+mn-cs"/>
              </a:rPr>
              <a:t>) Variante 1: a = {}, b = {} --&gt; (a !=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&lt;&gt; Wenn der linke und der rechte Operand ungleich sind ist das Ergebnis der Auswertung TRUE sonst FALSE: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'Ungleich (Not </a:t>
            </a:r>
            <a:r>
              <a:rPr lang="de-AT" sz="1200" b="0" kern="1200" dirty="0" err="1">
                <a:solidFill>
                  <a:schemeClr val="tx1"/>
                </a:solidFill>
                <a:effectLst/>
                <a:latin typeface="+mn-lt"/>
                <a:ea typeface="+mn-ea"/>
                <a:cs typeface="+mn-cs"/>
              </a:rPr>
              <a:t>Equal</a:t>
            </a:r>
            <a:r>
              <a:rPr lang="de-AT" sz="1200" b="0" kern="1200" dirty="0">
                <a:solidFill>
                  <a:schemeClr val="tx1"/>
                </a:solidFill>
                <a:effectLst/>
                <a:latin typeface="+mn-lt"/>
                <a:ea typeface="+mn-ea"/>
                <a:cs typeface="+mn-cs"/>
              </a:rPr>
              <a:t>) Variante 2: a = {}, b = {} --&gt; (a &lt;&gt;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&lt;&gt;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&gt; Wenn der linke Operator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als der rechte Operator ist ergibt die Auswertung TRUE sonst FALSE: a &gt;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Greater</a:t>
            </a:r>
            <a:r>
              <a:rPr lang="de-AT" sz="1200" b="0" kern="1200" dirty="0">
                <a:solidFill>
                  <a:schemeClr val="tx1"/>
                </a:solidFill>
                <a:effectLst/>
                <a:latin typeface="+mn-lt"/>
                <a:ea typeface="+mn-ea"/>
                <a:cs typeface="+mn-cs"/>
              </a:rPr>
              <a:t>): a = {}, b = {} --&gt; (a &gt;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&gt;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&lt; Wenn der linke Operator kleiner als der rechte Operator ist ergibt die Auswertung TRUE sonst FALSE: a &lt;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Greater</a:t>
            </a:r>
            <a:r>
              <a:rPr lang="de-AT" sz="1200" b="0" kern="1200" dirty="0">
                <a:solidFill>
                  <a:schemeClr val="tx1"/>
                </a:solidFill>
                <a:effectLst/>
                <a:latin typeface="+mn-lt"/>
                <a:ea typeface="+mn-ea"/>
                <a:cs typeface="+mn-cs"/>
              </a:rPr>
              <a:t>): a = {}, b = {} --&gt; (a &lt;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&lt;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&gt;= Wenn der linke Operator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oder gleich dem rechten Operator ist ergibt die Auswertung TRUE sonst FALSE: a &gt;=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Greater</a:t>
            </a:r>
            <a:r>
              <a:rPr lang="de-AT" sz="1200" b="0" kern="1200" dirty="0">
                <a:solidFill>
                  <a:schemeClr val="tx1"/>
                </a:solidFill>
                <a:effectLst/>
                <a:latin typeface="+mn-lt"/>
                <a:ea typeface="+mn-ea"/>
                <a:cs typeface="+mn-cs"/>
              </a:rPr>
              <a:t>): a = {}, b = {} --&gt; (a &gt;=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&gt;= b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&lt;= Wenn der linke Operator kleiner oder gleich dem rechten Operator ist ergibt die Auswertung TRUE sonst FALSE: a &lt;=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Groesser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Greater</a:t>
            </a:r>
            <a:r>
              <a:rPr lang="de-AT" sz="1200" b="0" kern="1200" dirty="0">
                <a:solidFill>
                  <a:schemeClr val="tx1"/>
                </a:solidFill>
                <a:effectLst/>
                <a:latin typeface="+mn-lt"/>
                <a:ea typeface="+mn-ea"/>
                <a:cs typeface="+mn-cs"/>
              </a:rPr>
              <a:t>): a = {}, b = {} --&gt; (a &lt;= b) --&gt;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 &lt;= b ) )</a:t>
            </a:r>
          </a:p>
        </p:txBody>
      </p:sp>
      <p:sp>
        <p:nvSpPr>
          <p:cNvPr id="4" name="Foliennummernplatzhalter 3"/>
          <p:cNvSpPr>
            <a:spLocks noGrp="1"/>
          </p:cNvSpPr>
          <p:nvPr>
            <p:ph type="sldNum" sz="quarter" idx="10"/>
          </p:nvPr>
        </p:nvSpPr>
        <p:spPr/>
        <p:txBody>
          <a:bodyPr/>
          <a:lstStyle/>
          <a:p>
            <a:fld id="{90EC8BAA-644C-437D-B2A7-107486058668}" type="slidenum">
              <a:rPr lang="de-AT" smtClean="0"/>
              <a:t>15</a:t>
            </a:fld>
            <a:endParaRPr lang="de-AT"/>
          </a:p>
        </p:txBody>
      </p:sp>
    </p:spTree>
    <p:extLst>
      <p:ext uri="{BB962C8B-B14F-4D97-AF65-F5344CB8AC3E}">
        <p14:creationId xmlns:p14="http://schemas.microsoft.com/office/powerpoint/2010/main" val="3493536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Wie zuvor schon mal besprochen muss man verschiedene Datentypen hin und wieder aus verschiedenen</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Gruenden</a:t>
            </a:r>
            <a:r>
              <a:rPr lang="de-AT" sz="1200" b="0" kern="1200" dirty="0">
                <a:solidFill>
                  <a:schemeClr val="tx1"/>
                </a:solidFill>
                <a:effectLst/>
                <a:latin typeface="+mn-lt"/>
                <a:ea typeface="+mn-ea"/>
                <a:cs typeface="+mn-cs"/>
              </a:rPr>
              <a:t> in andere Typen umwandeln. Hier sehen wir uns mal die wichtigsten Elemente an. Eine genauere Beschreibung ist in der Python </a:t>
            </a:r>
            <a:r>
              <a:rPr lang="de-AT" sz="1200" b="0" kern="1200" dirty="0" err="1">
                <a:solidFill>
                  <a:schemeClr val="tx1"/>
                </a:solidFill>
                <a:effectLst/>
                <a:latin typeface="+mn-lt"/>
                <a:ea typeface="+mn-ea"/>
                <a:cs typeface="+mn-cs"/>
              </a:rPr>
              <a:t>Ref</a:t>
            </a:r>
            <a:r>
              <a:rPr lang="de-AT" sz="1200" b="0" kern="1200" dirty="0">
                <a:solidFill>
                  <a:schemeClr val="tx1"/>
                </a:solidFill>
                <a:effectLst/>
                <a:latin typeface="+mn-lt"/>
                <a:ea typeface="+mn-ea"/>
                <a:cs typeface="+mn-cs"/>
              </a:rPr>
              <a:t>. zu finden: https://docs.python.org/2/reference/index.html</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Divisionen von </a:t>
            </a:r>
            <a:r>
              <a:rPr lang="de-AT" sz="1200" b="0" kern="1200" dirty="0" err="1">
                <a:solidFill>
                  <a:schemeClr val="tx1"/>
                </a:solidFill>
                <a:effectLst/>
                <a:latin typeface="+mn-lt"/>
                <a:ea typeface="+mn-ea"/>
                <a:cs typeface="+mn-cs"/>
              </a:rPr>
              <a:t>Integern</a:t>
            </a:r>
            <a:r>
              <a:rPr lang="de-AT" sz="1200" b="0" kern="1200" dirty="0">
                <a:solidFill>
                  <a:schemeClr val="tx1"/>
                </a:solidFill>
                <a:effectLst/>
                <a:latin typeface="+mn-lt"/>
                <a:ea typeface="+mn-ea"/>
                <a:cs typeface="+mn-cs"/>
              </a:rPr>
              <a:t>:</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Bei der Division von 2 </a:t>
            </a:r>
            <a:r>
              <a:rPr lang="de-AT" sz="1200" b="0" kern="1200" dirty="0" err="1">
                <a:solidFill>
                  <a:schemeClr val="tx1"/>
                </a:solidFill>
                <a:effectLst/>
                <a:latin typeface="+mn-lt"/>
                <a:ea typeface="+mn-ea"/>
                <a:cs typeface="+mn-cs"/>
              </a:rPr>
              <a:t>Integern</a:t>
            </a:r>
            <a:r>
              <a:rPr lang="de-AT" sz="1200" b="0" kern="1200" dirty="0">
                <a:solidFill>
                  <a:schemeClr val="tx1"/>
                </a:solidFill>
                <a:effectLst/>
                <a:latin typeface="+mn-lt"/>
                <a:ea typeface="+mn-ea"/>
                <a:cs typeface="+mn-cs"/>
              </a:rPr>
              <a:t> werden die Nachkommastellen abgeschnitten da der Datentyp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keine </a:t>
            </a:r>
            <a:r>
              <a:rPr lang="de-AT" sz="1200" b="0" kern="1200" dirty="0" err="1">
                <a:solidFill>
                  <a:schemeClr val="tx1"/>
                </a:solidFill>
                <a:effectLst/>
                <a:latin typeface="+mn-lt"/>
                <a:ea typeface="+mn-ea"/>
                <a:cs typeface="+mn-cs"/>
              </a:rPr>
              <a:t>Fliesskommazahlen</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beihalten</a:t>
            </a:r>
            <a:r>
              <a:rPr lang="de-AT" sz="1200" b="0" kern="1200" dirty="0">
                <a:solidFill>
                  <a:schemeClr val="tx1"/>
                </a:solidFill>
                <a:effectLst/>
                <a:latin typeface="+mn-lt"/>
                <a:ea typeface="+mn-ea"/>
                <a:cs typeface="+mn-cs"/>
              </a:rPr>
              <a:t> kann.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int_1 = 9</a:t>
            </a:r>
          </a:p>
          <a:p>
            <a:r>
              <a:rPr lang="de-AT" sz="1200" b="0" kern="1200" dirty="0">
                <a:solidFill>
                  <a:schemeClr val="tx1"/>
                </a:solidFill>
                <a:effectLst/>
                <a:latin typeface="+mn-lt"/>
                <a:ea typeface="+mn-ea"/>
                <a:cs typeface="+mn-cs"/>
              </a:rPr>
              <a:t>int_2 = 2</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int_1 / int_2 ) # --&gt; 4 anstelle von 4.5</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Wenn man also die Nachkommastellen verwenden </a:t>
            </a:r>
            <a:r>
              <a:rPr lang="de-AT" sz="1200" b="0" kern="1200" dirty="0" err="1">
                <a:solidFill>
                  <a:schemeClr val="tx1"/>
                </a:solidFill>
                <a:effectLst/>
                <a:latin typeface="+mn-lt"/>
                <a:ea typeface="+mn-ea"/>
                <a:cs typeface="+mn-cs"/>
              </a:rPr>
              <a:t>moechte</a:t>
            </a:r>
            <a:r>
              <a:rPr lang="de-AT" sz="1200" b="0" kern="1200" dirty="0">
                <a:solidFill>
                  <a:schemeClr val="tx1"/>
                </a:solidFill>
                <a:effectLst/>
                <a:latin typeface="+mn-lt"/>
                <a:ea typeface="+mn-ea"/>
                <a:cs typeface="+mn-cs"/>
              </a:rPr>
              <a:t>/muss, ist es notwendig eine oder beide Variable in einen anderen Datentypen umzuwandeln (</a:t>
            </a:r>
            <a:r>
              <a:rPr lang="de-AT" sz="1200" b="0" kern="1200" dirty="0" err="1">
                <a:solidFill>
                  <a:schemeClr val="tx1"/>
                </a:solidFill>
                <a:effectLst/>
                <a:latin typeface="+mn-lt"/>
                <a:ea typeface="+mn-ea"/>
                <a:cs typeface="+mn-cs"/>
              </a:rPr>
              <a:t>Typecast</a:t>
            </a:r>
            <a:r>
              <a:rPr lang="de-AT" sz="1200" b="0" kern="1200" dirty="0">
                <a:solidFill>
                  <a:schemeClr val="tx1"/>
                </a:solidFill>
                <a:effectLst/>
                <a:latin typeface="+mn-lt"/>
                <a:ea typeface="+mn-ea"/>
                <a:cs typeface="+mn-cs"/>
              </a:rPr>
              <a:t> oder </a:t>
            </a:r>
            <a:r>
              <a:rPr lang="de-AT" sz="1200" b="0" kern="1200" dirty="0" err="1">
                <a:solidFill>
                  <a:schemeClr val="tx1"/>
                </a:solidFill>
                <a:effectLst/>
                <a:latin typeface="+mn-lt"/>
                <a:ea typeface="+mn-ea"/>
                <a:cs typeface="+mn-cs"/>
              </a:rPr>
              <a:t>cast</a:t>
            </a:r>
            <a:r>
              <a:rPr lang="de-AT" sz="1200" b="0" kern="1200" dirty="0">
                <a:solidFill>
                  <a:schemeClr val="tx1"/>
                </a:solidFill>
                <a:effectLst/>
                <a:latin typeface="+mn-lt"/>
                <a:ea typeface="+mn-ea"/>
                <a:cs typeface="+mn-cs"/>
              </a:rPr>
              <a:t> genannt).</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int_1 ) / int_2 )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int_1 /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int_2 )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int_1 ) /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int_2 ) )</a:t>
            </a:r>
          </a:p>
          <a:p>
            <a:br>
              <a:rPr lang="de-AT" sz="1200" b="0" kern="1200" dirty="0">
                <a:solidFill>
                  <a:schemeClr val="tx1"/>
                </a:solidFill>
                <a:effectLst/>
                <a:latin typeface="+mn-lt"/>
                <a:ea typeface="+mn-ea"/>
                <a:cs typeface="+mn-cs"/>
              </a:rPr>
            </a:br>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17</a:t>
            </a:fld>
            <a:endParaRPr lang="de-AT"/>
          </a:p>
        </p:txBody>
      </p:sp>
    </p:spTree>
    <p:extLst>
      <p:ext uri="{BB962C8B-B14F-4D97-AF65-F5344CB8AC3E}">
        <p14:creationId xmlns:p14="http://schemas.microsoft.com/office/powerpoint/2010/main" val="318973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 Verallgemeinerung</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Natuerlich</a:t>
            </a:r>
            <a:r>
              <a:rPr lang="de-AT" sz="1200" b="0" kern="1200" dirty="0">
                <a:solidFill>
                  <a:schemeClr val="tx1"/>
                </a:solidFill>
                <a:effectLst/>
                <a:latin typeface="+mn-lt"/>
                <a:ea typeface="+mn-ea"/>
                <a:cs typeface="+mn-cs"/>
              </a:rPr>
              <a:t> ist das auch mit allen anderen Datentypen die wir bisher </a:t>
            </a:r>
            <a:r>
              <a:rPr lang="de-AT" sz="1200" b="0" kern="1200" dirty="0" err="1">
                <a:solidFill>
                  <a:schemeClr val="tx1"/>
                </a:solidFill>
                <a:effectLst/>
                <a:latin typeface="+mn-lt"/>
                <a:ea typeface="+mn-ea"/>
                <a:cs typeface="+mn-cs"/>
              </a:rPr>
              <a:t>kennengelernthaben</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moeglich</a:t>
            </a:r>
            <a:r>
              <a:rPr lang="de-AT" sz="1200" b="0" kern="1200" dirty="0">
                <a:solidFill>
                  <a:schemeClr val="tx1"/>
                </a:solidFill>
                <a:effectLst/>
                <a:latin typeface="+mn-lt"/>
                <a:ea typeface="+mn-ea"/>
                <a:cs typeface="+mn-cs"/>
              </a:rPr>
              <a:t>. Zuerst legen uns einmal ein </a:t>
            </a:r>
            <a:r>
              <a:rPr lang="de-AT" sz="1200" b="0" kern="1200" dirty="0" err="1">
                <a:solidFill>
                  <a:schemeClr val="tx1"/>
                </a:solidFill>
                <a:effectLst/>
                <a:latin typeface="+mn-lt"/>
                <a:ea typeface="+mn-ea"/>
                <a:cs typeface="+mn-cs"/>
              </a:rPr>
              <a:t>Testset</a:t>
            </a:r>
            <a:r>
              <a:rPr lang="de-AT" sz="1200" b="0" kern="1200" dirty="0">
                <a:solidFill>
                  <a:schemeClr val="tx1"/>
                </a:solidFill>
                <a:effectLst/>
                <a:latin typeface="+mn-lt"/>
                <a:ea typeface="+mn-ea"/>
                <a:cs typeface="+mn-cs"/>
              </a:rPr>
              <a:t> an: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i = 1</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i ) )</a:t>
            </a:r>
          </a:p>
          <a:p>
            <a:r>
              <a:rPr lang="de-AT" sz="1200" b="0" kern="1200" dirty="0">
                <a:solidFill>
                  <a:schemeClr val="tx1"/>
                </a:solidFill>
                <a:effectLst/>
                <a:latin typeface="+mn-lt"/>
                <a:ea typeface="+mn-ea"/>
                <a:cs typeface="+mn-cs"/>
              </a:rPr>
              <a:t>f = 2.2</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f ) )</a:t>
            </a:r>
          </a:p>
          <a:p>
            <a:r>
              <a:rPr lang="de-AT" sz="1200" b="0" kern="1200" dirty="0">
                <a:solidFill>
                  <a:schemeClr val="tx1"/>
                </a:solidFill>
                <a:effectLst/>
                <a:latin typeface="+mn-lt"/>
                <a:ea typeface="+mn-ea"/>
                <a:cs typeface="+mn-cs"/>
              </a:rPr>
              <a:t>l = 3L</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l ) )</a:t>
            </a:r>
          </a:p>
          <a:p>
            <a:r>
              <a:rPr lang="de-AT" sz="1200" b="0" kern="1200" dirty="0">
                <a:solidFill>
                  <a:schemeClr val="tx1"/>
                </a:solidFill>
                <a:effectLst/>
                <a:latin typeface="+mn-lt"/>
                <a:ea typeface="+mn-ea"/>
                <a:cs typeface="+mn-cs"/>
              </a:rPr>
              <a:t>c = 2+3j</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c ) )</a:t>
            </a:r>
          </a:p>
          <a:p>
            <a:r>
              <a:rPr lang="de-AT" sz="1200" b="0" kern="1200" dirty="0">
                <a:solidFill>
                  <a:schemeClr val="tx1"/>
                </a:solidFill>
                <a:effectLst/>
                <a:latin typeface="+mn-lt"/>
                <a:ea typeface="+mn-ea"/>
                <a:cs typeface="+mn-cs"/>
              </a:rPr>
              <a:t>s = "Test"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s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Die zu verwendenden </a:t>
            </a:r>
            <a:r>
              <a:rPr lang="de-AT" sz="1200" b="0" kern="1200" dirty="0" err="1">
                <a:solidFill>
                  <a:schemeClr val="tx1"/>
                </a:solidFill>
                <a:effectLst/>
                <a:latin typeface="+mn-lt"/>
                <a:ea typeface="+mn-ea"/>
                <a:cs typeface="+mn-cs"/>
              </a:rPr>
              <a:t>casts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heissen</a:t>
            </a:r>
            <a:r>
              <a:rPr lang="de-AT" sz="1200" b="0" kern="1200" dirty="0">
                <a:solidFill>
                  <a:schemeClr val="tx1"/>
                </a:solidFill>
                <a:effectLst/>
                <a:latin typeface="+mn-lt"/>
                <a:ea typeface="+mn-ea"/>
                <a:cs typeface="+mn-cs"/>
              </a:rPr>
              <a:t> wie folgt: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long</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Natuerlich</a:t>
            </a:r>
            <a:r>
              <a:rPr lang="de-AT" sz="1200" b="0" kern="1200" dirty="0">
                <a:solidFill>
                  <a:schemeClr val="tx1"/>
                </a:solidFill>
                <a:effectLst/>
                <a:latin typeface="+mn-lt"/>
                <a:ea typeface="+mn-ea"/>
                <a:cs typeface="+mn-cs"/>
              </a:rPr>
              <a:t> gibt es in der </a:t>
            </a:r>
            <a:r>
              <a:rPr lang="de-AT" sz="1200" b="0" kern="1200" dirty="0" err="1">
                <a:solidFill>
                  <a:schemeClr val="tx1"/>
                </a:solidFill>
                <a:effectLst/>
                <a:latin typeface="+mn-lt"/>
                <a:ea typeface="+mn-ea"/>
                <a:cs typeface="+mn-cs"/>
              </a:rPr>
              <a:t>Ref</a:t>
            </a:r>
            <a:r>
              <a:rPr lang="de-AT" sz="1200" b="0" kern="1200" dirty="0">
                <a:solidFill>
                  <a:schemeClr val="tx1"/>
                </a:solidFill>
                <a:effectLst/>
                <a:latin typeface="+mn-lt"/>
                <a:ea typeface="+mn-ea"/>
                <a:cs typeface="+mn-cs"/>
              </a:rPr>
              <a:t> noch weitere.</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Integer </a:t>
            </a:r>
            <a:r>
              <a:rPr lang="de-AT" sz="1200" b="0" kern="1200" dirty="0" err="1">
                <a:solidFill>
                  <a:schemeClr val="tx1"/>
                </a:solidFill>
                <a:effectLst/>
                <a:latin typeface="+mn-lt"/>
                <a:ea typeface="+mn-ea"/>
                <a:cs typeface="+mn-cs"/>
              </a:rPr>
              <a:t>casten</a:t>
            </a:r>
            <a:r>
              <a:rPr lang="de-AT" sz="1200" b="0" kern="1200" dirty="0">
                <a:solidFill>
                  <a:schemeClr val="tx1"/>
                </a:solidFill>
                <a:effectLst/>
                <a:latin typeface="+mn-lt"/>
                <a:ea typeface="+mn-ea"/>
                <a:cs typeface="+mn-cs"/>
              </a:rPr>
              <a:t> (implizit auch die gleichen Regeln </a:t>
            </a:r>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den </a:t>
            </a:r>
            <a:r>
              <a:rPr lang="de-AT" sz="1200" b="0" kern="1200" dirty="0" err="1">
                <a:solidFill>
                  <a:schemeClr val="tx1"/>
                </a:solidFill>
                <a:effectLst/>
                <a:latin typeface="+mn-lt"/>
                <a:ea typeface="+mn-ea"/>
                <a:cs typeface="+mn-cs"/>
              </a:rPr>
              <a:t>Datantypen</a:t>
            </a:r>
            <a:r>
              <a:rPr lang="de-AT" sz="1200" b="0" kern="1200" dirty="0">
                <a:solidFill>
                  <a:schemeClr val="tx1"/>
                </a:solidFill>
                <a:effectLst/>
                <a:latin typeface="+mn-lt"/>
                <a:ea typeface="+mn-ea"/>
                <a:cs typeface="+mn-cs"/>
              </a:rPr>
              <a:t> Long)</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f ) ) 		# Nachkommastellen werden abgeschnitten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l ) ) 		# Wichtig: In Python 2.x ist der Integer mit seinem Wertebereich begrenzt, hingegen ist der Long unbegrenzt. In Python 3.x ist der Integer unbegrenzt und der Long existiert nicht mehr. Es kann also immer der Integer verwendet werden. UNBEDINGT AUF DIE Python Version ACHTEN. Das bedeutet, wenn man einen Long zu einem Integer </a:t>
            </a:r>
            <a:r>
              <a:rPr lang="de-AT" sz="1200" b="0" kern="1200" dirty="0" err="1">
                <a:solidFill>
                  <a:schemeClr val="tx1"/>
                </a:solidFill>
                <a:effectLst/>
                <a:latin typeface="+mn-lt"/>
                <a:ea typeface="+mn-ea"/>
                <a:cs typeface="+mn-cs"/>
              </a:rPr>
              <a:t>castet</a:t>
            </a:r>
            <a:r>
              <a:rPr lang="de-AT" sz="1200" b="0" kern="1200" dirty="0">
                <a:solidFill>
                  <a:schemeClr val="tx1"/>
                </a:solidFill>
                <a:effectLst/>
                <a:latin typeface="+mn-lt"/>
                <a:ea typeface="+mn-ea"/>
                <a:cs typeface="+mn-cs"/>
              </a:rPr>
              <a:t> kann das zu einem Datenverlust </a:t>
            </a:r>
            <a:r>
              <a:rPr lang="de-AT" sz="1200" b="0" kern="1200" dirty="0" err="1">
                <a:solidFill>
                  <a:schemeClr val="tx1"/>
                </a:solidFill>
                <a:effectLst/>
                <a:latin typeface="+mn-lt"/>
                <a:ea typeface="+mn-ea"/>
                <a:cs typeface="+mn-cs"/>
              </a:rPr>
              <a:t>fuehren</a:t>
            </a:r>
            <a:r>
              <a:rPr lang="de-AT" sz="1200" b="0" kern="1200" dirty="0">
                <a:solidFill>
                  <a:schemeClr val="tx1"/>
                </a:solidFill>
                <a:effectLst/>
                <a:latin typeface="+mn-lt"/>
                <a:ea typeface="+mn-ea"/>
                <a:cs typeface="+mn-cs"/>
              </a:rPr>
              <a: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c ) ) 		# Eine </a:t>
            </a:r>
            <a:r>
              <a:rPr lang="de-AT" sz="1200" b="0" kern="1200" dirty="0" err="1">
                <a:solidFill>
                  <a:schemeClr val="tx1"/>
                </a:solidFill>
                <a:effectLst/>
                <a:latin typeface="+mn-lt"/>
                <a:ea typeface="+mn-ea"/>
                <a:cs typeface="+mn-cs"/>
              </a:rPr>
              <a:t>Complexe</a:t>
            </a:r>
            <a:r>
              <a:rPr lang="de-AT" sz="1200" b="0" kern="1200" dirty="0">
                <a:solidFill>
                  <a:schemeClr val="tx1"/>
                </a:solidFill>
                <a:effectLst/>
                <a:latin typeface="+mn-lt"/>
                <a:ea typeface="+mn-ea"/>
                <a:cs typeface="+mn-cs"/>
              </a:rPr>
              <a:t> Zahl kann nicht in einen Integer umgewandelt werden.</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s ) ) 	# Ein String kann nur unter gewissen </a:t>
            </a:r>
            <a:r>
              <a:rPr lang="de-AT" sz="1200" b="0" kern="1200" dirty="0" err="1">
                <a:solidFill>
                  <a:schemeClr val="tx1"/>
                </a:solidFill>
                <a:effectLst/>
                <a:latin typeface="+mn-lt"/>
                <a:ea typeface="+mn-ea"/>
                <a:cs typeface="+mn-cs"/>
              </a:rPr>
              <a:t>Voraussetzugen</a:t>
            </a:r>
            <a:r>
              <a:rPr lang="de-AT" sz="1200" b="0" kern="1200" dirty="0">
                <a:solidFill>
                  <a:schemeClr val="tx1"/>
                </a:solidFill>
                <a:effectLst/>
                <a:latin typeface="+mn-lt"/>
                <a:ea typeface="+mn-ea"/>
                <a:cs typeface="+mn-cs"/>
              </a:rPr>
              <a:t> in einen Integer umgewandelt werden. In dem Fall von "Test" das in unserem String gespeichert ist erhalten wir einen</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ValueError</a:t>
            </a:r>
            <a:r>
              <a:rPr lang="de-AT" sz="1200" b="0" kern="1200" dirty="0">
                <a:solidFill>
                  <a:schemeClr val="tx1"/>
                </a:solidFill>
                <a:effectLst/>
                <a:latin typeface="+mn-lt"/>
                <a:ea typeface="+mn-ea"/>
                <a:cs typeface="+mn-cs"/>
              </a:rPr>
              <a:t>: invalid </a:t>
            </a:r>
            <a:r>
              <a:rPr lang="de-AT" sz="1200" b="0" kern="1200" dirty="0" err="1">
                <a:solidFill>
                  <a:schemeClr val="tx1"/>
                </a:solidFill>
                <a:effectLst/>
                <a:latin typeface="+mn-lt"/>
                <a:ea typeface="+mn-ea"/>
                <a:cs typeface="+mn-cs"/>
              </a:rPr>
              <a:t>literal</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with</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base</a:t>
            </a:r>
            <a:r>
              <a:rPr lang="de-AT" sz="1200" b="0" kern="1200" dirty="0">
                <a:solidFill>
                  <a:schemeClr val="tx1"/>
                </a:solidFill>
                <a:effectLst/>
                <a:latin typeface="+mn-lt"/>
                <a:ea typeface="+mn-ea"/>
                <a:cs typeface="+mn-cs"/>
              </a:rPr>
              <a:t> 10: 'Test'.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"21" ) ) 	# Dieser String kann umgewandelt werden da er nur Zahlen beinhaltet.</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casten</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i ) ) 	# Nachkommastellen werden </a:t>
            </a:r>
            <a:r>
              <a:rPr lang="de-AT" sz="1200" b="0" kern="1200" dirty="0" err="1">
                <a:solidFill>
                  <a:schemeClr val="tx1"/>
                </a:solidFill>
                <a:effectLst/>
                <a:latin typeface="+mn-lt"/>
                <a:ea typeface="+mn-ea"/>
                <a:cs typeface="+mn-cs"/>
              </a:rPr>
              <a:t>hinzugefuegt</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l ) )</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c ) ) 	# Eine </a:t>
            </a:r>
            <a:r>
              <a:rPr lang="de-AT" sz="1200" b="0" kern="1200" dirty="0" err="1">
                <a:solidFill>
                  <a:schemeClr val="tx1"/>
                </a:solidFill>
                <a:effectLst/>
                <a:latin typeface="+mn-lt"/>
                <a:ea typeface="+mn-ea"/>
                <a:cs typeface="+mn-cs"/>
              </a:rPr>
              <a:t>Complexe</a:t>
            </a:r>
            <a:r>
              <a:rPr lang="de-AT" sz="1200" b="0" kern="1200" dirty="0">
                <a:solidFill>
                  <a:schemeClr val="tx1"/>
                </a:solidFill>
                <a:effectLst/>
                <a:latin typeface="+mn-lt"/>
                <a:ea typeface="+mn-ea"/>
                <a:cs typeface="+mn-cs"/>
              </a:rPr>
              <a:t> Zahl kann nicht in einen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umgewandelt werden.</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s ) ) 	# Ein String kann nur unter gewissen </a:t>
            </a:r>
            <a:r>
              <a:rPr lang="de-AT" sz="1200" b="0" kern="1200" dirty="0" err="1">
                <a:solidFill>
                  <a:schemeClr val="tx1"/>
                </a:solidFill>
                <a:effectLst/>
                <a:latin typeface="+mn-lt"/>
                <a:ea typeface="+mn-ea"/>
                <a:cs typeface="+mn-cs"/>
              </a:rPr>
              <a:t>Voraussetzugen</a:t>
            </a:r>
            <a:r>
              <a:rPr lang="de-AT" sz="1200" b="0" kern="1200" dirty="0">
                <a:solidFill>
                  <a:schemeClr val="tx1"/>
                </a:solidFill>
                <a:effectLst/>
                <a:latin typeface="+mn-lt"/>
                <a:ea typeface="+mn-ea"/>
                <a:cs typeface="+mn-cs"/>
              </a:rPr>
              <a:t> in einen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umgewandelt werden In dem Fall von "Test" das in unserem String gespeichert ist erhalten wir einen </a:t>
            </a:r>
            <a:r>
              <a:rPr lang="de-AT" sz="1200" b="0" kern="1200" dirty="0" err="1">
                <a:solidFill>
                  <a:schemeClr val="tx1"/>
                </a:solidFill>
                <a:effectLst/>
                <a:latin typeface="+mn-lt"/>
                <a:ea typeface="+mn-ea"/>
                <a:cs typeface="+mn-cs"/>
              </a:rPr>
              <a:t>ValueError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could</a:t>
            </a:r>
            <a:r>
              <a:rPr lang="de-AT" sz="1200" b="0" kern="1200" dirty="0">
                <a:solidFill>
                  <a:schemeClr val="tx1"/>
                </a:solidFill>
                <a:effectLst/>
                <a:latin typeface="+mn-lt"/>
                <a:ea typeface="+mn-ea"/>
                <a:cs typeface="+mn-cs"/>
              </a:rPr>
              <a:t> not </a:t>
            </a:r>
            <a:r>
              <a:rPr lang="de-AT" sz="1200" b="0" kern="1200" dirty="0" err="1">
                <a:solidFill>
                  <a:schemeClr val="tx1"/>
                </a:solidFill>
                <a:effectLst/>
                <a:latin typeface="+mn-lt"/>
                <a:ea typeface="+mn-ea"/>
                <a:cs typeface="+mn-cs"/>
              </a:rPr>
              <a:t>convert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string</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to</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Test.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"21" ) ) 	# Diese Strings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umgewandelt werden da sie nur Zahlen beinhaltet.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"21.3"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cast</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i ) ) 	# Wird in eine Reelle Zahl umgewandelt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f ) ) 	# Wird in eine Reelle Zahl umgewandelt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l ) ) 	# Wichtig: In Python 2.x ist der Integer mit seinem Wertebereich begrenzt, hingegen ist der Long unbegrenzt. In Python 3.x ist der Integer unbegrenzt und der Long existiert nicht mehr. Es kann also immer der Integer verwendet werden. UNBEDINGT AUF DIE Python Version ACHTEN. Das bedeutet, wenn man einen Long zu einem Integer </a:t>
            </a:r>
            <a:r>
              <a:rPr lang="de-AT" sz="1200" b="0" kern="1200" dirty="0" err="1">
                <a:solidFill>
                  <a:schemeClr val="tx1"/>
                </a:solidFill>
                <a:effectLst/>
                <a:latin typeface="+mn-lt"/>
                <a:ea typeface="+mn-ea"/>
                <a:cs typeface="+mn-cs"/>
              </a:rPr>
              <a:t>castet</a:t>
            </a:r>
            <a:r>
              <a:rPr lang="de-AT" sz="1200" b="0" kern="1200" dirty="0">
                <a:solidFill>
                  <a:schemeClr val="tx1"/>
                </a:solidFill>
                <a:effectLst/>
                <a:latin typeface="+mn-lt"/>
                <a:ea typeface="+mn-ea"/>
                <a:cs typeface="+mn-cs"/>
              </a:rPr>
              <a:t> kann das zu einem Datenverlust </a:t>
            </a:r>
            <a:r>
              <a:rPr lang="de-AT" sz="1200" b="0" kern="1200" dirty="0" err="1">
                <a:solidFill>
                  <a:schemeClr val="tx1"/>
                </a:solidFill>
                <a:effectLst/>
                <a:latin typeface="+mn-lt"/>
                <a:ea typeface="+mn-ea"/>
                <a:cs typeface="+mn-cs"/>
              </a:rPr>
              <a:t>fuehren</a:t>
            </a:r>
            <a:r>
              <a:rPr lang="de-AT" sz="1200" b="0" kern="1200" dirty="0">
                <a:solidFill>
                  <a:schemeClr val="tx1"/>
                </a:solidFill>
                <a:effectLst/>
                <a:latin typeface="+mn-lt"/>
                <a:ea typeface="+mn-ea"/>
                <a:cs typeface="+mn-cs"/>
              </a:rPr>
              <a: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s ) ) 	# Ein String kann nur unter gewissen Voraussetzungen in einen Integer umgewandelt werden.</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In dem Fall von "Test" das in unserem String gespeichert ist erhalten wir einen </a:t>
            </a:r>
            <a:r>
              <a:rPr lang="de-AT" sz="1200" b="0" kern="1200" dirty="0" err="1">
                <a:solidFill>
                  <a:schemeClr val="tx1"/>
                </a:solidFill>
                <a:effectLst/>
                <a:latin typeface="+mn-lt"/>
                <a:ea typeface="+mn-ea"/>
                <a:cs typeface="+mn-cs"/>
              </a:rPr>
              <a:t>ValueError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arg </a:t>
            </a:r>
            <a:r>
              <a:rPr lang="de-AT" sz="1200" b="0" kern="1200" dirty="0" err="1">
                <a:solidFill>
                  <a:schemeClr val="tx1"/>
                </a:solidFill>
                <a:effectLst/>
                <a:latin typeface="+mn-lt"/>
                <a:ea typeface="+mn-ea"/>
                <a:cs typeface="+mn-cs"/>
              </a:rPr>
              <a:t>is</a:t>
            </a:r>
            <a:r>
              <a:rPr lang="de-AT" sz="1200" b="0" kern="1200" dirty="0">
                <a:solidFill>
                  <a:schemeClr val="tx1"/>
                </a:solidFill>
                <a:effectLst/>
                <a:latin typeface="+mn-lt"/>
                <a:ea typeface="+mn-ea"/>
                <a:cs typeface="+mn-cs"/>
              </a:rPr>
              <a:t> a </a:t>
            </a:r>
            <a:r>
              <a:rPr lang="de-AT" sz="1200" b="0" kern="1200" dirty="0" err="1">
                <a:solidFill>
                  <a:schemeClr val="tx1"/>
                </a:solidFill>
                <a:effectLst/>
                <a:latin typeface="+mn-lt"/>
                <a:ea typeface="+mn-ea"/>
                <a:cs typeface="+mn-cs"/>
              </a:rPr>
              <a:t>malformed</a:t>
            </a:r>
            <a:r>
              <a:rPr lang="de-AT" sz="1200" b="0" kern="1200" dirty="0">
                <a:solidFill>
                  <a:schemeClr val="tx1"/>
                </a:solidFill>
                <a:effectLst/>
                <a:latin typeface="+mn-lt"/>
                <a:ea typeface="+mn-ea"/>
                <a:cs typeface="+mn-cs"/>
              </a:rPr>
              <a:t> string.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"21" ) ) 	# Diese Strings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umgewandelt werden da sie nur Zahlen beinhaltet.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"3+2j" ) )</a:t>
            </a:r>
          </a:p>
          <a:p>
            <a:r>
              <a:rPr lang="de-AT" sz="1200" b="0" kern="1200" dirty="0">
                <a:solidFill>
                  <a:schemeClr val="tx1"/>
                </a:solidFill>
                <a:effectLst/>
                <a:latin typeface="+mn-lt"/>
                <a:ea typeface="+mn-ea"/>
                <a:cs typeface="+mn-cs"/>
              </a:rPr>
              <a:t># Und noch ein Spezialfall der </a:t>
            </a:r>
            <a:r>
              <a:rPr lang="de-AT" sz="1200" b="0" kern="1200" dirty="0" err="1">
                <a:solidFill>
                  <a:schemeClr val="tx1"/>
                </a:solidFill>
                <a:effectLst/>
                <a:latin typeface="+mn-lt"/>
                <a:ea typeface="+mn-ea"/>
                <a:cs typeface="+mn-cs"/>
              </a:rPr>
              <a:t>Complexen</a:t>
            </a:r>
            <a:r>
              <a:rPr lang="de-AT" sz="1200" b="0" kern="1200" dirty="0">
                <a:solidFill>
                  <a:schemeClr val="tx1"/>
                </a:solidFill>
                <a:effectLst/>
                <a:latin typeface="+mn-lt"/>
                <a:ea typeface="+mn-ea"/>
                <a:cs typeface="+mn-cs"/>
              </a:rPr>
              <a:t> Zahl:</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i, f ) ) 	 Soll nur als BSP dienen. Der </a:t>
            </a:r>
            <a:r>
              <a:rPr lang="de-AT" sz="1200" b="0" kern="1200" dirty="0" err="1">
                <a:solidFill>
                  <a:schemeClr val="tx1"/>
                </a:solidFill>
                <a:effectLst/>
                <a:latin typeface="+mn-lt"/>
                <a:ea typeface="+mn-ea"/>
                <a:cs typeface="+mn-cs"/>
              </a:rPr>
              <a:t>cpmplex</a:t>
            </a:r>
            <a:r>
              <a:rPr lang="de-AT" sz="1200" b="0" kern="1200" dirty="0">
                <a:solidFill>
                  <a:schemeClr val="tx1"/>
                </a:solidFill>
                <a:effectLst/>
                <a:latin typeface="+mn-lt"/>
                <a:ea typeface="+mn-ea"/>
                <a:cs typeface="+mn-cs"/>
              </a:rPr>
              <a:t>() Cast kann immer 2 Argumente </a:t>
            </a:r>
            <a:r>
              <a:rPr lang="de-AT" sz="1200" b="0" kern="1200" dirty="0" err="1">
                <a:solidFill>
                  <a:schemeClr val="tx1"/>
                </a:solidFill>
                <a:effectLst/>
                <a:latin typeface="+mn-lt"/>
                <a:ea typeface="+mn-ea"/>
                <a:cs typeface="+mn-cs"/>
              </a:rPr>
              <a:t>uebernehmen</a:t>
            </a:r>
            <a:r>
              <a:rPr lang="de-AT" sz="1200" b="0" kern="1200" dirty="0">
                <a:solidFill>
                  <a:schemeClr val="tx1"/>
                </a:solidFill>
                <a:effectLst/>
                <a:latin typeface="+mn-lt"/>
                <a:ea typeface="+mn-ea"/>
                <a:cs typeface="+mn-cs"/>
              </a:rPr>
              <a:t> außer es wird ein String </a:t>
            </a:r>
            <a:r>
              <a:rPr lang="de-AT" sz="1200" b="0" kern="1200" dirty="0" err="1">
                <a:solidFill>
                  <a:schemeClr val="tx1"/>
                </a:solidFill>
                <a:effectLst/>
                <a:latin typeface="+mn-lt"/>
                <a:ea typeface="+mn-ea"/>
                <a:cs typeface="+mn-cs"/>
              </a:rPr>
              <a:t>uebergeben</a:t>
            </a:r>
            <a:r>
              <a:rPr lang="de-AT" sz="1200" b="0" kern="1200" dirty="0">
                <a:solidFill>
                  <a:schemeClr val="tx1"/>
                </a:solidFill>
                <a:effectLst/>
                <a:latin typeface="+mn-lt"/>
                <a:ea typeface="+mn-ea"/>
                <a:cs typeface="+mn-cs"/>
              </a:rPr>
              <a:t>. Ein String muss den Real und </a:t>
            </a:r>
            <a:r>
              <a:rPr lang="de-AT" sz="1200" b="0" kern="1200" dirty="0" err="1">
                <a:solidFill>
                  <a:schemeClr val="tx1"/>
                </a:solidFill>
                <a:effectLst/>
                <a:latin typeface="+mn-lt"/>
                <a:ea typeface="+mn-ea"/>
                <a:cs typeface="+mn-cs"/>
              </a:rPr>
              <a:t>Imaginaeranteil</a:t>
            </a:r>
            <a:r>
              <a:rPr lang="de-AT" sz="1200" b="0" kern="1200" dirty="0">
                <a:solidFill>
                  <a:schemeClr val="tx1"/>
                </a:solidFill>
                <a:effectLst/>
                <a:latin typeface="+mn-lt"/>
                <a:ea typeface="+mn-ea"/>
                <a:cs typeface="+mn-cs"/>
              </a:rPr>
              <a:t> enthalten.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 String </a:t>
            </a:r>
            <a:r>
              <a:rPr lang="de-AT" sz="1200" b="0" kern="1200" dirty="0" err="1">
                <a:solidFill>
                  <a:schemeClr val="tx1"/>
                </a:solidFill>
                <a:effectLst/>
                <a:latin typeface="+mn-lt"/>
                <a:ea typeface="+mn-ea"/>
                <a:cs typeface="+mn-cs"/>
              </a:rPr>
              <a:t>casten</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i ) ) # Man kann so ziemlich aus allem einen String machen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f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l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c ) )</a:t>
            </a:r>
          </a:p>
          <a:p>
            <a:endParaRPr lang="de-AT" dirty="0"/>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18</a:t>
            </a:fld>
            <a:endParaRPr lang="de-AT"/>
          </a:p>
        </p:txBody>
      </p:sp>
    </p:spTree>
    <p:extLst>
      <p:ext uri="{BB962C8B-B14F-4D97-AF65-F5344CB8AC3E}">
        <p14:creationId xmlns:p14="http://schemas.microsoft.com/office/powerpoint/2010/main" val="70539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Hello</a:t>
            </a:r>
            <a:r>
              <a:rPr lang="de-AT" sz="1200" b="0" kern="1200" dirty="0">
                <a:solidFill>
                  <a:schemeClr val="tx1"/>
                </a:solidFill>
                <a:effectLst/>
                <a:latin typeface="+mn-lt"/>
                <a:ea typeface="+mn-ea"/>
                <a:cs typeface="+mn-cs"/>
              </a:rPr>
              <a:t> World"</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str</a:t>
            </a:r>
            <a:r>
              <a:rPr lang="de-AT" sz="1200" b="0" kern="1200" dirty="0">
                <a:solidFill>
                  <a:schemeClr val="tx1"/>
                </a:solidFill>
                <a:effectLst/>
                <a:latin typeface="+mn-lt"/>
                <a:ea typeface="+mn-ea"/>
                <a:cs typeface="+mn-cs"/>
              </a:rPr>
              <a:t>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Ausgabenformattierung</a:t>
            </a:r>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Alte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 %</a:t>
            </a:r>
            <a:r>
              <a:rPr lang="de-AT" sz="1200" b="0" kern="1200" dirty="0" err="1">
                <a:solidFill>
                  <a:schemeClr val="tx1"/>
                </a:solidFill>
                <a:effectLst/>
                <a:latin typeface="+mn-lt"/>
                <a:ea typeface="+mn-ea"/>
                <a:cs typeface="+mn-cs"/>
              </a:rPr>
              <a:t>s'</a:t>
            </a:r>
            <a:r>
              <a:rPr lang="de-AT" sz="1200" b="0" kern="1200" dirty="0">
                <a:solidFill>
                  <a:schemeClr val="tx1"/>
                </a:solidFill>
                <a:effectLst/>
                <a:latin typeface="+mn-lt"/>
                <a:ea typeface="+mn-ea"/>
                <a:cs typeface="+mn-cs"/>
              </a:rPr>
              <a:t> % ( '</a:t>
            </a:r>
            <a:r>
              <a:rPr lang="de-AT" sz="1200" b="0" kern="1200" dirty="0" err="1">
                <a:solidFill>
                  <a:schemeClr val="tx1"/>
                </a:solidFill>
                <a:effectLst/>
                <a:latin typeface="+mn-lt"/>
                <a:ea typeface="+mn-ea"/>
                <a:cs typeface="+mn-cs"/>
              </a:rPr>
              <a:t>one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two</a:t>
            </a:r>
            <a:r>
              <a:rPr lang="de-AT" sz="1200" b="0" kern="1200" dirty="0">
                <a:solidFill>
                  <a:schemeClr val="tx1"/>
                </a:solidFill>
                <a:effectLst/>
                <a:latin typeface="+mn-lt"/>
                <a:ea typeface="+mn-ea"/>
                <a:cs typeface="+mn-cs"/>
              </a:rPr>
              <a:t>' ) )</a:t>
            </a:r>
          </a:p>
          <a:p>
            <a:r>
              <a:rPr lang="de-AT" sz="1200" b="0" kern="1200" dirty="0">
                <a:solidFill>
                  <a:schemeClr val="tx1"/>
                </a:solidFill>
                <a:effectLst/>
                <a:latin typeface="+mn-lt"/>
                <a:ea typeface="+mn-ea"/>
                <a:cs typeface="+mn-cs"/>
              </a:rPr>
              <a:t>Neue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one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two</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Alte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'%d %d' % ( 1, 2 ) )</a:t>
            </a:r>
          </a:p>
          <a:p>
            <a:r>
              <a:rPr lang="de-AT" sz="1200" b="0" kern="1200" dirty="0">
                <a:solidFill>
                  <a:schemeClr val="tx1"/>
                </a:solidFill>
                <a:effectLst/>
                <a:latin typeface="+mn-lt"/>
                <a:ea typeface="+mn-ea"/>
                <a:cs typeface="+mn-cs"/>
              </a:rPr>
              <a:t>Neue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( 1, 2 )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Umordnen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'{1} {0}'.</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( 1, 2 )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Namentliche Platzhalter</a:t>
            </a:r>
          </a:p>
          <a:p>
            <a:r>
              <a:rPr lang="de-AT" sz="1200" b="0" kern="1200" dirty="0" err="1">
                <a:solidFill>
                  <a:schemeClr val="tx1"/>
                </a:solidFill>
                <a:effectLst/>
                <a:latin typeface="+mn-lt"/>
                <a:ea typeface="+mn-ea"/>
                <a:cs typeface="+mn-cs"/>
              </a:rPr>
              <a:t>data</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first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Hodor</a:t>
            </a:r>
            <a:r>
              <a:rPr lang="de-AT" sz="1200" b="0" kern="1200" dirty="0">
                <a:solidFill>
                  <a:schemeClr val="tx1"/>
                </a:solidFill>
                <a:effectLst/>
                <a:latin typeface="+mn-lt"/>
                <a:ea typeface="+mn-ea"/>
                <a:cs typeface="+mn-cs"/>
              </a:rPr>
              <a:t>', 'last': '</a:t>
            </a:r>
            <a:r>
              <a:rPr lang="de-AT" sz="1200" b="0" kern="1200" dirty="0" err="1">
                <a:solidFill>
                  <a:schemeClr val="tx1"/>
                </a:solidFill>
                <a:effectLst/>
                <a:latin typeface="+mn-lt"/>
                <a:ea typeface="+mn-ea"/>
                <a:cs typeface="+mn-cs"/>
              </a:rPr>
              <a:t>Hodor</a:t>
            </a:r>
            <a:r>
              <a:rPr lang="de-AT" sz="1200" b="0" kern="1200" dirty="0">
                <a:solidFill>
                  <a:schemeClr val="tx1"/>
                </a:solidFill>
                <a:effectLst/>
                <a:latin typeface="+mn-lt"/>
                <a:ea typeface="+mn-ea"/>
                <a:cs typeface="+mn-cs"/>
              </a:rPr>
              <a:t>!'}</a:t>
            </a:r>
          </a:p>
          <a:p>
            <a:r>
              <a:rPr lang="de-AT" sz="1200" b="0" kern="1200" dirty="0">
                <a:solidFill>
                  <a:schemeClr val="tx1"/>
                </a:solidFill>
                <a:effectLst/>
                <a:latin typeface="+mn-lt"/>
                <a:ea typeface="+mn-ea"/>
                <a:cs typeface="+mn-cs"/>
              </a:rPr>
              <a:t># Alte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first</a:t>
            </a:r>
            <a:r>
              <a:rPr lang="de-AT" sz="1200" b="0" kern="1200" dirty="0">
                <a:solidFill>
                  <a:schemeClr val="tx1"/>
                </a:solidFill>
                <a:effectLst/>
                <a:latin typeface="+mn-lt"/>
                <a:ea typeface="+mn-ea"/>
                <a:cs typeface="+mn-cs"/>
              </a:rPr>
              <a:t>)s %(last)</a:t>
            </a:r>
            <a:r>
              <a:rPr lang="de-AT" sz="1200" b="0" kern="1200" dirty="0" err="1">
                <a:solidFill>
                  <a:schemeClr val="tx1"/>
                </a:solidFill>
                <a:effectLst/>
                <a:latin typeface="+mn-lt"/>
                <a:ea typeface="+mn-ea"/>
                <a:cs typeface="+mn-cs"/>
              </a:rPr>
              <a:t>s'</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data</a:t>
            </a:r>
            <a:r>
              <a:rPr lang="de-AT" sz="1200" b="0" kern="1200" dirty="0">
                <a:solidFill>
                  <a:schemeClr val="tx1"/>
                </a:solidFill>
                <a:effectLst/>
                <a:latin typeface="+mn-lt"/>
                <a:ea typeface="+mn-ea"/>
                <a:cs typeface="+mn-cs"/>
              </a:rPr>
              <a:t> )</a:t>
            </a:r>
          </a:p>
          <a:p>
            <a:r>
              <a:rPr lang="de-AT" sz="1200" b="0" kern="1200" dirty="0">
                <a:solidFill>
                  <a:schemeClr val="tx1"/>
                </a:solidFill>
                <a:effectLst/>
                <a:latin typeface="+mn-lt"/>
                <a:ea typeface="+mn-ea"/>
                <a:cs typeface="+mn-cs"/>
              </a:rPr>
              <a:t>#Neue Version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first</a:t>
            </a:r>
            <a:r>
              <a:rPr lang="de-AT" sz="1200" b="0" kern="1200" dirty="0">
                <a:solidFill>
                  <a:schemeClr val="tx1"/>
                </a:solidFill>
                <a:effectLst/>
                <a:latin typeface="+mn-lt"/>
                <a:ea typeface="+mn-ea"/>
                <a:cs typeface="+mn-cs"/>
              </a:rPr>
              <a:t>} {last}'.</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data</a:t>
            </a:r>
            <a:r>
              <a:rPr lang="de-AT" sz="1200" b="0" kern="1200" dirty="0">
                <a:solidFill>
                  <a:schemeClr val="tx1"/>
                </a:solidFill>
                <a:effectLst/>
                <a:latin typeface="+mn-lt"/>
                <a:ea typeface="+mn-ea"/>
                <a:cs typeface="+mn-cs"/>
              </a:rPr>
              <a:t> )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kann auch mit Keyword Argumenten, ist aber im alten Stiel nicht </a:t>
            </a:r>
            <a:r>
              <a:rPr lang="de-AT" sz="1200" b="0" kern="1200" dirty="0" err="1">
                <a:solidFill>
                  <a:schemeClr val="tx1"/>
                </a:solidFill>
                <a:effectLst/>
                <a:latin typeface="+mn-lt"/>
                <a:ea typeface="+mn-ea"/>
                <a:cs typeface="+mn-cs"/>
              </a:rPr>
              <a:t>verfuegbar</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first</a:t>
            </a:r>
            <a:r>
              <a:rPr lang="de-AT" sz="1200" b="0" kern="1200" dirty="0">
                <a:solidFill>
                  <a:schemeClr val="tx1"/>
                </a:solidFill>
                <a:effectLst/>
                <a:latin typeface="+mn-lt"/>
                <a:ea typeface="+mn-ea"/>
                <a:cs typeface="+mn-cs"/>
              </a:rPr>
              <a:t>} {last}'.</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first</a:t>
            </a:r>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Hodor</a:t>
            </a:r>
            <a:r>
              <a:rPr lang="de-AT" sz="1200" b="0" kern="1200" dirty="0">
                <a:solidFill>
                  <a:schemeClr val="tx1"/>
                </a:solidFill>
                <a:effectLst/>
                <a:latin typeface="+mn-lt"/>
                <a:ea typeface="+mn-ea"/>
                <a:cs typeface="+mn-cs"/>
              </a:rPr>
              <a:t>', last='</a:t>
            </a:r>
            <a:r>
              <a:rPr lang="de-AT" sz="1200" b="0" kern="1200" dirty="0" err="1">
                <a:solidFill>
                  <a:schemeClr val="tx1"/>
                </a:solidFill>
                <a:effectLst/>
                <a:latin typeface="+mn-lt"/>
                <a:ea typeface="+mn-ea"/>
                <a:cs typeface="+mn-cs"/>
              </a:rPr>
              <a:t>Hodor</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Ein Weg der </a:t>
            </a:r>
            <a:r>
              <a:rPr lang="de-AT" sz="1200" b="0" kern="1200" dirty="0" err="1">
                <a:solidFill>
                  <a:schemeClr val="tx1"/>
                </a:solidFill>
                <a:effectLst/>
                <a:latin typeface="+mn-lt"/>
                <a:ea typeface="+mn-ea"/>
                <a:cs typeface="+mn-cs"/>
              </a:rPr>
              <a:t>output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Formattierung</a:t>
            </a:r>
            <a:endParaRPr lang="de-AT" sz="1200" b="0" kern="1200" dirty="0">
              <a:solidFill>
                <a:schemeClr val="tx1"/>
              </a:solidFill>
              <a:effectLst/>
              <a:latin typeface="+mn-lt"/>
              <a:ea typeface="+mn-ea"/>
              <a:cs typeface="+mn-cs"/>
            </a:endParaRPr>
          </a:p>
          <a:p>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 10</a:t>
            </a:r>
          </a:p>
          <a:p>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 3.1415926</a:t>
            </a:r>
          </a:p>
          <a:p>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Hiho</a:t>
            </a:r>
            <a:r>
              <a:rPr lang="de-AT" sz="1200" b="0" kern="1200" dirty="0">
                <a:solidFill>
                  <a:schemeClr val="tx1"/>
                </a:solidFill>
                <a:effectLst/>
                <a:latin typeface="+mn-lt"/>
                <a:ea typeface="+mn-ea"/>
                <a:cs typeface="+mn-cs"/>
              </a:rPr>
              <a:t>"</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"The Integer: %d, </a:t>
            </a:r>
            <a:r>
              <a:rPr lang="de-AT" sz="1200" b="0" kern="1200" dirty="0" err="1">
                <a:solidFill>
                  <a:schemeClr val="tx1"/>
                </a:solidFill>
                <a:effectLst/>
                <a:latin typeface="+mn-lt"/>
                <a:ea typeface="+mn-ea"/>
                <a:cs typeface="+mn-cs"/>
              </a:rPr>
              <a:t>the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%f </a:t>
            </a:r>
            <a:r>
              <a:rPr lang="de-AT" sz="1200" b="0" kern="1200" dirty="0" err="1">
                <a:solidFill>
                  <a:schemeClr val="tx1"/>
                </a:solidFill>
                <a:effectLst/>
                <a:latin typeface="+mn-lt"/>
                <a:ea typeface="+mn-ea"/>
                <a:cs typeface="+mn-cs"/>
              </a:rPr>
              <a:t>and</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the</a:t>
            </a:r>
            <a:r>
              <a:rPr lang="de-AT" sz="1200" b="0" kern="1200" dirty="0">
                <a:solidFill>
                  <a:schemeClr val="tx1"/>
                </a:solidFill>
                <a:effectLst/>
                <a:latin typeface="+mn-lt"/>
                <a:ea typeface="+mn-ea"/>
                <a:cs typeface="+mn-cs"/>
              </a:rPr>
              <a:t> String %s." % ( </a:t>
            </a:r>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'The Integer: {}, </a:t>
            </a:r>
            <a:r>
              <a:rPr lang="de-AT" sz="1200" b="0" kern="1200" dirty="0" err="1">
                <a:solidFill>
                  <a:schemeClr val="tx1"/>
                </a:solidFill>
                <a:effectLst/>
                <a:latin typeface="+mn-lt"/>
                <a:ea typeface="+mn-ea"/>
                <a:cs typeface="+mn-cs"/>
              </a:rPr>
              <a:t>the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and</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the</a:t>
            </a:r>
            <a:r>
              <a:rPr lang="de-AT" sz="1200" b="0" kern="1200" dirty="0">
                <a:solidFill>
                  <a:schemeClr val="tx1"/>
                </a:solidFill>
                <a:effectLst/>
                <a:latin typeface="+mn-lt"/>
                <a:ea typeface="+mn-ea"/>
                <a:cs typeface="+mn-cs"/>
              </a:rPr>
              <a:t> String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Eine Variante gibt es noch mit Beistrichen:</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Some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text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and</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some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more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text</a:t>
            </a:r>
            <a:r>
              <a:rPr lang="de-AT" sz="1200" b="0" kern="1200" dirty="0">
                <a:solidFill>
                  <a:schemeClr val="tx1"/>
                </a:solidFill>
                <a:effectLst/>
                <a:latin typeface="+mn-lt"/>
                <a:ea typeface="+mn-ea"/>
                <a:cs typeface="+mn-cs"/>
              </a:rPr>
              <a:t>"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20</a:t>
            </a:fld>
            <a:endParaRPr lang="de-AT"/>
          </a:p>
        </p:txBody>
      </p:sp>
    </p:spTree>
    <p:extLst>
      <p:ext uri="{BB962C8B-B14F-4D97-AF65-F5344CB8AC3E}">
        <p14:creationId xmlns:p14="http://schemas.microsoft.com/office/powerpoint/2010/main" val="416502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input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Please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enter</a:t>
            </a:r>
            <a:r>
              <a:rPr lang="de-AT" sz="1200" b="0" kern="1200" dirty="0">
                <a:solidFill>
                  <a:schemeClr val="tx1"/>
                </a:solidFill>
                <a:effectLst/>
                <a:latin typeface="+mn-lt"/>
                <a:ea typeface="+mn-ea"/>
                <a:cs typeface="+mn-cs"/>
              </a:rPr>
              <a:t> a </a:t>
            </a:r>
            <a:r>
              <a:rPr lang="de-AT" sz="1200" b="0" kern="1200" dirty="0" err="1">
                <a:solidFill>
                  <a:schemeClr val="tx1"/>
                </a:solidFill>
                <a:effectLst/>
                <a:latin typeface="+mn-lt"/>
                <a:ea typeface="+mn-ea"/>
                <a:cs typeface="+mn-cs"/>
              </a:rPr>
              <a:t>natural</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number</a:t>
            </a:r>
            <a:r>
              <a:rPr lang="de-AT" sz="1200" b="0" kern="1200" dirty="0">
                <a:solidFill>
                  <a:schemeClr val="tx1"/>
                </a:solidFill>
                <a:effectLst/>
                <a:latin typeface="+mn-lt"/>
                <a:ea typeface="+mn-ea"/>
                <a:cs typeface="+mn-cs"/>
              </a:rPr>
              <a:t>: "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myInt</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input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Please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enter</a:t>
            </a:r>
            <a:r>
              <a:rPr lang="de-AT" sz="1200" b="0" kern="1200" dirty="0">
                <a:solidFill>
                  <a:schemeClr val="tx1"/>
                </a:solidFill>
                <a:effectLst/>
                <a:latin typeface="+mn-lt"/>
                <a:ea typeface="+mn-ea"/>
                <a:cs typeface="+mn-cs"/>
              </a:rPr>
              <a:t> a </a:t>
            </a:r>
            <a:r>
              <a:rPr lang="de-AT" sz="1200" b="0" kern="1200" dirty="0" err="1">
                <a:solidFill>
                  <a:schemeClr val="tx1"/>
                </a:solidFill>
                <a:effectLst/>
                <a:latin typeface="+mn-lt"/>
                <a:ea typeface="+mn-ea"/>
                <a:cs typeface="+mn-cs"/>
              </a:rPr>
              <a:t>decimal</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number</a:t>
            </a:r>
            <a:r>
              <a:rPr lang="de-AT" sz="1200" b="0" kern="1200" dirty="0">
                <a:solidFill>
                  <a:schemeClr val="tx1"/>
                </a:solidFill>
                <a:effectLst/>
                <a:latin typeface="+mn-lt"/>
                <a:ea typeface="+mn-ea"/>
                <a:cs typeface="+mn-cs"/>
              </a:rPr>
              <a:t>: "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myFloat</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input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Please</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enter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something</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you</a:t>
            </a:r>
            <a:r>
              <a:rPr lang="de-AT" sz="1200" b="0" kern="1200" dirty="0">
                <a:solidFill>
                  <a:schemeClr val="tx1"/>
                </a:solidFill>
                <a:effectLst/>
                <a:latin typeface="+mn-lt"/>
                <a:ea typeface="+mn-ea"/>
                <a:cs typeface="+mn-cs"/>
              </a:rPr>
              <a:t> like: "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myString</a:t>
            </a:r>
            <a:r>
              <a:rPr lang="de-AT" sz="1200" b="0" kern="1200" dirty="0">
                <a:solidFill>
                  <a:schemeClr val="tx1"/>
                </a:solidFill>
                <a:effectLst/>
                <a:latin typeface="+mn-lt"/>
                <a:ea typeface="+mn-ea"/>
                <a:cs typeface="+mn-cs"/>
              </a:rPr>
              <a:t> )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22</a:t>
            </a:fld>
            <a:endParaRPr lang="de-AT"/>
          </a:p>
        </p:txBody>
      </p:sp>
    </p:spTree>
    <p:extLst>
      <p:ext uri="{BB962C8B-B14F-4D97-AF65-F5344CB8AC3E}">
        <p14:creationId xmlns:p14="http://schemas.microsoft.com/office/powerpoint/2010/main" val="1743649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 None</a:t>
            </a:r>
          </a:p>
          <a:p>
            <a:r>
              <a:rPr lang="de-DE" sz="1200" b="0" kern="1200" noProof="0" dirty="0" err="1">
                <a:solidFill>
                  <a:schemeClr val="tx1"/>
                </a:solidFill>
                <a:effectLst/>
                <a:latin typeface="+mn-lt"/>
                <a:ea typeface="+mn-ea"/>
                <a:cs typeface="+mn-cs"/>
              </a:rPr>
              <a:t>myFloat</a:t>
            </a:r>
            <a:r>
              <a:rPr lang="de-DE" sz="1200" b="0" kern="1200" noProof="0" dirty="0">
                <a:solidFill>
                  <a:schemeClr val="tx1"/>
                </a:solidFill>
                <a:effectLst/>
                <a:latin typeface="+mn-lt"/>
                <a:ea typeface="+mn-ea"/>
                <a:cs typeface="+mn-cs"/>
              </a:rPr>
              <a:t> = None</a:t>
            </a:r>
          </a:p>
          <a:p>
            <a:r>
              <a:rPr lang="de-DE" sz="1200" b="0" kern="1200" noProof="0" dirty="0" err="1">
                <a:solidFill>
                  <a:schemeClr val="tx1"/>
                </a:solidFill>
                <a:effectLst/>
                <a:latin typeface="+mn-lt"/>
                <a:ea typeface="+mn-ea"/>
                <a:cs typeface="+mn-cs"/>
              </a:rPr>
              <a:t>myString</a:t>
            </a:r>
            <a:r>
              <a:rPr lang="de-DE" sz="1200" b="0" kern="1200" noProof="0" dirty="0">
                <a:solidFill>
                  <a:schemeClr val="tx1"/>
                </a:solidFill>
                <a:effectLst/>
                <a:latin typeface="+mn-lt"/>
                <a:ea typeface="+mn-ea"/>
                <a:cs typeface="+mn-cs"/>
              </a:rPr>
              <a:t> = None</a:t>
            </a:r>
          </a:p>
          <a:p>
            <a:br>
              <a:rPr lang="de-DE" sz="1200" b="0" kern="1200" noProof="0" dirty="0">
                <a:solidFill>
                  <a:schemeClr val="tx1"/>
                </a:solidFill>
                <a:effectLst/>
                <a:latin typeface="+mn-lt"/>
                <a:ea typeface="+mn-ea"/>
                <a:cs typeface="+mn-cs"/>
              </a:rPr>
            </a:br>
            <a:r>
              <a:rPr lang="de-DE" sz="1200" b="0" kern="1200" noProof="0" dirty="0" err="1">
                <a:solidFill>
                  <a:schemeClr val="tx1"/>
                </a:solidFill>
                <a:effectLst/>
                <a:latin typeface="+mn-lt"/>
                <a:ea typeface="+mn-ea"/>
                <a:cs typeface="+mn-cs"/>
              </a:rPr>
              <a:t>try</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Einlesen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 </a:t>
            </a:r>
            <a:r>
              <a:rPr lang="de-DE" sz="1200" b="0" kern="1200" noProof="0" dirty="0" err="1">
                <a:solidFill>
                  <a:schemeClr val="tx1"/>
                </a:solidFill>
                <a:effectLst/>
                <a:latin typeface="+mn-lt"/>
                <a:ea typeface="+mn-ea"/>
                <a:cs typeface="+mn-cs"/>
              </a:rPr>
              <a:t>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raw_input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Please</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enter</a:t>
            </a:r>
            <a:r>
              <a:rPr lang="de-DE" sz="1200" b="0" kern="1200" noProof="0" dirty="0">
                <a:solidFill>
                  <a:schemeClr val="tx1"/>
                </a:solidFill>
                <a:effectLst/>
                <a:latin typeface="+mn-lt"/>
                <a:ea typeface="+mn-ea"/>
                <a:cs typeface="+mn-cs"/>
              </a:rPr>
              <a:t> a </a:t>
            </a:r>
            <a:r>
              <a:rPr lang="de-DE" sz="1200" b="0" kern="1200" noProof="0" dirty="0" err="1">
                <a:solidFill>
                  <a:schemeClr val="tx1"/>
                </a:solidFill>
                <a:effectLst/>
                <a:latin typeface="+mn-lt"/>
                <a:ea typeface="+mn-ea"/>
                <a:cs typeface="+mn-cs"/>
              </a:rPr>
              <a:t>natural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 ) )</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format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 )</a:t>
            </a:r>
          </a:p>
          <a:p>
            <a:r>
              <a:rPr lang="de-DE" sz="1200" b="0" kern="1200" noProof="0" dirty="0" err="1">
                <a:solidFill>
                  <a:schemeClr val="tx1"/>
                </a:solidFill>
                <a:effectLst/>
                <a:latin typeface="+mn-lt"/>
                <a:ea typeface="+mn-ea"/>
                <a:cs typeface="+mn-cs"/>
              </a:rPr>
              <a:t>except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ValueError</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Falls es nicht den Kriterien entspricht wird abgebrochen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Oops</a:t>
            </a:r>
            <a:r>
              <a:rPr lang="de-DE" sz="1200" b="0" kern="1200" noProof="0" dirty="0">
                <a:solidFill>
                  <a:schemeClr val="tx1"/>
                </a:solidFill>
                <a:effectLst/>
                <a:latin typeface="+mn-lt"/>
                <a:ea typeface="+mn-ea"/>
                <a:cs typeface="+mn-cs"/>
              </a:rPr>
              <a:t>! --&gt; </a:t>
            </a:r>
            <a:r>
              <a:rPr lang="de-DE" sz="1200" b="0" kern="1200" noProof="0" dirty="0" err="1">
                <a:solidFill>
                  <a:schemeClr val="tx1"/>
                </a:solidFill>
                <a:effectLst/>
                <a:latin typeface="+mn-lt"/>
                <a:ea typeface="+mn-ea"/>
                <a:cs typeface="+mn-cs"/>
              </a:rPr>
              <a:t>That</a:t>
            </a:r>
            <a:r>
              <a:rPr lang="de-DE" sz="1200" b="0" kern="1200" noProof="0" dirty="0">
                <a:solidFill>
                  <a:schemeClr val="tx1"/>
                </a:solidFill>
                <a:effectLst/>
                <a:latin typeface="+mn-lt"/>
                <a:ea typeface="+mn-ea"/>
                <a:cs typeface="+mn-cs"/>
              </a:rPr>
              <a:t> was </a:t>
            </a:r>
            <a:r>
              <a:rPr lang="de-DE" sz="1200" b="0" kern="1200" noProof="0" dirty="0" err="1">
                <a:solidFill>
                  <a:schemeClr val="tx1"/>
                </a:solidFill>
                <a:effectLst/>
                <a:latin typeface="+mn-lt"/>
                <a:ea typeface="+mn-ea"/>
                <a:cs typeface="+mn-cs"/>
              </a:rPr>
              <a:t>no</a:t>
            </a:r>
            <a:r>
              <a:rPr lang="de-DE" sz="1200" b="0" kern="1200" noProof="0" dirty="0">
                <a:solidFill>
                  <a:schemeClr val="tx1"/>
                </a:solidFill>
                <a:effectLst/>
                <a:latin typeface="+mn-lt"/>
                <a:ea typeface="+mn-ea"/>
                <a:cs typeface="+mn-cs"/>
              </a:rPr>
              <a:t> valid </a:t>
            </a:r>
            <a:r>
              <a:rPr lang="de-DE" sz="1200" b="0" kern="1200" noProof="0" dirty="0" err="1">
                <a:solidFill>
                  <a:schemeClr val="tx1"/>
                </a:solidFill>
                <a:effectLst/>
                <a:latin typeface="+mn-lt"/>
                <a:ea typeface="+mn-ea"/>
                <a:cs typeface="+mn-cs"/>
              </a:rPr>
              <a:t>natural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a:t>
            </a:r>
          </a:p>
          <a:p>
            <a:br>
              <a:rPr lang="de-DE" sz="1200" b="0" kern="1200" noProof="0" dirty="0">
                <a:solidFill>
                  <a:schemeClr val="tx1"/>
                </a:solidFill>
                <a:effectLst/>
                <a:latin typeface="+mn-lt"/>
                <a:ea typeface="+mn-ea"/>
                <a:cs typeface="+mn-cs"/>
              </a:rPr>
            </a:br>
            <a:r>
              <a:rPr lang="de-DE" sz="1200" b="0" kern="1200" noProof="0" dirty="0" err="1">
                <a:solidFill>
                  <a:schemeClr val="tx1"/>
                </a:solidFill>
                <a:effectLst/>
                <a:latin typeface="+mn-lt"/>
                <a:ea typeface="+mn-ea"/>
                <a:cs typeface="+mn-cs"/>
              </a:rPr>
              <a:t>try</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Einlesen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myFloat</a:t>
            </a:r>
            <a:r>
              <a:rPr lang="de-DE" sz="1200" b="0" kern="1200" noProof="0" dirty="0">
                <a:solidFill>
                  <a:schemeClr val="tx1"/>
                </a:solidFill>
                <a:effectLst/>
                <a:latin typeface="+mn-lt"/>
                <a:ea typeface="+mn-ea"/>
                <a:cs typeface="+mn-cs"/>
              </a:rPr>
              <a:t> = </a:t>
            </a:r>
            <a:r>
              <a:rPr lang="de-DE" sz="1200" b="0" kern="1200" noProof="0" dirty="0" err="1">
                <a:solidFill>
                  <a:schemeClr val="tx1"/>
                </a:solidFill>
                <a:effectLst/>
                <a:latin typeface="+mn-lt"/>
                <a:ea typeface="+mn-ea"/>
                <a:cs typeface="+mn-cs"/>
              </a:rPr>
              <a:t>float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raw_input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Please</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enter</a:t>
            </a:r>
            <a:r>
              <a:rPr lang="de-DE" sz="1200" b="0" kern="1200" noProof="0" dirty="0">
                <a:solidFill>
                  <a:schemeClr val="tx1"/>
                </a:solidFill>
                <a:effectLst/>
                <a:latin typeface="+mn-lt"/>
                <a:ea typeface="+mn-ea"/>
                <a:cs typeface="+mn-cs"/>
              </a:rPr>
              <a:t> a </a:t>
            </a:r>
            <a:r>
              <a:rPr lang="de-DE" sz="1200" b="0" kern="1200" noProof="0" dirty="0" err="1">
                <a:solidFill>
                  <a:schemeClr val="tx1"/>
                </a:solidFill>
                <a:effectLst/>
                <a:latin typeface="+mn-lt"/>
                <a:ea typeface="+mn-ea"/>
                <a:cs typeface="+mn-cs"/>
              </a:rPr>
              <a:t>decimal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 ) )</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myFloat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format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myFloat</a:t>
            </a:r>
            <a:r>
              <a:rPr lang="de-DE" sz="1200" b="0" kern="1200" noProof="0" dirty="0">
                <a:solidFill>
                  <a:schemeClr val="tx1"/>
                </a:solidFill>
                <a:effectLst/>
                <a:latin typeface="+mn-lt"/>
                <a:ea typeface="+mn-ea"/>
                <a:cs typeface="+mn-cs"/>
              </a:rPr>
              <a:t> ) )</a:t>
            </a:r>
          </a:p>
          <a:p>
            <a:r>
              <a:rPr lang="de-DE" sz="1200" b="0" kern="1200" noProof="0" dirty="0" err="1">
                <a:solidFill>
                  <a:schemeClr val="tx1"/>
                </a:solidFill>
                <a:effectLst/>
                <a:latin typeface="+mn-lt"/>
                <a:ea typeface="+mn-ea"/>
                <a:cs typeface="+mn-cs"/>
              </a:rPr>
              <a:t>except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ValueError</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Falls es nicht den Kriterien entspricht wird abgebrochen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Oops</a:t>
            </a:r>
            <a:r>
              <a:rPr lang="de-DE" sz="1200" b="0" kern="1200" noProof="0" dirty="0">
                <a:solidFill>
                  <a:schemeClr val="tx1"/>
                </a:solidFill>
                <a:effectLst/>
                <a:latin typeface="+mn-lt"/>
                <a:ea typeface="+mn-ea"/>
                <a:cs typeface="+mn-cs"/>
              </a:rPr>
              <a:t>! --&gt; </a:t>
            </a:r>
            <a:r>
              <a:rPr lang="de-DE" sz="1200" b="0" kern="1200" noProof="0" dirty="0" err="1">
                <a:solidFill>
                  <a:schemeClr val="tx1"/>
                </a:solidFill>
                <a:effectLst/>
                <a:latin typeface="+mn-lt"/>
                <a:ea typeface="+mn-ea"/>
                <a:cs typeface="+mn-cs"/>
              </a:rPr>
              <a:t>That</a:t>
            </a:r>
            <a:r>
              <a:rPr lang="de-DE" sz="1200" b="0" kern="1200" noProof="0" dirty="0">
                <a:solidFill>
                  <a:schemeClr val="tx1"/>
                </a:solidFill>
                <a:effectLst/>
                <a:latin typeface="+mn-lt"/>
                <a:ea typeface="+mn-ea"/>
                <a:cs typeface="+mn-cs"/>
              </a:rPr>
              <a:t> was </a:t>
            </a:r>
            <a:r>
              <a:rPr lang="de-DE" sz="1200" b="0" kern="1200" noProof="0" dirty="0" err="1">
                <a:solidFill>
                  <a:schemeClr val="tx1"/>
                </a:solidFill>
                <a:effectLst/>
                <a:latin typeface="+mn-lt"/>
                <a:ea typeface="+mn-ea"/>
                <a:cs typeface="+mn-cs"/>
              </a:rPr>
              <a:t>no</a:t>
            </a:r>
            <a:r>
              <a:rPr lang="de-DE" sz="1200" b="0" kern="1200" noProof="0" dirty="0">
                <a:solidFill>
                  <a:schemeClr val="tx1"/>
                </a:solidFill>
                <a:effectLst/>
                <a:latin typeface="+mn-lt"/>
                <a:ea typeface="+mn-ea"/>
                <a:cs typeface="+mn-cs"/>
              </a:rPr>
              <a:t> valid </a:t>
            </a:r>
            <a:r>
              <a:rPr lang="de-DE" sz="1200" b="0" kern="1200" noProof="0" dirty="0" err="1">
                <a:solidFill>
                  <a:schemeClr val="tx1"/>
                </a:solidFill>
                <a:effectLst/>
                <a:latin typeface="+mn-lt"/>
                <a:ea typeface="+mn-ea"/>
                <a:cs typeface="+mn-cs"/>
              </a:rPr>
              <a:t>decimal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a:t>
            </a:r>
          </a:p>
          <a:p>
            <a:br>
              <a:rPr lang="de-DE" sz="1200" b="0" kern="1200" noProof="0" dirty="0">
                <a:solidFill>
                  <a:schemeClr val="tx1"/>
                </a:solidFill>
                <a:effectLst/>
                <a:latin typeface="+mn-lt"/>
                <a:ea typeface="+mn-ea"/>
                <a:cs typeface="+mn-cs"/>
              </a:rPr>
            </a:br>
            <a:r>
              <a:rPr lang="de-DE" sz="1200" b="0" kern="1200" noProof="0" dirty="0" err="1">
                <a:solidFill>
                  <a:schemeClr val="tx1"/>
                </a:solidFill>
                <a:effectLst/>
                <a:latin typeface="+mn-lt"/>
                <a:ea typeface="+mn-ea"/>
                <a:cs typeface="+mn-cs"/>
              </a:rPr>
              <a:t>try</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Einlesen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myString</a:t>
            </a:r>
            <a:r>
              <a:rPr lang="de-DE" sz="1200" b="0" kern="1200" noProof="0" dirty="0">
                <a:solidFill>
                  <a:schemeClr val="tx1"/>
                </a:solidFill>
                <a:effectLst/>
                <a:latin typeface="+mn-lt"/>
                <a:ea typeface="+mn-ea"/>
                <a:cs typeface="+mn-cs"/>
              </a:rPr>
              <a:t> = </a:t>
            </a:r>
            <a:r>
              <a:rPr lang="de-DE" sz="1200" b="0" kern="1200" noProof="0" dirty="0" err="1">
                <a:solidFill>
                  <a:schemeClr val="tx1"/>
                </a:solidFill>
                <a:effectLst/>
                <a:latin typeface="+mn-lt"/>
                <a:ea typeface="+mn-ea"/>
                <a:cs typeface="+mn-cs"/>
              </a:rPr>
              <a:t>raw_input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Please</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enter</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something</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you</a:t>
            </a:r>
            <a:r>
              <a:rPr lang="de-DE" sz="1200" b="0" kern="1200" noProof="0" dirty="0">
                <a:solidFill>
                  <a:schemeClr val="tx1"/>
                </a:solidFill>
                <a:effectLst/>
                <a:latin typeface="+mn-lt"/>
                <a:ea typeface="+mn-ea"/>
                <a:cs typeface="+mn-cs"/>
              </a:rPr>
              <a:t> like: " )</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myString</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format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myString</a:t>
            </a:r>
            <a:r>
              <a:rPr lang="de-DE" sz="1200" b="0" kern="1200" noProof="0" dirty="0">
                <a:solidFill>
                  <a:schemeClr val="tx1"/>
                </a:solidFill>
                <a:effectLst/>
                <a:latin typeface="+mn-lt"/>
                <a:ea typeface="+mn-ea"/>
                <a:cs typeface="+mn-cs"/>
              </a:rPr>
              <a:t> ) )</a:t>
            </a:r>
          </a:p>
          <a:p>
            <a:r>
              <a:rPr lang="de-DE" sz="1200" b="0" kern="1200" noProof="0" dirty="0" err="1">
                <a:solidFill>
                  <a:schemeClr val="tx1"/>
                </a:solidFill>
                <a:effectLst/>
                <a:latin typeface="+mn-lt"/>
                <a:ea typeface="+mn-ea"/>
                <a:cs typeface="+mn-cs"/>
              </a:rPr>
              <a:t>except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ValueError</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Falls es nicht den Kriterien entspricht wird abgebrochen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Oops</a:t>
            </a:r>
            <a:r>
              <a:rPr lang="de-DE" sz="1200" b="0" kern="1200" noProof="0" dirty="0">
                <a:solidFill>
                  <a:schemeClr val="tx1"/>
                </a:solidFill>
                <a:effectLst/>
                <a:latin typeface="+mn-lt"/>
                <a:ea typeface="+mn-ea"/>
                <a:cs typeface="+mn-cs"/>
              </a:rPr>
              <a:t>! --&gt; </a:t>
            </a:r>
            <a:r>
              <a:rPr lang="de-DE" sz="1200" b="0" kern="1200" noProof="0" dirty="0" err="1">
                <a:solidFill>
                  <a:schemeClr val="tx1"/>
                </a:solidFill>
                <a:effectLst/>
                <a:latin typeface="+mn-lt"/>
                <a:ea typeface="+mn-ea"/>
                <a:cs typeface="+mn-cs"/>
              </a:rPr>
              <a:t>That</a:t>
            </a:r>
            <a:r>
              <a:rPr lang="de-DE" sz="1200" b="0" kern="1200" noProof="0" dirty="0">
                <a:solidFill>
                  <a:schemeClr val="tx1"/>
                </a:solidFill>
                <a:effectLst/>
                <a:latin typeface="+mn-lt"/>
                <a:ea typeface="+mn-ea"/>
                <a:cs typeface="+mn-cs"/>
              </a:rPr>
              <a:t> was </a:t>
            </a:r>
            <a:r>
              <a:rPr lang="de-DE" sz="1200" b="0" kern="1200" noProof="0" dirty="0" err="1">
                <a:solidFill>
                  <a:schemeClr val="tx1"/>
                </a:solidFill>
                <a:effectLst/>
                <a:latin typeface="+mn-lt"/>
                <a:ea typeface="+mn-ea"/>
                <a:cs typeface="+mn-cs"/>
              </a:rPr>
              <a:t>no</a:t>
            </a:r>
            <a:r>
              <a:rPr lang="de-DE" sz="1200" b="0" kern="1200" noProof="0" dirty="0">
                <a:solidFill>
                  <a:schemeClr val="tx1"/>
                </a:solidFill>
                <a:effectLst/>
                <a:latin typeface="+mn-lt"/>
                <a:ea typeface="+mn-ea"/>
                <a:cs typeface="+mn-cs"/>
              </a:rPr>
              <a:t> valid string." )</a:t>
            </a:r>
          </a:p>
          <a:p>
            <a:br>
              <a:rPr lang="de-DE" sz="1200" b="0" kern="1200" noProof="0" dirty="0">
                <a:solidFill>
                  <a:schemeClr val="tx1"/>
                </a:solidFill>
                <a:effectLst/>
                <a:latin typeface="+mn-lt"/>
                <a:ea typeface="+mn-ea"/>
                <a:cs typeface="+mn-cs"/>
              </a:rPr>
            </a:br>
            <a:br>
              <a:rPr lang="de-DE" sz="1200" b="0" kern="1200" noProof="0" dirty="0">
                <a:solidFill>
                  <a:schemeClr val="tx1"/>
                </a:solidFill>
                <a:effectLst/>
                <a:latin typeface="+mn-lt"/>
                <a:ea typeface="+mn-ea"/>
                <a:cs typeface="+mn-cs"/>
              </a:rPr>
            </a:br>
            <a:r>
              <a:rPr lang="de-DE" sz="1200" b="0" kern="1200" noProof="0" dirty="0">
                <a:solidFill>
                  <a:schemeClr val="tx1"/>
                </a:solidFill>
                <a:effectLst/>
                <a:latin typeface="+mn-lt"/>
                <a:ea typeface="+mn-ea"/>
                <a:cs typeface="+mn-cs"/>
              </a:rPr>
              <a:t># Ein weiteres Bsp.:</a:t>
            </a:r>
          </a:p>
          <a:p>
            <a:r>
              <a:rPr lang="de-DE" sz="1200" b="0" kern="1200" noProof="0" dirty="0" err="1">
                <a:solidFill>
                  <a:schemeClr val="tx1"/>
                </a:solidFill>
                <a:effectLst/>
                <a:latin typeface="+mn-lt"/>
                <a:ea typeface="+mn-ea"/>
                <a:cs typeface="+mn-cs"/>
              </a:rPr>
              <a:t>try</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Einlesen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 </a:t>
            </a:r>
            <a:r>
              <a:rPr lang="de-DE" sz="1200" b="0" kern="1200" noProof="0" dirty="0" err="1">
                <a:solidFill>
                  <a:schemeClr val="tx1"/>
                </a:solidFill>
                <a:effectLst/>
                <a:latin typeface="+mn-lt"/>
                <a:ea typeface="+mn-ea"/>
                <a:cs typeface="+mn-cs"/>
              </a:rPr>
              <a:t>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raw_input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Please</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enter</a:t>
            </a:r>
            <a:r>
              <a:rPr lang="de-DE" sz="1200" b="0" kern="1200" noProof="0" dirty="0">
                <a:solidFill>
                  <a:schemeClr val="tx1"/>
                </a:solidFill>
                <a:effectLst/>
                <a:latin typeface="+mn-lt"/>
                <a:ea typeface="+mn-ea"/>
                <a:cs typeface="+mn-cs"/>
              </a:rPr>
              <a:t> a </a:t>
            </a:r>
            <a:r>
              <a:rPr lang="de-DE" sz="1200" b="0" kern="1200" noProof="0" dirty="0" err="1">
                <a:solidFill>
                  <a:schemeClr val="tx1"/>
                </a:solidFill>
                <a:effectLst/>
                <a:latin typeface="+mn-lt"/>
                <a:ea typeface="+mn-ea"/>
                <a:cs typeface="+mn-cs"/>
              </a:rPr>
              <a:t>natural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 ) )</a:t>
            </a:r>
          </a:p>
          <a:p>
            <a:r>
              <a:rPr lang="de-DE" sz="1200" b="0" kern="1200" noProof="0" dirty="0" err="1">
                <a:solidFill>
                  <a:schemeClr val="tx1"/>
                </a:solidFill>
                <a:effectLst/>
                <a:latin typeface="+mn-lt"/>
                <a:ea typeface="+mn-ea"/>
                <a:cs typeface="+mn-cs"/>
              </a:rPr>
              <a:t>except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ValueError</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 Falls es nicht den Kriterien entspricht wird abgebrochen</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Oops</a:t>
            </a:r>
            <a:r>
              <a:rPr lang="de-DE" sz="1200" b="0" kern="1200" noProof="0" dirty="0">
                <a:solidFill>
                  <a:schemeClr val="tx1"/>
                </a:solidFill>
                <a:effectLst/>
                <a:latin typeface="+mn-lt"/>
                <a:ea typeface="+mn-ea"/>
                <a:cs typeface="+mn-cs"/>
              </a:rPr>
              <a:t>! --&gt; </a:t>
            </a:r>
            <a:r>
              <a:rPr lang="de-DE" sz="1200" b="0" kern="1200" noProof="0" dirty="0" err="1">
                <a:solidFill>
                  <a:schemeClr val="tx1"/>
                </a:solidFill>
                <a:effectLst/>
                <a:latin typeface="+mn-lt"/>
                <a:ea typeface="+mn-ea"/>
                <a:cs typeface="+mn-cs"/>
              </a:rPr>
              <a:t>That</a:t>
            </a:r>
            <a:r>
              <a:rPr lang="de-DE" sz="1200" b="0" kern="1200" noProof="0" dirty="0">
                <a:solidFill>
                  <a:schemeClr val="tx1"/>
                </a:solidFill>
                <a:effectLst/>
                <a:latin typeface="+mn-lt"/>
                <a:ea typeface="+mn-ea"/>
                <a:cs typeface="+mn-cs"/>
              </a:rPr>
              <a:t> was </a:t>
            </a:r>
            <a:r>
              <a:rPr lang="de-DE" sz="1200" b="0" kern="1200" noProof="0" dirty="0" err="1">
                <a:solidFill>
                  <a:schemeClr val="tx1"/>
                </a:solidFill>
                <a:effectLst/>
                <a:latin typeface="+mn-lt"/>
                <a:ea typeface="+mn-ea"/>
                <a:cs typeface="+mn-cs"/>
              </a:rPr>
              <a:t>no</a:t>
            </a:r>
            <a:r>
              <a:rPr lang="de-DE" sz="1200" b="0" kern="1200" noProof="0" dirty="0">
                <a:solidFill>
                  <a:schemeClr val="tx1"/>
                </a:solidFill>
                <a:effectLst/>
                <a:latin typeface="+mn-lt"/>
                <a:ea typeface="+mn-ea"/>
                <a:cs typeface="+mn-cs"/>
              </a:rPr>
              <a:t> valid </a:t>
            </a:r>
            <a:r>
              <a:rPr lang="de-DE" sz="1200" b="0" kern="1200" noProof="0" dirty="0" err="1">
                <a:solidFill>
                  <a:schemeClr val="tx1"/>
                </a:solidFill>
                <a:effectLst/>
                <a:latin typeface="+mn-lt"/>
                <a:ea typeface="+mn-ea"/>
                <a:cs typeface="+mn-cs"/>
              </a:rPr>
              <a:t>natural</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number</a:t>
            </a:r>
            <a:r>
              <a:rPr lang="de-DE" sz="1200" b="0" kern="1200" noProof="0" dirty="0">
                <a:solidFill>
                  <a:schemeClr val="tx1"/>
                </a:solidFill>
                <a:effectLst/>
                <a:latin typeface="+mn-lt"/>
                <a:ea typeface="+mn-ea"/>
                <a:cs typeface="+mn-cs"/>
              </a:rPr>
              <a:t>." )</a:t>
            </a:r>
          </a:p>
          <a:p>
            <a:r>
              <a:rPr lang="de-DE" sz="1200" b="0" kern="1200" noProof="0" dirty="0" err="1">
                <a:solidFill>
                  <a:schemeClr val="tx1"/>
                </a:solidFill>
                <a:effectLst/>
                <a:latin typeface="+mn-lt"/>
                <a:ea typeface="+mn-ea"/>
                <a:cs typeface="+mn-cs"/>
              </a:rPr>
              <a:t>except</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Oops</a:t>
            </a:r>
            <a:r>
              <a:rPr lang="de-DE" sz="1200" b="0" kern="1200" noProof="0" dirty="0">
                <a:solidFill>
                  <a:schemeClr val="tx1"/>
                </a:solidFill>
                <a:effectLst/>
                <a:latin typeface="+mn-lt"/>
                <a:ea typeface="+mn-ea"/>
                <a:cs typeface="+mn-cs"/>
              </a:rPr>
              <a:t>! --&gt; </a:t>
            </a:r>
            <a:r>
              <a:rPr lang="de-DE" sz="1200" b="0" kern="1200" noProof="0" dirty="0" err="1">
                <a:solidFill>
                  <a:schemeClr val="tx1"/>
                </a:solidFill>
                <a:effectLst/>
                <a:latin typeface="+mn-lt"/>
                <a:ea typeface="+mn-ea"/>
                <a:cs typeface="+mn-cs"/>
              </a:rPr>
              <a:t>There</a:t>
            </a:r>
            <a:r>
              <a:rPr lang="de-DE" sz="1200" b="0" kern="1200" noProof="0" dirty="0">
                <a:solidFill>
                  <a:schemeClr val="tx1"/>
                </a:solidFill>
                <a:effectLst/>
                <a:latin typeface="+mn-lt"/>
                <a:ea typeface="+mn-ea"/>
                <a:cs typeface="+mn-cs"/>
              </a:rPr>
              <a:t> was an Error." )</a:t>
            </a:r>
          </a:p>
          <a:p>
            <a:r>
              <a:rPr lang="de-DE" sz="1200" b="0" kern="1200" noProof="0" dirty="0" err="1">
                <a:solidFill>
                  <a:schemeClr val="tx1"/>
                </a:solidFill>
                <a:effectLst/>
                <a:latin typeface="+mn-lt"/>
                <a:ea typeface="+mn-ea"/>
                <a:cs typeface="+mn-cs"/>
              </a:rPr>
              <a:t>else</a:t>
            </a:r>
            <a:r>
              <a:rPr lang="de-DE" sz="1200" b="0" kern="1200" noProof="0" dirty="0">
                <a:solidFill>
                  <a:schemeClr val="tx1"/>
                </a:solidFill>
                <a:effectLst/>
                <a:latin typeface="+mn-lt"/>
                <a:ea typeface="+mn-ea"/>
                <a:cs typeface="+mn-cs"/>
              </a:rPr>
              <a:t>:</a:t>
            </a:r>
          </a:p>
          <a:p>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print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format</a:t>
            </a:r>
            <a:r>
              <a:rPr lang="de-DE" sz="1200" b="0" kern="1200" noProof="0" dirty="0">
                <a:solidFill>
                  <a:schemeClr val="tx1"/>
                </a:solidFill>
                <a:effectLst/>
                <a:latin typeface="+mn-lt"/>
                <a:ea typeface="+mn-ea"/>
                <a:cs typeface="+mn-cs"/>
              </a:rPr>
              <a:t>( </a:t>
            </a:r>
            <a:r>
              <a:rPr lang="de-DE" sz="1200" b="0" kern="1200" noProof="0" dirty="0" err="1">
                <a:solidFill>
                  <a:schemeClr val="tx1"/>
                </a:solidFill>
                <a:effectLst/>
                <a:latin typeface="+mn-lt"/>
                <a:ea typeface="+mn-ea"/>
                <a:cs typeface="+mn-cs"/>
              </a:rPr>
              <a:t>myInt</a:t>
            </a:r>
            <a:r>
              <a:rPr lang="de-DE" sz="1200" b="0" kern="1200" noProof="0" dirty="0">
                <a:solidFill>
                  <a:schemeClr val="tx1"/>
                </a:solidFill>
                <a:effectLst/>
                <a:latin typeface="+mn-lt"/>
                <a:ea typeface="+mn-ea"/>
                <a:cs typeface="+mn-cs"/>
              </a:rPr>
              <a:t> ) )</a:t>
            </a:r>
          </a:p>
          <a:p>
            <a:endParaRPr lang="de-DE" noProof="0" dirty="0"/>
          </a:p>
        </p:txBody>
      </p:sp>
      <p:sp>
        <p:nvSpPr>
          <p:cNvPr id="4" name="Foliennummernplatzhalter 3"/>
          <p:cNvSpPr>
            <a:spLocks noGrp="1"/>
          </p:cNvSpPr>
          <p:nvPr>
            <p:ph type="sldNum" sz="quarter" idx="10"/>
          </p:nvPr>
        </p:nvSpPr>
        <p:spPr/>
        <p:txBody>
          <a:bodyPr/>
          <a:lstStyle/>
          <a:p>
            <a:fld id="{90EC8BAA-644C-437D-B2A7-107486058668}" type="slidenum">
              <a:rPr lang="de-AT" smtClean="0"/>
              <a:t>23</a:t>
            </a:fld>
            <a:endParaRPr lang="de-AT"/>
          </a:p>
        </p:txBody>
      </p:sp>
    </p:spTree>
    <p:extLst>
      <p:ext uri="{BB962C8B-B14F-4D97-AF65-F5344CB8AC3E}">
        <p14:creationId xmlns:p14="http://schemas.microsoft.com/office/powerpoint/2010/main" val="2743730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90EC8BAA-644C-437D-B2A7-107486058668}" type="slidenum">
              <a:rPr lang="de-AT" smtClean="0"/>
              <a:t>24</a:t>
            </a:fld>
            <a:endParaRPr lang="de-AT"/>
          </a:p>
        </p:txBody>
      </p:sp>
    </p:spTree>
    <p:extLst>
      <p:ext uri="{BB962C8B-B14F-4D97-AF65-F5344CB8AC3E}">
        <p14:creationId xmlns:p14="http://schemas.microsoft.com/office/powerpoint/2010/main" val="68690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Variablen sind </a:t>
            </a:r>
            <a:r>
              <a:rPr lang="de-AT" sz="1200" b="0" kern="1200" dirty="0" err="1">
                <a:solidFill>
                  <a:schemeClr val="tx1"/>
                </a:solidFill>
                <a:effectLst/>
                <a:latin typeface="+mn-lt"/>
                <a:ea typeface="+mn-ea"/>
                <a:cs typeface="+mn-cs"/>
              </a:rPr>
              <a:t>grundsaetzlich</a:t>
            </a:r>
            <a:r>
              <a:rPr lang="de-AT" sz="1200" b="0" kern="1200" dirty="0">
                <a:solidFill>
                  <a:schemeClr val="tx1"/>
                </a:solidFill>
                <a:effectLst/>
                <a:latin typeface="+mn-lt"/>
                <a:ea typeface="+mn-ea"/>
                <a:cs typeface="+mn-cs"/>
              </a:rPr>
              <a:t> nichts anderes als reservierte </a:t>
            </a:r>
            <a:r>
              <a:rPr lang="de-AT" sz="1200" b="0" kern="1200" dirty="0" err="1">
                <a:solidFill>
                  <a:schemeClr val="tx1"/>
                </a:solidFill>
                <a:effectLst/>
                <a:latin typeface="+mn-lt"/>
                <a:ea typeface="+mn-ea"/>
                <a:cs typeface="+mn-cs"/>
              </a:rPr>
              <a:t>Speicherplaetze</a:t>
            </a:r>
            <a:r>
              <a:rPr lang="de-AT" sz="1200" b="0" kern="1200" dirty="0">
                <a:solidFill>
                  <a:schemeClr val="tx1"/>
                </a:solidFill>
                <a:effectLst/>
                <a:latin typeface="+mn-lt"/>
                <a:ea typeface="+mn-ea"/>
                <a:cs typeface="+mn-cs"/>
              </a:rPr>
              <a:t> zum Speichern von Werten. Das bedeutet, wenn man eine Variable anlegt wird zugleich der </a:t>
            </a:r>
            <a:r>
              <a:rPr lang="de-AT" sz="1200" b="0" kern="1200" dirty="0" err="1">
                <a:solidFill>
                  <a:schemeClr val="tx1"/>
                </a:solidFill>
                <a:effectLst/>
                <a:latin typeface="+mn-lt"/>
                <a:ea typeface="+mn-ea"/>
                <a:cs typeface="+mn-cs"/>
              </a:rPr>
              <a:t>benoetigte</a:t>
            </a:r>
            <a:r>
              <a:rPr lang="de-AT" sz="1200" b="0" kern="1200" dirty="0">
                <a:solidFill>
                  <a:schemeClr val="tx1"/>
                </a:solidFill>
                <a:effectLst/>
                <a:latin typeface="+mn-lt"/>
                <a:ea typeface="+mn-ea"/>
                <a:cs typeface="+mn-cs"/>
              </a:rPr>
              <a:t> Speicherplatz im Speicher reserviert. </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Basierend am verwendeten Datentyp der Variable, wird in Python vom Interpreter der entsprechende Speicherplatz angefordert und auch entschieden was dann in diesem </a:t>
            </a:r>
            <a:r>
              <a:rPr lang="de-AT" sz="1200" b="0" kern="1200" dirty="0" err="1">
                <a:solidFill>
                  <a:schemeClr val="tx1"/>
                </a:solidFill>
                <a:effectLst/>
                <a:latin typeface="+mn-lt"/>
                <a:ea typeface="+mn-ea"/>
                <a:cs typeface="+mn-cs"/>
              </a:rPr>
              <a:t>reserverten</a:t>
            </a:r>
            <a:r>
              <a:rPr lang="de-AT" sz="1200" b="0" kern="1200" dirty="0">
                <a:solidFill>
                  <a:schemeClr val="tx1"/>
                </a:solidFill>
                <a:effectLst/>
                <a:latin typeface="+mn-lt"/>
                <a:ea typeface="+mn-ea"/>
                <a:cs typeface="+mn-cs"/>
              </a:rPr>
              <a:t> Speicherplatz gespeichert werden kann. Dadurch</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durch die Zuweisung von verschiedenen Datentypen zu Variablen auch dann:</a:t>
            </a:r>
          </a:p>
          <a:p>
            <a:r>
              <a:rPr lang="de-AT" sz="1200" b="0" kern="1200" dirty="0">
                <a:solidFill>
                  <a:schemeClr val="tx1"/>
                </a:solidFill>
                <a:effectLst/>
                <a:latin typeface="+mn-lt"/>
                <a:ea typeface="+mn-ea"/>
                <a:cs typeface="+mn-cs"/>
              </a:rPr>
              <a:t>-</a:t>
            </a:r>
            <a:r>
              <a:rPr lang="de-AT" sz="1200" b="0" kern="1200" baseline="0" dirty="0">
                <a:solidFill>
                  <a:schemeClr val="tx1"/>
                </a:solidFill>
                <a:effectLst/>
                <a:latin typeface="+mn-lt"/>
                <a:ea typeface="+mn-ea"/>
                <a:cs typeface="+mn-cs"/>
              </a:rPr>
              <a:t> </a:t>
            </a:r>
            <a:r>
              <a:rPr lang="de-AT" sz="1200" b="0" kern="1200" dirty="0">
                <a:solidFill>
                  <a:schemeClr val="tx1"/>
                </a:solidFill>
                <a:effectLst/>
                <a:latin typeface="+mn-lt"/>
                <a:ea typeface="+mn-ea"/>
                <a:cs typeface="+mn-cs"/>
              </a:rPr>
              <a:t>Integer</a:t>
            </a:r>
          </a:p>
          <a:p>
            <a:r>
              <a:rPr lang="de-AT" sz="1200" b="0" kern="1200" dirty="0">
                <a:solidFill>
                  <a:schemeClr val="tx1"/>
                </a:solidFill>
                <a:effectLst/>
                <a:latin typeface="+mn-lt"/>
                <a:ea typeface="+mn-ea"/>
                <a:cs typeface="+mn-cs"/>
              </a:rPr>
              <a:t>-</a:t>
            </a:r>
            <a:r>
              <a:rPr lang="de-AT" sz="1200" b="0" kern="1200" baseline="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Decimals</a:t>
            </a:r>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Characters</a:t>
            </a:r>
            <a:r>
              <a:rPr lang="de-AT" sz="1200" b="0" kern="1200" dirty="0">
                <a:solidFill>
                  <a:schemeClr val="tx1"/>
                </a:solidFill>
                <a:effectLst/>
                <a:latin typeface="+mn-lt"/>
                <a:ea typeface="+mn-ea"/>
                <a:cs typeface="+mn-cs"/>
              </a:rPr>
              <a:t>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5</a:t>
            </a:fld>
            <a:endParaRPr lang="de-AT"/>
          </a:p>
        </p:txBody>
      </p:sp>
    </p:spTree>
    <p:extLst>
      <p:ext uri="{BB962C8B-B14F-4D97-AF65-F5344CB8AC3E}">
        <p14:creationId xmlns:p14="http://schemas.microsoft.com/office/powerpoint/2010/main" val="11067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Zuweisen von Werten zu Variablen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Eine Variable in Python </a:t>
            </a:r>
            <a:r>
              <a:rPr lang="de-AT" sz="1200" b="0" kern="1200" dirty="0" err="1">
                <a:solidFill>
                  <a:schemeClr val="tx1"/>
                </a:solidFill>
                <a:effectLst/>
                <a:latin typeface="+mn-lt"/>
                <a:ea typeface="+mn-ea"/>
                <a:cs typeface="+mn-cs"/>
              </a:rPr>
              <a:t>muessen</a:t>
            </a:r>
            <a:r>
              <a:rPr lang="de-AT" sz="1200" b="0" kern="1200" dirty="0">
                <a:solidFill>
                  <a:schemeClr val="tx1"/>
                </a:solidFill>
                <a:effectLst/>
                <a:latin typeface="+mn-lt"/>
                <a:ea typeface="+mn-ea"/>
                <a:cs typeface="+mn-cs"/>
              </a:rPr>
              <a:t> nicht explizit deklariert werden um Speicher anfordern zu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Die Deklaration passiert automatisch wenn man einen Wert einer Variable zuweist. Mit dem Gleichzeichen (</a:t>
            </a:r>
            <a:r>
              <a:rPr lang="de-AT" sz="1200" b="0" kern="1200" dirty="0" err="1">
                <a:solidFill>
                  <a:schemeClr val="tx1"/>
                </a:solidFill>
                <a:effectLst/>
                <a:latin typeface="+mn-lt"/>
                <a:ea typeface="+mn-ea"/>
                <a:cs typeface="+mn-cs"/>
              </a:rPr>
              <a:t>Equal</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sign</a:t>
            </a:r>
            <a:r>
              <a:rPr lang="de-AT" sz="1200" b="0" kern="1200" dirty="0">
                <a:solidFill>
                  <a:schemeClr val="tx1"/>
                </a:solidFill>
                <a:effectLst/>
                <a:latin typeface="+mn-lt"/>
                <a:ea typeface="+mn-ea"/>
                <a:cs typeface="+mn-cs"/>
              </a:rPr>
              <a:t>) "=" wird die Wertzuweisung zu einer Variable </a:t>
            </a:r>
            <a:r>
              <a:rPr lang="de-AT" sz="1200" b="0" kern="1200" dirty="0" err="1">
                <a:solidFill>
                  <a:schemeClr val="tx1"/>
                </a:solidFill>
                <a:effectLst/>
                <a:latin typeface="+mn-lt"/>
                <a:ea typeface="+mn-ea"/>
                <a:cs typeface="+mn-cs"/>
              </a:rPr>
              <a:t>durchgefuehrt</a:t>
            </a:r>
            <a:r>
              <a:rPr lang="de-AT" sz="1200" b="0" kern="1200" dirty="0">
                <a:solidFill>
                  <a:schemeClr val="tx1"/>
                </a:solidFill>
                <a:effectLst/>
                <a:latin typeface="+mn-lt"/>
                <a:ea typeface="+mn-ea"/>
                <a:cs typeface="+mn-cs"/>
              </a:rPr>
              <a:t>. Hierbei ist der Operand auf der linke Seite der Name der Variable und der Operand auf der rechten Seite der Wert der zugewiesen werden soll.</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a = 11 	# Zuweisung eines </a:t>
            </a:r>
            <a:r>
              <a:rPr lang="de-AT" sz="1200" b="0" kern="1200" dirty="0" err="1">
                <a:solidFill>
                  <a:schemeClr val="tx1"/>
                </a:solidFill>
                <a:effectLst/>
                <a:latin typeface="+mn-lt"/>
                <a:ea typeface="+mn-ea"/>
                <a:cs typeface="+mn-cs"/>
              </a:rPr>
              <a:t>Integers</a:t>
            </a:r>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b = 2.5 	# Zuweisung eines </a:t>
            </a:r>
            <a:r>
              <a:rPr lang="de-AT" sz="1200" b="0" kern="1200" dirty="0" err="1">
                <a:solidFill>
                  <a:schemeClr val="tx1"/>
                </a:solidFill>
                <a:effectLst/>
                <a:latin typeface="+mn-lt"/>
                <a:ea typeface="+mn-ea"/>
                <a:cs typeface="+mn-cs"/>
              </a:rPr>
              <a:t>Floats</a:t>
            </a:r>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c = "Hund" 	# Zuweisung eines Strings</a:t>
            </a:r>
          </a:p>
          <a:p>
            <a:endParaRPr lang="de-AT"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Ausgabe der Variablen --&gt; Kommt dann etwas </a:t>
            </a:r>
            <a:r>
              <a:rPr lang="de-AT" sz="1200" b="0" kern="1200" dirty="0" err="1">
                <a:solidFill>
                  <a:schemeClr val="tx1"/>
                </a:solidFill>
                <a:effectLst/>
                <a:latin typeface="+mn-lt"/>
                <a:ea typeface="+mn-ea"/>
                <a:cs typeface="+mn-cs"/>
              </a:rPr>
              <a:t>spaeter</a:t>
            </a:r>
            <a:r>
              <a:rPr lang="de-AT" sz="1200" b="0" kern="1200" dirty="0">
                <a:solidFill>
                  <a:schemeClr val="tx1"/>
                </a:solidFill>
                <a:effectLst/>
                <a:latin typeface="+mn-lt"/>
                <a:ea typeface="+mn-ea"/>
                <a:cs typeface="+mn-cs"/>
              </a:rPr>
              <a: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b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c )</a:t>
            </a:r>
          </a:p>
          <a:p>
            <a:br>
              <a:rPr lang="de-AT" sz="1200" b="0" kern="1200" dirty="0">
                <a:solidFill>
                  <a:schemeClr val="tx1"/>
                </a:solidFill>
                <a:effectLst/>
                <a:latin typeface="+mn-lt"/>
                <a:ea typeface="+mn-ea"/>
                <a:cs typeface="+mn-cs"/>
              </a:rPr>
            </a:br>
            <a:br>
              <a:rPr lang="de-AT" sz="1200" b="0" kern="1200" dirty="0">
                <a:solidFill>
                  <a:schemeClr val="tx1"/>
                </a:solidFill>
                <a:effectLst/>
                <a:latin typeface="+mn-lt"/>
                <a:ea typeface="+mn-ea"/>
                <a:cs typeface="+mn-cs"/>
              </a:rPr>
            </a:br>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6</a:t>
            </a:fld>
            <a:endParaRPr lang="de-AT"/>
          </a:p>
        </p:txBody>
      </p:sp>
    </p:spTree>
    <p:extLst>
      <p:ext uri="{BB962C8B-B14F-4D97-AF65-F5344CB8AC3E}">
        <p14:creationId xmlns:p14="http://schemas.microsoft.com/office/powerpoint/2010/main" val="252372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Ebenso erlaubt Python einen Wert zu mehreren Variablen gleichzeitig zuzuordnen: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a = b = c = 4711</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b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c )</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Natuerlich</a:t>
            </a:r>
            <a:r>
              <a:rPr lang="de-AT" sz="1200" b="0" kern="1200" dirty="0">
                <a:solidFill>
                  <a:schemeClr val="tx1"/>
                </a:solidFill>
                <a:effectLst/>
                <a:latin typeface="+mn-lt"/>
                <a:ea typeface="+mn-ea"/>
                <a:cs typeface="+mn-cs"/>
              </a:rPr>
              <a:t> kann man aber 3 Variablen auf einmal 3 verschiedene Werte zuweisen: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a, b, c = 1, 2.0, "Ding"</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b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c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7</a:t>
            </a:fld>
            <a:endParaRPr lang="de-AT"/>
          </a:p>
        </p:txBody>
      </p:sp>
    </p:spTree>
    <p:extLst>
      <p:ext uri="{BB962C8B-B14F-4D97-AF65-F5344CB8AC3E}">
        <p14:creationId xmlns:p14="http://schemas.microsoft.com/office/powerpoint/2010/main" val="80121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Die Daten die gespeichert werden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von den verschiedensten Typen sein. Beispielsweise das Alter eine Person wird als ein nummerischer Wert gespeichert wobei hingegen der Name oder die Adresse als ein als alphanummerische </a:t>
            </a:r>
            <a:r>
              <a:rPr lang="de-AT" sz="1200" b="0" kern="1200" dirty="0" err="1">
                <a:solidFill>
                  <a:schemeClr val="tx1"/>
                </a:solidFill>
                <a:effectLst/>
                <a:latin typeface="+mn-lt"/>
                <a:ea typeface="+mn-ea"/>
                <a:cs typeface="+mn-cs"/>
              </a:rPr>
              <a:t>Character</a:t>
            </a:r>
            <a:r>
              <a:rPr lang="de-AT" sz="1200" b="0" kern="1200" dirty="0">
                <a:solidFill>
                  <a:schemeClr val="tx1"/>
                </a:solidFill>
                <a:effectLst/>
                <a:latin typeface="+mn-lt"/>
                <a:ea typeface="+mn-ea"/>
                <a:cs typeface="+mn-cs"/>
              </a:rPr>
              <a:t> gespeichert werden. Python </a:t>
            </a:r>
            <a:r>
              <a:rPr lang="de-AT" sz="1200" b="0" kern="1200" dirty="0" err="1">
                <a:solidFill>
                  <a:schemeClr val="tx1"/>
                </a:solidFill>
                <a:effectLst/>
                <a:latin typeface="+mn-lt"/>
                <a:ea typeface="+mn-ea"/>
                <a:cs typeface="+mn-cs"/>
              </a:rPr>
              <a:t>verfuegt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ueber</a:t>
            </a:r>
            <a:r>
              <a:rPr lang="de-AT" sz="1200" b="0" kern="1200" dirty="0">
                <a:solidFill>
                  <a:schemeClr val="tx1"/>
                </a:solidFill>
                <a:effectLst/>
                <a:latin typeface="+mn-lt"/>
                <a:ea typeface="+mn-ea"/>
                <a:cs typeface="+mn-cs"/>
              </a:rPr>
              <a:t> verschiedene Standarddatentypen die </a:t>
            </a:r>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die Speicherung verwendet werden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Ebenso </a:t>
            </a:r>
            <a:r>
              <a:rPr lang="de-AT" sz="1200" b="0" kern="1200" dirty="0" err="1">
                <a:solidFill>
                  <a:schemeClr val="tx1"/>
                </a:solidFill>
                <a:effectLst/>
                <a:latin typeface="+mn-lt"/>
                <a:ea typeface="+mn-ea"/>
                <a:cs typeface="+mn-cs"/>
              </a:rPr>
              <a:t>unterstuetzt</a:t>
            </a:r>
            <a:r>
              <a:rPr lang="de-AT" sz="1200" b="0" kern="1200" dirty="0">
                <a:solidFill>
                  <a:schemeClr val="tx1"/>
                </a:solidFill>
                <a:effectLst/>
                <a:latin typeface="+mn-lt"/>
                <a:ea typeface="+mn-ea"/>
                <a:cs typeface="+mn-cs"/>
              </a:rPr>
              <a:t> jeder Datentyp verschiedene Operationen (kommt </a:t>
            </a:r>
            <a:r>
              <a:rPr lang="de-AT" sz="1200" b="0" kern="1200" dirty="0" err="1">
                <a:solidFill>
                  <a:schemeClr val="tx1"/>
                </a:solidFill>
                <a:effectLst/>
                <a:latin typeface="+mn-lt"/>
                <a:ea typeface="+mn-ea"/>
                <a:cs typeface="+mn-cs"/>
              </a:rPr>
              <a:t>spaeter</a:t>
            </a:r>
            <a:r>
              <a:rPr lang="de-AT" sz="1200" b="0" kern="1200" dirty="0">
                <a:solidFill>
                  <a:schemeClr val="tx1"/>
                </a:solidFill>
                <a:effectLst/>
                <a:latin typeface="+mn-lt"/>
                <a:ea typeface="+mn-ea"/>
                <a:cs typeface="+mn-cs"/>
              </a:rPr>
              <a:t>) die angewendet werden </a:t>
            </a:r>
            <a:r>
              <a:rPr lang="de-AT" sz="1200" b="0" kern="1200" dirty="0" err="1">
                <a:solidFill>
                  <a:schemeClr val="tx1"/>
                </a:solidFill>
                <a:effectLst/>
                <a:latin typeface="+mn-lt"/>
                <a:ea typeface="+mn-ea"/>
                <a:cs typeface="+mn-cs"/>
              </a:rPr>
              <a:t>koennen</a:t>
            </a:r>
            <a:r>
              <a:rPr lang="de-AT" sz="1200" b="0" kern="1200" dirty="0">
                <a:solidFill>
                  <a:schemeClr val="tx1"/>
                </a:solidFill>
                <a:effectLst/>
                <a:latin typeface="+mn-lt"/>
                <a:ea typeface="+mn-ea"/>
                <a:cs typeface="+mn-cs"/>
              </a:rPr>
              <a:t>.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Generell hat Python 5 verschiedene Standarddatentypen:</a:t>
            </a:r>
          </a:p>
          <a:p>
            <a:r>
              <a:rPr lang="de-AT" sz="1200" b="0" kern="1200" dirty="0">
                <a:solidFill>
                  <a:schemeClr val="tx1"/>
                </a:solidFill>
                <a:effectLst/>
                <a:latin typeface="+mn-lt"/>
                <a:ea typeface="+mn-ea"/>
                <a:cs typeface="+mn-cs"/>
              </a:rPr>
              <a:t>- Numbers (Werden behandelt in: 01_Datentypen_Part_1)</a:t>
            </a:r>
          </a:p>
          <a:p>
            <a:r>
              <a:rPr lang="de-AT" sz="1200" b="0" kern="1200" dirty="0">
                <a:solidFill>
                  <a:schemeClr val="tx1"/>
                </a:solidFill>
                <a:effectLst/>
                <a:latin typeface="+mn-lt"/>
                <a:ea typeface="+mn-ea"/>
                <a:cs typeface="+mn-cs"/>
              </a:rPr>
              <a:t>- String </a:t>
            </a:r>
          </a:p>
          <a:p>
            <a:r>
              <a:rPr lang="de-AT" sz="1200" b="0" kern="1200" dirty="0">
                <a:solidFill>
                  <a:schemeClr val="tx1"/>
                </a:solidFill>
                <a:effectLst/>
                <a:latin typeface="+mn-lt"/>
                <a:ea typeface="+mn-ea"/>
                <a:cs typeface="+mn-cs"/>
              </a:rPr>
              <a:t>- List (Werden behandelt in: 08_Datentypen_Part_2)</a:t>
            </a:r>
          </a:p>
          <a:p>
            <a:r>
              <a:rPr lang="de-AT" sz="1200" b="0" kern="1200" dirty="0">
                <a:solidFill>
                  <a:schemeClr val="tx1"/>
                </a:solidFill>
                <a:effectLst/>
                <a:latin typeface="+mn-lt"/>
                <a:ea typeface="+mn-ea"/>
                <a:cs typeface="+mn-cs"/>
              </a:rPr>
              <a:t>- Tupel </a:t>
            </a: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Dictionary</a:t>
            </a:r>
            <a:r>
              <a:rPr lang="de-AT" sz="1200" b="0" kern="1200" dirty="0">
                <a:solidFill>
                  <a:schemeClr val="tx1"/>
                </a:solidFill>
                <a:effectLst/>
                <a:latin typeface="+mn-lt"/>
                <a:ea typeface="+mn-ea"/>
                <a:cs typeface="+mn-cs"/>
              </a:rPr>
              <a:t>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8</a:t>
            </a:fld>
            <a:endParaRPr lang="de-AT"/>
          </a:p>
        </p:txBody>
      </p:sp>
    </p:spTree>
    <p:extLst>
      <p:ext uri="{BB962C8B-B14F-4D97-AF65-F5344CB8AC3E}">
        <p14:creationId xmlns:p14="http://schemas.microsoft.com/office/powerpoint/2010/main" val="253023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Wie es der Name schon sagt, speichern Datentype der Familie "Numbers" nummerische Werte. </a:t>
            </a:r>
            <a:r>
              <a:rPr lang="de-AT" sz="1200" b="0" kern="1200" dirty="0" err="1">
                <a:solidFill>
                  <a:schemeClr val="tx1"/>
                </a:solidFill>
                <a:effectLst/>
                <a:latin typeface="+mn-lt"/>
                <a:ea typeface="+mn-ea"/>
                <a:cs typeface="+mn-cs"/>
              </a:rPr>
              <a:t>Number</a:t>
            </a:r>
            <a:r>
              <a:rPr lang="de-AT" sz="1200" b="0" kern="1200" dirty="0">
                <a:solidFill>
                  <a:schemeClr val="tx1"/>
                </a:solidFill>
                <a:effectLst/>
                <a:latin typeface="+mn-lt"/>
                <a:ea typeface="+mn-ea"/>
                <a:cs typeface="+mn-cs"/>
              </a:rPr>
              <a:t> Objekte werden angelegt wenn man ihnen einen Wert zuweist.</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a = 1</a:t>
            </a:r>
          </a:p>
          <a:p>
            <a:r>
              <a:rPr lang="de-AT" sz="1200" b="0" kern="1200" dirty="0">
                <a:solidFill>
                  <a:schemeClr val="tx1"/>
                </a:solidFill>
                <a:effectLst/>
                <a:latin typeface="+mn-lt"/>
                <a:ea typeface="+mn-ea"/>
                <a:cs typeface="+mn-cs"/>
              </a:rPr>
              <a:t>b = 2</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b )</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Natuerlich</a:t>
            </a:r>
            <a:r>
              <a:rPr lang="de-AT" sz="1200" b="0" kern="1200" dirty="0">
                <a:solidFill>
                  <a:schemeClr val="tx1"/>
                </a:solidFill>
                <a:effectLst/>
                <a:latin typeface="+mn-lt"/>
                <a:ea typeface="+mn-ea"/>
                <a:cs typeface="+mn-cs"/>
              </a:rPr>
              <a:t> kann man eine oder mehrere Variablen auch </a:t>
            </a:r>
            <a:r>
              <a:rPr lang="de-AT" sz="1200" b="0" kern="1200" dirty="0" err="1">
                <a:solidFill>
                  <a:schemeClr val="tx1"/>
                </a:solidFill>
                <a:effectLst/>
                <a:latin typeface="+mn-lt"/>
                <a:ea typeface="+mn-ea"/>
                <a:cs typeface="+mn-cs"/>
              </a:rPr>
              <a:t>loeschen</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Hierfuer</a:t>
            </a:r>
            <a:r>
              <a:rPr lang="de-AT" sz="1200" b="0" kern="1200" dirty="0">
                <a:solidFill>
                  <a:schemeClr val="tx1"/>
                </a:solidFill>
                <a:effectLst/>
                <a:latin typeface="+mn-lt"/>
                <a:ea typeface="+mn-ea"/>
                <a:cs typeface="+mn-cs"/>
              </a:rPr>
              <a:t> muss das Keyword "del" verwendet werden. Die Syntax sieht wie folgt aus: del var1[,var2[,...,</a:t>
            </a:r>
            <a:r>
              <a:rPr lang="de-AT" sz="1200" b="0" kern="1200" dirty="0" err="1">
                <a:solidFill>
                  <a:schemeClr val="tx1"/>
                </a:solidFill>
                <a:effectLst/>
                <a:latin typeface="+mn-lt"/>
                <a:ea typeface="+mn-ea"/>
                <a:cs typeface="+mn-cs"/>
              </a:rPr>
              <a:t>varN</a:t>
            </a:r>
            <a:r>
              <a:rPr lang="de-AT" sz="1200" b="0" kern="1200" dirty="0">
                <a:solidFill>
                  <a:schemeClr val="tx1"/>
                </a:solidFill>
                <a:effectLst/>
                <a:latin typeface="+mn-lt"/>
                <a:ea typeface="+mn-ea"/>
                <a:cs typeface="+mn-cs"/>
              </a:rPr>
              <a:t>]]</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del a</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 # Die </a:t>
            </a:r>
            <a:r>
              <a:rPr lang="de-AT" sz="1200" b="0" kern="1200" dirty="0" err="1">
                <a:solidFill>
                  <a:schemeClr val="tx1"/>
                </a:solidFill>
                <a:effectLst/>
                <a:latin typeface="+mn-lt"/>
                <a:ea typeface="+mn-ea"/>
                <a:cs typeface="+mn-cs"/>
              </a:rPr>
              <a:t>zugehoerige</a:t>
            </a:r>
            <a:r>
              <a:rPr lang="de-AT" sz="1200" b="0" kern="1200" dirty="0">
                <a:solidFill>
                  <a:schemeClr val="tx1"/>
                </a:solidFill>
                <a:effectLst/>
                <a:latin typeface="+mn-lt"/>
                <a:ea typeface="+mn-ea"/>
                <a:cs typeface="+mn-cs"/>
              </a:rPr>
              <a:t> Fehlermeldung bei </a:t>
            </a:r>
            <a:r>
              <a:rPr lang="de-AT" sz="1200" b="0" kern="1200" dirty="0" err="1">
                <a:solidFill>
                  <a:schemeClr val="tx1"/>
                </a:solidFill>
                <a:effectLst/>
                <a:latin typeface="+mn-lt"/>
                <a:ea typeface="+mn-ea"/>
                <a:cs typeface="+mn-cs"/>
              </a:rPr>
              <a:t>Ausfuehrung</a:t>
            </a:r>
            <a:r>
              <a:rPr lang="de-AT" sz="1200" b="0" kern="1200" dirty="0">
                <a:solidFill>
                  <a:schemeClr val="tx1"/>
                </a:solidFill>
                <a:effectLst/>
                <a:latin typeface="+mn-lt"/>
                <a:ea typeface="+mn-ea"/>
                <a:cs typeface="+mn-cs"/>
              </a:rPr>
              <a:t> da schon </a:t>
            </a:r>
            <a:r>
              <a:rPr lang="de-AT" sz="1200" b="0" kern="1200" dirty="0" err="1">
                <a:solidFill>
                  <a:schemeClr val="tx1"/>
                </a:solidFill>
                <a:effectLst/>
                <a:latin typeface="+mn-lt"/>
                <a:ea typeface="+mn-ea"/>
                <a:cs typeface="+mn-cs"/>
              </a:rPr>
              <a:t>geloescht</a:t>
            </a:r>
            <a:r>
              <a:rPr lang="de-AT" sz="1200" b="0" kern="1200" dirty="0">
                <a:solidFill>
                  <a:schemeClr val="tx1"/>
                </a:solidFill>
                <a:effectLst/>
                <a:latin typeface="+mn-lt"/>
                <a:ea typeface="+mn-ea"/>
                <a:cs typeface="+mn-cs"/>
              </a:rPr>
              <a:t>: </a:t>
            </a: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NameError</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name</a:t>
            </a:r>
            <a:r>
              <a:rPr lang="de-AT" sz="1200" b="0" kern="1200" dirty="0">
                <a:solidFill>
                  <a:schemeClr val="tx1"/>
                </a:solidFill>
                <a:effectLst/>
                <a:latin typeface="+mn-lt"/>
                <a:ea typeface="+mn-ea"/>
                <a:cs typeface="+mn-cs"/>
              </a:rPr>
              <a:t> 'a' </a:t>
            </a:r>
            <a:r>
              <a:rPr lang="de-AT" sz="1200" b="0" kern="1200" dirty="0" err="1">
                <a:solidFill>
                  <a:schemeClr val="tx1"/>
                </a:solidFill>
                <a:effectLst/>
                <a:latin typeface="+mn-lt"/>
                <a:ea typeface="+mn-ea"/>
                <a:cs typeface="+mn-cs"/>
              </a:rPr>
              <a:t>is</a:t>
            </a:r>
            <a:r>
              <a:rPr lang="de-AT" sz="1200" b="0" kern="1200" dirty="0">
                <a:solidFill>
                  <a:schemeClr val="tx1"/>
                </a:solidFill>
                <a:effectLst/>
                <a:latin typeface="+mn-lt"/>
                <a:ea typeface="+mn-ea"/>
                <a:cs typeface="+mn-cs"/>
              </a:rPr>
              <a:t> not </a:t>
            </a:r>
            <a:r>
              <a:rPr lang="de-AT" sz="1200" b="0" kern="1200" dirty="0" err="1">
                <a:solidFill>
                  <a:schemeClr val="tx1"/>
                </a:solidFill>
                <a:effectLst/>
                <a:latin typeface="+mn-lt"/>
                <a:ea typeface="+mn-ea"/>
                <a:cs typeface="+mn-cs"/>
              </a:rPr>
              <a:t>defined</a:t>
            </a:r>
            <a:r>
              <a:rPr lang="de-AT" sz="1200" b="0" kern="1200" dirty="0">
                <a:solidFill>
                  <a:schemeClr val="tx1"/>
                </a:solidFill>
                <a:effectLst/>
                <a:latin typeface="+mn-lt"/>
                <a:ea typeface="+mn-ea"/>
                <a:cs typeface="+mn-cs"/>
              </a:rPr>
              <a:t>"</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a = 1 # Muss neu zugewiesen werden da schon </a:t>
            </a:r>
            <a:r>
              <a:rPr lang="de-AT" sz="1200" b="0" kern="1200" dirty="0" err="1">
                <a:solidFill>
                  <a:schemeClr val="tx1"/>
                </a:solidFill>
                <a:effectLst/>
                <a:latin typeface="+mn-lt"/>
                <a:ea typeface="+mn-ea"/>
                <a:cs typeface="+mn-cs"/>
              </a:rPr>
              <a:t>geloescht</a:t>
            </a:r>
            <a:r>
              <a:rPr lang="de-AT" sz="1200" b="0" kern="1200" dirty="0">
                <a:solidFill>
                  <a:schemeClr val="tx1"/>
                </a:solidFill>
                <a:effectLst/>
                <a:latin typeface="+mn-lt"/>
                <a:ea typeface="+mn-ea"/>
                <a:cs typeface="+mn-cs"/>
              </a:rPr>
              <a:t> vorher</a:t>
            </a:r>
          </a:p>
          <a:p>
            <a:r>
              <a:rPr lang="de-AT" sz="1200" b="0" kern="1200" dirty="0">
                <a:solidFill>
                  <a:schemeClr val="tx1"/>
                </a:solidFill>
                <a:effectLst/>
                <a:latin typeface="+mn-lt"/>
                <a:ea typeface="+mn-ea"/>
                <a:cs typeface="+mn-cs"/>
              </a:rPr>
              <a:t>del a, b</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 ) </a:t>
            </a:r>
          </a:p>
          <a:p>
            <a:r>
              <a:rPr lang="de-AT" sz="1200" b="0" kern="1200" dirty="0">
                <a:solidFill>
                  <a:schemeClr val="tx1"/>
                </a:solidFill>
                <a:effectLst/>
                <a:latin typeface="+mn-lt"/>
                <a:ea typeface="+mn-ea"/>
                <a:cs typeface="+mn-cs"/>
              </a:rPr>
              <a:t>#</a:t>
            </a: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b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9</a:t>
            </a:fld>
            <a:endParaRPr lang="de-AT"/>
          </a:p>
        </p:txBody>
      </p:sp>
    </p:spTree>
    <p:extLst>
      <p:ext uri="{BB962C8B-B14F-4D97-AF65-F5344CB8AC3E}">
        <p14:creationId xmlns:p14="http://schemas.microsoft.com/office/powerpoint/2010/main" val="191172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Generell </a:t>
            </a:r>
            <a:r>
              <a:rPr lang="de-AT" sz="1200" b="0" kern="1200" dirty="0" err="1">
                <a:solidFill>
                  <a:schemeClr val="tx1"/>
                </a:solidFill>
                <a:effectLst/>
                <a:latin typeface="+mn-lt"/>
                <a:ea typeface="+mn-ea"/>
                <a:cs typeface="+mn-cs"/>
              </a:rPr>
              <a:t>unterstuetzt</a:t>
            </a:r>
            <a:r>
              <a:rPr lang="de-AT" sz="1200" b="0" kern="1200" dirty="0">
                <a:solidFill>
                  <a:schemeClr val="tx1"/>
                </a:solidFill>
                <a:effectLst/>
                <a:latin typeface="+mn-lt"/>
                <a:ea typeface="+mn-ea"/>
                <a:cs typeface="+mn-cs"/>
              </a:rPr>
              <a:t> Python 4 verschiedene nummerische </a:t>
            </a:r>
            <a:r>
              <a:rPr lang="de-AT" sz="1200" b="0" kern="1200" dirty="0" err="1">
                <a:solidFill>
                  <a:schemeClr val="tx1"/>
                </a:solidFill>
                <a:effectLst/>
                <a:latin typeface="+mn-lt"/>
                <a:ea typeface="+mn-ea"/>
                <a:cs typeface="+mn-cs"/>
              </a:rPr>
              <a:t>Datantypen</a:t>
            </a:r>
            <a:r>
              <a:rPr lang="de-AT" sz="1200" b="0" kern="1200" dirty="0">
                <a:solidFill>
                  <a:schemeClr val="tx1"/>
                </a:solidFill>
                <a:effectLst/>
                <a:latin typeface="+mn-lt"/>
                <a:ea typeface="+mn-ea"/>
                <a:cs typeface="+mn-cs"/>
              </a:rPr>
              <a:t>:</a:t>
            </a:r>
          </a:p>
          <a:p>
            <a:pPr marL="0" indent="0">
              <a:buFontTx/>
              <a:buNone/>
            </a:pP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signed</a:t>
            </a:r>
            <a:r>
              <a:rPr lang="de-AT" sz="1200" b="0" kern="1200" dirty="0">
                <a:solidFill>
                  <a:schemeClr val="tx1"/>
                </a:solidFill>
                <a:effectLst/>
                <a:latin typeface="+mn-lt"/>
                <a:ea typeface="+mn-ea"/>
                <a:cs typeface="+mn-cs"/>
              </a:rPr>
              <a:t> Integer</a:t>
            </a:r>
          </a:p>
          <a:p>
            <a:pPr marL="0" indent="0">
              <a:buFontTx/>
              <a:buNone/>
            </a:pP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long</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long</a:t>
            </a:r>
            <a:r>
              <a:rPr lang="de-AT" sz="1200" b="0" kern="1200" dirty="0">
                <a:solidFill>
                  <a:schemeClr val="tx1"/>
                </a:solidFill>
                <a:effectLst/>
                <a:latin typeface="+mn-lt"/>
                <a:ea typeface="+mn-ea"/>
                <a:cs typeface="+mn-cs"/>
              </a:rPr>
              <a:t> Integer, der gespeicherte Wert kann auch im Oktal- (8 als Basis) oder </a:t>
            </a:r>
            <a:r>
              <a:rPr lang="de-AT" sz="1200" b="0" kern="1200" dirty="0" err="1">
                <a:solidFill>
                  <a:schemeClr val="tx1"/>
                </a:solidFill>
                <a:effectLst/>
                <a:latin typeface="+mn-lt"/>
                <a:ea typeface="+mn-ea"/>
                <a:cs typeface="+mn-cs"/>
              </a:rPr>
              <a:t>Hexerdezimalsystem</a:t>
            </a:r>
            <a:r>
              <a:rPr lang="de-AT" sz="1200" b="0" kern="1200" dirty="0">
                <a:solidFill>
                  <a:schemeClr val="tx1"/>
                </a:solidFill>
                <a:effectLst/>
                <a:latin typeface="+mn-lt"/>
                <a:ea typeface="+mn-ea"/>
                <a:cs typeface="+mn-cs"/>
              </a:rPr>
              <a:t> (16 als Basis) dargestellt werden</a:t>
            </a: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float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Fliesskommazahlen</a:t>
            </a:r>
            <a:r>
              <a:rPr lang="de-AT" sz="1200" b="0" kern="1200" dirty="0">
                <a:solidFill>
                  <a:schemeClr val="tx1"/>
                </a:solidFill>
                <a:effectLst/>
                <a:latin typeface="+mn-lt"/>
                <a:ea typeface="+mn-ea"/>
                <a:cs typeface="+mn-cs"/>
              </a:rPr>
              <a:t> </a:t>
            </a:r>
          </a:p>
          <a:p>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complex</a:t>
            </a:r>
            <a:r>
              <a:rPr lang="de-AT" sz="1200" b="0" kern="1200" dirty="0">
                <a:solidFill>
                  <a:schemeClr val="tx1"/>
                </a:solidFill>
                <a:effectLst/>
                <a:latin typeface="+mn-lt"/>
                <a:ea typeface="+mn-ea"/>
                <a:cs typeface="+mn-cs"/>
              </a:rPr>
              <a:t> 	Komplexe Zahlen</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i = 100</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i ) )</a:t>
            </a:r>
          </a:p>
          <a:p>
            <a:r>
              <a:rPr lang="de-AT" sz="1200" b="0" kern="1200" dirty="0">
                <a:solidFill>
                  <a:schemeClr val="tx1"/>
                </a:solidFill>
                <a:effectLst/>
                <a:latin typeface="+mn-lt"/>
                <a:ea typeface="+mn-ea"/>
                <a:cs typeface="+mn-cs"/>
              </a:rPr>
              <a:t>l = 100L</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l ) )</a:t>
            </a:r>
          </a:p>
          <a:p>
            <a:r>
              <a:rPr lang="de-AT" sz="1200" b="0" kern="1200" dirty="0">
                <a:solidFill>
                  <a:schemeClr val="tx1"/>
                </a:solidFill>
                <a:effectLst/>
                <a:latin typeface="+mn-lt"/>
                <a:ea typeface="+mn-ea"/>
                <a:cs typeface="+mn-cs"/>
              </a:rPr>
              <a:t>f = 1.234</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f ) )</a:t>
            </a:r>
          </a:p>
          <a:p>
            <a:r>
              <a:rPr lang="de-AT" sz="1200" b="0" kern="1200" dirty="0">
                <a:solidFill>
                  <a:schemeClr val="tx1"/>
                </a:solidFill>
                <a:effectLst/>
                <a:latin typeface="+mn-lt"/>
                <a:ea typeface="+mn-ea"/>
                <a:cs typeface="+mn-cs"/>
              </a:rPr>
              <a:t>c = 1+2j</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type( c ) )</a:t>
            </a:r>
          </a:p>
          <a:p>
            <a:endParaRPr lang="de-DE"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Beim Rechnen ist zu beachten dass beispielsweise eine Division von 2 </a:t>
            </a:r>
            <a:r>
              <a:rPr lang="de-AT" sz="1200" b="0" kern="1200" dirty="0" err="1">
                <a:solidFill>
                  <a:schemeClr val="tx1"/>
                </a:solidFill>
                <a:effectLst/>
                <a:latin typeface="+mn-lt"/>
                <a:ea typeface="+mn-ea"/>
                <a:cs typeface="+mn-cs"/>
              </a:rPr>
              <a:t>Integern</a:t>
            </a:r>
            <a:r>
              <a:rPr lang="de-AT" sz="1200" b="0" kern="1200" dirty="0">
                <a:solidFill>
                  <a:schemeClr val="tx1"/>
                </a:solidFill>
                <a:effectLst/>
                <a:latin typeface="+mn-lt"/>
                <a:ea typeface="+mn-ea"/>
                <a:cs typeface="+mn-cs"/>
              </a:rPr>
              <a:t> auch wieder einen Integer </a:t>
            </a:r>
            <a:r>
              <a:rPr lang="de-AT" sz="1200" b="0" kern="1200" dirty="0" err="1">
                <a:solidFill>
                  <a:schemeClr val="tx1"/>
                </a:solidFill>
                <a:effectLst/>
                <a:latin typeface="+mn-lt"/>
                <a:ea typeface="+mn-ea"/>
                <a:cs typeface="+mn-cs"/>
              </a:rPr>
              <a:t>zurueckliefert</a:t>
            </a:r>
            <a:r>
              <a:rPr lang="de-AT" sz="1200" b="0" kern="1200" dirty="0">
                <a:solidFill>
                  <a:schemeClr val="tx1"/>
                </a:solidFill>
                <a:effectLst/>
                <a:latin typeface="+mn-lt"/>
                <a:ea typeface="+mn-ea"/>
                <a:cs typeface="+mn-cs"/>
              </a:rPr>
              <a:t>. Das hat zur Folge dass Beispielsweise bei der folgenden Rechnung keine Auswirkungen merkbar sind:</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( 6 / 3 ) 		# 6 / 3 = 2</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Jedoch bei einer Division die zu einem Rest oder zu Kommastellen </a:t>
            </a:r>
            <a:r>
              <a:rPr lang="de-AT" sz="1200" b="0" kern="1200" dirty="0" err="1">
                <a:solidFill>
                  <a:schemeClr val="tx1"/>
                </a:solidFill>
                <a:effectLst/>
                <a:latin typeface="+mn-lt"/>
                <a:ea typeface="+mn-ea"/>
                <a:cs typeface="+mn-cs"/>
              </a:rPr>
              <a:t>fuehren</a:t>
            </a:r>
            <a:r>
              <a:rPr lang="de-AT" sz="1200" b="0" kern="1200" dirty="0">
                <a:solidFill>
                  <a:schemeClr val="tx1"/>
                </a:solidFill>
                <a:effectLst/>
                <a:latin typeface="+mn-lt"/>
                <a:ea typeface="+mn-ea"/>
                <a:cs typeface="+mn-cs"/>
              </a:rPr>
              <a:t> sollte werden die Auswirkungen ersichtlich:</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( 7 / 2 ) 		# 7 / 2 = 3.5 normalerweise. Hier wird aber nur 3 ausgegeben da die Berechnung</a:t>
            </a:r>
          </a:p>
          <a:p>
            <a:r>
              <a:rPr lang="de-AT" sz="1200" b="0" kern="1200" dirty="0">
                <a:solidFill>
                  <a:schemeClr val="tx1"/>
                </a:solidFill>
                <a:effectLst/>
                <a:latin typeface="+mn-lt"/>
                <a:ea typeface="+mn-ea"/>
                <a:cs typeface="+mn-cs"/>
              </a:rPr>
              <a:t>		# auf Basis von </a:t>
            </a:r>
            <a:r>
              <a:rPr lang="de-AT" sz="1200" b="0" kern="1200" dirty="0" err="1">
                <a:solidFill>
                  <a:schemeClr val="tx1"/>
                </a:solidFill>
                <a:effectLst/>
                <a:latin typeface="+mn-lt"/>
                <a:ea typeface="+mn-ea"/>
                <a:cs typeface="+mn-cs"/>
              </a:rPr>
              <a:t>Integern</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durchgefuehrt</a:t>
            </a:r>
            <a:r>
              <a:rPr lang="de-AT" sz="1200" b="0" kern="1200" dirty="0">
                <a:solidFill>
                  <a:schemeClr val="tx1"/>
                </a:solidFill>
                <a:effectLst/>
                <a:latin typeface="+mn-lt"/>
                <a:ea typeface="+mn-ea"/>
                <a:cs typeface="+mn-cs"/>
              </a:rPr>
              <a:t> wird und diese keine reellen Zahlen </a:t>
            </a:r>
          </a:p>
          <a:p>
            <a:r>
              <a:rPr lang="de-AT" sz="1200" b="0" kern="1200" dirty="0">
                <a:solidFill>
                  <a:schemeClr val="tx1"/>
                </a:solidFill>
                <a:effectLst/>
                <a:latin typeface="+mn-lt"/>
                <a:ea typeface="+mn-ea"/>
                <a:cs typeface="+mn-cs"/>
              </a:rPr>
              <a:t>		# </a:t>
            </a:r>
            <a:r>
              <a:rPr lang="de-AT" sz="1200" b="0" kern="1200" dirty="0" err="1">
                <a:solidFill>
                  <a:schemeClr val="tx1"/>
                </a:solidFill>
                <a:effectLst/>
                <a:latin typeface="+mn-lt"/>
                <a:ea typeface="+mn-ea"/>
                <a:cs typeface="+mn-cs"/>
              </a:rPr>
              <a:t>unterstuetzen</a:t>
            </a:r>
            <a:r>
              <a:rPr lang="de-AT" sz="1200" b="0" kern="1200" dirty="0">
                <a:solidFill>
                  <a:schemeClr val="tx1"/>
                </a:solidFill>
                <a:effectLst/>
                <a:latin typeface="+mn-lt"/>
                <a:ea typeface="+mn-ea"/>
                <a:cs typeface="+mn-cs"/>
              </a:rPr>
              <a:t>.</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( 7.0 / 2 ) 		# Die </a:t>
            </a:r>
            <a:r>
              <a:rPr lang="de-AT" sz="1200" b="0" kern="1200" dirty="0" err="1">
                <a:solidFill>
                  <a:schemeClr val="tx1"/>
                </a:solidFill>
                <a:effectLst/>
                <a:latin typeface="+mn-lt"/>
                <a:ea typeface="+mn-ea"/>
                <a:cs typeface="+mn-cs"/>
              </a:rPr>
              <a:t>folgenbden</a:t>
            </a:r>
            <a:r>
              <a:rPr lang="de-AT" sz="1200" b="0" kern="1200" dirty="0">
                <a:solidFill>
                  <a:schemeClr val="tx1"/>
                </a:solidFill>
                <a:effectLst/>
                <a:latin typeface="+mn-lt"/>
                <a:ea typeface="+mn-ea"/>
                <a:cs typeface="+mn-cs"/>
              </a:rPr>
              <a:t> Varianten </a:t>
            </a:r>
            <a:r>
              <a:rPr lang="de-AT" sz="1200" b="0" kern="1200" dirty="0" err="1">
                <a:solidFill>
                  <a:schemeClr val="tx1"/>
                </a:solidFill>
                <a:effectLst/>
                <a:latin typeface="+mn-lt"/>
                <a:ea typeface="+mn-ea"/>
                <a:cs typeface="+mn-cs"/>
              </a:rPr>
              <a:t>fuehren</a:t>
            </a:r>
            <a:r>
              <a:rPr lang="de-AT" sz="1200" b="0" kern="1200" dirty="0">
                <a:solidFill>
                  <a:schemeClr val="tx1"/>
                </a:solidFill>
                <a:effectLst/>
                <a:latin typeface="+mn-lt"/>
                <a:ea typeface="+mn-ea"/>
                <a:cs typeface="+mn-cs"/>
              </a:rPr>
              <a:t> zum korrekten Ergebnis. Man kann </a:t>
            </a:r>
            <a:r>
              <a:rPr lang="de-AT" sz="1200" b="0" kern="1200" dirty="0" err="1">
                <a:solidFill>
                  <a:schemeClr val="tx1"/>
                </a:solidFill>
                <a:effectLst/>
                <a:latin typeface="+mn-lt"/>
                <a:ea typeface="+mn-ea"/>
                <a:cs typeface="+mn-cs"/>
              </a:rPr>
              <a:t>natuerlich</a:t>
            </a:r>
            <a:r>
              <a:rPr lang="de-AT" sz="1200" b="0" kern="1200" dirty="0">
                <a:solidFill>
                  <a:schemeClr val="tx1"/>
                </a:solidFill>
                <a:effectLst/>
                <a:latin typeface="+mn-lt"/>
                <a:ea typeface="+mn-ea"/>
                <a:cs typeface="+mn-cs"/>
              </a:rPr>
              <a:t>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( 7 / 2.0 ) 		# auch mit einer Typumwandlung (siehe 03_Typumwandlung) arbeiten , sehen wir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( 7.0 / 2.0 ) 	# uns aber erst </a:t>
            </a:r>
            <a:r>
              <a:rPr lang="de-AT" sz="1200" b="0" kern="1200" dirty="0" err="1">
                <a:solidFill>
                  <a:schemeClr val="tx1"/>
                </a:solidFill>
                <a:effectLst/>
                <a:latin typeface="+mn-lt"/>
                <a:ea typeface="+mn-ea"/>
                <a:cs typeface="+mn-cs"/>
              </a:rPr>
              <a:t>spaeter</a:t>
            </a:r>
            <a:r>
              <a:rPr lang="de-AT" sz="1200" b="0" kern="1200" dirty="0">
                <a:solidFill>
                  <a:schemeClr val="tx1"/>
                </a:solidFill>
                <a:effectLst/>
                <a:latin typeface="+mn-lt"/>
                <a:ea typeface="+mn-ea"/>
                <a:cs typeface="+mn-cs"/>
              </a:rPr>
              <a:t> an.</a:t>
            </a:r>
          </a:p>
          <a:p>
            <a:endParaRPr lang="de-AT" sz="1200" b="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10</a:t>
            </a:fld>
            <a:endParaRPr lang="de-AT"/>
          </a:p>
        </p:txBody>
      </p:sp>
    </p:spTree>
    <p:extLst>
      <p:ext uri="{BB962C8B-B14F-4D97-AF65-F5344CB8AC3E}">
        <p14:creationId xmlns:p14="http://schemas.microsoft.com/office/powerpoint/2010/main" val="89271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a:solidFill>
                  <a:schemeClr val="tx1"/>
                </a:solidFill>
                <a:effectLst/>
                <a:latin typeface="+mn-lt"/>
                <a:ea typeface="+mn-ea"/>
                <a:cs typeface="+mn-cs"/>
              </a:rPr>
              <a:t>Einen String kann man sich vorstellen als eine Aneinanderreihung von vielen </a:t>
            </a:r>
            <a:r>
              <a:rPr lang="de-AT" sz="1200" b="0" kern="1200" dirty="0" err="1">
                <a:solidFill>
                  <a:schemeClr val="tx1"/>
                </a:solidFill>
                <a:effectLst/>
                <a:latin typeface="+mn-lt"/>
                <a:ea typeface="+mn-ea"/>
                <a:cs typeface="+mn-cs"/>
              </a:rPr>
              <a:t>Characters</a:t>
            </a:r>
            <a:r>
              <a:rPr lang="de-AT" sz="1200" b="0" kern="1200" dirty="0">
                <a:solidFill>
                  <a:schemeClr val="tx1"/>
                </a:solidFill>
                <a:effectLst/>
                <a:latin typeface="+mn-lt"/>
                <a:ea typeface="+mn-ea"/>
                <a:cs typeface="+mn-cs"/>
              </a:rPr>
              <a:t> die zwischen zwei </a:t>
            </a:r>
            <a:r>
              <a:rPr lang="de-AT" sz="1200" b="0" kern="1200" dirty="0" err="1">
                <a:solidFill>
                  <a:schemeClr val="tx1"/>
                </a:solidFill>
                <a:effectLst/>
                <a:latin typeface="+mn-lt"/>
                <a:ea typeface="+mn-ea"/>
                <a:cs typeface="+mn-cs"/>
              </a:rPr>
              <a:t>Anfuehrungszeichen</a:t>
            </a:r>
            <a:r>
              <a:rPr lang="de-AT" sz="1200" b="0" kern="1200" dirty="0">
                <a:solidFill>
                  <a:schemeClr val="tx1"/>
                </a:solidFill>
                <a:effectLst/>
                <a:latin typeface="+mn-lt"/>
                <a:ea typeface="+mn-ea"/>
                <a:cs typeface="+mn-cs"/>
              </a:rPr>
              <a:t> (1x am Begin ... 1x am Ende) positioniert sind. In Python sind sowohl einfach als auch doppelte </a:t>
            </a:r>
            <a:r>
              <a:rPr lang="de-AT" sz="1200" b="0" kern="1200" dirty="0" err="1">
                <a:solidFill>
                  <a:schemeClr val="tx1"/>
                </a:solidFill>
                <a:effectLst/>
                <a:latin typeface="+mn-lt"/>
                <a:ea typeface="+mn-ea"/>
                <a:cs typeface="+mn-cs"/>
              </a:rPr>
              <a:t>Anfuehrungszeichen</a:t>
            </a:r>
            <a:r>
              <a:rPr lang="de-AT" sz="1200" b="0" kern="1200" dirty="0">
                <a:solidFill>
                  <a:schemeClr val="tx1"/>
                </a:solidFill>
                <a:effectLst/>
                <a:latin typeface="+mn-lt"/>
                <a:ea typeface="+mn-ea"/>
                <a:cs typeface="+mn-cs"/>
              </a:rPr>
              <a:t> erlaubt. In manchen anderen Programmiersprachen sind die Regeln etwas anders (z.B. in JAVA werden </a:t>
            </a:r>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Strings nur doppelte </a:t>
            </a:r>
            <a:r>
              <a:rPr lang="de-AT" sz="1200" b="0" kern="1200" dirty="0" err="1">
                <a:solidFill>
                  <a:schemeClr val="tx1"/>
                </a:solidFill>
                <a:effectLst/>
                <a:latin typeface="+mn-lt"/>
                <a:ea typeface="+mn-ea"/>
                <a:cs typeface="+mn-cs"/>
              </a:rPr>
              <a:t>Anfuehrungszeichen</a:t>
            </a:r>
            <a:r>
              <a:rPr lang="de-AT" sz="1200" b="0" kern="1200" dirty="0">
                <a:solidFill>
                  <a:schemeClr val="tx1"/>
                </a:solidFill>
                <a:effectLst/>
                <a:latin typeface="+mn-lt"/>
                <a:ea typeface="+mn-ea"/>
                <a:cs typeface="+mn-cs"/>
              </a:rPr>
              <a:t> verwendet).</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str1 = "</a:t>
            </a:r>
            <a:r>
              <a:rPr lang="de-AT" sz="1200" b="0" kern="1200" dirty="0" err="1">
                <a:solidFill>
                  <a:schemeClr val="tx1"/>
                </a:solidFill>
                <a:effectLst/>
                <a:latin typeface="+mn-lt"/>
                <a:ea typeface="+mn-ea"/>
                <a:cs typeface="+mn-cs"/>
              </a:rPr>
              <a:t>Hello</a:t>
            </a:r>
            <a:r>
              <a:rPr lang="de-AT" sz="1200" b="0" kern="1200" dirty="0">
                <a:solidFill>
                  <a:schemeClr val="tx1"/>
                </a:solidFill>
                <a:effectLst/>
                <a:latin typeface="+mn-lt"/>
                <a:ea typeface="+mn-ea"/>
                <a:cs typeface="+mn-cs"/>
              </a:rPr>
              <a:t> World"</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str1 )</a:t>
            </a:r>
          </a:p>
          <a:p>
            <a:r>
              <a:rPr lang="de-AT" sz="1200" b="0" kern="1200" dirty="0">
                <a:solidFill>
                  <a:schemeClr val="tx1"/>
                </a:solidFill>
                <a:effectLst/>
                <a:latin typeface="+mn-lt"/>
                <a:ea typeface="+mn-ea"/>
                <a:cs typeface="+mn-cs"/>
              </a:rPr>
              <a:t>str2 = 'Hallo Welt'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str2 )</a:t>
            </a:r>
          </a:p>
          <a:p>
            <a:r>
              <a:rPr lang="de-AT" sz="1200" b="0" kern="1200" dirty="0">
                <a:solidFill>
                  <a:schemeClr val="tx1"/>
                </a:solidFill>
                <a:effectLst/>
                <a:latin typeface="+mn-lt"/>
                <a:ea typeface="+mn-ea"/>
                <a:cs typeface="+mn-cs"/>
              </a:rPr>
              <a:t># Um ein </a:t>
            </a:r>
            <a:r>
              <a:rPr lang="de-AT" sz="1200" b="0" kern="1200" dirty="0" err="1">
                <a:solidFill>
                  <a:schemeClr val="tx1"/>
                </a:solidFill>
                <a:effectLst/>
                <a:latin typeface="+mn-lt"/>
                <a:ea typeface="+mn-ea"/>
                <a:cs typeface="+mn-cs"/>
              </a:rPr>
              <a:t>Subset</a:t>
            </a:r>
            <a:r>
              <a:rPr lang="de-AT" sz="1200" b="0" kern="1200" dirty="0">
                <a:solidFill>
                  <a:schemeClr val="tx1"/>
                </a:solidFill>
                <a:effectLst/>
                <a:latin typeface="+mn-lt"/>
                <a:ea typeface="+mn-ea"/>
                <a:cs typeface="+mn-cs"/>
              </a:rPr>
              <a:t> aus einem String zu generieren steht der "slice Operator" ([] und [:]) zur Verfugung.</a:t>
            </a:r>
          </a:p>
          <a:p>
            <a:r>
              <a:rPr lang="de-AT" sz="1200" b="0" kern="1200" dirty="0">
                <a:solidFill>
                  <a:schemeClr val="tx1"/>
                </a:solidFill>
                <a:effectLst/>
                <a:latin typeface="+mn-lt"/>
                <a:ea typeface="+mn-ea"/>
                <a:cs typeface="+mn-cs"/>
              </a:rPr>
              <a:t># Der Index des Operators startet bei 0 und geht bis Laenge-1. </a:t>
            </a:r>
          </a:p>
          <a:p>
            <a:br>
              <a:rPr lang="de-AT" sz="1200" b="0" kern="1200" dirty="0">
                <a:solidFill>
                  <a:schemeClr val="tx1"/>
                </a:solidFill>
                <a:effectLst/>
                <a:latin typeface="+mn-lt"/>
                <a:ea typeface="+mn-ea"/>
                <a:cs typeface="+mn-cs"/>
              </a:rPr>
            </a:br>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str1[0] ) # Gibt den ersten </a:t>
            </a:r>
            <a:r>
              <a:rPr lang="de-AT" sz="1200" b="0" kern="1200" dirty="0" err="1">
                <a:solidFill>
                  <a:schemeClr val="tx1"/>
                </a:solidFill>
                <a:effectLst/>
                <a:latin typeface="+mn-lt"/>
                <a:ea typeface="+mn-ea"/>
                <a:cs typeface="+mn-cs"/>
              </a:rPr>
              <a:t>Character</a:t>
            </a:r>
            <a:r>
              <a:rPr lang="de-AT" sz="1200" b="0" kern="1200" dirty="0">
                <a:solidFill>
                  <a:schemeClr val="tx1"/>
                </a:solidFill>
                <a:effectLst/>
                <a:latin typeface="+mn-lt"/>
                <a:ea typeface="+mn-ea"/>
                <a:cs typeface="+mn-cs"/>
              </a:rPr>
              <a:t> des Strings aus</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str1[2:5] ) # Gibt ein bestimmtes </a:t>
            </a:r>
            <a:r>
              <a:rPr lang="de-AT" sz="1200" b="0" kern="1200" dirty="0" err="1">
                <a:solidFill>
                  <a:schemeClr val="tx1"/>
                </a:solidFill>
                <a:effectLst/>
                <a:latin typeface="+mn-lt"/>
                <a:ea typeface="+mn-ea"/>
                <a:cs typeface="+mn-cs"/>
              </a:rPr>
              <a:t>Subset</a:t>
            </a:r>
            <a:r>
              <a:rPr lang="de-AT" sz="1200" b="0" kern="1200" dirty="0">
                <a:solidFill>
                  <a:schemeClr val="tx1"/>
                </a:solidFill>
                <a:effectLst/>
                <a:latin typeface="+mn-lt"/>
                <a:ea typeface="+mn-ea"/>
                <a:cs typeface="+mn-cs"/>
              </a:rPr>
              <a:t> von </a:t>
            </a:r>
            <a:r>
              <a:rPr lang="de-AT" sz="1200" b="0" kern="1200" dirty="0" err="1">
                <a:solidFill>
                  <a:schemeClr val="tx1"/>
                </a:solidFill>
                <a:effectLst/>
                <a:latin typeface="+mn-lt"/>
                <a:ea typeface="+mn-ea"/>
                <a:cs typeface="+mn-cs"/>
              </a:rPr>
              <a:t>Characters</a:t>
            </a:r>
            <a:r>
              <a:rPr lang="de-AT" sz="1200" b="0" kern="1200" dirty="0">
                <a:solidFill>
                  <a:schemeClr val="tx1"/>
                </a:solidFill>
                <a:effectLst/>
                <a:latin typeface="+mn-lt"/>
                <a:ea typeface="+mn-ea"/>
                <a:cs typeface="+mn-cs"/>
              </a:rPr>
              <a:t> aus startend beim 3. Element bis</a:t>
            </a:r>
          </a:p>
          <a:p>
            <a:r>
              <a:rPr lang="de-AT" sz="1200" b="0" kern="1200" dirty="0">
                <a:solidFill>
                  <a:schemeClr val="tx1"/>
                </a:solidFill>
                <a:effectLst/>
                <a:latin typeface="+mn-lt"/>
                <a:ea typeface="+mn-ea"/>
                <a:cs typeface="+mn-cs"/>
              </a:rPr>
              <a:t># inkl. dem 5. Element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str1[2:] ) # Gibt den String aus aber startet erst beim 3. Element</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 * 2 ) # Gibt den String 2x hintereinander aus </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str1 + " :-)" ) # Gibt den </a:t>
            </a:r>
            <a:r>
              <a:rPr lang="de-AT" sz="1200" b="0" kern="1200" dirty="0" err="1">
                <a:solidFill>
                  <a:schemeClr val="tx1"/>
                </a:solidFill>
                <a:effectLst/>
                <a:latin typeface="+mn-lt"/>
                <a:ea typeface="+mn-ea"/>
                <a:cs typeface="+mn-cs"/>
              </a:rPr>
              <a:t>zusammengefuegten</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concatenated</a:t>
            </a:r>
            <a:r>
              <a:rPr lang="de-AT" sz="1200" b="0" kern="1200" dirty="0">
                <a:solidFill>
                  <a:schemeClr val="tx1"/>
                </a:solidFill>
                <a:effectLst/>
                <a:latin typeface="+mn-lt"/>
                <a:ea typeface="+mn-ea"/>
                <a:cs typeface="+mn-cs"/>
              </a:rPr>
              <a:t>) String aus</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11</a:t>
            </a:fld>
            <a:endParaRPr lang="de-AT"/>
          </a:p>
        </p:txBody>
      </p:sp>
    </p:spTree>
    <p:extLst>
      <p:ext uri="{BB962C8B-B14F-4D97-AF65-F5344CB8AC3E}">
        <p14:creationId xmlns:p14="http://schemas.microsoft.com/office/powerpoint/2010/main" val="414432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kern="1200" dirty="0" err="1">
                <a:solidFill>
                  <a:schemeClr val="tx1"/>
                </a:solidFill>
                <a:effectLst/>
                <a:latin typeface="+mn-lt"/>
                <a:ea typeface="+mn-ea"/>
                <a:cs typeface="+mn-cs"/>
              </a:rPr>
              <a:t>Fuer</a:t>
            </a:r>
            <a:r>
              <a:rPr lang="de-AT" sz="1200" b="0" kern="1200" dirty="0">
                <a:solidFill>
                  <a:schemeClr val="tx1"/>
                </a:solidFill>
                <a:effectLst/>
                <a:latin typeface="+mn-lt"/>
                <a:ea typeface="+mn-ea"/>
                <a:cs typeface="+mn-cs"/>
              </a:rPr>
              <a:t> unsere BSPs ist a := 5 und b := 10.</a:t>
            </a:r>
          </a:p>
          <a:p>
            <a:r>
              <a:rPr lang="de-AT" sz="1200" b="0" kern="1200" dirty="0">
                <a:solidFill>
                  <a:schemeClr val="tx1"/>
                </a:solidFill>
                <a:effectLst/>
                <a:latin typeface="+mn-lt"/>
                <a:ea typeface="+mn-ea"/>
                <a:cs typeface="+mn-cs"/>
              </a:rPr>
              <a:t>a = 5</a:t>
            </a:r>
          </a:p>
          <a:p>
            <a:r>
              <a:rPr lang="de-AT" sz="1200" b="0" kern="1200" dirty="0">
                <a:solidFill>
                  <a:schemeClr val="tx1"/>
                </a:solidFill>
                <a:effectLst/>
                <a:latin typeface="+mn-lt"/>
                <a:ea typeface="+mn-ea"/>
                <a:cs typeface="+mn-cs"/>
              </a:rPr>
              <a:t>b = 10</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Addition: Addiert die beiden Werte links und rechts vom Operator: a + b = 15</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'Addition: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Subtraktion: Subtrahiert den rechten Wert des Operators vom Linken: a - b = -5</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'Subtraktion: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Multiplikation: Multipliziert</a:t>
            </a:r>
            <a:r>
              <a:rPr lang="de-AT" sz="1200" b="0" kern="1200" baseline="0" dirty="0">
                <a:solidFill>
                  <a:schemeClr val="tx1"/>
                </a:solidFill>
                <a:effectLst/>
                <a:latin typeface="+mn-lt"/>
                <a:ea typeface="+mn-ea"/>
                <a:cs typeface="+mn-cs"/>
              </a:rPr>
              <a:t> die beiden Operanden</a:t>
            </a:r>
            <a:r>
              <a:rPr lang="de-AT" sz="1200" b="0" kern="1200" dirty="0">
                <a:solidFill>
                  <a:schemeClr val="tx1"/>
                </a:solidFill>
                <a:effectLst/>
                <a:latin typeface="+mn-lt"/>
                <a:ea typeface="+mn-ea"/>
                <a:cs typeface="+mn-cs"/>
              </a:rPr>
              <a:t>: a * b = 50</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'Multiplikation: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Division: Dividiert die linke Seite des Operators durch die Rechte: b / a = 2</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 / a</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b, a,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Modulus</a:t>
            </a:r>
            <a:r>
              <a:rPr lang="de-AT" sz="1200" b="0" kern="1200" dirty="0">
                <a:solidFill>
                  <a:schemeClr val="tx1"/>
                </a:solidFill>
                <a:effectLst/>
                <a:latin typeface="+mn-lt"/>
                <a:ea typeface="+mn-ea"/>
                <a:cs typeface="+mn-cs"/>
              </a:rPr>
              <a:t> Division: Dividiert die linke Seite des Operators durch die Rechte und gibt den Rest </a:t>
            </a:r>
            <a:r>
              <a:rPr lang="de-AT" sz="1200" b="0" kern="1200" dirty="0" err="1">
                <a:solidFill>
                  <a:schemeClr val="tx1"/>
                </a:solidFill>
                <a:effectLst/>
                <a:latin typeface="+mn-lt"/>
                <a:ea typeface="+mn-ea"/>
                <a:cs typeface="+mn-cs"/>
              </a:rPr>
              <a:t>zurueck</a:t>
            </a:r>
            <a:r>
              <a:rPr lang="de-AT" sz="1200" b="0" kern="1200" dirty="0">
                <a:solidFill>
                  <a:schemeClr val="tx1"/>
                </a:solidFill>
                <a:effectLst/>
                <a:latin typeface="+mn-lt"/>
                <a:ea typeface="+mn-ea"/>
                <a:cs typeface="+mn-cs"/>
              </a:rPr>
              <a:t>: b % a = 0</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b % a</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Modulus</a:t>
            </a:r>
            <a:r>
              <a:rPr lang="de-AT" sz="1200" b="0" kern="1200" dirty="0">
                <a:solidFill>
                  <a:schemeClr val="tx1"/>
                </a:solidFill>
                <a:effectLst/>
                <a:latin typeface="+mn-lt"/>
                <a:ea typeface="+mn-ea"/>
                <a:cs typeface="+mn-cs"/>
              </a:rPr>
              <a:t>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b, a,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Exponent: Potenziert (Hochrechnung) die linke Seite mit der Rechten: a ** b = 5 hoch 10</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 ** b</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'Exponent: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a, b,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Floor Division: Die Division von Operanden, wobei das Ergebnis der Quotient ist, in dem die Nachkommastellen entfernt werden. Wenn jedoch einer der Operanden negativ ist, ist das Ergebnis leer, d. H. Abgerundet von Null (in Richtung der negativen Unendlichkeit).</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9 // 2</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'Floor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( 9, 2,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9.0 // 2.0</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'Floor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( 9.0, 2.0,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-11 // 3</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'Floor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-11, 3,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-11.0 // 3</a:t>
            </a:r>
          </a:p>
          <a:p>
            <a:r>
              <a:rPr lang="de-AT" sz="1200" b="0" kern="1200" dirty="0" err="1">
                <a:solidFill>
                  <a:schemeClr val="tx1"/>
                </a:solidFill>
                <a:effectLst/>
                <a:latin typeface="+mn-lt"/>
                <a:ea typeface="+mn-ea"/>
                <a:cs typeface="+mn-cs"/>
              </a:rPr>
              <a:t>print</a:t>
            </a:r>
            <a:r>
              <a:rPr lang="de-AT" sz="1200" b="0" kern="1200" dirty="0">
                <a:solidFill>
                  <a:schemeClr val="tx1"/>
                </a:solidFill>
                <a:effectLst/>
                <a:latin typeface="+mn-lt"/>
                <a:ea typeface="+mn-ea"/>
                <a:cs typeface="+mn-cs"/>
              </a:rPr>
              <a:t>( 'Floor Division: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 // {} --&gt;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format</a:t>
            </a:r>
            <a:r>
              <a:rPr lang="de-AT" sz="1200" b="0" kern="1200" dirty="0">
                <a:solidFill>
                  <a:schemeClr val="tx1"/>
                </a:solidFill>
                <a:effectLst/>
                <a:latin typeface="+mn-lt"/>
                <a:ea typeface="+mn-ea"/>
                <a:cs typeface="+mn-cs"/>
              </a:rPr>
              <a:t>( -11, 3, </a:t>
            </a:r>
            <a:r>
              <a:rPr lang="de-AT" sz="1200" b="0" kern="1200" dirty="0" err="1">
                <a:solidFill>
                  <a:schemeClr val="tx1"/>
                </a:solidFill>
                <a:effectLst/>
                <a:latin typeface="+mn-lt"/>
                <a:ea typeface="+mn-ea"/>
                <a:cs typeface="+mn-cs"/>
              </a:rPr>
              <a:t>res</a:t>
            </a:r>
            <a:r>
              <a:rPr lang="de-AT" sz="1200" b="0" kern="1200" dirty="0">
                <a:solidFill>
                  <a:schemeClr val="tx1"/>
                </a:solidFill>
                <a:effectLst/>
                <a:latin typeface="+mn-lt"/>
                <a:ea typeface="+mn-ea"/>
                <a:cs typeface="+mn-cs"/>
              </a:rPr>
              <a:t> ) )</a:t>
            </a:r>
          </a:p>
          <a:p>
            <a:endParaRPr lang="de-AT" dirty="0"/>
          </a:p>
        </p:txBody>
      </p:sp>
      <p:sp>
        <p:nvSpPr>
          <p:cNvPr id="4" name="Foliennummernplatzhalter 3"/>
          <p:cNvSpPr>
            <a:spLocks noGrp="1"/>
          </p:cNvSpPr>
          <p:nvPr>
            <p:ph type="sldNum" sz="quarter" idx="10"/>
          </p:nvPr>
        </p:nvSpPr>
        <p:spPr/>
        <p:txBody>
          <a:bodyPr/>
          <a:lstStyle/>
          <a:p>
            <a:fld id="{90EC8BAA-644C-437D-B2A7-107486058668}" type="slidenum">
              <a:rPr lang="de-AT" smtClean="0"/>
              <a:t>13</a:t>
            </a:fld>
            <a:endParaRPr lang="de-AT"/>
          </a:p>
        </p:txBody>
      </p:sp>
    </p:spTree>
    <p:extLst>
      <p:ext uri="{BB962C8B-B14F-4D97-AF65-F5344CB8AC3E}">
        <p14:creationId xmlns:p14="http://schemas.microsoft.com/office/powerpoint/2010/main" val="1040847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6903793D-D561-42D1-8119-04A734BFCA97}" type="datetime1">
              <a:rPr lang="de-AT" smtClean="0"/>
              <a:t>08.03.2019</a:t>
            </a:fld>
            <a:endParaRPr lang="de-AT"/>
          </a:p>
        </p:txBody>
      </p:sp>
      <p:sp>
        <p:nvSpPr>
          <p:cNvPr id="5" name="Fußzeilenplatzhalter 4"/>
          <p:cNvSpPr>
            <a:spLocks noGrp="1"/>
          </p:cNvSpPr>
          <p:nvPr>
            <p:ph type="ftr" sz="quarter" idx="11"/>
          </p:nvPr>
        </p:nvSpPr>
        <p:spPr/>
        <p:txBody>
          <a:bodyPr/>
          <a:lstStyle/>
          <a:p>
            <a:r>
              <a:rPr lang="de-AT"/>
              <a:t>TENG 3, Python (M. Wagner)</a:t>
            </a:r>
          </a:p>
        </p:txBody>
      </p:sp>
      <p:sp>
        <p:nvSpPr>
          <p:cNvPr id="6" name="Foliennummernplatzhalter 5"/>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372461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Datumsplatzhalter 3"/>
          <p:cNvSpPr>
            <a:spLocks noGrp="1"/>
          </p:cNvSpPr>
          <p:nvPr>
            <p:ph type="dt" sz="half" idx="10"/>
          </p:nvPr>
        </p:nvSpPr>
        <p:spPr/>
        <p:txBody>
          <a:bodyPr/>
          <a:lstStyle/>
          <a:p>
            <a:fld id="{BD929165-5983-4849-AF2B-F2D989E0EEDE}" type="datetime1">
              <a:rPr lang="de-AT" smtClean="0"/>
              <a:t>08.03.2019</a:t>
            </a:fld>
            <a:endParaRPr lang="de-AT"/>
          </a:p>
        </p:txBody>
      </p:sp>
      <p:sp>
        <p:nvSpPr>
          <p:cNvPr id="5" name="Fußzeilenplatzhalter 4"/>
          <p:cNvSpPr>
            <a:spLocks noGrp="1"/>
          </p:cNvSpPr>
          <p:nvPr>
            <p:ph type="ftr" sz="quarter" idx="11"/>
          </p:nvPr>
        </p:nvSpPr>
        <p:spPr/>
        <p:txBody>
          <a:bodyPr/>
          <a:lstStyle/>
          <a:p>
            <a:r>
              <a:rPr lang="de-AT"/>
              <a:t>TENG 3, Python (M. Wagner)</a:t>
            </a:r>
          </a:p>
        </p:txBody>
      </p:sp>
      <p:sp>
        <p:nvSpPr>
          <p:cNvPr id="6" name="Foliennummernplatzhalter 5"/>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62269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Datumsplatzhalter 3"/>
          <p:cNvSpPr>
            <a:spLocks noGrp="1"/>
          </p:cNvSpPr>
          <p:nvPr>
            <p:ph type="dt" sz="half" idx="10"/>
          </p:nvPr>
        </p:nvSpPr>
        <p:spPr/>
        <p:txBody>
          <a:bodyPr/>
          <a:lstStyle/>
          <a:p>
            <a:fld id="{95CED594-5DF0-4FF3-B70C-E0DCA7FCB9EE}" type="datetime1">
              <a:rPr lang="de-AT" smtClean="0"/>
              <a:t>08.03.2019</a:t>
            </a:fld>
            <a:endParaRPr lang="de-AT"/>
          </a:p>
        </p:txBody>
      </p:sp>
      <p:sp>
        <p:nvSpPr>
          <p:cNvPr id="5" name="Fußzeilenplatzhalter 4"/>
          <p:cNvSpPr>
            <a:spLocks noGrp="1"/>
          </p:cNvSpPr>
          <p:nvPr>
            <p:ph type="ftr" sz="quarter" idx="11"/>
          </p:nvPr>
        </p:nvSpPr>
        <p:spPr/>
        <p:txBody>
          <a:bodyPr/>
          <a:lstStyle/>
          <a:p>
            <a:r>
              <a:rPr lang="de-AT"/>
              <a:t>TENG 3, Python (M. Wagner)</a:t>
            </a:r>
          </a:p>
        </p:txBody>
      </p:sp>
      <p:sp>
        <p:nvSpPr>
          <p:cNvPr id="6" name="Foliennummernplatzhalter 5"/>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222998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Datumsplatzhalter 3"/>
          <p:cNvSpPr>
            <a:spLocks noGrp="1"/>
          </p:cNvSpPr>
          <p:nvPr>
            <p:ph type="dt" sz="half" idx="10"/>
          </p:nvPr>
        </p:nvSpPr>
        <p:spPr/>
        <p:txBody>
          <a:bodyPr/>
          <a:lstStyle/>
          <a:p>
            <a:fld id="{8F1C2676-1AC0-4536-8FFB-13AE297F5326}" type="datetime1">
              <a:rPr lang="de-AT" smtClean="0"/>
              <a:t>08.03.2019</a:t>
            </a:fld>
            <a:endParaRPr lang="de-AT"/>
          </a:p>
        </p:txBody>
      </p:sp>
      <p:sp>
        <p:nvSpPr>
          <p:cNvPr id="5" name="Fußzeilenplatzhalter 4"/>
          <p:cNvSpPr>
            <a:spLocks noGrp="1"/>
          </p:cNvSpPr>
          <p:nvPr>
            <p:ph type="ftr" sz="quarter" idx="11"/>
          </p:nvPr>
        </p:nvSpPr>
        <p:spPr/>
        <p:txBody>
          <a:bodyPr/>
          <a:lstStyle/>
          <a:p>
            <a:r>
              <a:rPr lang="de-AT"/>
              <a:t>TENG 3, Python (M. Wagner)</a:t>
            </a:r>
          </a:p>
        </p:txBody>
      </p:sp>
      <p:sp>
        <p:nvSpPr>
          <p:cNvPr id="6" name="Foliennummernplatzhalter 5"/>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93524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ECF197D-117B-4BFE-B984-05AFADC708AC}" type="datetime1">
              <a:rPr lang="de-AT" smtClean="0"/>
              <a:t>08.03.2019</a:t>
            </a:fld>
            <a:endParaRPr lang="de-AT"/>
          </a:p>
        </p:txBody>
      </p:sp>
      <p:sp>
        <p:nvSpPr>
          <p:cNvPr id="5" name="Fußzeilenplatzhalter 4"/>
          <p:cNvSpPr>
            <a:spLocks noGrp="1"/>
          </p:cNvSpPr>
          <p:nvPr>
            <p:ph type="ftr" sz="quarter" idx="11"/>
          </p:nvPr>
        </p:nvSpPr>
        <p:spPr/>
        <p:txBody>
          <a:bodyPr/>
          <a:lstStyle/>
          <a:p>
            <a:r>
              <a:rPr lang="de-AT"/>
              <a:t>TENG 3, Python (M. Wagner)</a:t>
            </a:r>
          </a:p>
        </p:txBody>
      </p:sp>
      <p:sp>
        <p:nvSpPr>
          <p:cNvPr id="6" name="Foliennummernplatzhalter 5"/>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38021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Inhaltsplatzhalter 3"/>
          <p:cNvSpPr>
            <a:spLocks noGrp="1"/>
          </p:cNvSpPr>
          <p:nvPr>
            <p:ph sz="half" idx="2"/>
          </p:nvPr>
        </p:nvSpPr>
        <p:spPr>
          <a:xfrm>
            <a:off x="6172200" y="1825625"/>
            <a:ext cx="5181600" cy="4351338"/>
          </a:xfrm>
        </p:spPr>
        <p:txBody>
          <a:bodyPr/>
          <a:lstStyle>
            <a:lvl1pPr marL="0" indent="0">
              <a:buFontTx/>
              <a:buNone/>
              <a:defRPr/>
            </a:lvl1pPr>
            <a:lvl2pPr marL="457200" indent="0">
              <a:buFontTx/>
              <a:buNone/>
              <a:defRPr>
                <a:solidFill>
                  <a:schemeClr val="bg1">
                    <a:lumMod val="50000"/>
                  </a:schemeClr>
                </a:solidFill>
              </a:defRPr>
            </a:lvl2pPr>
            <a:lvl3pPr marL="914400" indent="0">
              <a:buFontTx/>
              <a:buNone/>
              <a:defRPr/>
            </a:lvl3pPr>
            <a:lvl4pPr marL="1371600" indent="0">
              <a:buFontTx/>
              <a:buNone/>
              <a:defRPr>
                <a:solidFill>
                  <a:schemeClr val="bg1">
                    <a:lumMod val="50000"/>
                  </a:schemeClr>
                </a:solidFill>
              </a:defRPr>
            </a:lvl4pPr>
            <a:lvl5pPr marL="1828800" indent="0">
              <a:buFontTx/>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Datumsplatzhalter 4"/>
          <p:cNvSpPr>
            <a:spLocks noGrp="1"/>
          </p:cNvSpPr>
          <p:nvPr>
            <p:ph type="dt" sz="half" idx="10"/>
          </p:nvPr>
        </p:nvSpPr>
        <p:spPr/>
        <p:txBody>
          <a:bodyPr/>
          <a:lstStyle/>
          <a:p>
            <a:fld id="{236A4D63-414C-41FA-A380-0724D02EF4D0}" type="datetime1">
              <a:rPr lang="de-AT" smtClean="0"/>
              <a:t>08.03.2019</a:t>
            </a:fld>
            <a:endParaRPr lang="de-AT"/>
          </a:p>
        </p:txBody>
      </p:sp>
      <p:sp>
        <p:nvSpPr>
          <p:cNvPr id="6" name="Fußzeilenplatzhalter 5"/>
          <p:cNvSpPr>
            <a:spLocks noGrp="1"/>
          </p:cNvSpPr>
          <p:nvPr>
            <p:ph type="ftr" sz="quarter" idx="11"/>
          </p:nvPr>
        </p:nvSpPr>
        <p:spPr/>
        <p:txBody>
          <a:bodyPr/>
          <a:lstStyle/>
          <a:p>
            <a:r>
              <a:rPr lang="de-AT"/>
              <a:t>TENG 3, Python (M. Wagner)</a:t>
            </a:r>
          </a:p>
        </p:txBody>
      </p:sp>
      <p:sp>
        <p:nvSpPr>
          <p:cNvPr id="7" name="Foliennummernplatzhalter 6"/>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247577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lvl1pPr marL="0" indent="0">
              <a:buNone/>
              <a:defRPr/>
            </a:lvl1pPr>
            <a:lvl2pPr marL="457200" indent="0">
              <a:buNone/>
              <a:defRPr>
                <a:solidFill>
                  <a:schemeClr val="bg1">
                    <a:lumMod val="50000"/>
                  </a:schemeClr>
                </a:solidFill>
              </a:defRPr>
            </a:lvl2pPr>
            <a:lvl3pPr marL="914400" indent="0">
              <a:buNone/>
              <a:defRPr/>
            </a:lvl3pPr>
            <a:lvl4pPr marL="1371600" indent="0">
              <a:buNone/>
              <a:defRPr>
                <a:solidFill>
                  <a:schemeClr val="bg1">
                    <a:lumMod val="50000"/>
                  </a:schemeClr>
                </a:solidFill>
              </a:defRPr>
            </a:lvl4pPr>
            <a:lvl5pPr marL="18288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Datumsplatzhalter 6"/>
          <p:cNvSpPr>
            <a:spLocks noGrp="1"/>
          </p:cNvSpPr>
          <p:nvPr>
            <p:ph type="dt" sz="half" idx="10"/>
          </p:nvPr>
        </p:nvSpPr>
        <p:spPr/>
        <p:txBody>
          <a:bodyPr/>
          <a:lstStyle/>
          <a:p>
            <a:fld id="{C5A842AC-083D-4E35-A453-5BB837B9F422}" type="datetime1">
              <a:rPr lang="de-AT" smtClean="0"/>
              <a:t>08.03.2019</a:t>
            </a:fld>
            <a:endParaRPr lang="de-AT"/>
          </a:p>
        </p:txBody>
      </p:sp>
      <p:sp>
        <p:nvSpPr>
          <p:cNvPr id="8" name="Fußzeilenplatzhalter 7"/>
          <p:cNvSpPr>
            <a:spLocks noGrp="1"/>
          </p:cNvSpPr>
          <p:nvPr>
            <p:ph type="ftr" sz="quarter" idx="11"/>
          </p:nvPr>
        </p:nvSpPr>
        <p:spPr/>
        <p:txBody>
          <a:bodyPr/>
          <a:lstStyle/>
          <a:p>
            <a:r>
              <a:rPr lang="de-AT"/>
              <a:t>TENG 3, Python (M. Wagner)</a:t>
            </a:r>
          </a:p>
        </p:txBody>
      </p:sp>
      <p:sp>
        <p:nvSpPr>
          <p:cNvPr id="9" name="Foliennummernplatzhalter 8"/>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390325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EE9CFCB8-CF9C-44AD-9D49-7E52DFC13DF2}" type="datetime1">
              <a:rPr lang="de-AT" smtClean="0"/>
              <a:t>08.03.2019</a:t>
            </a:fld>
            <a:endParaRPr lang="de-AT"/>
          </a:p>
        </p:txBody>
      </p:sp>
      <p:sp>
        <p:nvSpPr>
          <p:cNvPr id="4" name="Fußzeilenplatzhalter 3"/>
          <p:cNvSpPr>
            <a:spLocks noGrp="1"/>
          </p:cNvSpPr>
          <p:nvPr>
            <p:ph type="ftr" sz="quarter" idx="11"/>
          </p:nvPr>
        </p:nvSpPr>
        <p:spPr/>
        <p:txBody>
          <a:bodyPr/>
          <a:lstStyle/>
          <a:p>
            <a:r>
              <a:rPr lang="de-AT"/>
              <a:t>TENG 3, Python (M. Wagner)</a:t>
            </a:r>
          </a:p>
        </p:txBody>
      </p:sp>
      <p:sp>
        <p:nvSpPr>
          <p:cNvPr id="5" name="Foliennummernplatzhalter 4"/>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2884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355CE2-B17F-4603-A197-C2D5E8076186}" type="datetime1">
              <a:rPr lang="de-AT" smtClean="0"/>
              <a:t>08.03.2019</a:t>
            </a:fld>
            <a:endParaRPr lang="de-AT"/>
          </a:p>
        </p:txBody>
      </p:sp>
      <p:sp>
        <p:nvSpPr>
          <p:cNvPr id="3" name="Fußzeilenplatzhalter 2"/>
          <p:cNvSpPr>
            <a:spLocks noGrp="1"/>
          </p:cNvSpPr>
          <p:nvPr>
            <p:ph type="ftr" sz="quarter" idx="11"/>
          </p:nvPr>
        </p:nvSpPr>
        <p:spPr/>
        <p:txBody>
          <a:bodyPr/>
          <a:lstStyle/>
          <a:p>
            <a:r>
              <a:rPr lang="de-AT"/>
              <a:t>TENG 3, Python (M. Wagner)</a:t>
            </a:r>
          </a:p>
        </p:txBody>
      </p:sp>
      <p:sp>
        <p:nvSpPr>
          <p:cNvPr id="4" name="Foliennummernplatzhalter 3"/>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230181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marL="0" indent="0">
              <a:buNone/>
              <a:defRPr sz="3200"/>
            </a:lvl1pPr>
            <a:lvl2pPr marL="457200" indent="0">
              <a:buNone/>
              <a:defRPr sz="2800">
                <a:solidFill>
                  <a:schemeClr val="bg1">
                    <a:lumMod val="50000"/>
                  </a:schemeClr>
                </a:solidFill>
              </a:defRPr>
            </a:lvl2pPr>
            <a:lvl3pPr marL="914400" indent="0">
              <a:buNone/>
              <a:defRPr sz="2400"/>
            </a:lvl3pPr>
            <a:lvl4pPr marL="1371600" indent="0">
              <a:buNone/>
              <a:defRPr sz="2000">
                <a:solidFill>
                  <a:schemeClr val="bg1">
                    <a:lumMod val="50000"/>
                  </a:schemeClr>
                </a:solidFill>
              </a:defRPr>
            </a:lvl4pPr>
            <a:lvl5pPr marL="1828800" indent="0">
              <a:buNone/>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6806DBD1-A390-4158-8368-1AFF93FDD45F}" type="datetime1">
              <a:rPr lang="de-AT" smtClean="0"/>
              <a:t>08.03.2019</a:t>
            </a:fld>
            <a:endParaRPr lang="de-AT"/>
          </a:p>
        </p:txBody>
      </p:sp>
      <p:sp>
        <p:nvSpPr>
          <p:cNvPr id="6" name="Fußzeilenplatzhalter 5"/>
          <p:cNvSpPr>
            <a:spLocks noGrp="1"/>
          </p:cNvSpPr>
          <p:nvPr>
            <p:ph type="ftr" sz="quarter" idx="11"/>
          </p:nvPr>
        </p:nvSpPr>
        <p:spPr/>
        <p:txBody>
          <a:bodyPr/>
          <a:lstStyle/>
          <a:p>
            <a:r>
              <a:rPr lang="de-AT"/>
              <a:t>TENG 3, Python (M. Wagner)</a:t>
            </a:r>
          </a:p>
        </p:txBody>
      </p:sp>
      <p:sp>
        <p:nvSpPr>
          <p:cNvPr id="7" name="Foliennummernplatzhalter 6"/>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107856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E649D49-35F1-459F-994D-E8C25C90E81A}" type="datetime1">
              <a:rPr lang="de-AT" smtClean="0"/>
              <a:t>08.03.2019</a:t>
            </a:fld>
            <a:endParaRPr lang="de-AT"/>
          </a:p>
        </p:txBody>
      </p:sp>
      <p:sp>
        <p:nvSpPr>
          <p:cNvPr id="6" name="Fußzeilenplatzhalter 5"/>
          <p:cNvSpPr>
            <a:spLocks noGrp="1"/>
          </p:cNvSpPr>
          <p:nvPr>
            <p:ph type="ftr" sz="quarter" idx="11"/>
          </p:nvPr>
        </p:nvSpPr>
        <p:spPr/>
        <p:txBody>
          <a:bodyPr/>
          <a:lstStyle/>
          <a:p>
            <a:r>
              <a:rPr lang="de-AT"/>
              <a:t>TENG 3, Python (M. Wagner)</a:t>
            </a:r>
          </a:p>
        </p:txBody>
      </p:sp>
      <p:sp>
        <p:nvSpPr>
          <p:cNvPr id="7" name="Foliennummernplatzhalter 6"/>
          <p:cNvSpPr>
            <a:spLocks noGrp="1"/>
          </p:cNvSpPr>
          <p:nvPr>
            <p:ph type="sldNum" sz="quarter" idx="12"/>
          </p:nvPr>
        </p:nvSpPr>
        <p:spPr/>
        <p:txBody>
          <a:bodyPr/>
          <a:lstStyle/>
          <a:p>
            <a:fld id="{2C841AF4-9269-48CE-AD6A-B08F2B57E357}" type="slidenum">
              <a:rPr lang="de-AT" smtClean="0"/>
              <a:t>‹#›</a:t>
            </a:fld>
            <a:endParaRPr lang="de-AT"/>
          </a:p>
        </p:txBody>
      </p:sp>
    </p:spTree>
    <p:extLst>
      <p:ext uri="{BB962C8B-B14F-4D97-AF65-F5344CB8AC3E}">
        <p14:creationId xmlns:p14="http://schemas.microsoft.com/office/powerpoint/2010/main" val="15657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FF1A-0807-4701-9D9E-A93D1C3D961A}" type="datetime1">
              <a:rPr lang="de-AT" smtClean="0"/>
              <a:t>08.03.2019</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TENG 3, Python (M. Wagner)</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41AF4-9269-48CE-AD6A-B08F2B57E357}" type="slidenum">
              <a:rPr lang="de-AT" smtClean="0"/>
              <a:t>‹#›</a:t>
            </a:fld>
            <a:endParaRPr lang="de-AT"/>
          </a:p>
        </p:txBody>
      </p:sp>
    </p:spTree>
    <p:extLst>
      <p:ext uri="{BB962C8B-B14F-4D97-AF65-F5344CB8AC3E}">
        <p14:creationId xmlns:p14="http://schemas.microsoft.com/office/powerpoint/2010/main" val="309338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lbwagnerm@fhstp.ac.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AT" sz="6600" dirty="0"/>
              <a:t>Technical English III</a:t>
            </a:r>
          </a:p>
        </p:txBody>
      </p:sp>
      <p:sp>
        <p:nvSpPr>
          <p:cNvPr id="3" name="Untertitel 2"/>
          <p:cNvSpPr>
            <a:spLocks noGrp="1"/>
          </p:cNvSpPr>
          <p:nvPr>
            <p:ph type="subTitle" idx="1"/>
          </p:nvPr>
        </p:nvSpPr>
        <p:spPr>
          <a:xfrm>
            <a:off x="1524000" y="3602038"/>
            <a:ext cx="9144000" cy="2118278"/>
          </a:xfrm>
        </p:spPr>
        <p:txBody>
          <a:bodyPr>
            <a:normAutofit/>
          </a:bodyPr>
          <a:lstStyle/>
          <a:p>
            <a:r>
              <a:rPr lang="de-DE" sz="3200" dirty="0"/>
              <a:t>First </a:t>
            </a:r>
            <a:r>
              <a:rPr lang="de-DE" sz="3200" dirty="0" err="1"/>
              <a:t>steps</a:t>
            </a:r>
            <a:r>
              <a:rPr lang="de-DE" sz="3200" dirty="0"/>
              <a:t> </a:t>
            </a:r>
            <a:r>
              <a:rPr lang="de-DE" sz="3200" dirty="0" err="1"/>
              <a:t>with</a:t>
            </a:r>
            <a:r>
              <a:rPr lang="de-DE" sz="3200" dirty="0"/>
              <a:t> </a:t>
            </a:r>
            <a:r>
              <a:rPr lang="de-DE" sz="3200" dirty="0" err="1"/>
              <a:t>the</a:t>
            </a:r>
            <a:r>
              <a:rPr lang="de-DE" sz="3200" dirty="0"/>
              <a:t> </a:t>
            </a:r>
            <a:r>
              <a:rPr lang="de-DE" sz="3200" dirty="0" err="1"/>
              <a:t>programming</a:t>
            </a:r>
            <a:r>
              <a:rPr lang="de-DE" sz="3200" dirty="0"/>
              <a:t> </a:t>
            </a:r>
            <a:r>
              <a:rPr lang="de-DE" sz="3200" dirty="0" err="1"/>
              <a:t>language</a:t>
            </a:r>
            <a:r>
              <a:rPr lang="de-DE" sz="3200" dirty="0"/>
              <a:t> </a:t>
            </a:r>
            <a:r>
              <a:rPr lang="de-DE" sz="3200" dirty="0" err="1"/>
              <a:t>python</a:t>
            </a:r>
            <a:endParaRPr lang="de-DE" sz="3200" dirty="0"/>
          </a:p>
          <a:p>
            <a:endParaRPr lang="de-DE" dirty="0"/>
          </a:p>
          <a:p>
            <a:r>
              <a:rPr lang="de-DE" sz="1800" dirty="0"/>
              <a:t>Dr.</a:t>
            </a:r>
            <a:r>
              <a:rPr lang="de-DE" dirty="0"/>
              <a:t> Markus Wagner</a:t>
            </a:r>
            <a:r>
              <a:rPr lang="de-DE" sz="1800" dirty="0"/>
              <a:t>, </a:t>
            </a:r>
            <a:r>
              <a:rPr lang="de-DE" sz="1800" dirty="0" err="1"/>
              <a:t>BSc</a:t>
            </a:r>
            <a:r>
              <a:rPr lang="de-DE" sz="1800" dirty="0"/>
              <a:t> </a:t>
            </a:r>
            <a:r>
              <a:rPr lang="de-DE" sz="1800" dirty="0" err="1"/>
              <a:t>MSc</a:t>
            </a:r>
            <a:endParaRPr lang="de-DE" dirty="0"/>
          </a:p>
          <a:p>
            <a:r>
              <a:rPr lang="de-DE" dirty="0">
                <a:hlinkClick r:id="rId2"/>
              </a:rPr>
              <a:t>lbwagnerm@fhstp.ac.at</a:t>
            </a:r>
            <a:endParaRPr lang="de-DE" dirty="0"/>
          </a:p>
          <a:p>
            <a:endParaRPr lang="de-DE" dirty="0"/>
          </a:p>
          <a:p>
            <a:endParaRPr lang="de-AT" dirty="0"/>
          </a:p>
        </p:txBody>
      </p:sp>
      <p:pic>
        <p:nvPicPr>
          <p:cNvPr id="1026" name="Picture 2" descr="Bildergebnis fÃ¼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0160" y="91541"/>
            <a:ext cx="3051840" cy="103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40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Numbers</a:t>
            </a:r>
            <a:endParaRPr lang="de-AT" dirty="0"/>
          </a:p>
        </p:txBody>
      </p:sp>
      <p:sp>
        <p:nvSpPr>
          <p:cNvPr id="3" name="Inhaltsplatzhalter 2"/>
          <p:cNvSpPr>
            <a:spLocks noGrp="1"/>
          </p:cNvSpPr>
          <p:nvPr>
            <p:ph idx="1"/>
          </p:nvPr>
        </p:nvSpPr>
        <p:spPr/>
        <p:txBody>
          <a:bodyPr>
            <a:normAutofit/>
          </a:bodyPr>
          <a:lstStyle/>
          <a:p>
            <a:r>
              <a:rPr lang="de-AT" dirty="0" err="1"/>
              <a:t>Four</a:t>
            </a:r>
            <a:r>
              <a:rPr lang="de-AT" dirty="0"/>
              <a:t> different </a:t>
            </a:r>
            <a:r>
              <a:rPr lang="de-AT" dirty="0" err="1"/>
              <a:t>nomerical</a:t>
            </a:r>
            <a:r>
              <a:rPr lang="de-AT" dirty="0"/>
              <a:t> </a:t>
            </a:r>
            <a:r>
              <a:rPr lang="de-AT" dirty="0" err="1"/>
              <a:t>datatypes</a:t>
            </a:r>
            <a:r>
              <a:rPr lang="de-AT" dirty="0"/>
              <a:t> </a:t>
            </a:r>
            <a:r>
              <a:rPr lang="de-AT" dirty="0" err="1"/>
              <a:t>are</a:t>
            </a:r>
            <a:r>
              <a:rPr lang="de-AT" dirty="0"/>
              <a:t> </a:t>
            </a:r>
            <a:r>
              <a:rPr lang="de-AT" dirty="0" err="1"/>
              <a:t>available</a:t>
            </a:r>
            <a:endParaRPr lang="de-AT" dirty="0"/>
          </a:p>
          <a:p>
            <a:pPr lvl="1"/>
            <a:r>
              <a:rPr lang="de-AT" dirty="0" err="1"/>
              <a:t>int</a:t>
            </a:r>
            <a:r>
              <a:rPr lang="de-AT" dirty="0"/>
              <a:t> 			</a:t>
            </a:r>
            <a:r>
              <a:rPr lang="de-AT" dirty="0" err="1"/>
              <a:t>signed</a:t>
            </a:r>
            <a:r>
              <a:rPr lang="de-AT" dirty="0"/>
              <a:t> Integer		</a:t>
            </a:r>
            <a:r>
              <a:rPr lang="de-AT" dirty="0">
                <a:latin typeface="Courier New" panose="02070309020205020404" pitchFamily="49" charset="0"/>
                <a:cs typeface="Courier New" panose="02070309020205020404" pitchFamily="49" charset="0"/>
              </a:rPr>
              <a:t>i = 100</a:t>
            </a:r>
          </a:p>
          <a:p>
            <a:pPr lvl="1"/>
            <a:r>
              <a:rPr lang="de-AT" dirty="0" err="1"/>
              <a:t>float</a:t>
            </a:r>
            <a:r>
              <a:rPr lang="de-AT" dirty="0"/>
              <a:t> 		</a:t>
            </a:r>
            <a:r>
              <a:rPr lang="de-AT" dirty="0" err="1"/>
              <a:t>floating</a:t>
            </a:r>
            <a:r>
              <a:rPr lang="de-AT" dirty="0"/>
              <a:t> </a:t>
            </a:r>
            <a:r>
              <a:rPr lang="de-AT" dirty="0" err="1"/>
              <a:t>point</a:t>
            </a:r>
            <a:r>
              <a:rPr lang="de-AT" dirty="0"/>
              <a:t> </a:t>
            </a:r>
            <a:r>
              <a:rPr lang="de-AT" dirty="0" err="1"/>
              <a:t>value</a:t>
            </a:r>
            <a:r>
              <a:rPr lang="de-AT" dirty="0"/>
              <a:t> 	</a:t>
            </a:r>
            <a:r>
              <a:rPr lang="de-AT" dirty="0">
                <a:latin typeface="Courier New" panose="02070309020205020404" pitchFamily="49" charset="0"/>
                <a:cs typeface="Courier New" panose="02070309020205020404" pitchFamily="49" charset="0"/>
              </a:rPr>
              <a:t>f = 3.14</a:t>
            </a:r>
          </a:p>
          <a:p>
            <a:pPr lvl="1"/>
            <a:r>
              <a:rPr lang="de-AT" dirty="0" err="1"/>
              <a:t>complex</a:t>
            </a:r>
            <a:r>
              <a:rPr lang="de-AT" dirty="0"/>
              <a:t> 		</a:t>
            </a:r>
            <a:r>
              <a:rPr lang="de-AT" dirty="0" err="1"/>
              <a:t>complex</a:t>
            </a:r>
            <a:r>
              <a:rPr lang="de-AT" dirty="0"/>
              <a:t> </a:t>
            </a:r>
            <a:r>
              <a:rPr lang="de-AT" dirty="0" err="1"/>
              <a:t>value</a:t>
            </a:r>
            <a:r>
              <a:rPr lang="de-AT" dirty="0"/>
              <a:t>		</a:t>
            </a:r>
            <a:r>
              <a:rPr lang="de-AT" dirty="0">
                <a:latin typeface="Courier New" panose="02070309020205020404" pitchFamily="49" charset="0"/>
                <a:cs typeface="Courier New" panose="02070309020205020404" pitchFamily="49" charset="0"/>
              </a:rPr>
              <a:t>c = 1+2j</a:t>
            </a:r>
          </a:p>
          <a:p>
            <a:endParaRPr lang="de-AT" dirty="0"/>
          </a:p>
        </p:txBody>
      </p:sp>
      <p:sp>
        <p:nvSpPr>
          <p:cNvPr id="7" name="Foliennummernplatzhalter 6">
            <a:extLst>
              <a:ext uri="{FF2B5EF4-FFF2-40B4-BE49-F238E27FC236}">
                <a16:creationId xmlns:a16="http://schemas.microsoft.com/office/drawing/2014/main" id="{58FDB8C8-D72D-4104-9C26-F9D7D7369466}"/>
              </a:ext>
            </a:extLst>
          </p:cNvPr>
          <p:cNvSpPr>
            <a:spLocks noGrp="1"/>
          </p:cNvSpPr>
          <p:nvPr>
            <p:ph type="sldNum" sz="quarter" idx="12"/>
          </p:nvPr>
        </p:nvSpPr>
        <p:spPr/>
        <p:txBody>
          <a:bodyPr/>
          <a:lstStyle/>
          <a:p>
            <a:fld id="{2C841AF4-9269-48CE-AD6A-B08F2B57E357}" type="slidenum">
              <a:rPr lang="de-AT" smtClean="0"/>
              <a:t>10</a:t>
            </a:fld>
            <a:endParaRPr lang="de-AT"/>
          </a:p>
        </p:txBody>
      </p:sp>
    </p:spTree>
    <p:extLst>
      <p:ext uri="{BB962C8B-B14F-4D97-AF65-F5344CB8AC3E}">
        <p14:creationId xmlns:p14="http://schemas.microsoft.com/office/powerpoint/2010/main" val="251127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Strings</a:t>
            </a:r>
            <a:endParaRPr lang="de-AT"/>
          </a:p>
        </p:txBody>
      </p:sp>
      <p:sp>
        <p:nvSpPr>
          <p:cNvPr id="3" name="Inhaltsplatzhalter 2"/>
          <p:cNvSpPr>
            <a:spLocks noGrp="1"/>
          </p:cNvSpPr>
          <p:nvPr>
            <p:ph idx="1"/>
          </p:nvPr>
        </p:nvSpPr>
        <p:spPr/>
        <p:txBody>
          <a:bodyPr>
            <a:normAutofit/>
          </a:bodyPr>
          <a:lstStyle/>
          <a:p>
            <a:r>
              <a:rPr lang="en-US" dirty="0"/>
              <a:t>Stringing of characters (single letters)</a:t>
            </a:r>
          </a:p>
          <a:p>
            <a:r>
              <a:rPr lang="en-US" dirty="0"/>
              <a:t>String is always placed between quotation marks </a:t>
            </a:r>
            <a:r>
              <a:rPr lang="de-AT"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BLA</a:t>
            </a:r>
            <a:r>
              <a:rPr lang="de-AT" dirty="0">
                <a:latin typeface="Courier New" panose="02070309020205020404" pitchFamily="49" charset="0"/>
                <a:cs typeface="Courier New" panose="02070309020205020404" pitchFamily="49" charset="0"/>
              </a:rPr>
              <a:t>" </a:t>
            </a:r>
          </a:p>
          <a:p>
            <a:pPr lvl="1"/>
            <a:r>
              <a:rPr lang="de-AT" dirty="0">
                <a:cs typeface="Courier New" panose="02070309020205020404" pitchFamily="49" charset="0"/>
              </a:rPr>
              <a:t>Both </a:t>
            </a:r>
            <a:r>
              <a:rPr lang="de-AT" dirty="0" err="1">
                <a:cs typeface="Courier New" panose="02070309020205020404" pitchFamily="49" charset="0"/>
              </a:rPr>
              <a:t>are</a:t>
            </a:r>
            <a:r>
              <a:rPr lang="de-AT" dirty="0">
                <a:cs typeface="Courier New" panose="02070309020205020404" pitchFamily="49" charset="0"/>
              </a:rPr>
              <a:t> </a:t>
            </a:r>
            <a:r>
              <a:rPr lang="de-AT" dirty="0" err="1">
                <a:cs typeface="Courier New" panose="02070309020205020404" pitchFamily="49" charset="0"/>
              </a:rPr>
              <a:t>granted</a:t>
            </a:r>
            <a:r>
              <a:rPr lang="de-AT" dirty="0">
                <a:cs typeface="Courier New" panose="02070309020205020404" pitchFamily="49" charset="0"/>
              </a:rPr>
              <a:t>: 	</a:t>
            </a:r>
            <a:r>
              <a:rPr lang="de-AT" dirty="0">
                <a:latin typeface="Courier New" panose="02070309020205020404" pitchFamily="49" charset="0"/>
                <a:cs typeface="Courier New" panose="02070309020205020404" pitchFamily="49" charset="0"/>
              </a:rPr>
              <a:t>	str1 = "Hello World"</a:t>
            </a:r>
          </a:p>
          <a:p>
            <a:pPr lvl="1"/>
            <a:r>
              <a:rPr lang="de-AT" dirty="0">
                <a:latin typeface="Courier New" panose="02070309020205020404" pitchFamily="49" charset="0"/>
                <a:cs typeface="Courier New" panose="02070309020205020404" pitchFamily="49" charset="0"/>
              </a:rPr>
              <a:t>				str2 = 'Funny Python'</a:t>
            </a:r>
          </a:p>
          <a:p>
            <a:r>
              <a:rPr lang="de-DE" dirty="0" err="1">
                <a:cs typeface="Courier New" panose="02070309020205020404" pitchFamily="49" charset="0"/>
              </a:rPr>
              <a:t>Subset</a:t>
            </a:r>
            <a:r>
              <a:rPr lang="de-DE" dirty="0">
                <a:cs typeface="Courier New" panose="02070309020205020404" pitchFamily="49" charset="0"/>
              </a:rPr>
              <a:t> kann mit slice Operator ([] und [:]) erzeugt werden</a:t>
            </a:r>
            <a:endParaRPr lang="de-AT" dirty="0">
              <a:cs typeface="Courier New" panose="02070309020205020404" pitchFamily="49" charset="0"/>
            </a:endParaRP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str1[0] ) </a:t>
            </a:r>
            <a:r>
              <a:rPr lang="de-AT" dirty="0"/>
              <a:t>		# Prints </a:t>
            </a:r>
            <a:r>
              <a:rPr lang="de-AT" dirty="0" err="1"/>
              <a:t>the</a:t>
            </a:r>
            <a:r>
              <a:rPr lang="de-AT" dirty="0"/>
              <a:t> </a:t>
            </a:r>
            <a:r>
              <a:rPr lang="de-AT" dirty="0" err="1"/>
              <a:t>first</a:t>
            </a:r>
            <a:r>
              <a:rPr lang="de-AT" dirty="0"/>
              <a:t> </a:t>
            </a:r>
            <a:r>
              <a:rPr lang="de-AT" dirty="0" err="1"/>
              <a:t>character</a:t>
            </a:r>
            <a:endParaRPr lang="de-AT" dirty="0"/>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str1[2:5] ) </a:t>
            </a:r>
            <a:r>
              <a:rPr lang="de-AT" dirty="0"/>
              <a:t>	# </a:t>
            </a:r>
            <a:r>
              <a:rPr lang="en-US" dirty="0"/>
              <a:t>Outputs subset from 3. to incl. 5. element</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str1[2:] ) </a:t>
            </a:r>
            <a:r>
              <a:rPr lang="de-AT" dirty="0"/>
              <a:t>	# </a:t>
            </a:r>
            <a:r>
              <a:rPr lang="en-US" dirty="0"/>
              <a:t>Starts at the 3rd element with output</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str1 * 2 ) </a:t>
            </a:r>
            <a:r>
              <a:rPr lang="de-AT" dirty="0"/>
              <a:t>	# </a:t>
            </a:r>
            <a:r>
              <a:rPr lang="en-US" dirty="0"/>
              <a:t>Outputs string 2x in a row </a:t>
            </a:r>
            <a:endParaRPr lang="de-AT" dirty="0"/>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str1 + " :-)" )</a:t>
            </a:r>
            <a:r>
              <a:rPr lang="de-AT" dirty="0"/>
              <a:t>	# Outputs </a:t>
            </a:r>
            <a:r>
              <a:rPr lang="de-AT" dirty="0" err="1"/>
              <a:t>merged</a:t>
            </a:r>
            <a:r>
              <a:rPr lang="de-AT" dirty="0"/>
              <a:t> </a:t>
            </a:r>
            <a:r>
              <a:rPr lang="de-AT" dirty="0" err="1"/>
              <a:t>string</a:t>
            </a:r>
            <a:endParaRPr lang="de-AT" dirty="0"/>
          </a:p>
        </p:txBody>
      </p:sp>
      <p:sp>
        <p:nvSpPr>
          <p:cNvPr id="7" name="Foliennummernplatzhalter 6">
            <a:extLst>
              <a:ext uri="{FF2B5EF4-FFF2-40B4-BE49-F238E27FC236}">
                <a16:creationId xmlns:a16="http://schemas.microsoft.com/office/drawing/2014/main" id="{8BCFD2D2-D354-4485-911E-BBD7F9D3394A}"/>
              </a:ext>
            </a:extLst>
          </p:cNvPr>
          <p:cNvSpPr>
            <a:spLocks noGrp="1"/>
          </p:cNvSpPr>
          <p:nvPr>
            <p:ph type="sldNum" sz="quarter" idx="12"/>
          </p:nvPr>
        </p:nvSpPr>
        <p:spPr/>
        <p:txBody>
          <a:bodyPr/>
          <a:lstStyle/>
          <a:p>
            <a:fld id="{2C841AF4-9269-48CE-AD6A-B08F2B57E357}" type="slidenum">
              <a:rPr lang="de-AT" smtClean="0"/>
              <a:t>11</a:t>
            </a:fld>
            <a:endParaRPr lang="de-AT"/>
          </a:p>
        </p:txBody>
      </p:sp>
    </p:spTree>
    <p:extLst>
      <p:ext uri="{BB962C8B-B14F-4D97-AF65-F5344CB8AC3E}">
        <p14:creationId xmlns:p14="http://schemas.microsoft.com/office/powerpoint/2010/main" val="29759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Operators</a:t>
            </a:r>
            <a:endParaRPr lang="de-AT" dirty="0"/>
          </a:p>
        </p:txBody>
      </p:sp>
      <p:sp>
        <p:nvSpPr>
          <p:cNvPr id="3" name="Textplatzhalter 2"/>
          <p:cNvSpPr>
            <a:spLocks noGrp="1"/>
          </p:cNvSpPr>
          <p:nvPr>
            <p:ph type="body" idx="1"/>
          </p:nvPr>
        </p:nvSpPr>
        <p:spPr/>
        <p:txBody>
          <a:bodyPr/>
          <a:lstStyle/>
          <a:p>
            <a:endParaRPr lang="de-AT" dirty="0"/>
          </a:p>
        </p:txBody>
      </p:sp>
      <p:sp>
        <p:nvSpPr>
          <p:cNvPr id="7" name="Foliennummernplatzhalter 6">
            <a:extLst>
              <a:ext uri="{FF2B5EF4-FFF2-40B4-BE49-F238E27FC236}">
                <a16:creationId xmlns:a16="http://schemas.microsoft.com/office/drawing/2014/main" id="{F2F8B238-0BBC-47E5-9091-DE9982E1CA24}"/>
              </a:ext>
            </a:extLst>
          </p:cNvPr>
          <p:cNvSpPr>
            <a:spLocks noGrp="1"/>
          </p:cNvSpPr>
          <p:nvPr>
            <p:ph type="sldNum" sz="quarter" idx="12"/>
          </p:nvPr>
        </p:nvSpPr>
        <p:spPr/>
        <p:txBody>
          <a:bodyPr/>
          <a:lstStyle/>
          <a:p>
            <a:fld id="{2C841AF4-9269-48CE-AD6A-B08F2B57E357}" type="slidenum">
              <a:rPr lang="de-AT" smtClean="0"/>
              <a:t>12</a:t>
            </a:fld>
            <a:endParaRPr lang="de-AT"/>
          </a:p>
        </p:txBody>
      </p:sp>
    </p:spTree>
    <p:extLst>
      <p:ext uri="{BB962C8B-B14F-4D97-AF65-F5344CB8AC3E}">
        <p14:creationId xmlns:p14="http://schemas.microsoft.com/office/powerpoint/2010/main" val="422551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Arithmetical</a:t>
            </a:r>
            <a:r>
              <a:rPr lang="de-DE" dirty="0"/>
              <a:t> </a:t>
            </a:r>
            <a:r>
              <a:rPr lang="de-DE" dirty="0" err="1"/>
              <a:t>operators</a:t>
            </a:r>
            <a:endParaRPr lang="de-AT"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949915133"/>
              </p:ext>
            </p:extLst>
          </p:nvPr>
        </p:nvGraphicFramePr>
        <p:xfrm>
          <a:off x="838200" y="1825625"/>
          <a:ext cx="10515601" cy="4084320"/>
        </p:xfrm>
        <a:graphic>
          <a:graphicData uri="http://schemas.openxmlformats.org/drawingml/2006/table">
            <a:tbl>
              <a:tblPr firstRow="1" bandRow="1">
                <a:tableStyleId>{5C22544A-7EE6-4342-B048-85BDC9FD1C3A}</a:tableStyleId>
              </a:tblPr>
              <a:tblGrid>
                <a:gridCol w="2047875">
                  <a:extLst>
                    <a:ext uri="{9D8B030D-6E8A-4147-A177-3AD203B41FA5}">
                      <a16:colId xmlns:a16="http://schemas.microsoft.com/office/drawing/2014/main" val="3214512659"/>
                    </a:ext>
                  </a:extLst>
                </a:gridCol>
                <a:gridCol w="8467726">
                  <a:extLst>
                    <a:ext uri="{9D8B030D-6E8A-4147-A177-3AD203B41FA5}">
                      <a16:colId xmlns:a16="http://schemas.microsoft.com/office/drawing/2014/main" val="3391551467"/>
                    </a:ext>
                  </a:extLst>
                </a:gridCol>
              </a:tblGrid>
              <a:tr h="370840">
                <a:tc>
                  <a:txBody>
                    <a:bodyPr/>
                    <a:lstStyle/>
                    <a:p>
                      <a:r>
                        <a:rPr lang="de-DE" sz="2000" dirty="0"/>
                        <a:t>Operator</a:t>
                      </a:r>
                      <a:endParaRPr lang="de-AT" sz="2000" dirty="0"/>
                    </a:p>
                  </a:txBody>
                  <a:tcPr/>
                </a:tc>
                <a:tc>
                  <a:txBody>
                    <a:bodyPr/>
                    <a:lstStyle/>
                    <a:p>
                      <a:r>
                        <a:rPr lang="de-DE" sz="2000" dirty="0"/>
                        <a:t>Description</a:t>
                      </a:r>
                      <a:endParaRPr lang="de-AT" sz="2000" dirty="0"/>
                    </a:p>
                  </a:txBody>
                  <a:tcPr/>
                </a:tc>
                <a:extLst>
                  <a:ext uri="{0D108BD9-81ED-4DB2-BD59-A6C34878D82A}">
                    <a16:rowId xmlns:a16="http://schemas.microsoft.com/office/drawing/2014/main" val="3132350597"/>
                  </a:ext>
                </a:extLst>
              </a:tr>
              <a:tr h="370840">
                <a:tc>
                  <a:txBody>
                    <a:bodyPr/>
                    <a:lstStyle/>
                    <a:p>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 + b</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Adds the two values left and right of the operator</a:t>
                      </a:r>
                      <a:endParaRPr lang="de-AT" sz="2000" dirty="0"/>
                    </a:p>
                  </a:txBody>
                  <a:tcPr/>
                </a:tc>
                <a:extLst>
                  <a:ext uri="{0D108BD9-81ED-4DB2-BD59-A6C34878D82A}">
                    <a16:rowId xmlns:a16="http://schemas.microsoft.com/office/drawing/2014/main" val="26678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 - b</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Subtracts the right value of the operator from the left value.</a:t>
                      </a:r>
                      <a:endParaRPr lang="de-AT" sz="2000" dirty="0"/>
                    </a:p>
                  </a:txBody>
                  <a:tcPr/>
                </a:tc>
                <a:extLst>
                  <a:ext uri="{0D108BD9-81ED-4DB2-BD59-A6C34878D82A}">
                    <a16:rowId xmlns:a16="http://schemas.microsoft.com/office/drawing/2014/main" val="2095255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 * b</a:t>
                      </a:r>
                      <a:endParaRPr lang="de-AT" sz="2000" dirty="0">
                        <a:latin typeface="Courier New" panose="02070309020205020404" pitchFamily="49" charset="0"/>
                        <a:cs typeface="Courier New" panose="02070309020205020404" pitchFamily="49" charset="0"/>
                      </a:endParaRPr>
                    </a:p>
                  </a:txBody>
                  <a:tcPr/>
                </a:tc>
                <a:tc>
                  <a:txBody>
                    <a:bodyPr/>
                    <a:lstStyle/>
                    <a:p>
                      <a:r>
                        <a:rPr lang="de-AT" sz="2000" b="0" kern="1200" dirty="0" err="1">
                          <a:solidFill>
                            <a:schemeClr val="tx1"/>
                          </a:solidFill>
                          <a:effectLst/>
                          <a:latin typeface="+mn-lt"/>
                          <a:ea typeface="+mn-ea"/>
                          <a:cs typeface="+mn-cs"/>
                        </a:rPr>
                        <a:t>Multiplies</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the</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two</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operands</a:t>
                      </a:r>
                      <a:endParaRPr lang="de-AT" sz="2000" dirty="0"/>
                    </a:p>
                  </a:txBody>
                  <a:tcPr/>
                </a:tc>
                <a:extLst>
                  <a:ext uri="{0D108BD9-81ED-4DB2-BD59-A6C34878D82A}">
                    <a16:rowId xmlns:a16="http://schemas.microsoft.com/office/drawing/2014/main" val="705584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b / a</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Divides the left side of the operator by the right side.</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1063670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b % a</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Divides the left side of the operator by the right side and returns the rest.</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27788300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 ** b</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Raises the power (extrapolation) of the left side to the right side</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42417908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b // a</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Floor Division: The division of operands, where the result is the quotient in which the decimal places are removed. However, if one of the operands is negative, the result is empty, i.e. rounded off from zero (towards negative infinity).</a:t>
                      </a:r>
                      <a:endParaRPr lang="de-AT" sz="2000" dirty="0"/>
                    </a:p>
                  </a:txBody>
                  <a:tcPr/>
                </a:tc>
                <a:extLst>
                  <a:ext uri="{0D108BD9-81ED-4DB2-BD59-A6C34878D82A}">
                    <a16:rowId xmlns:a16="http://schemas.microsoft.com/office/drawing/2014/main" val="1522430193"/>
                  </a:ext>
                </a:extLst>
              </a:tr>
            </a:tbl>
          </a:graphicData>
        </a:graphic>
      </p:graphicFrame>
      <p:sp>
        <p:nvSpPr>
          <p:cNvPr id="3" name="Foliennummernplatzhalter 2">
            <a:extLst>
              <a:ext uri="{FF2B5EF4-FFF2-40B4-BE49-F238E27FC236}">
                <a16:creationId xmlns:a16="http://schemas.microsoft.com/office/drawing/2014/main" id="{B9E694F6-8170-45E2-8F8F-0C2486DD1EAA}"/>
              </a:ext>
            </a:extLst>
          </p:cNvPr>
          <p:cNvSpPr>
            <a:spLocks noGrp="1"/>
          </p:cNvSpPr>
          <p:nvPr>
            <p:ph type="sldNum" sz="quarter" idx="12"/>
          </p:nvPr>
        </p:nvSpPr>
        <p:spPr/>
        <p:txBody>
          <a:bodyPr/>
          <a:lstStyle/>
          <a:p>
            <a:fld id="{2C841AF4-9269-48CE-AD6A-B08F2B57E357}" type="slidenum">
              <a:rPr lang="de-AT" smtClean="0"/>
              <a:t>13</a:t>
            </a:fld>
            <a:endParaRPr lang="de-AT"/>
          </a:p>
        </p:txBody>
      </p:sp>
    </p:spTree>
    <p:extLst>
      <p:ext uri="{BB962C8B-B14F-4D97-AF65-F5344CB8AC3E}">
        <p14:creationId xmlns:p14="http://schemas.microsoft.com/office/powerpoint/2010/main" val="291755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Assignment</a:t>
            </a:r>
            <a:r>
              <a:rPr lang="de-DE" dirty="0"/>
              <a:t> </a:t>
            </a:r>
            <a:r>
              <a:rPr lang="de-DE" dirty="0" err="1"/>
              <a:t>operators</a:t>
            </a:r>
            <a:endParaRPr lang="de-AT"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80256688"/>
              </p:ext>
            </p:extLst>
          </p:nvPr>
        </p:nvGraphicFramePr>
        <p:xfrm>
          <a:off x="838200" y="1825625"/>
          <a:ext cx="10515601" cy="4480560"/>
        </p:xfrm>
        <a:graphic>
          <a:graphicData uri="http://schemas.openxmlformats.org/drawingml/2006/table">
            <a:tbl>
              <a:tblPr firstRow="1" bandRow="1">
                <a:tableStyleId>{5C22544A-7EE6-4342-B048-85BDC9FD1C3A}</a:tableStyleId>
              </a:tblPr>
              <a:tblGrid>
                <a:gridCol w="2047875">
                  <a:extLst>
                    <a:ext uri="{9D8B030D-6E8A-4147-A177-3AD203B41FA5}">
                      <a16:colId xmlns:a16="http://schemas.microsoft.com/office/drawing/2014/main" val="3214512659"/>
                    </a:ext>
                  </a:extLst>
                </a:gridCol>
                <a:gridCol w="8467726">
                  <a:extLst>
                    <a:ext uri="{9D8B030D-6E8A-4147-A177-3AD203B41FA5}">
                      <a16:colId xmlns:a16="http://schemas.microsoft.com/office/drawing/2014/main" val="3391551467"/>
                    </a:ext>
                  </a:extLst>
                </a:gridCol>
              </a:tblGrid>
              <a:tr h="370840">
                <a:tc>
                  <a:txBody>
                    <a:bodyPr/>
                    <a:lstStyle/>
                    <a:p>
                      <a:r>
                        <a:rPr lang="de-DE" sz="2000" dirty="0"/>
                        <a:t>Operator</a:t>
                      </a:r>
                      <a:endParaRPr lang="de-AT" sz="2000" dirty="0"/>
                    </a:p>
                  </a:txBody>
                  <a:tcPr/>
                </a:tc>
                <a:tc>
                  <a:txBody>
                    <a:bodyPr/>
                    <a:lstStyle/>
                    <a:p>
                      <a:r>
                        <a:rPr lang="de-DE" sz="2000" dirty="0"/>
                        <a:t>Description</a:t>
                      </a:r>
                      <a:endParaRPr lang="de-AT" sz="2000" dirty="0"/>
                    </a:p>
                  </a:txBody>
                  <a:tcPr/>
                </a:tc>
                <a:extLst>
                  <a:ext uri="{0D108BD9-81ED-4DB2-BD59-A6C34878D82A}">
                    <a16:rowId xmlns:a16="http://schemas.microsoft.com/office/drawing/2014/main" val="3132350597"/>
                  </a:ext>
                </a:extLst>
              </a:tr>
              <a:tr h="370840">
                <a:tc>
                  <a:txBody>
                    <a:bodyPr/>
                    <a:lstStyle/>
                    <a:p>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Assigns the right operands to the left operands.</a:t>
                      </a:r>
                      <a:endParaRPr lang="de-AT" sz="2000" dirty="0"/>
                    </a:p>
                  </a:txBody>
                  <a:tcPr/>
                </a:tc>
                <a:extLst>
                  <a:ext uri="{0D108BD9-81ED-4DB2-BD59-A6C34878D82A}">
                    <a16:rowId xmlns:a16="http://schemas.microsoft.com/office/drawing/2014/main" val="26678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b</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Adds the two values left and right of the operator</a:t>
                      </a:r>
                      <a:endParaRPr lang="de-AT" sz="2000" dirty="0"/>
                    </a:p>
                  </a:txBody>
                  <a:tcPr/>
                </a:tc>
                <a:extLst>
                  <a:ext uri="{0D108BD9-81ED-4DB2-BD59-A6C34878D82A}">
                    <a16:rowId xmlns:a16="http://schemas.microsoft.com/office/drawing/2014/main" val="2095255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a:latin typeface="Courier New" panose="02070309020205020404" pitchFamily="49" charset="0"/>
                          <a:cs typeface="Courier New" panose="02070309020205020404" pitchFamily="49" charset="0"/>
                        </a:rPr>
                        <a:t>res -= b</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Subtracts the right value of the operator from the left value.</a:t>
                      </a:r>
                      <a:endParaRPr lang="de-AT" sz="2000" dirty="0"/>
                    </a:p>
                  </a:txBody>
                  <a:tcPr/>
                </a:tc>
                <a:extLst>
                  <a:ext uri="{0D108BD9-81ED-4DB2-BD59-A6C34878D82A}">
                    <a16:rowId xmlns:a16="http://schemas.microsoft.com/office/drawing/2014/main" val="705584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a:latin typeface="Courier New" panose="02070309020205020404" pitchFamily="49" charset="0"/>
                          <a:cs typeface="Courier New" panose="02070309020205020404" pitchFamily="49" charset="0"/>
                        </a:rPr>
                        <a:t>res *= b</a:t>
                      </a:r>
                      <a:endParaRPr lang="de-AT" sz="2000" dirty="0">
                        <a:latin typeface="Courier New" panose="02070309020205020404" pitchFamily="49" charset="0"/>
                        <a:cs typeface="Courier New" panose="02070309020205020404" pitchFamily="49" charset="0"/>
                      </a:endParaRPr>
                    </a:p>
                  </a:txBody>
                  <a:tcPr/>
                </a:tc>
                <a:tc>
                  <a:txBody>
                    <a:bodyPr/>
                    <a:lstStyle/>
                    <a:p>
                      <a:r>
                        <a:rPr lang="de-AT" sz="2000" b="0" kern="1200" dirty="0" err="1">
                          <a:solidFill>
                            <a:schemeClr val="tx1"/>
                          </a:solidFill>
                          <a:effectLst/>
                          <a:latin typeface="+mn-lt"/>
                          <a:ea typeface="+mn-ea"/>
                          <a:cs typeface="+mn-cs"/>
                        </a:rPr>
                        <a:t>Multiplies</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the</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two</a:t>
                      </a:r>
                      <a:r>
                        <a:rPr lang="de-AT" sz="2000" b="0" kern="1200" dirty="0">
                          <a:solidFill>
                            <a:schemeClr val="tx1"/>
                          </a:solidFill>
                          <a:effectLst/>
                          <a:latin typeface="+mn-lt"/>
                          <a:ea typeface="+mn-ea"/>
                          <a:cs typeface="+mn-cs"/>
                        </a:rPr>
                        <a:t> </a:t>
                      </a:r>
                      <a:r>
                        <a:rPr lang="de-AT" sz="2000" b="0" kern="1200" dirty="0" err="1">
                          <a:solidFill>
                            <a:schemeClr val="tx1"/>
                          </a:solidFill>
                          <a:effectLst/>
                          <a:latin typeface="+mn-lt"/>
                          <a:ea typeface="+mn-ea"/>
                          <a:cs typeface="+mn-cs"/>
                        </a:rPr>
                        <a:t>operands</a:t>
                      </a:r>
                      <a:endParaRPr lang="de-AT" sz="2000" dirty="0"/>
                    </a:p>
                  </a:txBody>
                  <a:tcPr/>
                </a:tc>
                <a:extLst>
                  <a:ext uri="{0D108BD9-81ED-4DB2-BD59-A6C34878D82A}">
                    <a16:rowId xmlns:a16="http://schemas.microsoft.com/office/drawing/2014/main" val="1063670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a:latin typeface="Courier New" panose="02070309020205020404" pitchFamily="49" charset="0"/>
                          <a:cs typeface="Courier New" panose="02070309020205020404" pitchFamily="49" charset="0"/>
                        </a:rPr>
                        <a:t>res /= a</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Divides the left side of the operator by the right side.</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27788300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a:latin typeface="Courier New" panose="02070309020205020404" pitchFamily="49" charset="0"/>
                          <a:cs typeface="Courier New" panose="02070309020205020404" pitchFamily="49" charset="0"/>
                        </a:rPr>
                        <a:t>res %= a</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Divides the left side of the operator by the right side and returns the rest.</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42417908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b</a:t>
                      </a:r>
                      <a:endParaRPr lang="de-AT" sz="20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Raises the power (extrapolation) of the left side to the right side</a:t>
                      </a:r>
                      <a:endParaRPr lang="de-AT" sz="2000" b="0" kern="1200" dirty="0">
                        <a:solidFill>
                          <a:schemeClr val="dk1"/>
                        </a:solidFill>
                        <a:effectLst/>
                        <a:latin typeface="+mn-lt"/>
                        <a:ea typeface="+mn-ea"/>
                        <a:cs typeface="+mn-cs"/>
                      </a:endParaRPr>
                    </a:p>
                  </a:txBody>
                  <a:tcPr/>
                </a:tc>
                <a:extLst>
                  <a:ext uri="{0D108BD9-81ED-4DB2-BD59-A6C34878D82A}">
                    <a16:rowId xmlns:a16="http://schemas.microsoft.com/office/drawing/2014/main" val="15224301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err="1">
                          <a:latin typeface="Courier New" panose="02070309020205020404" pitchFamily="49" charset="0"/>
                          <a:cs typeface="Courier New" panose="02070309020205020404" pitchFamily="49" charset="0"/>
                        </a:rPr>
                        <a:t>res</a:t>
                      </a:r>
                      <a:r>
                        <a:rPr lang="de-DE" sz="2000" dirty="0">
                          <a:latin typeface="Courier New" panose="02070309020205020404" pitchFamily="49" charset="0"/>
                          <a:cs typeface="Courier New" panose="02070309020205020404" pitchFamily="49" charset="0"/>
                        </a:rPr>
                        <a:t> //= a</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b="0" kern="1200" dirty="0">
                          <a:solidFill>
                            <a:schemeClr val="tx1"/>
                          </a:solidFill>
                          <a:effectLst/>
                          <a:latin typeface="+mn-lt"/>
                          <a:ea typeface="+mn-ea"/>
                          <a:cs typeface="+mn-cs"/>
                        </a:rPr>
                        <a:t>Floor Division: The division of operands, where the result is the quotient in which the decimal places are removed. However, if one of the operands is negative, the result is empty, i.e. rounded off from zero (towards negative infinity).</a:t>
                      </a:r>
                      <a:endParaRPr lang="de-AT" sz="2000" dirty="0"/>
                    </a:p>
                  </a:txBody>
                  <a:tcPr/>
                </a:tc>
                <a:extLst>
                  <a:ext uri="{0D108BD9-81ED-4DB2-BD59-A6C34878D82A}">
                    <a16:rowId xmlns:a16="http://schemas.microsoft.com/office/drawing/2014/main" val="906074566"/>
                  </a:ext>
                </a:extLst>
              </a:tr>
            </a:tbl>
          </a:graphicData>
        </a:graphic>
      </p:graphicFrame>
      <p:sp>
        <p:nvSpPr>
          <p:cNvPr id="3" name="Textfeld 2"/>
          <p:cNvSpPr txBox="1"/>
          <p:nvPr/>
        </p:nvSpPr>
        <p:spPr>
          <a:xfrm>
            <a:off x="838200" y="1456293"/>
            <a:ext cx="10515600" cy="369332"/>
          </a:xfrm>
          <a:prstGeom prst="rect">
            <a:avLst/>
          </a:prstGeom>
          <a:noFill/>
        </p:spPr>
        <p:txBody>
          <a:bodyPr wrap="square" rtlCol="0">
            <a:spAutoFit/>
          </a:bodyPr>
          <a:lstStyle/>
          <a:p>
            <a:r>
              <a:rPr lang="en-US" dirty="0">
                <a:solidFill>
                  <a:schemeClr val="bg1">
                    <a:lumMod val="50000"/>
                  </a:schemeClr>
                </a:solidFill>
              </a:rPr>
              <a:t>Note: In our case here, the </a:t>
            </a:r>
            <a:r>
              <a:rPr lang="de-DE" dirty="0" err="1">
                <a:solidFill>
                  <a:schemeClr val="bg1">
                    <a:lumMod val="50000"/>
                  </a:schemeClr>
                </a:solidFill>
                <a:latin typeface="Courier New" panose="02070309020205020404" pitchFamily="49" charset="0"/>
                <a:cs typeface="Courier New" panose="02070309020205020404" pitchFamily="49" charset="0"/>
              </a:rPr>
              <a:t>res</a:t>
            </a:r>
            <a:r>
              <a:rPr lang="de-DE" dirty="0">
                <a:solidFill>
                  <a:schemeClr val="bg1">
                    <a:lumMod val="50000"/>
                  </a:schemeClr>
                </a:solidFill>
              </a:rPr>
              <a:t> </a:t>
            </a:r>
            <a:r>
              <a:rPr lang="en-US" dirty="0">
                <a:solidFill>
                  <a:schemeClr val="bg1">
                    <a:lumMod val="50000"/>
                  </a:schemeClr>
                </a:solidFill>
              </a:rPr>
              <a:t>variable has always been previously assigned to </a:t>
            </a:r>
            <a:r>
              <a:rPr lang="de-DE" dirty="0">
                <a:solidFill>
                  <a:schemeClr val="bg1">
                    <a:lumMod val="50000"/>
                  </a:schemeClr>
                </a:solidFill>
                <a:latin typeface="Courier New" panose="02070309020205020404" pitchFamily="49" charset="0"/>
                <a:cs typeface="Courier New" panose="02070309020205020404" pitchFamily="49" charset="0"/>
              </a:rPr>
              <a:t>a </a:t>
            </a:r>
            <a:r>
              <a:rPr lang="de-DE" dirty="0" err="1">
                <a:solidFill>
                  <a:schemeClr val="bg1">
                    <a:lumMod val="50000"/>
                  </a:schemeClr>
                </a:solidFill>
                <a:latin typeface="Courier New" panose="02070309020205020404" pitchFamily="49" charset="0"/>
                <a:cs typeface="Courier New" panose="02070309020205020404" pitchFamily="49" charset="0"/>
              </a:rPr>
              <a:t>or</a:t>
            </a:r>
            <a:r>
              <a:rPr lang="de-DE" dirty="0">
                <a:solidFill>
                  <a:schemeClr val="bg1">
                    <a:lumMod val="50000"/>
                  </a:schemeClr>
                </a:solidFill>
                <a:latin typeface="Courier New" panose="02070309020205020404" pitchFamily="49" charset="0"/>
                <a:cs typeface="Courier New" panose="02070309020205020404" pitchFamily="49" charset="0"/>
              </a:rPr>
              <a:t> b</a:t>
            </a:r>
            <a:r>
              <a:rPr lang="de-DE" dirty="0">
                <a:solidFill>
                  <a:schemeClr val="bg1">
                    <a:lumMod val="50000"/>
                  </a:schemeClr>
                </a:solidFill>
              </a:rPr>
              <a:t> </a:t>
            </a:r>
            <a:endParaRPr lang="de-AT" dirty="0">
              <a:solidFill>
                <a:schemeClr val="bg1">
                  <a:lumMod val="50000"/>
                </a:schemeClr>
              </a:solidFill>
            </a:endParaRPr>
          </a:p>
        </p:txBody>
      </p:sp>
      <p:sp>
        <p:nvSpPr>
          <p:cNvPr id="8" name="Foliennummernplatzhalter 7">
            <a:extLst>
              <a:ext uri="{FF2B5EF4-FFF2-40B4-BE49-F238E27FC236}">
                <a16:creationId xmlns:a16="http://schemas.microsoft.com/office/drawing/2014/main" id="{53E5A322-54FE-4FD1-9103-20F681F04E89}"/>
              </a:ext>
            </a:extLst>
          </p:cNvPr>
          <p:cNvSpPr>
            <a:spLocks noGrp="1"/>
          </p:cNvSpPr>
          <p:nvPr>
            <p:ph type="sldNum" sz="quarter" idx="12"/>
          </p:nvPr>
        </p:nvSpPr>
        <p:spPr/>
        <p:txBody>
          <a:bodyPr/>
          <a:lstStyle/>
          <a:p>
            <a:fld id="{2C841AF4-9269-48CE-AD6A-B08F2B57E357}" type="slidenum">
              <a:rPr lang="de-AT" smtClean="0"/>
              <a:t>14</a:t>
            </a:fld>
            <a:endParaRPr lang="de-AT"/>
          </a:p>
        </p:txBody>
      </p:sp>
    </p:spTree>
    <p:extLst>
      <p:ext uri="{BB962C8B-B14F-4D97-AF65-F5344CB8AC3E}">
        <p14:creationId xmlns:p14="http://schemas.microsoft.com/office/powerpoint/2010/main" val="140779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Comparison</a:t>
            </a:r>
            <a:r>
              <a:rPr lang="de-DE" dirty="0"/>
              <a:t> </a:t>
            </a:r>
            <a:r>
              <a:rPr lang="de-DE" dirty="0" err="1"/>
              <a:t>operators</a:t>
            </a:r>
            <a:endParaRPr lang="de-AT"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557322298"/>
              </p:ext>
            </p:extLst>
          </p:nvPr>
        </p:nvGraphicFramePr>
        <p:xfrm>
          <a:off x="838200" y="1825623"/>
          <a:ext cx="10515601" cy="4134038"/>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3214512659"/>
                    </a:ext>
                  </a:extLst>
                </a:gridCol>
                <a:gridCol w="9258301">
                  <a:extLst>
                    <a:ext uri="{9D8B030D-6E8A-4147-A177-3AD203B41FA5}">
                      <a16:colId xmlns:a16="http://schemas.microsoft.com/office/drawing/2014/main" val="3391551467"/>
                    </a:ext>
                  </a:extLst>
                </a:gridCol>
              </a:tblGrid>
              <a:tr h="332765">
                <a:tc>
                  <a:txBody>
                    <a:bodyPr/>
                    <a:lstStyle/>
                    <a:p>
                      <a:r>
                        <a:rPr lang="de-DE" sz="2000" dirty="0"/>
                        <a:t>Operator</a:t>
                      </a:r>
                      <a:endParaRPr lang="de-AT" sz="2000" dirty="0"/>
                    </a:p>
                  </a:txBody>
                  <a:tcPr/>
                </a:tc>
                <a:tc>
                  <a:txBody>
                    <a:bodyPr/>
                    <a:lstStyle/>
                    <a:p>
                      <a:r>
                        <a:rPr lang="de-AT" sz="2000" dirty="0"/>
                        <a:t>D</a:t>
                      </a:r>
                      <a:r>
                        <a:rPr lang="de-DE" sz="2000" dirty="0" err="1"/>
                        <a:t>escription</a:t>
                      </a:r>
                      <a:endParaRPr lang="de-AT" sz="2000" dirty="0"/>
                    </a:p>
                  </a:txBody>
                  <a:tcPr/>
                </a:tc>
                <a:extLst>
                  <a:ext uri="{0D108BD9-81ED-4DB2-BD59-A6C34878D82A}">
                    <a16:rowId xmlns:a16="http://schemas.microsoft.com/office/drawing/2014/main" val="3132350597"/>
                  </a:ext>
                </a:extLst>
              </a:tr>
              <a:tr h="588739">
                <a:tc>
                  <a:txBody>
                    <a:bodyPr/>
                    <a:lstStyle/>
                    <a:p>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 b</a:t>
                      </a:r>
                      <a:endParaRPr lang="de-AT" sz="1800" dirty="0">
                        <a:latin typeface="Courier New" panose="02070309020205020404" pitchFamily="49" charset="0"/>
                        <a:cs typeface="Courier New" panose="02070309020205020404" pitchFamily="49" charset="0"/>
                      </a:endParaRPr>
                    </a:p>
                  </a:txBody>
                  <a:tcPr/>
                </a:tc>
                <a:tc>
                  <a:txBody>
                    <a:bodyPr/>
                    <a:lstStyle/>
                    <a:p>
                      <a:r>
                        <a:rPr lang="en-US" sz="1800" b="0" kern="1200" dirty="0">
                          <a:solidFill>
                            <a:schemeClr val="tx1"/>
                          </a:solidFill>
                          <a:effectLst/>
                          <a:latin typeface="+mn-lt"/>
                          <a:ea typeface="+mn-ea"/>
                          <a:cs typeface="+mn-cs"/>
                        </a:rPr>
                        <a:t>If the left and right operands are equal, the result of the evaluation is TRUE otherwise FALSE.</a:t>
                      </a:r>
                      <a:endParaRPr lang="de-AT" sz="1800" dirty="0"/>
                    </a:p>
                  </a:txBody>
                  <a:tcPr/>
                </a:tc>
                <a:extLst>
                  <a:ext uri="{0D108BD9-81ED-4DB2-BD59-A6C34878D82A}">
                    <a16:rowId xmlns:a16="http://schemas.microsoft.com/office/drawing/2014/main" val="266783657"/>
                  </a:ext>
                </a:extLst>
              </a:tr>
              <a:tr h="588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 b</a:t>
                      </a:r>
                      <a:endParaRPr lang="de-AT" sz="1800" dirty="0">
                        <a:latin typeface="Courier New" panose="02070309020205020404" pitchFamily="49" charset="0"/>
                        <a:cs typeface="Courier New" panose="02070309020205020404" pitchFamily="49" charset="0"/>
                      </a:endParaRPr>
                    </a:p>
                  </a:txBody>
                  <a:tcPr/>
                </a:tc>
                <a:tc>
                  <a:txBody>
                    <a:bodyPr/>
                    <a:lstStyle/>
                    <a:p>
                      <a:r>
                        <a:rPr lang="en-US" sz="1800" b="0" kern="1200" dirty="0">
                          <a:solidFill>
                            <a:schemeClr val="tx1"/>
                          </a:solidFill>
                          <a:effectLst/>
                          <a:latin typeface="+mn-lt"/>
                          <a:ea typeface="+mn-ea"/>
                          <a:cs typeface="+mn-cs"/>
                        </a:rPr>
                        <a:t>If the left and right operands are unequal, the result of the evaluation is TRUE otherwise FALSE.</a:t>
                      </a:r>
                      <a:endParaRPr lang="de-AT" sz="1800" dirty="0"/>
                    </a:p>
                  </a:txBody>
                  <a:tcPr/>
                </a:tc>
                <a:extLst>
                  <a:ext uri="{0D108BD9-81ED-4DB2-BD59-A6C34878D82A}">
                    <a16:rowId xmlns:a16="http://schemas.microsoft.com/office/drawing/2014/main" val="2095255543"/>
                  </a:ext>
                </a:extLst>
              </a:tr>
              <a:tr h="588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&gt; b</a:t>
                      </a:r>
                      <a:endParaRPr lang="de-AT" sz="1800" dirty="0">
                        <a:latin typeface="Courier New" panose="02070309020205020404" pitchFamily="49" charset="0"/>
                        <a:cs typeface="Courier New" panose="02070309020205020404" pitchFamily="49" charset="0"/>
                      </a:endParaRPr>
                    </a:p>
                  </a:txBody>
                  <a:tcPr/>
                </a:tc>
                <a:tc>
                  <a:txBody>
                    <a:bodyPr/>
                    <a:lstStyle/>
                    <a:p>
                      <a:r>
                        <a:rPr lang="en-US" sz="1800" b="0" kern="1200" dirty="0">
                          <a:solidFill>
                            <a:schemeClr val="tx1"/>
                          </a:solidFill>
                          <a:effectLst/>
                          <a:latin typeface="+mn-lt"/>
                          <a:ea typeface="+mn-ea"/>
                          <a:cs typeface="+mn-cs"/>
                        </a:rPr>
                        <a:t>If the left operator is greater than the right operator, the evaluation results in TRUE otherwise FALSE.</a:t>
                      </a:r>
                      <a:endParaRPr lang="de-AT" sz="1800" dirty="0"/>
                    </a:p>
                  </a:txBody>
                  <a:tcPr/>
                </a:tc>
                <a:extLst>
                  <a:ext uri="{0D108BD9-81ED-4DB2-BD59-A6C34878D82A}">
                    <a16:rowId xmlns:a16="http://schemas.microsoft.com/office/drawing/2014/main" val="1063670465"/>
                  </a:ext>
                </a:extLst>
              </a:tr>
              <a:tr h="588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&lt; b</a:t>
                      </a:r>
                      <a:endParaRPr lang="de-AT" sz="18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If the left operator is smaller than the right operator, the evaluation results in TRUE otherwise FALSE.</a:t>
                      </a:r>
                    </a:p>
                  </a:txBody>
                  <a:tcPr/>
                </a:tc>
                <a:extLst>
                  <a:ext uri="{0D108BD9-81ED-4DB2-BD59-A6C34878D82A}">
                    <a16:rowId xmlns:a16="http://schemas.microsoft.com/office/drawing/2014/main" val="2778830021"/>
                  </a:ext>
                </a:extLst>
              </a:tr>
              <a:tr h="588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&gt;= b</a:t>
                      </a:r>
                      <a:endParaRPr lang="de-AT" sz="18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If the left operator is greater than or equal to the right operator, the evaluation results in TRUE otherwise FALSE.</a:t>
                      </a:r>
                      <a:endParaRPr lang="de-AT" sz="1800" b="0" kern="1200" dirty="0">
                        <a:solidFill>
                          <a:schemeClr val="dk1"/>
                        </a:solidFill>
                        <a:effectLst/>
                        <a:latin typeface="+mn-lt"/>
                        <a:ea typeface="+mn-ea"/>
                        <a:cs typeface="+mn-cs"/>
                      </a:endParaRPr>
                    </a:p>
                  </a:txBody>
                  <a:tcPr/>
                </a:tc>
                <a:extLst>
                  <a:ext uri="{0D108BD9-81ED-4DB2-BD59-A6C34878D82A}">
                    <a16:rowId xmlns:a16="http://schemas.microsoft.com/office/drawing/2014/main" val="4241790807"/>
                  </a:ext>
                </a:extLst>
              </a:tr>
              <a:tr h="588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ourier New" panose="02070309020205020404" pitchFamily="49" charset="0"/>
                          <a:cs typeface="Courier New" panose="02070309020205020404" pitchFamily="49" charset="0"/>
                        </a:rPr>
                        <a:t>a</a:t>
                      </a:r>
                      <a:r>
                        <a:rPr lang="de-DE" sz="1800" baseline="0" dirty="0">
                          <a:latin typeface="Courier New" panose="02070309020205020404" pitchFamily="49" charset="0"/>
                          <a:cs typeface="Courier New" panose="02070309020205020404" pitchFamily="49" charset="0"/>
                        </a:rPr>
                        <a:t> &lt;= b</a:t>
                      </a:r>
                      <a:endParaRPr lang="de-AT" sz="18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If the left operator is less than or equal to the right operator, the evaluation results in TRUE otherwise FALSE.</a:t>
                      </a:r>
                      <a:endParaRPr lang="de-AT"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522430193"/>
                  </a:ext>
                </a:extLst>
              </a:tr>
            </a:tbl>
          </a:graphicData>
        </a:graphic>
      </p:graphicFrame>
      <p:sp>
        <p:nvSpPr>
          <p:cNvPr id="3" name="Foliennummernplatzhalter 2">
            <a:extLst>
              <a:ext uri="{FF2B5EF4-FFF2-40B4-BE49-F238E27FC236}">
                <a16:creationId xmlns:a16="http://schemas.microsoft.com/office/drawing/2014/main" id="{760E2E7D-C0B3-4325-8E19-EF87BE8F1AEE}"/>
              </a:ext>
            </a:extLst>
          </p:cNvPr>
          <p:cNvSpPr>
            <a:spLocks noGrp="1"/>
          </p:cNvSpPr>
          <p:nvPr>
            <p:ph type="sldNum" sz="quarter" idx="12"/>
          </p:nvPr>
        </p:nvSpPr>
        <p:spPr/>
        <p:txBody>
          <a:bodyPr/>
          <a:lstStyle/>
          <a:p>
            <a:fld id="{2C841AF4-9269-48CE-AD6A-B08F2B57E357}" type="slidenum">
              <a:rPr lang="de-AT" smtClean="0"/>
              <a:t>15</a:t>
            </a:fld>
            <a:endParaRPr lang="de-AT"/>
          </a:p>
        </p:txBody>
      </p:sp>
    </p:spTree>
    <p:extLst>
      <p:ext uri="{BB962C8B-B14F-4D97-AF65-F5344CB8AC3E}">
        <p14:creationId xmlns:p14="http://schemas.microsoft.com/office/powerpoint/2010/main" val="22048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Type </a:t>
            </a:r>
            <a:r>
              <a:rPr lang="de-DE" dirty="0" err="1"/>
              <a:t>conversion</a:t>
            </a:r>
            <a:endParaRPr lang="de-AT" dirty="0"/>
          </a:p>
        </p:txBody>
      </p:sp>
      <p:sp>
        <p:nvSpPr>
          <p:cNvPr id="3" name="Textplatzhalter 2"/>
          <p:cNvSpPr>
            <a:spLocks noGrp="1"/>
          </p:cNvSpPr>
          <p:nvPr>
            <p:ph type="body" idx="1"/>
          </p:nvPr>
        </p:nvSpPr>
        <p:spPr/>
        <p:txBody>
          <a:bodyPr/>
          <a:lstStyle/>
          <a:p>
            <a:endParaRPr lang="de-AT" dirty="0"/>
          </a:p>
        </p:txBody>
      </p:sp>
      <p:sp>
        <p:nvSpPr>
          <p:cNvPr id="7" name="Foliennummernplatzhalter 6">
            <a:extLst>
              <a:ext uri="{FF2B5EF4-FFF2-40B4-BE49-F238E27FC236}">
                <a16:creationId xmlns:a16="http://schemas.microsoft.com/office/drawing/2014/main" id="{5303EA7F-E9BB-4721-867E-0A8FC875B0D3}"/>
              </a:ext>
            </a:extLst>
          </p:cNvPr>
          <p:cNvSpPr>
            <a:spLocks noGrp="1"/>
          </p:cNvSpPr>
          <p:nvPr>
            <p:ph type="sldNum" sz="quarter" idx="12"/>
          </p:nvPr>
        </p:nvSpPr>
        <p:spPr/>
        <p:txBody>
          <a:bodyPr/>
          <a:lstStyle/>
          <a:p>
            <a:fld id="{2C841AF4-9269-48CE-AD6A-B08F2B57E357}" type="slidenum">
              <a:rPr lang="de-AT" smtClean="0"/>
              <a:t>16</a:t>
            </a:fld>
            <a:endParaRPr lang="de-AT"/>
          </a:p>
        </p:txBody>
      </p:sp>
    </p:spTree>
    <p:extLst>
      <p:ext uri="{BB962C8B-B14F-4D97-AF65-F5344CB8AC3E}">
        <p14:creationId xmlns:p14="http://schemas.microsoft.com/office/powerpoint/2010/main" val="207371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Type </a:t>
            </a:r>
            <a:r>
              <a:rPr lang="de-DE" dirty="0" err="1"/>
              <a:t>conversion</a:t>
            </a:r>
            <a:endParaRPr lang="de-AT" dirty="0"/>
          </a:p>
        </p:txBody>
      </p:sp>
      <p:sp>
        <p:nvSpPr>
          <p:cNvPr id="8" name="Inhaltsplatzhalter 7"/>
          <p:cNvSpPr>
            <a:spLocks noGrp="1"/>
          </p:cNvSpPr>
          <p:nvPr>
            <p:ph idx="1"/>
          </p:nvPr>
        </p:nvSpPr>
        <p:spPr/>
        <p:txBody>
          <a:bodyPr/>
          <a:lstStyle/>
          <a:p>
            <a:r>
              <a:rPr lang="en-US" dirty="0"/>
              <a:t>Under various circumstances you have to convert data into other types</a:t>
            </a:r>
          </a:p>
          <a:p>
            <a:pPr lvl="1"/>
            <a:r>
              <a:rPr lang="de-DE" dirty="0"/>
              <a:t>Division </a:t>
            </a:r>
            <a:r>
              <a:rPr lang="de-DE" dirty="0" err="1"/>
              <a:t>of</a:t>
            </a:r>
            <a:r>
              <a:rPr lang="de-DE" dirty="0"/>
              <a:t> </a:t>
            </a:r>
            <a:r>
              <a:rPr lang="de-DE" dirty="0" err="1"/>
              <a:t>Integers</a:t>
            </a:r>
            <a:r>
              <a:rPr lang="de-DE" dirty="0"/>
              <a:t>	</a:t>
            </a:r>
            <a:r>
              <a:rPr lang="de-DE" dirty="0">
                <a:sym typeface="Wingdings" panose="05000000000000000000" pitchFamily="2" charset="2"/>
              </a:rPr>
              <a:t>	</a:t>
            </a: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rest</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t>
            </a:r>
            <a:r>
              <a:rPr lang="de-DE" dirty="0" err="1">
                <a:sym typeface="Wingdings" panose="05000000000000000000" pitchFamily="2" charset="2"/>
              </a:rPr>
              <a:t>returned</a:t>
            </a:r>
            <a:r>
              <a:rPr lang="de-DE" dirty="0">
                <a:sym typeface="Wingdings" panose="05000000000000000000" pitchFamily="2" charset="2"/>
              </a:rPr>
              <a:t> (&lt; Python 3)</a:t>
            </a:r>
          </a:p>
          <a:p>
            <a:pPr lvl="1"/>
            <a:r>
              <a:rPr lang="de-AT" dirty="0">
                <a:latin typeface="Courier New" panose="02070309020205020404" pitchFamily="49" charset="0"/>
                <a:cs typeface="Courier New" panose="02070309020205020404" pitchFamily="49" charset="0"/>
              </a:rPr>
              <a:t>int_1 = 9</a:t>
            </a:r>
          </a:p>
          <a:p>
            <a:pPr lvl="1"/>
            <a:r>
              <a:rPr lang="de-AT" dirty="0">
                <a:latin typeface="Courier New" panose="02070309020205020404" pitchFamily="49" charset="0"/>
                <a:cs typeface="Courier New" panose="02070309020205020404" pitchFamily="49" charset="0"/>
              </a:rPr>
              <a:t>int_2 = 2</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int_1 / int_2 )		</a:t>
            </a:r>
            <a:r>
              <a:rPr lang="de-AT" dirty="0"/>
              <a:t># --&gt; 4 Anstelle von 4.5 (&lt; Python 3)</a:t>
            </a:r>
          </a:p>
          <a:p>
            <a:r>
              <a:rPr lang="en-US" dirty="0">
                <a:sym typeface="Wingdings" panose="05000000000000000000" pitchFamily="2" charset="2"/>
              </a:rPr>
              <a:t>Remedy: convert one or both variables to float</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float</a:t>
            </a:r>
            <a:r>
              <a:rPr lang="de-AT" dirty="0">
                <a:latin typeface="Courier New" panose="02070309020205020404" pitchFamily="49" charset="0"/>
                <a:cs typeface="Courier New" panose="02070309020205020404" pitchFamily="49" charset="0"/>
              </a:rPr>
              <a:t>( int_1 ) / int_2 )</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int_1 / </a:t>
            </a:r>
            <a:r>
              <a:rPr lang="de-AT" dirty="0" err="1">
                <a:latin typeface="Courier New" panose="02070309020205020404" pitchFamily="49" charset="0"/>
                <a:cs typeface="Courier New" panose="02070309020205020404" pitchFamily="49" charset="0"/>
              </a:rPr>
              <a:t>float</a:t>
            </a:r>
            <a:r>
              <a:rPr lang="de-AT" dirty="0">
                <a:latin typeface="Courier New" panose="02070309020205020404" pitchFamily="49" charset="0"/>
                <a:cs typeface="Courier New" panose="02070309020205020404" pitchFamily="49" charset="0"/>
              </a:rPr>
              <a:t>( int_2 ) )</a:t>
            </a:r>
          </a:p>
          <a:p>
            <a:pPr lvl="1"/>
            <a:endParaRPr lang="de-DE" dirty="0">
              <a:sym typeface="Wingdings" panose="05000000000000000000" pitchFamily="2" charset="2"/>
            </a:endParaRPr>
          </a:p>
          <a:p>
            <a:endParaRPr lang="de-AT" dirty="0"/>
          </a:p>
        </p:txBody>
      </p:sp>
      <p:sp>
        <p:nvSpPr>
          <p:cNvPr id="2" name="Foliennummernplatzhalter 1">
            <a:extLst>
              <a:ext uri="{FF2B5EF4-FFF2-40B4-BE49-F238E27FC236}">
                <a16:creationId xmlns:a16="http://schemas.microsoft.com/office/drawing/2014/main" id="{5632FB7E-D3C9-4080-BF81-C0EFBA98D5B3}"/>
              </a:ext>
            </a:extLst>
          </p:cNvPr>
          <p:cNvSpPr>
            <a:spLocks noGrp="1"/>
          </p:cNvSpPr>
          <p:nvPr>
            <p:ph type="sldNum" sz="quarter" idx="12"/>
          </p:nvPr>
        </p:nvSpPr>
        <p:spPr/>
        <p:txBody>
          <a:bodyPr/>
          <a:lstStyle/>
          <a:p>
            <a:fld id="{2C841AF4-9269-48CE-AD6A-B08F2B57E357}" type="slidenum">
              <a:rPr lang="de-AT" smtClean="0"/>
              <a:t>17</a:t>
            </a:fld>
            <a:endParaRPr lang="de-AT"/>
          </a:p>
        </p:txBody>
      </p:sp>
    </p:spTree>
    <p:extLst>
      <p:ext uri="{BB962C8B-B14F-4D97-AF65-F5344CB8AC3E}">
        <p14:creationId xmlns:p14="http://schemas.microsoft.com/office/powerpoint/2010/main" val="366193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Type </a:t>
            </a:r>
            <a:r>
              <a:rPr lang="de-DE" dirty="0" err="1"/>
              <a:t>conversion</a:t>
            </a:r>
            <a:endParaRPr lang="de-AT" dirty="0"/>
          </a:p>
        </p:txBody>
      </p:sp>
      <p:sp>
        <p:nvSpPr>
          <p:cNvPr id="3" name="Inhaltsplatzhalter 2"/>
          <p:cNvSpPr>
            <a:spLocks noGrp="1"/>
          </p:cNvSpPr>
          <p:nvPr>
            <p:ph idx="1"/>
          </p:nvPr>
        </p:nvSpPr>
        <p:spPr/>
        <p:txBody>
          <a:bodyPr>
            <a:normAutofit/>
          </a:bodyPr>
          <a:lstStyle/>
          <a:p>
            <a:r>
              <a:rPr lang="en-US" dirty="0"/>
              <a:t>Of course a Cast with all data types is possible</a:t>
            </a:r>
          </a:p>
          <a:p>
            <a:r>
              <a:rPr lang="en-US" dirty="0"/>
              <a:t>But not every data type can be converted directly into every data type.</a:t>
            </a:r>
            <a:endParaRPr lang="de-DE" dirty="0"/>
          </a:p>
          <a:p>
            <a:endParaRPr lang="de-DE" dirty="0"/>
          </a:p>
          <a:p>
            <a:endParaRPr lang="de-DE" dirty="0"/>
          </a:p>
          <a:p>
            <a:endParaRPr lang="de-DE" dirty="0"/>
          </a:p>
          <a:p>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193442966"/>
              </p:ext>
            </p:extLst>
          </p:nvPr>
        </p:nvGraphicFramePr>
        <p:xfrm>
          <a:off x="838200" y="2855913"/>
          <a:ext cx="10077450" cy="2377440"/>
        </p:xfrm>
        <a:graphic>
          <a:graphicData uri="http://schemas.openxmlformats.org/drawingml/2006/table">
            <a:tbl>
              <a:tblPr firstRow="1" bandRow="1">
                <a:tableStyleId>{5C22544A-7EE6-4342-B048-85BDC9FD1C3A}</a:tableStyleId>
              </a:tblPr>
              <a:tblGrid>
                <a:gridCol w="3794790">
                  <a:extLst>
                    <a:ext uri="{9D8B030D-6E8A-4147-A177-3AD203B41FA5}">
                      <a16:colId xmlns:a16="http://schemas.microsoft.com/office/drawing/2014/main" val="1763485783"/>
                    </a:ext>
                  </a:extLst>
                </a:gridCol>
                <a:gridCol w="6282660">
                  <a:extLst>
                    <a:ext uri="{9D8B030D-6E8A-4147-A177-3AD203B41FA5}">
                      <a16:colId xmlns:a16="http://schemas.microsoft.com/office/drawing/2014/main" val="4054355801"/>
                    </a:ext>
                  </a:extLst>
                </a:gridCol>
              </a:tblGrid>
              <a:tr h="0">
                <a:tc>
                  <a:txBody>
                    <a:bodyPr/>
                    <a:lstStyle/>
                    <a:p>
                      <a:r>
                        <a:rPr lang="de-DE" sz="2000" dirty="0"/>
                        <a:t>Call</a:t>
                      </a:r>
                      <a:endParaRPr lang="de-AT" sz="2000" dirty="0"/>
                    </a:p>
                  </a:txBody>
                  <a:tcPr/>
                </a:tc>
                <a:tc>
                  <a:txBody>
                    <a:bodyPr/>
                    <a:lstStyle/>
                    <a:p>
                      <a:r>
                        <a:rPr lang="de-AT" sz="2000" dirty="0"/>
                        <a:t>D</a:t>
                      </a:r>
                      <a:r>
                        <a:rPr lang="de-DE" sz="2000" dirty="0" err="1"/>
                        <a:t>escription</a:t>
                      </a:r>
                      <a:endParaRPr lang="de-AT" sz="2000" dirty="0"/>
                    </a:p>
                  </a:txBody>
                  <a:tcPr/>
                </a:tc>
                <a:extLst>
                  <a:ext uri="{0D108BD9-81ED-4DB2-BD59-A6C34878D82A}">
                    <a16:rowId xmlns:a16="http://schemas.microsoft.com/office/drawing/2014/main" val="2952806403"/>
                  </a:ext>
                </a:extLst>
              </a:tr>
              <a:tr h="370840">
                <a:tc>
                  <a:txBody>
                    <a:bodyPr/>
                    <a:lstStyle/>
                    <a:p>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 f ) ) </a:t>
                      </a:r>
                      <a:endParaRPr lang="de-AT"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2000" dirty="0" err="1"/>
                        <a:t>Decimal</a:t>
                      </a:r>
                      <a:r>
                        <a:rPr lang="de-AT" sz="2000" dirty="0"/>
                        <a:t> </a:t>
                      </a:r>
                      <a:r>
                        <a:rPr lang="de-AT" sz="2000" dirty="0" err="1"/>
                        <a:t>places</a:t>
                      </a:r>
                      <a:r>
                        <a:rPr lang="de-AT" sz="2000" dirty="0"/>
                        <a:t> </a:t>
                      </a:r>
                      <a:r>
                        <a:rPr lang="de-AT" sz="2000" dirty="0" err="1"/>
                        <a:t>are</a:t>
                      </a:r>
                      <a:r>
                        <a:rPr lang="de-AT" sz="2000" dirty="0"/>
                        <a:t> </a:t>
                      </a:r>
                      <a:r>
                        <a:rPr lang="de-AT" sz="2000" dirty="0" err="1"/>
                        <a:t>truncated</a:t>
                      </a:r>
                      <a:endParaRPr lang="de-AT" sz="2000" dirty="0"/>
                    </a:p>
                  </a:txBody>
                  <a:tcPr/>
                </a:tc>
                <a:extLst>
                  <a:ext uri="{0D108BD9-81ED-4DB2-BD59-A6C34878D82A}">
                    <a16:rowId xmlns:a16="http://schemas.microsoft.com/office/drawing/2014/main" val="4250941854"/>
                  </a:ext>
                </a:extLst>
              </a:tr>
              <a:tr h="370840">
                <a:tc>
                  <a:txBody>
                    <a:bodyPr/>
                    <a:lstStyle/>
                    <a:p>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 l ) ) </a:t>
                      </a:r>
                      <a:endParaRPr lang="de-AT"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Long can store larger numbers than Int </a:t>
                      </a:r>
                      <a:r>
                        <a:rPr lang="en-US" sz="2000" dirty="0">
                          <a:sym typeface="Wingdings" panose="05000000000000000000" pitchFamily="2" charset="2"/>
                        </a:rPr>
                        <a:t> </a:t>
                      </a:r>
                      <a:r>
                        <a:rPr lang="en-US" sz="2000" dirty="0"/>
                        <a:t>data loss</a:t>
                      </a:r>
                      <a:endParaRPr lang="de-AT" sz="2000" dirty="0"/>
                    </a:p>
                  </a:txBody>
                  <a:tcPr/>
                </a:tc>
                <a:extLst>
                  <a:ext uri="{0D108BD9-81ED-4DB2-BD59-A6C34878D82A}">
                    <a16:rowId xmlns:a16="http://schemas.microsoft.com/office/drawing/2014/main" val="2384544950"/>
                  </a:ext>
                </a:extLst>
              </a:tr>
              <a:tr h="370840">
                <a:tc>
                  <a:txBody>
                    <a:bodyPr/>
                    <a:lstStyle/>
                    <a:p>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 c ) ) </a:t>
                      </a:r>
                      <a:endParaRPr lang="de-AT" sz="2000" dirty="0"/>
                    </a:p>
                  </a:txBody>
                  <a:tcPr/>
                </a:tc>
                <a:tc>
                  <a:txBody>
                    <a:bodyPr/>
                    <a:lstStyle/>
                    <a:p>
                      <a:r>
                        <a:rPr lang="en-US" sz="2000" dirty="0"/>
                        <a:t>Complex number cannot be converted to Int.</a:t>
                      </a:r>
                      <a:endParaRPr lang="de-AT" sz="2000" dirty="0"/>
                    </a:p>
                  </a:txBody>
                  <a:tcPr/>
                </a:tc>
                <a:extLst>
                  <a:ext uri="{0D108BD9-81ED-4DB2-BD59-A6C34878D82A}">
                    <a16:rowId xmlns:a16="http://schemas.microsoft.com/office/drawing/2014/main" val="3298208151"/>
                  </a:ext>
                </a:extLst>
              </a:tr>
              <a:tr h="370840">
                <a:tc>
                  <a:txBody>
                    <a:bodyPr/>
                    <a:lstStyle/>
                    <a:p>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("TEXT" ) ) </a:t>
                      </a:r>
                      <a:endParaRPr lang="de-AT"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String only works under certain conditions (no TEXT)</a:t>
                      </a:r>
                      <a:endParaRPr lang="de-AT" sz="2000" dirty="0"/>
                    </a:p>
                  </a:txBody>
                  <a:tcPr/>
                </a:tc>
                <a:extLst>
                  <a:ext uri="{0D108BD9-81ED-4DB2-BD59-A6C34878D82A}">
                    <a16:rowId xmlns:a16="http://schemas.microsoft.com/office/drawing/2014/main" val="12935650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 "21" ) ) </a:t>
                      </a:r>
                    </a:p>
                  </a:txBody>
                  <a:tcPr/>
                </a:tc>
                <a:tc>
                  <a:txBody>
                    <a:bodyPr/>
                    <a:lstStyle/>
                    <a:p>
                      <a:r>
                        <a:rPr lang="en-US" sz="2000" dirty="0"/>
                        <a:t>String can be converted as it is a number</a:t>
                      </a:r>
                      <a:endParaRPr lang="de-AT" sz="2000" dirty="0"/>
                    </a:p>
                  </a:txBody>
                  <a:tcPr/>
                </a:tc>
                <a:extLst>
                  <a:ext uri="{0D108BD9-81ED-4DB2-BD59-A6C34878D82A}">
                    <a16:rowId xmlns:a16="http://schemas.microsoft.com/office/drawing/2014/main" val="605794458"/>
                  </a:ext>
                </a:extLst>
              </a:tr>
            </a:tbl>
          </a:graphicData>
        </a:graphic>
      </p:graphicFrame>
      <p:sp>
        <p:nvSpPr>
          <p:cNvPr id="8" name="Foliennummernplatzhalter 7">
            <a:extLst>
              <a:ext uri="{FF2B5EF4-FFF2-40B4-BE49-F238E27FC236}">
                <a16:creationId xmlns:a16="http://schemas.microsoft.com/office/drawing/2014/main" id="{4346D8DB-4024-4808-9F3F-CBE6569BAF44}"/>
              </a:ext>
            </a:extLst>
          </p:cNvPr>
          <p:cNvSpPr>
            <a:spLocks noGrp="1"/>
          </p:cNvSpPr>
          <p:nvPr>
            <p:ph type="sldNum" sz="quarter" idx="12"/>
          </p:nvPr>
        </p:nvSpPr>
        <p:spPr/>
        <p:txBody>
          <a:bodyPr/>
          <a:lstStyle/>
          <a:p>
            <a:fld id="{2C841AF4-9269-48CE-AD6A-B08F2B57E357}" type="slidenum">
              <a:rPr lang="de-AT" smtClean="0"/>
              <a:t>18</a:t>
            </a:fld>
            <a:endParaRPr lang="de-AT"/>
          </a:p>
        </p:txBody>
      </p:sp>
    </p:spTree>
    <p:extLst>
      <p:ext uri="{BB962C8B-B14F-4D97-AF65-F5344CB8AC3E}">
        <p14:creationId xmlns:p14="http://schemas.microsoft.com/office/powerpoint/2010/main" val="218658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Command line input and output</a:t>
            </a:r>
            <a:endParaRPr lang="de-AT" dirty="0"/>
          </a:p>
        </p:txBody>
      </p:sp>
      <p:sp>
        <p:nvSpPr>
          <p:cNvPr id="3" name="Textplatzhalter 2"/>
          <p:cNvSpPr>
            <a:spLocks noGrp="1"/>
          </p:cNvSpPr>
          <p:nvPr>
            <p:ph type="body" idx="1"/>
          </p:nvPr>
        </p:nvSpPr>
        <p:spPr/>
        <p:txBody>
          <a:bodyPr/>
          <a:lstStyle/>
          <a:p>
            <a:endParaRPr lang="de-AT" dirty="0"/>
          </a:p>
        </p:txBody>
      </p:sp>
      <p:sp>
        <p:nvSpPr>
          <p:cNvPr id="7" name="Foliennummernplatzhalter 6">
            <a:extLst>
              <a:ext uri="{FF2B5EF4-FFF2-40B4-BE49-F238E27FC236}">
                <a16:creationId xmlns:a16="http://schemas.microsoft.com/office/drawing/2014/main" id="{4B7E9916-1E28-4415-812B-7D9145D3549B}"/>
              </a:ext>
            </a:extLst>
          </p:cNvPr>
          <p:cNvSpPr>
            <a:spLocks noGrp="1"/>
          </p:cNvSpPr>
          <p:nvPr>
            <p:ph type="sldNum" sz="quarter" idx="12"/>
          </p:nvPr>
        </p:nvSpPr>
        <p:spPr/>
        <p:txBody>
          <a:bodyPr/>
          <a:lstStyle/>
          <a:p>
            <a:fld id="{2C841AF4-9269-48CE-AD6A-B08F2B57E357}" type="slidenum">
              <a:rPr lang="de-AT" smtClean="0"/>
              <a:t>19</a:t>
            </a:fld>
            <a:endParaRPr lang="de-AT"/>
          </a:p>
        </p:txBody>
      </p:sp>
    </p:spTree>
    <p:extLst>
      <p:ext uri="{BB962C8B-B14F-4D97-AF65-F5344CB8AC3E}">
        <p14:creationId xmlns:p14="http://schemas.microsoft.com/office/powerpoint/2010/main" val="129213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Our goals for today</a:t>
            </a:r>
          </a:p>
        </p:txBody>
      </p:sp>
      <p:sp>
        <p:nvSpPr>
          <p:cNvPr id="3" name="Inhaltsplatzhalter 2"/>
          <p:cNvSpPr>
            <a:spLocks noGrp="1"/>
          </p:cNvSpPr>
          <p:nvPr>
            <p:ph idx="1"/>
          </p:nvPr>
        </p:nvSpPr>
        <p:spPr/>
        <p:txBody>
          <a:bodyPr>
            <a:normAutofit/>
          </a:bodyPr>
          <a:lstStyle/>
          <a:p>
            <a:r>
              <a:rPr lang="en-US" dirty="0"/>
              <a:t>Datatypes</a:t>
            </a:r>
            <a:r>
              <a:rPr lang="de-DE" dirty="0"/>
              <a:t> in Python (Part 1)</a:t>
            </a:r>
          </a:p>
          <a:p>
            <a:pPr lvl="1"/>
            <a:r>
              <a:rPr lang="de-DE" dirty="0"/>
              <a:t>Generelles</a:t>
            </a:r>
          </a:p>
          <a:p>
            <a:pPr lvl="1"/>
            <a:r>
              <a:rPr lang="de-DE" dirty="0"/>
              <a:t>Numbers, String</a:t>
            </a:r>
          </a:p>
          <a:p>
            <a:r>
              <a:rPr lang="de-DE" dirty="0"/>
              <a:t>Operators</a:t>
            </a:r>
          </a:p>
          <a:p>
            <a:pPr lvl="1"/>
            <a:r>
              <a:rPr lang="en-US" dirty="0"/>
              <a:t>Arithmetic, Assignment and Comparison Operators</a:t>
            </a:r>
          </a:p>
          <a:p>
            <a:r>
              <a:rPr lang="de-AT" dirty="0"/>
              <a:t>T</a:t>
            </a:r>
            <a:r>
              <a:rPr lang="en-US" dirty="0" err="1"/>
              <a:t>ype</a:t>
            </a:r>
            <a:r>
              <a:rPr lang="en-US" dirty="0"/>
              <a:t> conversions</a:t>
            </a:r>
          </a:p>
          <a:p>
            <a:r>
              <a:rPr lang="en-US" dirty="0" err="1"/>
              <a:t>Commandline</a:t>
            </a:r>
            <a:r>
              <a:rPr lang="de-DE" dirty="0"/>
              <a:t> in- and </a:t>
            </a:r>
            <a:r>
              <a:rPr lang="en-US" dirty="0"/>
              <a:t>output</a:t>
            </a:r>
          </a:p>
          <a:p>
            <a:r>
              <a:rPr lang="en-US" dirty="0"/>
              <a:t>Exception handling basics</a:t>
            </a:r>
          </a:p>
        </p:txBody>
      </p:sp>
      <p:pic>
        <p:nvPicPr>
          <p:cNvPr id="2052" name="Picture 4" descr="Bildergebnis fÃ¼r ausblick"/>
          <p:cNvPicPr>
            <a:picLocks noChangeAspect="1" noChangeArrowheads="1"/>
          </p:cNvPicPr>
          <p:nvPr/>
        </p:nvPicPr>
        <p:blipFill rotWithShape="1">
          <a:blip r:embed="rId2">
            <a:extLst>
              <a:ext uri="{28A0092B-C50C-407E-A947-70E740481C1C}">
                <a14:useLocalDpi xmlns:a14="http://schemas.microsoft.com/office/drawing/2010/main" val="0"/>
              </a:ext>
            </a:extLst>
          </a:blip>
          <a:srcRect l="23500" r="25389"/>
          <a:stretch/>
        </p:blipFill>
        <p:spPr bwMode="auto">
          <a:xfrm>
            <a:off x="8153400" y="1291135"/>
            <a:ext cx="4038600" cy="4885828"/>
          </a:xfrm>
          <a:prstGeom prst="rect">
            <a:avLst/>
          </a:prstGeom>
          <a:noFill/>
          <a:extLst>
            <a:ext uri="{909E8E84-426E-40DD-AFC4-6F175D3DCCD1}">
              <a14:hiddenFill xmlns:a14="http://schemas.microsoft.com/office/drawing/2010/main">
                <a:solidFill>
                  <a:srgbClr val="FFFFFF"/>
                </a:solidFill>
              </a14:hiddenFill>
            </a:ext>
          </a:extLst>
        </p:spPr>
      </p:pic>
      <p:sp>
        <p:nvSpPr>
          <p:cNvPr id="7" name="Foliennummernplatzhalter 6">
            <a:extLst>
              <a:ext uri="{FF2B5EF4-FFF2-40B4-BE49-F238E27FC236}">
                <a16:creationId xmlns:a16="http://schemas.microsoft.com/office/drawing/2014/main" id="{BCA780CE-2303-4CC4-9498-124C98DE4550}"/>
              </a:ext>
            </a:extLst>
          </p:cNvPr>
          <p:cNvSpPr>
            <a:spLocks noGrp="1"/>
          </p:cNvSpPr>
          <p:nvPr>
            <p:ph type="sldNum" sz="quarter" idx="12"/>
          </p:nvPr>
        </p:nvSpPr>
        <p:spPr/>
        <p:txBody>
          <a:bodyPr/>
          <a:lstStyle/>
          <a:p>
            <a:fld id="{2C841AF4-9269-48CE-AD6A-B08F2B57E357}" type="slidenum">
              <a:rPr lang="de-AT" smtClean="0"/>
              <a:t>2</a:t>
            </a:fld>
            <a:endParaRPr lang="de-AT"/>
          </a:p>
        </p:txBody>
      </p:sp>
    </p:spTree>
    <p:extLst>
      <p:ext uri="{BB962C8B-B14F-4D97-AF65-F5344CB8AC3E}">
        <p14:creationId xmlns:p14="http://schemas.microsoft.com/office/powerpoint/2010/main" val="44062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Output</a:t>
            </a:r>
            <a:endParaRPr lang="de-AT" dirty="0"/>
          </a:p>
        </p:txBody>
      </p:sp>
      <p:sp>
        <p:nvSpPr>
          <p:cNvPr id="3" name="Inhaltsplatzhalter 2"/>
          <p:cNvSpPr>
            <a:spLocks noGrp="1"/>
          </p:cNvSpPr>
          <p:nvPr>
            <p:ph idx="1"/>
          </p:nvPr>
        </p:nvSpPr>
        <p:spPr/>
        <p:txBody>
          <a:bodyPr>
            <a:normAutofit fontScale="92500" lnSpcReduction="20000"/>
          </a:bodyPr>
          <a:lstStyle/>
          <a:p>
            <a:r>
              <a:rPr lang="en-US" dirty="0">
                <a:cs typeface="Courier New" panose="02070309020205020404" pitchFamily="49" charset="0"/>
              </a:rPr>
              <a:t>Output is generally done with the command </a:t>
            </a:r>
            <a:r>
              <a:rPr lang="en-US" dirty="0">
                <a:latin typeface="Courier New" panose="02070309020205020404" pitchFamily="49" charset="0"/>
                <a:cs typeface="Courier New" panose="02070309020205020404" pitchFamily="49" charset="0"/>
              </a:rPr>
              <a:t>print </a:t>
            </a:r>
          </a:p>
          <a:p>
            <a:pPr lvl="1"/>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"Hello World"</a:t>
            </a:r>
          </a:p>
          <a:p>
            <a:pPr lvl="1"/>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Several different methods are available</a:t>
            </a:r>
          </a:p>
          <a:p>
            <a:pPr lvl="1"/>
            <a:r>
              <a:rPr lang="en-US" dirty="0">
                <a:latin typeface="Courier New" panose="02070309020205020404" pitchFamily="49" charset="0"/>
                <a:cs typeface="Courier New" panose="02070309020205020404" pitchFamily="49" charset="0"/>
              </a:rPr>
              <a:t>print( '%s %s' % ( 'one', 'two' ) )</a:t>
            </a:r>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 {}'.</a:t>
            </a:r>
            <a:r>
              <a:rPr lang="de-AT" dirty="0" err="1">
                <a:latin typeface="Courier New" panose="02070309020205020404" pitchFamily="49" charset="0"/>
                <a:cs typeface="Courier New" panose="02070309020205020404" pitchFamily="49" charset="0"/>
              </a:rPr>
              <a:t>format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one</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two</a:t>
            </a:r>
            <a:r>
              <a:rPr lang="de-AT" dirty="0">
                <a:latin typeface="Courier New" panose="02070309020205020404" pitchFamily="49" charset="0"/>
                <a:cs typeface="Courier New" panose="02070309020205020404" pitchFamily="49" charset="0"/>
              </a:rPr>
              <a:t>' ) )</a:t>
            </a:r>
          </a:p>
          <a:p>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format</a:t>
            </a:r>
            <a:r>
              <a:rPr lang="de-AT" dirty="0">
                <a:latin typeface="Courier New" panose="02070309020205020404" pitchFamily="49" charset="0"/>
                <a:cs typeface="Courier New" panose="02070309020205020404" pitchFamily="49" charset="0"/>
              </a:rPr>
              <a:t>() </a:t>
            </a:r>
            <a:r>
              <a:rPr lang="en-US" dirty="0"/>
              <a:t>can also be used with keyword arguments</a:t>
            </a:r>
            <a:endParaRPr lang="de-AT" dirty="0"/>
          </a:p>
          <a:p>
            <a:pPr lvl="1"/>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first</a:t>
            </a:r>
            <a:r>
              <a:rPr lang="de-AT" dirty="0">
                <a:latin typeface="Courier New" panose="02070309020205020404" pitchFamily="49" charset="0"/>
                <a:cs typeface="Courier New" panose="02070309020205020404" pitchFamily="49" charset="0"/>
              </a:rPr>
              <a:t>} {last}'.</a:t>
            </a:r>
            <a:r>
              <a:rPr lang="de-AT" dirty="0" err="1">
                <a:latin typeface="Courier New" panose="02070309020205020404" pitchFamily="49" charset="0"/>
                <a:cs typeface="Courier New" panose="02070309020205020404" pitchFamily="49" charset="0"/>
              </a:rPr>
              <a:t>format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first</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Hodor</a:t>
            </a:r>
            <a:r>
              <a:rPr lang="de-AT" dirty="0">
                <a:latin typeface="Courier New" panose="02070309020205020404" pitchFamily="49" charset="0"/>
                <a:cs typeface="Courier New" panose="02070309020205020404" pitchFamily="49" charset="0"/>
              </a:rPr>
              <a:t>', last='</a:t>
            </a:r>
            <a:r>
              <a:rPr lang="de-AT" dirty="0" err="1">
                <a:latin typeface="Courier New" panose="02070309020205020404" pitchFamily="49" charset="0"/>
                <a:cs typeface="Courier New" panose="02070309020205020404" pitchFamily="49" charset="0"/>
              </a:rPr>
              <a:t>Hodor</a:t>
            </a:r>
            <a:r>
              <a:rPr lang="de-AT" dirty="0">
                <a:latin typeface="Courier New" panose="02070309020205020404" pitchFamily="49" charset="0"/>
                <a:cs typeface="Courier New" panose="02070309020205020404" pitchFamily="49" charset="0"/>
              </a:rPr>
              <a:t>!' ) )</a:t>
            </a:r>
          </a:p>
          <a:p>
            <a:r>
              <a:rPr lang="de-AT" dirty="0"/>
              <a:t>F-Strings (</a:t>
            </a:r>
            <a:r>
              <a:rPr lang="de-AT" dirty="0" err="1"/>
              <a:t>since</a:t>
            </a:r>
            <a:r>
              <a:rPr lang="de-AT" dirty="0"/>
              <a:t> Python 3.6)</a:t>
            </a:r>
          </a:p>
          <a:p>
            <a:pPr lvl="1"/>
            <a:r>
              <a:rPr lang="en-US" dirty="0">
                <a:latin typeface="Courier New" panose="02070309020205020404" pitchFamily="49" charset="0"/>
                <a:cs typeface="Courier New" panose="02070309020205020404" pitchFamily="49" charset="0"/>
              </a:rPr>
              <a:t>name = "</a:t>
            </a:r>
            <a:r>
              <a:rPr lang="en-US" dirty="0" err="1">
                <a:latin typeface="Courier New" panose="02070309020205020404" pitchFamily="49" charset="0"/>
                <a:cs typeface="Courier New" panose="02070309020205020404" pitchFamily="49" charset="0"/>
              </a:rPr>
              <a:t>Hodor</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age = 10</a:t>
            </a:r>
          </a:p>
          <a:p>
            <a:pPr lvl="1"/>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f"Hello</a:t>
            </a:r>
            <a:r>
              <a:rPr lang="en-US" dirty="0">
                <a:latin typeface="Courier New" panose="02070309020205020404" pitchFamily="49" charset="0"/>
                <a:cs typeface="Courier New" panose="02070309020205020404" pitchFamily="49" charset="0"/>
              </a:rPr>
              <a:t>, {name}. You are {age}.")</a:t>
            </a:r>
          </a:p>
          <a:p>
            <a:endParaRPr lang="de-AT" dirty="0"/>
          </a:p>
          <a:p>
            <a:endParaRPr lang="de-AT" dirty="0">
              <a:latin typeface="Courier New" panose="02070309020205020404" pitchFamily="49" charset="0"/>
              <a:cs typeface="Courier New" panose="02070309020205020404" pitchFamily="49" charset="0"/>
            </a:endParaRPr>
          </a:p>
          <a:p>
            <a:endParaRPr lang="de-AT" dirty="0"/>
          </a:p>
          <a:p>
            <a:endParaRPr lang="de-AT" dirty="0"/>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de-AT" dirty="0"/>
          </a:p>
        </p:txBody>
      </p:sp>
      <p:sp>
        <p:nvSpPr>
          <p:cNvPr id="7" name="Foliennummernplatzhalter 6">
            <a:extLst>
              <a:ext uri="{FF2B5EF4-FFF2-40B4-BE49-F238E27FC236}">
                <a16:creationId xmlns:a16="http://schemas.microsoft.com/office/drawing/2014/main" id="{32BEA045-60C2-4556-BCAF-3BE2E5A3E174}"/>
              </a:ext>
            </a:extLst>
          </p:cNvPr>
          <p:cNvSpPr>
            <a:spLocks noGrp="1"/>
          </p:cNvSpPr>
          <p:nvPr>
            <p:ph type="sldNum" sz="quarter" idx="12"/>
          </p:nvPr>
        </p:nvSpPr>
        <p:spPr/>
        <p:txBody>
          <a:bodyPr/>
          <a:lstStyle/>
          <a:p>
            <a:fld id="{2C841AF4-9269-48CE-AD6A-B08F2B57E357}" type="slidenum">
              <a:rPr lang="de-AT" smtClean="0"/>
              <a:t>20</a:t>
            </a:fld>
            <a:endParaRPr lang="de-AT"/>
          </a:p>
        </p:txBody>
      </p:sp>
    </p:spTree>
    <p:extLst>
      <p:ext uri="{BB962C8B-B14F-4D97-AF65-F5344CB8AC3E}">
        <p14:creationId xmlns:p14="http://schemas.microsoft.com/office/powerpoint/2010/main" val="372402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Format</a:t>
            </a:r>
            <a:endParaRPr lang="de-AT"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86313609"/>
              </p:ext>
            </p:extLst>
          </p:nvPr>
        </p:nvGraphicFramePr>
        <p:xfrm>
          <a:off x="838200" y="1825625"/>
          <a:ext cx="10515611" cy="3169920"/>
        </p:xfrm>
        <a:graphic>
          <a:graphicData uri="http://schemas.openxmlformats.org/drawingml/2006/table">
            <a:tbl>
              <a:tblPr firstRow="1" bandRow="1">
                <a:tableStyleId>{5C22544A-7EE6-4342-B048-85BDC9FD1C3A}</a:tableStyleId>
              </a:tblPr>
              <a:tblGrid>
                <a:gridCol w="1947863">
                  <a:extLst>
                    <a:ext uri="{9D8B030D-6E8A-4147-A177-3AD203B41FA5}">
                      <a16:colId xmlns:a16="http://schemas.microsoft.com/office/drawing/2014/main" val="2433465031"/>
                    </a:ext>
                  </a:extLst>
                </a:gridCol>
                <a:gridCol w="8567748">
                  <a:extLst>
                    <a:ext uri="{9D8B030D-6E8A-4147-A177-3AD203B41FA5}">
                      <a16:colId xmlns:a16="http://schemas.microsoft.com/office/drawing/2014/main" val="2563795038"/>
                    </a:ext>
                  </a:extLst>
                </a:gridCol>
              </a:tblGrid>
              <a:tr h="370840">
                <a:tc>
                  <a:txBody>
                    <a:bodyPr/>
                    <a:lstStyle/>
                    <a:p>
                      <a:r>
                        <a:rPr lang="de-DE" sz="2000" dirty="0"/>
                        <a:t>Symbol</a:t>
                      </a:r>
                      <a:endParaRPr lang="de-AT" sz="2000" dirty="0"/>
                    </a:p>
                  </a:txBody>
                  <a:tcPr/>
                </a:tc>
                <a:tc>
                  <a:txBody>
                    <a:bodyPr/>
                    <a:lstStyle/>
                    <a:p>
                      <a:r>
                        <a:rPr lang="de-DE" sz="2000" dirty="0"/>
                        <a:t>Description</a:t>
                      </a:r>
                      <a:endParaRPr lang="de-AT" sz="2000" dirty="0"/>
                    </a:p>
                  </a:txBody>
                  <a:tcPr/>
                </a:tc>
                <a:extLst>
                  <a:ext uri="{0D108BD9-81ED-4DB2-BD59-A6C34878D82A}">
                    <a16:rowId xmlns:a16="http://schemas.microsoft.com/office/drawing/2014/main" val="1079042069"/>
                  </a:ext>
                </a:extLst>
              </a:tr>
              <a:tr h="370840">
                <a:tc>
                  <a:txBody>
                    <a:bodyPr/>
                    <a:lstStyle/>
                    <a:p>
                      <a:r>
                        <a:rPr lang="de-DE" sz="2000" dirty="0">
                          <a:latin typeface="Courier New" panose="02070309020205020404" pitchFamily="49" charset="0"/>
                          <a:cs typeface="Courier New" panose="02070309020205020404" pitchFamily="49" charset="0"/>
                        </a:rPr>
                        <a:t>d</a:t>
                      </a:r>
                      <a:r>
                        <a:rPr lang="de-DE" sz="2000" baseline="0" dirty="0"/>
                        <a:t> </a:t>
                      </a:r>
                      <a:r>
                        <a:rPr lang="de-DE" sz="2000" baseline="0" dirty="0" err="1"/>
                        <a:t>or</a:t>
                      </a:r>
                      <a:r>
                        <a:rPr lang="de-DE" sz="2000" baseline="0" dirty="0"/>
                        <a:t> </a:t>
                      </a:r>
                      <a:r>
                        <a:rPr lang="de-DE" sz="2000" baseline="0" dirty="0">
                          <a:latin typeface="Courier New" panose="02070309020205020404" pitchFamily="49" charset="0"/>
                          <a:cs typeface="Courier New" panose="02070309020205020404" pitchFamily="49" charset="0"/>
                        </a:rPr>
                        <a:t>i</a:t>
                      </a:r>
                      <a:endParaRPr lang="de-AT" sz="2000" dirty="0">
                        <a:latin typeface="Courier New" panose="02070309020205020404" pitchFamily="49" charset="0"/>
                        <a:cs typeface="Courier New" panose="02070309020205020404" pitchFamily="49" charset="0"/>
                      </a:endParaRPr>
                    </a:p>
                  </a:txBody>
                  <a:tcPr/>
                </a:tc>
                <a:tc>
                  <a:txBody>
                    <a:bodyPr/>
                    <a:lstStyle/>
                    <a:p>
                      <a:r>
                        <a:rPr lang="de-AT" sz="2000" dirty="0" err="1"/>
                        <a:t>Signed</a:t>
                      </a:r>
                      <a:r>
                        <a:rPr lang="de-AT" sz="2000" dirty="0"/>
                        <a:t> integer (integer, </a:t>
                      </a:r>
                      <a:r>
                        <a:rPr lang="de-AT" sz="2000" dirty="0" err="1"/>
                        <a:t>decimal</a:t>
                      </a:r>
                      <a:r>
                        <a:rPr lang="de-AT" sz="2000" dirty="0"/>
                        <a:t>).</a:t>
                      </a:r>
                    </a:p>
                  </a:txBody>
                  <a:tcPr/>
                </a:tc>
                <a:extLst>
                  <a:ext uri="{0D108BD9-81ED-4DB2-BD59-A6C34878D82A}">
                    <a16:rowId xmlns:a16="http://schemas.microsoft.com/office/drawing/2014/main" val="1305733968"/>
                  </a:ext>
                </a:extLst>
              </a:tr>
              <a:tr h="370840">
                <a:tc>
                  <a:txBody>
                    <a:bodyPr/>
                    <a:lstStyle/>
                    <a:p>
                      <a:r>
                        <a:rPr lang="de-DE" sz="2000" dirty="0">
                          <a:latin typeface="Courier New" panose="02070309020205020404" pitchFamily="49" charset="0"/>
                          <a:cs typeface="Courier New" panose="02070309020205020404" pitchFamily="49" charset="0"/>
                        </a:rPr>
                        <a:t>o</a:t>
                      </a:r>
                      <a:r>
                        <a:rPr lang="de-DE" sz="2000" dirty="0">
                          <a:latin typeface="+mn-lt"/>
                          <a:cs typeface="Courier New" panose="02070309020205020404" pitchFamily="49" charset="0"/>
                        </a:rPr>
                        <a:t> </a:t>
                      </a:r>
                      <a:r>
                        <a:rPr lang="de-DE" sz="2000" dirty="0" err="1">
                          <a:latin typeface="+mn-lt"/>
                          <a:cs typeface="Courier New" panose="02070309020205020404" pitchFamily="49" charset="0"/>
                        </a:rPr>
                        <a:t>or</a:t>
                      </a:r>
                      <a:r>
                        <a:rPr lang="de-DE" sz="2000" dirty="0">
                          <a:latin typeface="+mn-lt"/>
                          <a:cs typeface="Courier New" panose="02070309020205020404" pitchFamily="49" charset="0"/>
                        </a:rPr>
                        <a:t> </a:t>
                      </a:r>
                      <a:r>
                        <a:rPr lang="de-DE" sz="2000" dirty="0">
                          <a:latin typeface="Courier New" panose="02070309020205020404" pitchFamily="49" charset="0"/>
                          <a:cs typeface="Courier New" panose="02070309020205020404" pitchFamily="49" charset="0"/>
                        </a:rPr>
                        <a:t>u</a:t>
                      </a:r>
                      <a:endParaRPr lang="de-AT" sz="2000" dirty="0">
                        <a:latin typeface="Courier New" panose="02070309020205020404" pitchFamily="49" charset="0"/>
                        <a:cs typeface="Courier New" panose="02070309020205020404" pitchFamily="49" charset="0"/>
                      </a:endParaRPr>
                    </a:p>
                  </a:txBody>
                  <a:tcPr/>
                </a:tc>
                <a:tc>
                  <a:txBody>
                    <a:bodyPr/>
                    <a:lstStyle/>
                    <a:p>
                      <a:r>
                        <a:rPr lang="es-ES" sz="2000" dirty="0"/>
                        <a:t>Unsigned integers (o = octal; u = decimal).</a:t>
                      </a:r>
                      <a:endParaRPr lang="de-AT" sz="2000" dirty="0"/>
                    </a:p>
                  </a:txBody>
                  <a:tcPr/>
                </a:tc>
                <a:extLst>
                  <a:ext uri="{0D108BD9-81ED-4DB2-BD59-A6C34878D82A}">
                    <a16:rowId xmlns:a16="http://schemas.microsoft.com/office/drawing/2014/main" val="311851949"/>
                  </a:ext>
                </a:extLst>
              </a:tr>
              <a:tr h="370840">
                <a:tc>
                  <a:txBody>
                    <a:bodyPr/>
                    <a:lstStyle/>
                    <a:p>
                      <a:r>
                        <a:rPr lang="de-DE" sz="2000" dirty="0">
                          <a:latin typeface="Courier New" panose="02070309020205020404" pitchFamily="49" charset="0"/>
                          <a:cs typeface="Courier New" panose="02070309020205020404" pitchFamily="49" charset="0"/>
                        </a:rPr>
                        <a:t>x</a:t>
                      </a:r>
                      <a:r>
                        <a:rPr lang="de-DE" sz="2000" dirty="0"/>
                        <a:t> </a:t>
                      </a:r>
                      <a:r>
                        <a:rPr lang="de-DE" sz="2000" dirty="0" err="1"/>
                        <a:t>or</a:t>
                      </a:r>
                      <a:r>
                        <a:rPr lang="de-DE" sz="2000" dirty="0"/>
                        <a:t> </a:t>
                      </a:r>
                      <a:r>
                        <a:rPr lang="de-DE" sz="2000" dirty="0">
                          <a:latin typeface="Courier New" panose="02070309020205020404" pitchFamily="49" charset="0"/>
                          <a:cs typeface="Courier New" panose="02070309020205020404" pitchFamily="49" charset="0"/>
                        </a:rPr>
                        <a:t>X</a:t>
                      </a:r>
                      <a:endParaRPr lang="de-AT" sz="2000" dirty="0">
                        <a:latin typeface="Courier New" panose="02070309020205020404" pitchFamily="49" charset="0"/>
                        <a:cs typeface="Courier New" panose="02070309020205020404" pitchFamily="49" charset="0"/>
                      </a:endParaRPr>
                    </a:p>
                  </a:txBody>
                  <a:tcPr/>
                </a:tc>
                <a:tc>
                  <a:txBody>
                    <a:bodyPr/>
                    <a:lstStyle/>
                    <a:p>
                      <a:r>
                        <a:rPr lang="en-US" sz="2000" dirty="0"/>
                        <a:t>unsigned integers (hexadecimal) x = lower case; X = upper case.</a:t>
                      </a:r>
                      <a:endParaRPr lang="de-AT" sz="2000" dirty="0"/>
                    </a:p>
                  </a:txBody>
                  <a:tcPr/>
                </a:tc>
                <a:extLst>
                  <a:ext uri="{0D108BD9-81ED-4DB2-BD59-A6C34878D82A}">
                    <a16:rowId xmlns:a16="http://schemas.microsoft.com/office/drawing/2014/main" val="3628041765"/>
                  </a:ext>
                </a:extLst>
              </a:tr>
              <a:tr h="370840">
                <a:tc>
                  <a:txBody>
                    <a:bodyPr/>
                    <a:lstStyle/>
                    <a:p>
                      <a:r>
                        <a:rPr lang="de-DE" sz="2000" dirty="0" err="1">
                          <a:latin typeface="Courier New" panose="02070309020205020404" pitchFamily="49" charset="0"/>
                          <a:cs typeface="Courier New" panose="02070309020205020404" pitchFamily="49" charset="0"/>
                        </a:rPr>
                        <a:t>e,E,f</a:t>
                      </a:r>
                      <a:r>
                        <a:rPr lang="de-DE" sz="2000" dirty="0">
                          <a:latin typeface="Courier New" panose="02070309020205020404" pitchFamily="49" charset="0"/>
                          <a:cs typeface="Courier New" panose="02070309020205020404" pitchFamily="49" charset="0"/>
                        </a:rPr>
                        <a:t> </a:t>
                      </a:r>
                      <a:r>
                        <a:rPr lang="de-DE" sz="2000" dirty="0" err="1"/>
                        <a:t>or</a:t>
                      </a:r>
                      <a:r>
                        <a:rPr lang="de-DE" sz="2000" dirty="0"/>
                        <a:t> </a:t>
                      </a:r>
                      <a:r>
                        <a:rPr lang="de-DE" sz="2000" dirty="0">
                          <a:latin typeface="Courier New" panose="02070309020205020404" pitchFamily="49" charset="0"/>
                          <a:cs typeface="Courier New" panose="02070309020205020404" pitchFamily="49" charset="0"/>
                        </a:rPr>
                        <a:t>F</a:t>
                      </a:r>
                      <a:r>
                        <a:rPr lang="de-DE" sz="2000" dirty="0"/>
                        <a:t> </a:t>
                      </a:r>
                      <a:endParaRPr lang="de-AT" sz="2000" dirty="0"/>
                    </a:p>
                  </a:txBody>
                  <a:tcPr/>
                </a:tc>
                <a:tc>
                  <a:txBody>
                    <a:bodyPr/>
                    <a:lstStyle/>
                    <a:p>
                      <a:r>
                        <a:rPr lang="en-US" sz="2000" dirty="0"/>
                        <a:t>Floating point number in exponential format </a:t>
                      </a:r>
                      <a:r>
                        <a:rPr lang="en-US" sz="2000" dirty="0" err="1"/>
                        <a:t>e,f</a:t>
                      </a:r>
                      <a:r>
                        <a:rPr lang="en-US" sz="2000" dirty="0"/>
                        <a:t> = lower case; E,F = upper case.</a:t>
                      </a:r>
                      <a:endParaRPr lang="de-AT" sz="2000" dirty="0"/>
                    </a:p>
                  </a:txBody>
                  <a:tcPr/>
                </a:tc>
                <a:extLst>
                  <a:ext uri="{0D108BD9-81ED-4DB2-BD59-A6C34878D82A}">
                    <a16:rowId xmlns:a16="http://schemas.microsoft.com/office/drawing/2014/main" val="1066453749"/>
                  </a:ext>
                </a:extLst>
              </a:tr>
              <a:tr h="370840">
                <a:tc>
                  <a:txBody>
                    <a:bodyPr/>
                    <a:lstStyle/>
                    <a:p>
                      <a:r>
                        <a:rPr lang="de-DE" sz="2000" dirty="0">
                          <a:latin typeface="Courier New" panose="02070309020205020404" pitchFamily="49" charset="0"/>
                          <a:cs typeface="Courier New" panose="02070309020205020404" pitchFamily="49" charset="0"/>
                        </a:rPr>
                        <a:t>C</a:t>
                      </a:r>
                      <a:endParaRPr lang="de-AT" sz="2000" dirty="0">
                        <a:latin typeface="Courier New" panose="02070309020205020404" pitchFamily="49" charset="0"/>
                        <a:cs typeface="Courier New" panose="02070309020205020404" pitchFamily="49" charset="0"/>
                      </a:endParaRPr>
                    </a:p>
                  </a:txBody>
                  <a:tcPr/>
                </a:tc>
                <a:tc>
                  <a:txBody>
                    <a:bodyPr/>
                    <a:lstStyle/>
                    <a:p>
                      <a:r>
                        <a:rPr lang="de-DE" sz="2000" dirty="0"/>
                        <a:t>A sign.</a:t>
                      </a:r>
                      <a:endParaRPr lang="de-AT" sz="2000" dirty="0"/>
                    </a:p>
                  </a:txBody>
                  <a:tcPr/>
                </a:tc>
                <a:extLst>
                  <a:ext uri="{0D108BD9-81ED-4DB2-BD59-A6C34878D82A}">
                    <a16:rowId xmlns:a16="http://schemas.microsoft.com/office/drawing/2014/main" val="1094753275"/>
                  </a:ext>
                </a:extLst>
              </a:tr>
              <a:tr h="370840">
                <a:tc>
                  <a:txBody>
                    <a:bodyPr/>
                    <a:lstStyle/>
                    <a:p>
                      <a:r>
                        <a:rPr lang="de-DE" sz="2000" dirty="0"/>
                        <a:t>s</a:t>
                      </a:r>
                      <a:endParaRPr lang="de-AT" sz="2000" dirty="0"/>
                    </a:p>
                  </a:txBody>
                  <a:tcPr/>
                </a:tc>
                <a:tc>
                  <a:txBody>
                    <a:bodyPr/>
                    <a:lstStyle/>
                    <a:p>
                      <a:r>
                        <a:rPr lang="de-DE" sz="2000" dirty="0"/>
                        <a:t>A string.</a:t>
                      </a:r>
                      <a:endParaRPr lang="de-AT" sz="2000" dirty="0"/>
                    </a:p>
                  </a:txBody>
                  <a:tcPr/>
                </a:tc>
                <a:extLst>
                  <a:ext uri="{0D108BD9-81ED-4DB2-BD59-A6C34878D82A}">
                    <a16:rowId xmlns:a16="http://schemas.microsoft.com/office/drawing/2014/main" val="2457901428"/>
                  </a:ext>
                </a:extLst>
              </a:tr>
              <a:tr h="370840">
                <a:tc>
                  <a:txBody>
                    <a:bodyPr/>
                    <a:lstStyle/>
                    <a:p>
                      <a:r>
                        <a:rPr lang="de-DE" sz="2000" dirty="0"/>
                        <a:t>%</a:t>
                      </a:r>
                      <a:endParaRPr lang="de-AT" sz="2000" dirty="0"/>
                    </a:p>
                  </a:txBody>
                  <a:tcPr/>
                </a:tc>
                <a:tc>
                  <a:txBody>
                    <a:bodyPr/>
                    <a:lstStyle/>
                    <a:p>
                      <a:r>
                        <a:rPr lang="en-US" sz="2000" dirty="0"/>
                        <a:t>No argument conversion takes place, a "%" character is output.</a:t>
                      </a:r>
                      <a:endParaRPr lang="de-AT" sz="2000" dirty="0"/>
                    </a:p>
                  </a:txBody>
                  <a:tcPr/>
                </a:tc>
                <a:extLst>
                  <a:ext uri="{0D108BD9-81ED-4DB2-BD59-A6C34878D82A}">
                    <a16:rowId xmlns:a16="http://schemas.microsoft.com/office/drawing/2014/main" val="1298097432"/>
                  </a:ext>
                </a:extLst>
              </a:tr>
            </a:tbl>
          </a:graphicData>
        </a:graphic>
      </p:graphicFrame>
      <p:sp>
        <p:nvSpPr>
          <p:cNvPr id="8" name="Textfeld 7"/>
          <p:cNvSpPr txBox="1"/>
          <p:nvPr/>
        </p:nvSpPr>
        <p:spPr>
          <a:xfrm>
            <a:off x="838200" y="1456293"/>
            <a:ext cx="10515600" cy="369332"/>
          </a:xfrm>
          <a:prstGeom prst="rect">
            <a:avLst/>
          </a:prstGeom>
          <a:noFill/>
        </p:spPr>
        <p:txBody>
          <a:bodyPr wrap="square" rtlCol="0">
            <a:spAutoFit/>
          </a:bodyPr>
          <a:lstStyle/>
          <a:p>
            <a:r>
              <a:rPr lang="en-US" dirty="0">
                <a:solidFill>
                  <a:schemeClr val="bg1">
                    <a:lumMod val="50000"/>
                  </a:schemeClr>
                </a:solidFill>
              </a:rPr>
              <a:t>Note: A "%" must be placed before each symbol for the output.</a:t>
            </a:r>
            <a:endParaRPr lang="de-AT" dirty="0">
              <a:solidFill>
                <a:schemeClr val="bg1">
                  <a:lumMod val="50000"/>
                </a:schemeClr>
              </a:solidFill>
            </a:endParaRPr>
          </a:p>
        </p:txBody>
      </p:sp>
      <p:sp>
        <p:nvSpPr>
          <p:cNvPr id="3" name="Foliennummernplatzhalter 2">
            <a:extLst>
              <a:ext uri="{FF2B5EF4-FFF2-40B4-BE49-F238E27FC236}">
                <a16:creationId xmlns:a16="http://schemas.microsoft.com/office/drawing/2014/main" id="{00A90BBA-AC01-462B-9C67-A0A6B35569AB}"/>
              </a:ext>
            </a:extLst>
          </p:cNvPr>
          <p:cNvSpPr>
            <a:spLocks noGrp="1"/>
          </p:cNvSpPr>
          <p:nvPr>
            <p:ph type="sldNum" sz="quarter" idx="12"/>
          </p:nvPr>
        </p:nvSpPr>
        <p:spPr/>
        <p:txBody>
          <a:bodyPr/>
          <a:lstStyle/>
          <a:p>
            <a:fld id="{2C841AF4-9269-48CE-AD6A-B08F2B57E357}" type="slidenum">
              <a:rPr lang="de-AT" smtClean="0"/>
              <a:t>21</a:t>
            </a:fld>
            <a:endParaRPr lang="de-AT"/>
          </a:p>
        </p:txBody>
      </p:sp>
    </p:spTree>
    <p:extLst>
      <p:ext uri="{BB962C8B-B14F-4D97-AF65-F5344CB8AC3E}">
        <p14:creationId xmlns:p14="http://schemas.microsoft.com/office/powerpoint/2010/main" val="214518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Input</a:t>
            </a:r>
            <a:endParaRPr lang="de-AT" dirty="0"/>
          </a:p>
        </p:txBody>
      </p:sp>
      <p:sp>
        <p:nvSpPr>
          <p:cNvPr id="3" name="Inhaltsplatzhalter 2"/>
          <p:cNvSpPr>
            <a:spLocks noGrp="1"/>
          </p:cNvSpPr>
          <p:nvPr>
            <p:ph idx="1"/>
          </p:nvPr>
        </p:nvSpPr>
        <p:spPr/>
        <p:txBody>
          <a:bodyPr/>
          <a:lstStyle/>
          <a:p>
            <a:r>
              <a:rPr lang="de-DE" dirty="0" err="1"/>
              <a:t>Spezific</a:t>
            </a:r>
            <a:r>
              <a:rPr lang="de-DE" dirty="0"/>
              <a:t> Syntax:</a:t>
            </a:r>
          </a:p>
          <a:p>
            <a:pPr lvl="1"/>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var</a:t>
            </a:r>
            <a:r>
              <a:rPr lang="de-DE" dirty="0">
                <a:latin typeface="Courier New" panose="02070309020205020404" pitchFamily="49" charset="0"/>
                <a:cs typeface="Courier New" panose="02070309020205020404" pitchFamily="49" charset="0"/>
              </a:rPr>
              <a:t>&gt; = &lt;</a:t>
            </a:r>
            <a:r>
              <a:rPr lang="de-DE" dirty="0" err="1">
                <a:latin typeface="Courier New" panose="02070309020205020404" pitchFamily="49" charset="0"/>
                <a:cs typeface="Courier New" panose="02070309020205020404" pitchFamily="49" charset="0"/>
              </a:rPr>
              <a:t>Datatyp</a:t>
            </a:r>
            <a:r>
              <a:rPr lang="de-DE" dirty="0">
                <a:latin typeface="Courier New" panose="02070309020205020404" pitchFamily="49" charset="0"/>
                <a:cs typeface="Courier New" panose="02070309020205020404" pitchFamily="49" charset="0"/>
              </a:rPr>
              <a:t>&gt;( &lt;</a:t>
            </a:r>
            <a:r>
              <a:rPr lang="de-DE" dirty="0" err="1">
                <a:latin typeface="Courier New" panose="02070309020205020404" pitchFamily="49" charset="0"/>
                <a:cs typeface="Courier New" panose="02070309020205020404" pitchFamily="49" charset="0"/>
              </a:rPr>
              <a:t>InputMethod</a:t>
            </a:r>
            <a:r>
              <a:rPr lang="de-DE"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TEXT: </a:t>
            </a:r>
            <a:r>
              <a:rPr lang="en-US"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 ) )</a:t>
            </a:r>
          </a:p>
          <a:p>
            <a:pPr lvl="1"/>
            <a:endParaRPr lang="de-DE"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myInt</a:t>
            </a:r>
            <a:r>
              <a:rPr lang="en-US" dirty="0">
                <a:latin typeface="Courier New" panose="02070309020205020404" pitchFamily="49" charset="0"/>
                <a:cs typeface="Courier New" panose="02070309020205020404" pitchFamily="49" charset="0"/>
              </a:rPr>
              <a:t> = int( input( "Please enter a natural number: " ) )</a:t>
            </a:r>
          </a:p>
          <a:p>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myInt</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myInt</a:t>
            </a:r>
            <a:r>
              <a:rPr lang="en-US" dirty="0">
                <a:latin typeface="Courier New" panose="02070309020205020404" pitchFamily="49" charset="0"/>
                <a:cs typeface="Courier New" panose="02070309020205020404" pitchFamily="49" charset="0"/>
              </a:rPr>
              <a:t> ) )</a:t>
            </a:r>
          </a:p>
          <a:p>
            <a:endParaRPr lang="de-AT" dirty="0">
              <a:latin typeface="Courier New" panose="02070309020205020404" pitchFamily="49" charset="0"/>
              <a:cs typeface="Courier New" panose="02070309020205020404" pitchFamily="49" charset="0"/>
            </a:endParaRPr>
          </a:p>
        </p:txBody>
      </p:sp>
      <p:sp>
        <p:nvSpPr>
          <p:cNvPr id="7" name="Foliennummernplatzhalter 6">
            <a:extLst>
              <a:ext uri="{FF2B5EF4-FFF2-40B4-BE49-F238E27FC236}">
                <a16:creationId xmlns:a16="http://schemas.microsoft.com/office/drawing/2014/main" id="{A04FDD03-3A52-4755-8DCE-8907A9473E6A}"/>
              </a:ext>
            </a:extLst>
          </p:cNvPr>
          <p:cNvSpPr>
            <a:spLocks noGrp="1"/>
          </p:cNvSpPr>
          <p:nvPr>
            <p:ph type="sldNum" sz="quarter" idx="12"/>
          </p:nvPr>
        </p:nvSpPr>
        <p:spPr/>
        <p:txBody>
          <a:bodyPr/>
          <a:lstStyle/>
          <a:p>
            <a:fld id="{2C841AF4-9269-48CE-AD6A-B08F2B57E357}" type="slidenum">
              <a:rPr lang="de-AT" smtClean="0"/>
              <a:t>22</a:t>
            </a:fld>
            <a:endParaRPr lang="de-AT"/>
          </a:p>
        </p:txBody>
      </p:sp>
    </p:spTree>
    <p:extLst>
      <p:ext uri="{BB962C8B-B14F-4D97-AF65-F5344CB8AC3E}">
        <p14:creationId xmlns:p14="http://schemas.microsoft.com/office/powerpoint/2010/main" val="2724717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Input </a:t>
            </a:r>
            <a:r>
              <a:rPr lang="de-DE" dirty="0" err="1"/>
              <a:t>with</a:t>
            </a:r>
            <a:r>
              <a:rPr lang="de-DE" dirty="0"/>
              <a:t> Error-Handling</a:t>
            </a:r>
            <a:endParaRPr lang="de-AT" dirty="0"/>
          </a:p>
        </p:txBody>
      </p:sp>
      <p:sp>
        <p:nvSpPr>
          <p:cNvPr id="3" name="Inhaltsplatzhalter 2"/>
          <p:cNvSpPr>
            <a:spLocks noGrp="1"/>
          </p:cNvSpPr>
          <p:nvPr>
            <p:ph idx="1"/>
          </p:nvPr>
        </p:nvSpPr>
        <p:spPr>
          <a:xfrm>
            <a:off x="209909" y="1825625"/>
            <a:ext cx="11772182" cy="4351338"/>
          </a:xfrm>
        </p:spPr>
        <p:txBody>
          <a:bodyPr>
            <a:normAutofit fontScale="85000" lnSpcReduction="10000"/>
          </a:bodyPr>
          <a:lstStyle/>
          <a:p>
            <a:r>
              <a:rPr lang="de-AT" dirty="0" err="1">
                <a:latin typeface="Courier New" panose="02070309020205020404" pitchFamily="49" charset="0"/>
                <a:cs typeface="Courier New" panose="02070309020205020404" pitchFamily="49" charset="0"/>
              </a:rPr>
              <a:t>myInt</a:t>
            </a:r>
            <a:r>
              <a:rPr lang="de-AT" dirty="0">
                <a:latin typeface="Courier New" panose="02070309020205020404" pitchFamily="49" charset="0"/>
                <a:cs typeface="Courier New" panose="02070309020205020404" pitchFamily="49" charset="0"/>
              </a:rPr>
              <a:t> = None</a:t>
            </a:r>
          </a:p>
          <a:p>
            <a:endParaRPr lang="de-DE" dirty="0">
              <a:latin typeface="Courier New" panose="02070309020205020404" pitchFamily="49" charset="0"/>
              <a:cs typeface="Courier New" panose="02070309020205020404" pitchFamily="49" charset="0"/>
            </a:endParaRPr>
          </a:p>
          <a:p>
            <a:r>
              <a:rPr lang="de-AT" dirty="0" err="1">
                <a:latin typeface="Courier New" panose="02070309020205020404" pitchFamily="49" charset="0"/>
                <a:cs typeface="Courier New" panose="02070309020205020404" pitchFamily="49" charset="0"/>
              </a:rPr>
              <a:t>try</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 Read in</a:t>
            </a:r>
          </a:p>
          <a:p>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myInt</a:t>
            </a:r>
            <a:r>
              <a:rPr lang="de-AT" dirty="0">
                <a:latin typeface="Courier New" panose="02070309020205020404" pitchFamily="49" charset="0"/>
                <a:cs typeface="Courier New" panose="02070309020205020404" pitchFamily="49" charset="0"/>
              </a:rPr>
              <a:t> = </a:t>
            </a:r>
            <a:r>
              <a:rPr lang="de-AT" dirty="0" err="1">
                <a:latin typeface="Courier New" panose="02070309020205020404" pitchFamily="49" charset="0"/>
                <a:cs typeface="Courier New" panose="02070309020205020404" pitchFamily="49" charset="0"/>
              </a:rPr>
              <a:t>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input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Please</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enter</a:t>
            </a:r>
            <a:r>
              <a:rPr lang="de-AT" dirty="0">
                <a:latin typeface="Courier New" panose="02070309020205020404" pitchFamily="49" charset="0"/>
                <a:cs typeface="Courier New" panose="02070309020205020404" pitchFamily="49" charset="0"/>
              </a:rPr>
              <a:t> a </a:t>
            </a:r>
            <a:r>
              <a:rPr lang="de-AT" dirty="0" err="1">
                <a:latin typeface="Courier New" panose="02070309020205020404" pitchFamily="49" charset="0"/>
                <a:cs typeface="Courier New" panose="02070309020205020404" pitchFamily="49" charset="0"/>
              </a:rPr>
              <a:t>natural</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number</a:t>
            </a:r>
            <a:r>
              <a:rPr lang="de-AT" dirty="0">
                <a:latin typeface="Courier New" panose="02070309020205020404" pitchFamily="49" charset="0"/>
                <a:cs typeface="Courier New" panose="02070309020205020404" pitchFamily="49" charset="0"/>
              </a:rPr>
              <a:t>: " ) )</a:t>
            </a:r>
          </a:p>
          <a:p>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myInt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format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myInt</a:t>
            </a:r>
            <a:r>
              <a:rPr lang="de-AT" dirty="0">
                <a:latin typeface="Courier New" panose="02070309020205020404" pitchFamily="49" charset="0"/>
                <a:cs typeface="Courier New" panose="02070309020205020404" pitchFamily="49" charset="0"/>
              </a:rPr>
              <a:t> ) )</a:t>
            </a:r>
          </a:p>
          <a:p>
            <a:r>
              <a:rPr lang="de-AT" dirty="0" err="1">
                <a:latin typeface="Courier New" panose="02070309020205020404" pitchFamily="49" charset="0"/>
                <a:cs typeface="Courier New" panose="02070309020205020404" pitchFamily="49" charset="0"/>
              </a:rPr>
              <a:t>except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ValueError</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If it does not meet the criteria, it will be aborted.</a:t>
            </a:r>
            <a:endParaRPr lang="de-AT" dirty="0">
              <a:latin typeface="Courier New" panose="02070309020205020404" pitchFamily="49" charset="0"/>
              <a:cs typeface="Courier New" panose="02070309020205020404" pitchFamily="49" charset="0"/>
            </a:endParaRPr>
          </a:p>
          <a:p>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print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Oops</a:t>
            </a:r>
            <a:r>
              <a:rPr lang="de-AT" dirty="0">
                <a:latin typeface="Courier New" panose="02070309020205020404" pitchFamily="49" charset="0"/>
                <a:cs typeface="Courier New" panose="02070309020205020404" pitchFamily="49" charset="0"/>
              </a:rPr>
              <a:t>! --&gt; </a:t>
            </a:r>
            <a:r>
              <a:rPr lang="de-AT" dirty="0" err="1">
                <a:latin typeface="Courier New" panose="02070309020205020404" pitchFamily="49" charset="0"/>
                <a:cs typeface="Courier New" panose="02070309020205020404" pitchFamily="49" charset="0"/>
              </a:rPr>
              <a:t>That</a:t>
            </a:r>
            <a:r>
              <a:rPr lang="de-AT" dirty="0">
                <a:latin typeface="Courier New" panose="02070309020205020404" pitchFamily="49" charset="0"/>
                <a:cs typeface="Courier New" panose="02070309020205020404" pitchFamily="49" charset="0"/>
              </a:rPr>
              <a:t> was </a:t>
            </a:r>
            <a:r>
              <a:rPr lang="de-AT" dirty="0" err="1">
                <a:latin typeface="Courier New" panose="02070309020205020404" pitchFamily="49" charset="0"/>
                <a:cs typeface="Courier New" panose="02070309020205020404" pitchFamily="49" charset="0"/>
              </a:rPr>
              <a:t>no</a:t>
            </a:r>
            <a:r>
              <a:rPr lang="de-AT" dirty="0">
                <a:latin typeface="Courier New" panose="02070309020205020404" pitchFamily="49" charset="0"/>
                <a:cs typeface="Courier New" panose="02070309020205020404" pitchFamily="49" charset="0"/>
              </a:rPr>
              <a:t> valid </a:t>
            </a:r>
            <a:r>
              <a:rPr lang="de-AT" dirty="0" err="1">
                <a:latin typeface="Courier New" panose="02070309020205020404" pitchFamily="49" charset="0"/>
                <a:cs typeface="Courier New" panose="02070309020205020404" pitchFamily="49" charset="0"/>
              </a:rPr>
              <a:t>natural</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number</a:t>
            </a:r>
            <a:r>
              <a:rPr lang="de-AT" dirty="0">
                <a:latin typeface="Courier New" panose="02070309020205020404" pitchFamily="49" charset="0"/>
                <a:cs typeface="Courier New" panose="02070309020205020404" pitchFamily="49" charset="0"/>
              </a:rPr>
              <a:t>." )</a:t>
            </a:r>
          </a:p>
          <a:p>
            <a:endParaRPr lang="de-AT" dirty="0"/>
          </a:p>
        </p:txBody>
      </p:sp>
      <p:sp>
        <p:nvSpPr>
          <p:cNvPr id="7" name="Foliennummernplatzhalter 6">
            <a:extLst>
              <a:ext uri="{FF2B5EF4-FFF2-40B4-BE49-F238E27FC236}">
                <a16:creationId xmlns:a16="http://schemas.microsoft.com/office/drawing/2014/main" id="{705DA638-5803-4363-90F7-377D9681A3C1}"/>
              </a:ext>
            </a:extLst>
          </p:cNvPr>
          <p:cNvSpPr>
            <a:spLocks noGrp="1"/>
          </p:cNvSpPr>
          <p:nvPr>
            <p:ph type="sldNum" sz="quarter" idx="12"/>
          </p:nvPr>
        </p:nvSpPr>
        <p:spPr/>
        <p:txBody>
          <a:bodyPr/>
          <a:lstStyle/>
          <a:p>
            <a:fld id="{2C841AF4-9269-48CE-AD6A-B08F2B57E357}" type="slidenum">
              <a:rPr lang="de-AT" smtClean="0"/>
              <a:t>23</a:t>
            </a:fld>
            <a:endParaRPr lang="de-AT"/>
          </a:p>
        </p:txBody>
      </p:sp>
    </p:spTree>
    <p:extLst>
      <p:ext uri="{BB962C8B-B14F-4D97-AF65-F5344CB8AC3E}">
        <p14:creationId xmlns:p14="http://schemas.microsoft.com/office/powerpoint/2010/main" val="99605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Handling multiple errors at once</a:t>
            </a:r>
            <a:endParaRPr lang="de-AT" dirty="0"/>
          </a:p>
        </p:txBody>
      </p:sp>
      <p:sp>
        <p:nvSpPr>
          <p:cNvPr id="3" name="Inhaltsplatzhalter 2"/>
          <p:cNvSpPr>
            <a:spLocks noGrp="1"/>
          </p:cNvSpPr>
          <p:nvPr>
            <p:ph idx="1"/>
          </p:nvPr>
        </p:nvSpPr>
        <p:spPr>
          <a:xfrm>
            <a:off x="227162" y="1825625"/>
            <a:ext cx="11737676" cy="4351338"/>
          </a:xfrm>
        </p:spPr>
        <p:txBody>
          <a:bodyPr>
            <a:normAutofit/>
          </a:bodyPr>
          <a:lstStyle/>
          <a:p>
            <a:r>
              <a:rPr lang="de-AT" sz="2000" dirty="0" err="1">
                <a:latin typeface="Courier New" panose="02070309020205020404" pitchFamily="49" charset="0"/>
                <a:cs typeface="Courier New" panose="02070309020205020404" pitchFamily="49" charset="0"/>
              </a:rPr>
              <a:t>try</a:t>
            </a:r>
            <a:r>
              <a:rPr lang="de-AT" sz="2000" dirty="0">
                <a:latin typeface="Courier New" panose="02070309020205020404" pitchFamily="49" charset="0"/>
                <a:cs typeface="Courier New" panose="02070309020205020404" pitchFamily="49" charset="0"/>
              </a:rPr>
              <a:t>:</a:t>
            </a:r>
          </a:p>
          <a:p>
            <a:r>
              <a:rPr lang="de-AT" sz="2000" dirty="0">
                <a:latin typeface="Courier New" panose="02070309020205020404" pitchFamily="49" charset="0"/>
                <a:cs typeface="Courier New" panose="02070309020205020404" pitchFamily="49" charset="0"/>
              </a:rPr>
              <a:t>	# Read in</a:t>
            </a:r>
          </a:p>
          <a:p>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myInt</a:t>
            </a:r>
            <a:r>
              <a:rPr lang="de-AT" sz="2000" dirty="0">
                <a:latin typeface="Courier New" panose="02070309020205020404" pitchFamily="49" charset="0"/>
                <a:cs typeface="Courier New" panose="02070309020205020404" pitchFamily="49" charset="0"/>
              </a:rPr>
              <a:t> = </a:t>
            </a:r>
            <a:r>
              <a:rPr lang="de-AT" sz="2000" dirty="0" err="1">
                <a:latin typeface="Courier New" panose="02070309020205020404" pitchFamily="49" charset="0"/>
                <a:cs typeface="Courier New" panose="02070309020205020404" pitchFamily="49" charset="0"/>
              </a:rPr>
              <a:t>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input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Please</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enter</a:t>
            </a:r>
            <a:r>
              <a:rPr lang="de-AT" sz="2000" dirty="0">
                <a:latin typeface="Courier New" panose="02070309020205020404" pitchFamily="49" charset="0"/>
                <a:cs typeface="Courier New" panose="02070309020205020404" pitchFamily="49" charset="0"/>
              </a:rPr>
              <a:t> a </a:t>
            </a:r>
            <a:r>
              <a:rPr lang="de-AT" sz="2000" dirty="0" err="1">
                <a:latin typeface="Courier New" panose="02070309020205020404" pitchFamily="49" charset="0"/>
                <a:cs typeface="Courier New" panose="02070309020205020404" pitchFamily="49" charset="0"/>
              </a:rPr>
              <a:t>natural</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number</a:t>
            </a:r>
            <a:r>
              <a:rPr lang="de-AT" sz="2000" dirty="0">
                <a:latin typeface="Courier New" panose="02070309020205020404" pitchFamily="49" charset="0"/>
                <a:cs typeface="Courier New" panose="02070309020205020404" pitchFamily="49" charset="0"/>
              </a:rPr>
              <a:t>: " ) )</a:t>
            </a:r>
          </a:p>
          <a:p>
            <a:r>
              <a:rPr lang="de-AT" sz="2000" dirty="0" err="1">
                <a:latin typeface="Courier New" panose="02070309020205020404" pitchFamily="49" charset="0"/>
                <a:cs typeface="Courier New" panose="02070309020205020404" pitchFamily="49" charset="0"/>
              </a:rPr>
              <a:t>except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ValueError</a:t>
            </a:r>
            <a:r>
              <a:rPr lang="de-AT" sz="2000" dirty="0">
                <a:latin typeface="Courier New" panose="02070309020205020404" pitchFamily="49" charset="0"/>
                <a:cs typeface="Courier New" panose="02070309020205020404" pitchFamily="49" charset="0"/>
              </a:rPr>
              <a:t>:</a:t>
            </a:r>
          </a:p>
          <a:p>
            <a:r>
              <a:rPr lang="de-AT" sz="2000" dirty="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If it does not meet the criteria, it will be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aborted. </a:t>
            </a:r>
            <a:r>
              <a:rPr lang="de-AT" sz="2000" dirty="0">
                <a:latin typeface="Courier New" panose="02070309020205020404" pitchFamily="49" charset="0"/>
                <a:cs typeface="Courier New" panose="02070309020205020404" pitchFamily="49" charset="0"/>
              </a:rPr>
              <a:t>	</a:t>
            </a:r>
          </a:p>
          <a:p>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Oops</a:t>
            </a:r>
            <a:r>
              <a:rPr lang="de-AT" sz="2000" dirty="0">
                <a:latin typeface="Courier New" panose="02070309020205020404" pitchFamily="49" charset="0"/>
                <a:cs typeface="Courier New" panose="02070309020205020404" pitchFamily="49" charset="0"/>
              </a:rPr>
              <a:t>! --&gt; </a:t>
            </a:r>
            <a:r>
              <a:rPr lang="de-AT" sz="2000" dirty="0" err="1">
                <a:latin typeface="Courier New" panose="02070309020205020404" pitchFamily="49" charset="0"/>
                <a:cs typeface="Courier New" panose="02070309020205020404" pitchFamily="49" charset="0"/>
              </a:rPr>
              <a:t>That</a:t>
            </a:r>
            <a:r>
              <a:rPr lang="de-AT" sz="2000" dirty="0">
                <a:latin typeface="Courier New" panose="02070309020205020404" pitchFamily="49" charset="0"/>
                <a:cs typeface="Courier New" panose="02070309020205020404" pitchFamily="49" charset="0"/>
              </a:rPr>
              <a:t> was </a:t>
            </a:r>
            <a:r>
              <a:rPr lang="de-AT" sz="2000" dirty="0" err="1">
                <a:latin typeface="Courier New" panose="02070309020205020404" pitchFamily="49" charset="0"/>
                <a:cs typeface="Courier New" panose="02070309020205020404" pitchFamily="49" charset="0"/>
              </a:rPr>
              <a:t>no</a:t>
            </a:r>
            <a:r>
              <a:rPr lang="de-AT" sz="2000" dirty="0">
                <a:latin typeface="Courier New" panose="02070309020205020404" pitchFamily="49" charset="0"/>
                <a:cs typeface="Courier New" panose="02070309020205020404" pitchFamily="49" charset="0"/>
              </a:rPr>
              <a:t> valid </a:t>
            </a:r>
            <a:r>
              <a:rPr lang="de-AT" sz="2000" dirty="0" err="1">
                <a:latin typeface="Courier New" panose="02070309020205020404" pitchFamily="49" charset="0"/>
                <a:cs typeface="Courier New" panose="02070309020205020404" pitchFamily="49" charset="0"/>
              </a:rPr>
              <a:t>natural</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number</a:t>
            </a:r>
            <a:r>
              <a:rPr lang="de-AT" sz="2000" dirty="0">
                <a:latin typeface="Courier New" panose="02070309020205020404" pitchFamily="49" charset="0"/>
                <a:cs typeface="Courier New" panose="02070309020205020404" pitchFamily="49" charset="0"/>
              </a:rPr>
              <a:t>." )</a:t>
            </a:r>
          </a:p>
          <a:p>
            <a:r>
              <a:rPr lang="de-AT" sz="2000" dirty="0" err="1">
                <a:latin typeface="Courier New" panose="02070309020205020404" pitchFamily="49" charset="0"/>
                <a:cs typeface="Courier New" panose="02070309020205020404" pitchFamily="49" charset="0"/>
              </a:rPr>
              <a:t>except</a:t>
            </a:r>
            <a:r>
              <a:rPr lang="de-AT" sz="2000" dirty="0">
                <a:latin typeface="Courier New" panose="02070309020205020404" pitchFamily="49" charset="0"/>
                <a:cs typeface="Courier New" panose="02070309020205020404" pitchFamily="49" charset="0"/>
              </a:rPr>
              <a:t>:</a:t>
            </a:r>
          </a:p>
          <a:p>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Oops</a:t>
            </a:r>
            <a:r>
              <a:rPr lang="de-AT" sz="2000" dirty="0">
                <a:latin typeface="Courier New" panose="02070309020205020404" pitchFamily="49" charset="0"/>
                <a:cs typeface="Courier New" panose="02070309020205020404" pitchFamily="49" charset="0"/>
              </a:rPr>
              <a:t>! --&gt; </a:t>
            </a:r>
            <a:r>
              <a:rPr lang="de-AT" sz="2000" dirty="0" err="1">
                <a:latin typeface="Courier New" panose="02070309020205020404" pitchFamily="49" charset="0"/>
                <a:cs typeface="Courier New" panose="02070309020205020404" pitchFamily="49" charset="0"/>
              </a:rPr>
              <a:t>There</a:t>
            </a:r>
            <a:r>
              <a:rPr lang="de-AT" sz="2000" dirty="0">
                <a:latin typeface="Courier New" panose="02070309020205020404" pitchFamily="49" charset="0"/>
                <a:cs typeface="Courier New" panose="02070309020205020404" pitchFamily="49" charset="0"/>
              </a:rPr>
              <a:t> was an Error." )</a:t>
            </a:r>
          </a:p>
          <a:p>
            <a:r>
              <a:rPr lang="de-AT" sz="2000" dirty="0" err="1">
                <a:latin typeface="Courier New" panose="02070309020205020404" pitchFamily="49" charset="0"/>
                <a:cs typeface="Courier New" panose="02070309020205020404" pitchFamily="49" charset="0"/>
              </a:rPr>
              <a:t>else</a:t>
            </a:r>
            <a:r>
              <a:rPr lang="de-AT" sz="2000" dirty="0">
                <a:latin typeface="Courier New" panose="02070309020205020404" pitchFamily="49" charset="0"/>
                <a:cs typeface="Courier New" panose="02070309020205020404" pitchFamily="49" charset="0"/>
              </a:rPr>
              <a:t>:</a:t>
            </a:r>
          </a:p>
          <a:p>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print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myInt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format</a:t>
            </a:r>
            <a:r>
              <a:rPr lang="de-AT" sz="2000" dirty="0">
                <a:latin typeface="Courier New" panose="02070309020205020404" pitchFamily="49" charset="0"/>
                <a:cs typeface="Courier New" panose="02070309020205020404" pitchFamily="49" charset="0"/>
              </a:rPr>
              <a:t>( </a:t>
            </a:r>
            <a:r>
              <a:rPr lang="de-AT" sz="2000" dirty="0" err="1">
                <a:latin typeface="Courier New" panose="02070309020205020404" pitchFamily="49" charset="0"/>
                <a:cs typeface="Courier New" panose="02070309020205020404" pitchFamily="49" charset="0"/>
              </a:rPr>
              <a:t>myInt</a:t>
            </a:r>
            <a:r>
              <a:rPr lang="de-AT" sz="2000" dirty="0">
                <a:latin typeface="Courier New" panose="02070309020205020404" pitchFamily="49" charset="0"/>
                <a:cs typeface="Courier New" panose="02070309020205020404" pitchFamily="49" charset="0"/>
              </a:rPr>
              <a:t> ) )</a:t>
            </a:r>
          </a:p>
          <a:p>
            <a:endParaRPr lang="de-AT" sz="2000" dirty="0"/>
          </a:p>
        </p:txBody>
      </p:sp>
      <p:sp>
        <p:nvSpPr>
          <p:cNvPr id="7" name="Foliennummernplatzhalter 6">
            <a:extLst>
              <a:ext uri="{FF2B5EF4-FFF2-40B4-BE49-F238E27FC236}">
                <a16:creationId xmlns:a16="http://schemas.microsoft.com/office/drawing/2014/main" id="{33D55655-84A2-4ECD-A368-19F0BD2CA68D}"/>
              </a:ext>
            </a:extLst>
          </p:cNvPr>
          <p:cNvSpPr>
            <a:spLocks noGrp="1"/>
          </p:cNvSpPr>
          <p:nvPr>
            <p:ph type="sldNum" sz="quarter" idx="12"/>
          </p:nvPr>
        </p:nvSpPr>
        <p:spPr/>
        <p:txBody>
          <a:bodyPr/>
          <a:lstStyle/>
          <a:p>
            <a:fld id="{2C841AF4-9269-48CE-AD6A-B08F2B57E357}" type="slidenum">
              <a:rPr lang="de-AT" smtClean="0"/>
              <a:t>24</a:t>
            </a:fld>
            <a:endParaRPr lang="de-AT"/>
          </a:p>
        </p:txBody>
      </p:sp>
    </p:spTree>
    <p:extLst>
      <p:ext uri="{BB962C8B-B14F-4D97-AF65-F5344CB8AC3E}">
        <p14:creationId xmlns:p14="http://schemas.microsoft.com/office/powerpoint/2010/main" val="391578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lstStyle/>
          <a:p>
            <a:r>
              <a:rPr lang="de-DE" dirty="0"/>
              <a:t>Data </a:t>
            </a:r>
            <a:r>
              <a:rPr lang="de-DE" dirty="0" err="1"/>
              <a:t>types</a:t>
            </a:r>
            <a:r>
              <a:rPr lang="de-DE" dirty="0"/>
              <a:t> in Python </a:t>
            </a:r>
            <a:endParaRPr lang="de-AT" dirty="0"/>
          </a:p>
        </p:txBody>
      </p:sp>
      <p:sp>
        <p:nvSpPr>
          <p:cNvPr id="3" name="Textplatzhalter 2"/>
          <p:cNvSpPr>
            <a:spLocks noGrp="1"/>
          </p:cNvSpPr>
          <p:nvPr>
            <p:ph type="body" idx="1"/>
          </p:nvPr>
        </p:nvSpPr>
        <p:spPr/>
        <p:txBody>
          <a:bodyPr/>
          <a:lstStyle/>
          <a:p>
            <a:r>
              <a:rPr lang="de-DE" dirty="0"/>
              <a:t>Part 1</a:t>
            </a:r>
            <a:endParaRPr lang="de-AT" dirty="0"/>
          </a:p>
        </p:txBody>
      </p:sp>
      <p:sp>
        <p:nvSpPr>
          <p:cNvPr id="7" name="Foliennummernplatzhalter 6">
            <a:extLst>
              <a:ext uri="{FF2B5EF4-FFF2-40B4-BE49-F238E27FC236}">
                <a16:creationId xmlns:a16="http://schemas.microsoft.com/office/drawing/2014/main" id="{85143083-2AC8-4A69-84FE-B71B72B44331}"/>
              </a:ext>
            </a:extLst>
          </p:cNvPr>
          <p:cNvSpPr>
            <a:spLocks noGrp="1"/>
          </p:cNvSpPr>
          <p:nvPr>
            <p:ph type="sldNum" sz="quarter" idx="12"/>
          </p:nvPr>
        </p:nvSpPr>
        <p:spPr/>
        <p:txBody>
          <a:bodyPr/>
          <a:lstStyle/>
          <a:p>
            <a:fld id="{2C841AF4-9269-48CE-AD6A-B08F2B57E357}" type="slidenum">
              <a:rPr lang="de-AT" smtClean="0"/>
              <a:t>3</a:t>
            </a:fld>
            <a:endParaRPr lang="de-AT"/>
          </a:p>
        </p:txBody>
      </p:sp>
    </p:spTree>
    <p:extLst>
      <p:ext uri="{BB962C8B-B14F-4D97-AF65-F5344CB8AC3E}">
        <p14:creationId xmlns:p14="http://schemas.microsoft.com/office/powerpoint/2010/main" val="376268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Generals</a:t>
            </a:r>
            <a:endParaRPr lang="de-AT" dirty="0"/>
          </a:p>
        </p:txBody>
      </p:sp>
      <p:sp>
        <p:nvSpPr>
          <p:cNvPr id="3" name="Inhaltsplatzhalter 2"/>
          <p:cNvSpPr>
            <a:spLocks noGrp="1"/>
          </p:cNvSpPr>
          <p:nvPr>
            <p:ph idx="1"/>
          </p:nvPr>
        </p:nvSpPr>
        <p:spPr>
          <a:xfrm>
            <a:off x="838200" y="1825624"/>
            <a:ext cx="10515600" cy="4530725"/>
          </a:xfrm>
        </p:spPr>
        <p:txBody>
          <a:bodyPr>
            <a:normAutofit/>
          </a:bodyPr>
          <a:lstStyle/>
          <a:p>
            <a:r>
              <a:rPr lang="en-US" dirty="0"/>
              <a:t>Variables are reserved memory space</a:t>
            </a:r>
          </a:p>
          <a:p>
            <a:r>
              <a:rPr lang="en-US" dirty="0"/>
              <a:t>When creating, the required memory is requested by the </a:t>
            </a:r>
            <a:r>
              <a:rPr lang="en-US" b="1" dirty="0"/>
              <a:t>interpreter</a:t>
            </a:r>
          </a:p>
          <a:p>
            <a:r>
              <a:rPr lang="de-DE" dirty="0">
                <a:sym typeface="Wingdings" panose="05000000000000000000" pitchFamily="2" charset="2"/>
              </a:rPr>
              <a:t>3 </a:t>
            </a:r>
            <a:r>
              <a:rPr lang="de-DE" dirty="0" err="1">
                <a:sym typeface="Wingdings" panose="05000000000000000000" pitchFamily="2" charset="2"/>
              </a:rPr>
              <a:t>main</a:t>
            </a:r>
            <a:r>
              <a:rPr lang="de-DE" dirty="0">
                <a:sym typeface="Wingdings" panose="05000000000000000000" pitchFamily="2" charset="2"/>
              </a:rPr>
              <a:t> </a:t>
            </a:r>
            <a:r>
              <a:rPr lang="de-DE" dirty="0" err="1">
                <a:sym typeface="Wingdings" panose="05000000000000000000" pitchFamily="2" charset="2"/>
              </a:rPr>
              <a:t>categories</a:t>
            </a:r>
            <a:endParaRPr lang="de-DE" dirty="0">
              <a:sym typeface="Wingdings" panose="05000000000000000000" pitchFamily="2" charset="2"/>
            </a:endParaRPr>
          </a:p>
          <a:p>
            <a:pPr lvl="1"/>
            <a:r>
              <a:rPr lang="de-DE" dirty="0">
                <a:sym typeface="Wingdings" panose="05000000000000000000" pitchFamily="2" charset="2"/>
              </a:rPr>
              <a:t>Integer, </a:t>
            </a:r>
            <a:r>
              <a:rPr lang="de-DE" dirty="0" err="1">
                <a:sym typeface="Wingdings" panose="05000000000000000000" pitchFamily="2" charset="2"/>
              </a:rPr>
              <a:t>Decimals</a:t>
            </a:r>
            <a:r>
              <a:rPr lang="de-DE" dirty="0">
                <a:sym typeface="Wingdings" panose="05000000000000000000" pitchFamily="2" charset="2"/>
              </a:rPr>
              <a:t>, </a:t>
            </a:r>
            <a:r>
              <a:rPr lang="de-DE" dirty="0" err="1">
                <a:sym typeface="Wingdings" panose="05000000000000000000" pitchFamily="2" charset="2"/>
              </a:rPr>
              <a:t>Character</a:t>
            </a:r>
            <a:r>
              <a:rPr lang="de-DE" dirty="0">
                <a:sym typeface="Wingdings" panose="05000000000000000000" pitchFamily="2" charset="2"/>
              </a:rPr>
              <a:t> </a:t>
            </a:r>
            <a:endParaRPr lang="de-DE" dirty="0"/>
          </a:p>
          <a:p>
            <a:r>
              <a:rPr lang="de-DE" dirty="0" err="1"/>
              <a:t>Example</a:t>
            </a:r>
            <a:r>
              <a:rPr lang="de-DE" dirty="0"/>
              <a:t> for </a:t>
            </a:r>
            <a:r>
              <a:rPr lang="de-DE" dirty="0" err="1"/>
              <a:t>memory</a:t>
            </a:r>
            <a:r>
              <a:rPr lang="de-DE" dirty="0"/>
              <a:t> </a:t>
            </a:r>
            <a:r>
              <a:rPr lang="de-DE" dirty="0" err="1"/>
              <a:t>usage</a:t>
            </a:r>
            <a:r>
              <a:rPr lang="de-DE" dirty="0"/>
              <a:t> in Byte (</a:t>
            </a:r>
            <a:r>
              <a:rPr lang="de-DE" dirty="0" err="1"/>
              <a:t>related</a:t>
            </a:r>
            <a:r>
              <a:rPr lang="de-DE" dirty="0"/>
              <a:t> </a:t>
            </a:r>
            <a:r>
              <a:rPr lang="de-DE" dirty="0" err="1"/>
              <a:t>to</a:t>
            </a:r>
            <a:r>
              <a:rPr lang="de-DE" dirty="0"/>
              <a:t> Python)</a:t>
            </a:r>
          </a:p>
          <a:p>
            <a:pPr lvl="1"/>
            <a:r>
              <a:rPr lang="de-DE" dirty="0"/>
              <a:t>Integer 	</a:t>
            </a:r>
            <a:r>
              <a:rPr lang="de-DE" dirty="0">
                <a:sym typeface="Wingdings" panose="05000000000000000000" pitchFamily="2" charset="2"/>
              </a:rPr>
              <a:t>	12 Byte</a:t>
            </a:r>
          </a:p>
          <a:p>
            <a:pPr lvl="1"/>
            <a:r>
              <a:rPr lang="de-DE" dirty="0">
                <a:sym typeface="Wingdings" panose="05000000000000000000" pitchFamily="2" charset="2"/>
              </a:rPr>
              <a:t>Long		14 Byte</a:t>
            </a:r>
          </a:p>
          <a:p>
            <a:pPr lvl="1"/>
            <a:r>
              <a:rPr lang="de-DE" dirty="0" err="1">
                <a:sym typeface="Wingdings" panose="05000000000000000000" pitchFamily="2" charset="2"/>
              </a:rPr>
              <a:t>Float</a:t>
            </a:r>
            <a:r>
              <a:rPr lang="de-DE" dirty="0">
                <a:sym typeface="Wingdings" panose="05000000000000000000" pitchFamily="2" charset="2"/>
              </a:rPr>
              <a:t>		16 Byte</a:t>
            </a:r>
          </a:p>
          <a:p>
            <a:pPr lvl="1"/>
            <a:r>
              <a:rPr lang="de-DE" dirty="0">
                <a:sym typeface="Wingdings" panose="05000000000000000000" pitchFamily="2" charset="2"/>
              </a:rPr>
              <a:t>String		24 Byte</a:t>
            </a:r>
          </a:p>
          <a:p>
            <a:pPr lvl="1"/>
            <a:r>
              <a:rPr lang="de-DE" dirty="0">
                <a:sym typeface="Wingdings" panose="05000000000000000000" pitchFamily="2" charset="2"/>
              </a:rPr>
              <a:t>... For </a:t>
            </a:r>
            <a:r>
              <a:rPr lang="de-DE" dirty="0" err="1">
                <a:sym typeface="Wingdings" panose="05000000000000000000" pitchFamily="2" charset="2"/>
              </a:rPr>
              <a:t>more</a:t>
            </a:r>
            <a:r>
              <a:rPr lang="de-DE" dirty="0">
                <a:sym typeface="Wingdings" panose="05000000000000000000" pitchFamily="2" charset="2"/>
              </a:rPr>
              <a:t> </a:t>
            </a:r>
            <a:r>
              <a:rPr lang="de-DE" dirty="0" err="1">
                <a:sym typeface="Wingdings" panose="05000000000000000000" pitchFamily="2" charset="2"/>
              </a:rPr>
              <a:t>information</a:t>
            </a:r>
            <a:r>
              <a:rPr lang="de-DE" dirty="0">
                <a:sym typeface="Wingdings" panose="05000000000000000000" pitchFamily="2" charset="2"/>
              </a:rPr>
              <a:t> </a:t>
            </a:r>
            <a:r>
              <a:rPr lang="de-DE" dirty="0" err="1">
                <a:sym typeface="Wingdings" panose="05000000000000000000" pitchFamily="2" charset="2"/>
              </a:rPr>
              <a:t>please</a:t>
            </a:r>
            <a:r>
              <a:rPr lang="de-DE" dirty="0">
                <a:sym typeface="Wingdings" panose="05000000000000000000" pitchFamily="2" charset="2"/>
              </a:rPr>
              <a:t> </a:t>
            </a:r>
            <a:r>
              <a:rPr lang="de-DE" dirty="0" err="1">
                <a:sym typeface="Wingdings" panose="05000000000000000000" pitchFamily="2" charset="2"/>
              </a:rPr>
              <a:t>look</a:t>
            </a:r>
            <a:r>
              <a:rPr lang="de-DE" dirty="0">
                <a:sym typeface="Wingdings" panose="05000000000000000000" pitchFamily="2" charset="2"/>
              </a:rPr>
              <a:t> </a:t>
            </a:r>
            <a:r>
              <a:rPr lang="de-DE" dirty="0" err="1">
                <a:sym typeface="Wingdings" panose="05000000000000000000" pitchFamily="2" charset="2"/>
              </a:rPr>
              <a:t>into</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Python </a:t>
            </a:r>
            <a:r>
              <a:rPr lang="de-DE" dirty="0" err="1">
                <a:sym typeface="Wingdings" panose="05000000000000000000" pitchFamily="2" charset="2"/>
              </a:rPr>
              <a:t>reference</a:t>
            </a:r>
            <a:r>
              <a:rPr lang="de-DE" dirty="0">
                <a:sym typeface="Wingdings" panose="05000000000000000000" pitchFamily="2" charset="2"/>
              </a:rPr>
              <a:t> </a:t>
            </a:r>
          </a:p>
        </p:txBody>
      </p:sp>
      <p:sp>
        <p:nvSpPr>
          <p:cNvPr id="7" name="Foliennummernplatzhalter 6">
            <a:extLst>
              <a:ext uri="{FF2B5EF4-FFF2-40B4-BE49-F238E27FC236}">
                <a16:creationId xmlns:a16="http://schemas.microsoft.com/office/drawing/2014/main" id="{AEE9784E-9F99-495C-A8DA-FE30D12F5585}"/>
              </a:ext>
            </a:extLst>
          </p:cNvPr>
          <p:cNvSpPr>
            <a:spLocks noGrp="1"/>
          </p:cNvSpPr>
          <p:nvPr>
            <p:ph type="sldNum" sz="quarter" idx="12"/>
          </p:nvPr>
        </p:nvSpPr>
        <p:spPr/>
        <p:txBody>
          <a:bodyPr/>
          <a:lstStyle/>
          <a:p>
            <a:fld id="{2C841AF4-9269-48CE-AD6A-B08F2B57E357}" type="slidenum">
              <a:rPr lang="de-AT" smtClean="0"/>
              <a:t>4</a:t>
            </a:fld>
            <a:endParaRPr lang="de-AT"/>
          </a:p>
        </p:txBody>
      </p:sp>
    </p:spTree>
    <p:extLst>
      <p:ext uri="{BB962C8B-B14F-4D97-AF65-F5344CB8AC3E}">
        <p14:creationId xmlns:p14="http://schemas.microsoft.com/office/powerpoint/2010/main" val="222761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Generals</a:t>
            </a:r>
            <a:endParaRPr lang="de-AT" dirty="0"/>
          </a:p>
        </p:txBody>
      </p:sp>
      <p:sp>
        <p:nvSpPr>
          <p:cNvPr id="3" name="Inhaltsplatzhalter 2"/>
          <p:cNvSpPr>
            <a:spLocks noGrp="1"/>
          </p:cNvSpPr>
          <p:nvPr>
            <p:ph idx="1"/>
          </p:nvPr>
        </p:nvSpPr>
        <p:spPr>
          <a:xfrm>
            <a:off x="838200" y="1825624"/>
            <a:ext cx="10515600" cy="4530725"/>
          </a:xfrm>
        </p:spPr>
        <p:txBody>
          <a:bodyPr>
            <a:normAutofit/>
          </a:bodyPr>
          <a:lstStyle/>
          <a:p>
            <a:r>
              <a:rPr lang="de-DE" dirty="0">
                <a:sym typeface="Wingdings" panose="05000000000000000000" pitchFamily="2" charset="2"/>
              </a:rPr>
              <a:t>Short </a:t>
            </a:r>
            <a:r>
              <a:rPr lang="de-DE" dirty="0" err="1">
                <a:sym typeface="Wingdings" panose="05000000000000000000" pitchFamily="2" charset="2"/>
              </a:rPr>
              <a:t>comparison</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C</a:t>
            </a:r>
          </a:p>
          <a:p>
            <a:pPr lvl="1"/>
            <a:r>
              <a:rPr lang="de-DE" dirty="0" err="1">
                <a:sym typeface="Wingdings" panose="05000000000000000000" pitchFamily="2" charset="2"/>
              </a:rPr>
              <a:t>Char</a:t>
            </a:r>
            <a:r>
              <a:rPr lang="de-DE" dirty="0">
                <a:sym typeface="Wingdings" panose="05000000000000000000" pitchFamily="2" charset="2"/>
              </a:rPr>
              <a:t>	=	1 Byte</a:t>
            </a:r>
          </a:p>
          <a:p>
            <a:pPr lvl="1"/>
            <a:r>
              <a:rPr lang="de-DE" dirty="0">
                <a:sym typeface="Wingdings" panose="05000000000000000000" pitchFamily="2" charset="2"/>
              </a:rPr>
              <a:t>Integer	=	2 oder 4 Byte</a:t>
            </a:r>
          </a:p>
          <a:p>
            <a:pPr lvl="1"/>
            <a:r>
              <a:rPr lang="de-DE" dirty="0">
                <a:sym typeface="Wingdings" panose="05000000000000000000" pitchFamily="2" charset="2"/>
              </a:rPr>
              <a:t>Long	=	4 Byte</a:t>
            </a:r>
          </a:p>
          <a:p>
            <a:pPr lvl="1"/>
            <a:r>
              <a:rPr lang="de-DE" dirty="0" err="1">
                <a:sym typeface="Wingdings" panose="05000000000000000000" pitchFamily="2" charset="2"/>
              </a:rPr>
              <a:t>Float</a:t>
            </a:r>
            <a:r>
              <a:rPr lang="de-DE" dirty="0">
                <a:sym typeface="Wingdings" panose="05000000000000000000" pitchFamily="2" charset="2"/>
              </a:rPr>
              <a:t>	=	4 Byte</a:t>
            </a:r>
          </a:p>
          <a:p>
            <a:pPr lvl="1"/>
            <a:r>
              <a:rPr lang="de-DE" dirty="0">
                <a:sym typeface="Wingdings" panose="05000000000000000000" pitchFamily="2" charset="2"/>
              </a:rPr>
              <a:t>Double	=	8 Byte</a:t>
            </a:r>
          </a:p>
          <a:p>
            <a:pPr lvl="1"/>
            <a:r>
              <a:rPr lang="de-DE" dirty="0">
                <a:sym typeface="Wingdings" panose="05000000000000000000" pitchFamily="2" charset="2"/>
              </a:rPr>
              <a:t>…</a:t>
            </a:r>
          </a:p>
          <a:p>
            <a:endParaRPr lang="de-DE" dirty="0">
              <a:sym typeface="Wingdings" panose="05000000000000000000" pitchFamily="2" charset="2"/>
            </a:endParaRPr>
          </a:p>
          <a:p>
            <a:pPr lvl="1"/>
            <a:endParaRPr lang="de-DE" dirty="0">
              <a:sym typeface="Wingdings" panose="05000000000000000000" pitchFamily="2" charset="2"/>
            </a:endParaRPr>
          </a:p>
        </p:txBody>
      </p:sp>
      <p:sp>
        <p:nvSpPr>
          <p:cNvPr id="7" name="Foliennummernplatzhalter 6">
            <a:extLst>
              <a:ext uri="{FF2B5EF4-FFF2-40B4-BE49-F238E27FC236}">
                <a16:creationId xmlns:a16="http://schemas.microsoft.com/office/drawing/2014/main" id="{AF6DF254-92E1-4AEC-9AD4-0A2F4FEB66A8}"/>
              </a:ext>
            </a:extLst>
          </p:cNvPr>
          <p:cNvSpPr>
            <a:spLocks noGrp="1"/>
          </p:cNvSpPr>
          <p:nvPr>
            <p:ph type="sldNum" sz="quarter" idx="12"/>
          </p:nvPr>
        </p:nvSpPr>
        <p:spPr/>
        <p:txBody>
          <a:bodyPr/>
          <a:lstStyle/>
          <a:p>
            <a:fld id="{2C841AF4-9269-48CE-AD6A-B08F2B57E357}" type="slidenum">
              <a:rPr lang="de-AT" smtClean="0"/>
              <a:t>5</a:t>
            </a:fld>
            <a:endParaRPr lang="de-AT"/>
          </a:p>
        </p:txBody>
      </p:sp>
    </p:spTree>
    <p:extLst>
      <p:ext uri="{BB962C8B-B14F-4D97-AF65-F5344CB8AC3E}">
        <p14:creationId xmlns:p14="http://schemas.microsoft.com/office/powerpoint/2010/main" val="188027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Assignment</a:t>
            </a:r>
            <a:r>
              <a:rPr lang="de-DE" dirty="0"/>
              <a:t> </a:t>
            </a:r>
            <a:r>
              <a:rPr lang="de-DE" dirty="0" err="1"/>
              <a:t>of</a:t>
            </a:r>
            <a:r>
              <a:rPr lang="de-DE" dirty="0"/>
              <a:t> </a:t>
            </a:r>
            <a:r>
              <a:rPr lang="de-DE" dirty="0" err="1"/>
              <a:t>values</a:t>
            </a:r>
            <a:r>
              <a:rPr lang="de-DE" dirty="0"/>
              <a:t> </a:t>
            </a:r>
            <a:r>
              <a:rPr lang="de-DE" dirty="0" err="1"/>
              <a:t>to</a:t>
            </a:r>
            <a:r>
              <a:rPr lang="de-DE" dirty="0"/>
              <a:t> a variable</a:t>
            </a:r>
            <a:endParaRPr lang="de-AT" dirty="0"/>
          </a:p>
        </p:txBody>
      </p:sp>
      <p:sp>
        <p:nvSpPr>
          <p:cNvPr id="3" name="Inhaltsplatzhalter 2"/>
          <p:cNvSpPr>
            <a:spLocks noGrp="1"/>
          </p:cNvSpPr>
          <p:nvPr>
            <p:ph idx="1"/>
          </p:nvPr>
        </p:nvSpPr>
        <p:spPr/>
        <p:txBody>
          <a:bodyPr/>
          <a:lstStyle/>
          <a:p>
            <a:r>
              <a:rPr lang="en-US" dirty="0"/>
              <a:t>Variable type does not have to be specified explicitly</a:t>
            </a:r>
          </a:p>
          <a:p>
            <a:r>
              <a:rPr lang="en-US" dirty="0"/>
              <a:t>Declaration happens automatically</a:t>
            </a:r>
          </a:p>
          <a:p>
            <a:r>
              <a:rPr lang="en-US" dirty="0"/>
              <a:t>Value assignment is carried out with =</a:t>
            </a:r>
          </a:p>
          <a:p>
            <a:pPr lvl="1"/>
            <a:r>
              <a:rPr lang="de-DE" dirty="0"/>
              <a:t>Syntax: </a:t>
            </a:r>
            <a:r>
              <a:rPr lang="de-DE" dirty="0">
                <a:latin typeface="Courier New" panose="02070309020205020404" pitchFamily="49" charset="0"/>
                <a:cs typeface="Courier New" panose="02070309020205020404" pitchFamily="49" charset="0"/>
              </a:rPr>
              <a:t>Name = Value</a:t>
            </a:r>
          </a:p>
          <a:p>
            <a:pPr lvl="1"/>
            <a:endParaRPr lang="de-DE" dirty="0">
              <a:latin typeface="Courier New" panose="02070309020205020404" pitchFamily="49" charset="0"/>
              <a:cs typeface="Courier New" panose="02070309020205020404" pitchFamily="49" charset="0"/>
            </a:endParaRPr>
          </a:p>
          <a:p>
            <a:pPr lvl="1"/>
            <a:r>
              <a:rPr lang="de-AT" dirty="0">
                <a:latin typeface="Courier New" panose="02070309020205020404" pitchFamily="49" charset="0"/>
                <a:cs typeface="Courier New" panose="02070309020205020404" pitchFamily="49" charset="0"/>
              </a:rPr>
              <a:t>a = 11 		# </a:t>
            </a:r>
            <a:r>
              <a:rPr lang="de-AT" dirty="0" err="1">
                <a:latin typeface="Courier New" panose="02070309020205020404" pitchFamily="49" charset="0"/>
                <a:cs typeface="Courier New" panose="02070309020205020404" pitchFamily="49" charset="0"/>
              </a:rPr>
              <a:t>Assignment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of</a:t>
            </a:r>
            <a:r>
              <a:rPr lang="de-AT" dirty="0">
                <a:latin typeface="Courier New" panose="02070309020205020404" pitchFamily="49" charset="0"/>
                <a:cs typeface="Courier New" panose="02070309020205020404" pitchFamily="49" charset="0"/>
              </a:rPr>
              <a:t> an </a:t>
            </a:r>
            <a:r>
              <a:rPr lang="de-AT" dirty="0" err="1">
                <a:latin typeface="Courier New" panose="02070309020205020404" pitchFamily="49" charset="0"/>
                <a:cs typeface="Courier New" panose="02070309020205020404" pitchFamily="49" charset="0"/>
              </a:rPr>
              <a:t>Integers</a:t>
            </a:r>
            <a:endParaRPr lang="de-AT" dirty="0">
              <a:latin typeface="Courier New" panose="02070309020205020404" pitchFamily="49" charset="0"/>
              <a:cs typeface="Courier New" panose="02070309020205020404" pitchFamily="49" charset="0"/>
            </a:endParaRPr>
          </a:p>
          <a:p>
            <a:pPr lvl="1"/>
            <a:r>
              <a:rPr lang="de-AT" dirty="0">
                <a:latin typeface="Courier New" panose="02070309020205020404" pitchFamily="49" charset="0"/>
                <a:cs typeface="Courier New" panose="02070309020205020404" pitchFamily="49" charset="0"/>
              </a:rPr>
              <a:t>b = 2.5 	# </a:t>
            </a:r>
            <a:r>
              <a:rPr lang="de-AT" dirty="0" err="1">
                <a:latin typeface="Courier New" panose="02070309020205020404" pitchFamily="49" charset="0"/>
                <a:cs typeface="Courier New" panose="02070309020205020404" pitchFamily="49" charset="0"/>
              </a:rPr>
              <a:t>Assignment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of</a:t>
            </a:r>
            <a:r>
              <a:rPr lang="de-AT" dirty="0">
                <a:latin typeface="Courier New" panose="02070309020205020404" pitchFamily="49" charset="0"/>
                <a:cs typeface="Courier New" panose="02070309020205020404" pitchFamily="49" charset="0"/>
              </a:rPr>
              <a:t> a </a:t>
            </a:r>
            <a:r>
              <a:rPr lang="de-AT" dirty="0" err="1">
                <a:latin typeface="Courier New" panose="02070309020205020404" pitchFamily="49" charset="0"/>
                <a:cs typeface="Courier New" panose="02070309020205020404" pitchFamily="49" charset="0"/>
              </a:rPr>
              <a:t>Floats</a:t>
            </a:r>
            <a:endParaRPr lang="de-AT" dirty="0">
              <a:latin typeface="Courier New" panose="02070309020205020404" pitchFamily="49" charset="0"/>
              <a:cs typeface="Courier New" panose="02070309020205020404" pitchFamily="49" charset="0"/>
            </a:endParaRPr>
          </a:p>
          <a:p>
            <a:pPr lvl="1"/>
            <a:r>
              <a:rPr lang="de-AT" dirty="0">
                <a:latin typeface="Courier New" panose="02070309020205020404" pitchFamily="49" charset="0"/>
                <a:cs typeface="Courier New" panose="02070309020205020404" pitchFamily="49" charset="0"/>
              </a:rPr>
              <a:t>c = "Dog" 	# </a:t>
            </a:r>
            <a:r>
              <a:rPr lang="de-AT" dirty="0" err="1">
                <a:latin typeface="Courier New" panose="02070309020205020404" pitchFamily="49" charset="0"/>
                <a:cs typeface="Courier New" panose="02070309020205020404" pitchFamily="49" charset="0"/>
              </a:rPr>
              <a:t>Assignment</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of</a:t>
            </a:r>
            <a:r>
              <a:rPr lang="de-AT" dirty="0">
                <a:latin typeface="Courier New" panose="02070309020205020404" pitchFamily="49" charset="0"/>
                <a:cs typeface="Courier New" panose="02070309020205020404" pitchFamily="49" charset="0"/>
              </a:rPr>
              <a:t> a Strings</a:t>
            </a:r>
          </a:p>
          <a:p>
            <a:pPr lvl="1"/>
            <a:endParaRPr lang="de-AT" dirty="0">
              <a:latin typeface="Courier New" panose="02070309020205020404" pitchFamily="49" charset="0"/>
              <a:cs typeface="Courier New" panose="02070309020205020404" pitchFamily="49" charset="0"/>
            </a:endParaRPr>
          </a:p>
        </p:txBody>
      </p:sp>
      <p:sp>
        <p:nvSpPr>
          <p:cNvPr id="7" name="Foliennummernplatzhalter 6">
            <a:extLst>
              <a:ext uri="{FF2B5EF4-FFF2-40B4-BE49-F238E27FC236}">
                <a16:creationId xmlns:a16="http://schemas.microsoft.com/office/drawing/2014/main" id="{154379EF-4E9D-4E2B-B328-EB52FB07D8D5}"/>
              </a:ext>
            </a:extLst>
          </p:cNvPr>
          <p:cNvSpPr>
            <a:spLocks noGrp="1"/>
          </p:cNvSpPr>
          <p:nvPr>
            <p:ph type="sldNum" sz="quarter" idx="12"/>
          </p:nvPr>
        </p:nvSpPr>
        <p:spPr/>
        <p:txBody>
          <a:bodyPr/>
          <a:lstStyle/>
          <a:p>
            <a:fld id="{2C841AF4-9269-48CE-AD6A-B08F2B57E357}" type="slidenum">
              <a:rPr lang="de-AT" smtClean="0"/>
              <a:t>6</a:t>
            </a:fld>
            <a:endParaRPr lang="de-AT"/>
          </a:p>
        </p:txBody>
      </p:sp>
    </p:spTree>
    <p:extLst>
      <p:ext uri="{BB962C8B-B14F-4D97-AF65-F5344CB8AC3E}">
        <p14:creationId xmlns:p14="http://schemas.microsoft.com/office/powerpoint/2010/main" val="277288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Multi </a:t>
            </a:r>
            <a:r>
              <a:rPr lang="de-DE" dirty="0" err="1"/>
              <a:t>assignments</a:t>
            </a:r>
            <a:endParaRPr lang="de-AT" dirty="0"/>
          </a:p>
        </p:txBody>
      </p:sp>
      <p:sp>
        <p:nvSpPr>
          <p:cNvPr id="3" name="Inhaltsplatzhalter 2"/>
          <p:cNvSpPr>
            <a:spLocks noGrp="1"/>
          </p:cNvSpPr>
          <p:nvPr>
            <p:ph idx="1"/>
          </p:nvPr>
        </p:nvSpPr>
        <p:spPr/>
        <p:txBody>
          <a:bodyPr/>
          <a:lstStyle/>
          <a:p>
            <a:r>
              <a:rPr lang="en-US" dirty="0"/>
              <a:t>Python allows to assign a value to several variables</a:t>
            </a:r>
          </a:p>
          <a:p>
            <a:pPr lvl="1"/>
            <a:r>
              <a:rPr lang="de-AT" dirty="0">
                <a:latin typeface="Courier New" panose="02070309020205020404" pitchFamily="49" charset="0"/>
                <a:cs typeface="Courier New" panose="02070309020205020404" pitchFamily="49" charset="0"/>
              </a:rPr>
              <a:t>a = b = c = 4711</a:t>
            </a:r>
          </a:p>
          <a:p>
            <a:pPr lvl="1"/>
            <a:endParaRPr lang="de-DE" dirty="0"/>
          </a:p>
          <a:p>
            <a:r>
              <a:rPr lang="en-US" dirty="0"/>
              <a:t>Or you assign 3 different values to 3 variables</a:t>
            </a:r>
          </a:p>
          <a:p>
            <a:pPr lvl="1"/>
            <a:r>
              <a:rPr lang="de-DE" dirty="0">
                <a:latin typeface="Courier New" panose="02070309020205020404" pitchFamily="49" charset="0"/>
                <a:cs typeface="Courier New" panose="02070309020205020404" pitchFamily="49" charset="0"/>
              </a:rPr>
              <a:t>a, b, c = 1, 2.0, </a:t>
            </a:r>
            <a:r>
              <a:rPr lang="de-AT"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Ding</a:t>
            </a:r>
            <a:r>
              <a:rPr lang="de-AT" dirty="0">
                <a:latin typeface="Courier New" panose="02070309020205020404" pitchFamily="49" charset="0"/>
                <a:cs typeface="Courier New" panose="02070309020205020404" pitchFamily="49" charset="0"/>
              </a:rPr>
              <a:t>"</a:t>
            </a:r>
          </a:p>
        </p:txBody>
      </p:sp>
      <p:sp>
        <p:nvSpPr>
          <p:cNvPr id="7" name="Foliennummernplatzhalter 6">
            <a:extLst>
              <a:ext uri="{FF2B5EF4-FFF2-40B4-BE49-F238E27FC236}">
                <a16:creationId xmlns:a16="http://schemas.microsoft.com/office/drawing/2014/main" id="{71BD0C54-E423-4700-A377-D1D1B9A89F1B}"/>
              </a:ext>
            </a:extLst>
          </p:cNvPr>
          <p:cNvSpPr>
            <a:spLocks noGrp="1"/>
          </p:cNvSpPr>
          <p:nvPr>
            <p:ph type="sldNum" sz="quarter" idx="12"/>
          </p:nvPr>
        </p:nvSpPr>
        <p:spPr/>
        <p:txBody>
          <a:bodyPr/>
          <a:lstStyle/>
          <a:p>
            <a:fld id="{2C841AF4-9269-48CE-AD6A-B08F2B57E357}" type="slidenum">
              <a:rPr lang="de-AT" smtClean="0"/>
              <a:t>7</a:t>
            </a:fld>
            <a:endParaRPr lang="de-AT"/>
          </a:p>
        </p:txBody>
      </p:sp>
    </p:spTree>
    <p:extLst>
      <p:ext uri="{BB962C8B-B14F-4D97-AF65-F5344CB8AC3E}">
        <p14:creationId xmlns:p14="http://schemas.microsoft.com/office/powerpoint/2010/main" val="223407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Standard </a:t>
            </a:r>
            <a:r>
              <a:rPr lang="de-DE" dirty="0" err="1"/>
              <a:t>datatypes</a:t>
            </a:r>
            <a:r>
              <a:rPr lang="de-DE" dirty="0"/>
              <a:t> in Python</a:t>
            </a:r>
            <a:endParaRPr lang="de-AT" dirty="0"/>
          </a:p>
        </p:txBody>
      </p:sp>
      <p:sp>
        <p:nvSpPr>
          <p:cNvPr id="3" name="Inhaltsplatzhalter 2"/>
          <p:cNvSpPr>
            <a:spLocks noGrp="1"/>
          </p:cNvSpPr>
          <p:nvPr>
            <p:ph idx="1"/>
          </p:nvPr>
        </p:nvSpPr>
        <p:spPr/>
        <p:txBody>
          <a:bodyPr>
            <a:normAutofit/>
          </a:bodyPr>
          <a:lstStyle/>
          <a:p>
            <a:r>
              <a:rPr lang="en-US" dirty="0"/>
              <a:t>The stored data can be of different types</a:t>
            </a:r>
          </a:p>
          <a:p>
            <a:pPr lvl="1"/>
            <a:r>
              <a:rPr lang="de-DE" dirty="0"/>
              <a:t>Age </a:t>
            </a:r>
            <a:r>
              <a:rPr lang="de-DE" dirty="0" err="1"/>
              <a:t>of</a:t>
            </a:r>
            <a:r>
              <a:rPr lang="de-DE" dirty="0"/>
              <a:t> a </a:t>
            </a:r>
            <a:r>
              <a:rPr lang="de-DE" dirty="0" err="1"/>
              <a:t>person</a:t>
            </a:r>
            <a:r>
              <a:rPr lang="de-DE" dirty="0"/>
              <a:t> 				</a:t>
            </a:r>
            <a:r>
              <a:rPr lang="de-DE" dirty="0">
                <a:sym typeface="Wingdings" panose="05000000000000000000" pitchFamily="2" charset="2"/>
              </a:rPr>
              <a:t>	</a:t>
            </a:r>
            <a:r>
              <a:rPr lang="de-DE" dirty="0" err="1">
                <a:sym typeface="Wingdings" panose="05000000000000000000" pitchFamily="2" charset="2"/>
              </a:rPr>
              <a:t>numerical</a:t>
            </a:r>
            <a:endParaRPr lang="de-DE" dirty="0"/>
          </a:p>
          <a:p>
            <a:pPr lvl="1"/>
            <a:r>
              <a:rPr lang="de-DE" dirty="0"/>
              <a:t>Name </a:t>
            </a:r>
            <a:r>
              <a:rPr lang="de-DE" dirty="0" err="1"/>
              <a:t>or</a:t>
            </a:r>
            <a:r>
              <a:rPr lang="de-DE" dirty="0"/>
              <a:t> </a:t>
            </a:r>
            <a:r>
              <a:rPr lang="de-DE" dirty="0" err="1"/>
              <a:t>address</a:t>
            </a:r>
            <a:r>
              <a:rPr lang="de-DE" dirty="0"/>
              <a:t> </a:t>
            </a:r>
            <a:r>
              <a:rPr lang="de-DE" dirty="0" err="1"/>
              <a:t>of</a:t>
            </a:r>
            <a:r>
              <a:rPr lang="de-DE" dirty="0"/>
              <a:t> a </a:t>
            </a:r>
            <a:r>
              <a:rPr lang="de-DE" dirty="0" err="1"/>
              <a:t>person</a:t>
            </a:r>
            <a:r>
              <a:rPr lang="de-DE" dirty="0"/>
              <a:t>		</a:t>
            </a:r>
            <a:r>
              <a:rPr lang="de-DE" dirty="0">
                <a:sym typeface="Wingdings" panose="05000000000000000000" pitchFamily="2" charset="2"/>
              </a:rPr>
              <a:t>	</a:t>
            </a:r>
            <a:r>
              <a:rPr lang="de-DE" dirty="0" err="1">
                <a:sym typeface="Wingdings" panose="05000000000000000000" pitchFamily="2" charset="2"/>
              </a:rPr>
              <a:t>alphanumerical</a:t>
            </a:r>
            <a:endParaRPr lang="de-DE" dirty="0">
              <a:sym typeface="Wingdings" panose="05000000000000000000" pitchFamily="2" charset="2"/>
            </a:endParaRPr>
          </a:p>
          <a:p>
            <a:r>
              <a:rPr lang="en-US" dirty="0">
                <a:sym typeface="Wingdings" panose="05000000000000000000" pitchFamily="2" charset="2"/>
              </a:rPr>
              <a:t>Python has several standard data types </a:t>
            </a:r>
          </a:p>
          <a:p>
            <a:pPr lvl="1"/>
            <a:r>
              <a:rPr lang="de-DE" dirty="0">
                <a:sym typeface="Wingdings" panose="05000000000000000000" pitchFamily="2" charset="2"/>
              </a:rPr>
              <a:t>Numbers</a:t>
            </a:r>
          </a:p>
          <a:p>
            <a:pPr lvl="1"/>
            <a:r>
              <a:rPr lang="de-DE" dirty="0">
                <a:sym typeface="Wingdings" panose="05000000000000000000" pitchFamily="2" charset="2"/>
              </a:rPr>
              <a:t>String</a:t>
            </a:r>
          </a:p>
          <a:p>
            <a:pPr lvl="1"/>
            <a:r>
              <a:rPr lang="de-DE" dirty="0">
                <a:sym typeface="Wingdings" panose="05000000000000000000" pitchFamily="2" charset="2"/>
              </a:rPr>
              <a:t>List			(</a:t>
            </a:r>
            <a:r>
              <a:rPr lang="de-DE" dirty="0" err="1">
                <a:sym typeface="Wingdings" panose="05000000000000000000" pitchFamily="2" charset="2"/>
              </a:rPr>
              <a:t>We</a:t>
            </a:r>
            <a:r>
              <a:rPr lang="de-DE" dirty="0">
                <a:sym typeface="Wingdings" panose="05000000000000000000" pitchFamily="2" charset="2"/>
              </a:rPr>
              <a:t> will </a:t>
            </a:r>
            <a:r>
              <a:rPr lang="de-DE" dirty="0" err="1">
                <a:sym typeface="Wingdings" panose="05000000000000000000" pitchFamily="2" charset="2"/>
              </a:rPr>
              <a:t>talk</a:t>
            </a:r>
            <a:r>
              <a:rPr lang="de-DE" dirty="0">
                <a:sym typeface="Wingdings" panose="05000000000000000000" pitchFamily="2" charset="2"/>
              </a:rPr>
              <a:t> in </a:t>
            </a:r>
            <a:r>
              <a:rPr lang="de-DE" dirty="0" err="1">
                <a:sym typeface="Wingdings" panose="05000000000000000000" pitchFamily="2" charset="2"/>
              </a:rPr>
              <a:t>part</a:t>
            </a:r>
            <a:r>
              <a:rPr lang="de-DE" dirty="0">
                <a:sym typeface="Wingdings" panose="05000000000000000000" pitchFamily="2" charset="2"/>
              </a:rPr>
              <a:t> </a:t>
            </a:r>
            <a:r>
              <a:rPr lang="de-DE" dirty="0" err="1">
                <a:sym typeface="Wingdings" panose="05000000000000000000" pitchFamily="2" charset="2"/>
              </a:rPr>
              <a:t>two</a:t>
            </a:r>
            <a:r>
              <a:rPr lang="de-DE" dirty="0">
                <a:sym typeface="Wingdings" panose="05000000000000000000" pitchFamily="2" charset="2"/>
              </a:rPr>
              <a:t> </a:t>
            </a:r>
            <a:r>
              <a:rPr lang="de-DE" dirty="0" err="1">
                <a:sym typeface="Wingdings" panose="05000000000000000000" pitchFamily="2" charset="2"/>
              </a:rPr>
              <a:t>about</a:t>
            </a:r>
            <a:r>
              <a:rPr lang="de-DE" dirty="0">
                <a:sym typeface="Wingdings" panose="05000000000000000000" pitchFamily="2" charset="2"/>
              </a:rPr>
              <a:t> </a:t>
            </a:r>
            <a:r>
              <a:rPr lang="de-DE" dirty="0" err="1">
                <a:sym typeface="Wingdings" panose="05000000000000000000" pitchFamily="2" charset="2"/>
              </a:rPr>
              <a:t>it</a:t>
            </a:r>
            <a:r>
              <a:rPr lang="de-DE" dirty="0">
                <a:sym typeface="Wingdings" panose="05000000000000000000" pitchFamily="2" charset="2"/>
              </a:rPr>
              <a:t>)</a:t>
            </a:r>
          </a:p>
          <a:p>
            <a:pPr lvl="1"/>
            <a:r>
              <a:rPr lang="de-DE" dirty="0">
                <a:sym typeface="Wingdings" panose="05000000000000000000" pitchFamily="2" charset="2"/>
              </a:rPr>
              <a:t>Tupel</a:t>
            </a:r>
          </a:p>
          <a:p>
            <a:pPr lvl="1"/>
            <a:r>
              <a:rPr lang="de-DE" dirty="0" err="1">
                <a:sym typeface="Wingdings" panose="05000000000000000000" pitchFamily="2" charset="2"/>
              </a:rPr>
              <a:t>Dictionary</a:t>
            </a:r>
            <a:endParaRPr lang="de-DE" dirty="0">
              <a:sym typeface="Wingdings" panose="05000000000000000000" pitchFamily="2" charset="2"/>
            </a:endParaRPr>
          </a:p>
          <a:p>
            <a:r>
              <a:rPr lang="en-US" dirty="0">
                <a:sym typeface="Wingdings" panose="05000000000000000000" pitchFamily="2" charset="2"/>
              </a:rPr>
              <a:t>Each data type supports different operations</a:t>
            </a:r>
            <a:endParaRPr lang="de-AT" dirty="0"/>
          </a:p>
        </p:txBody>
      </p:sp>
      <p:sp>
        <p:nvSpPr>
          <p:cNvPr id="7" name="Foliennummernplatzhalter 6">
            <a:extLst>
              <a:ext uri="{FF2B5EF4-FFF2-40B4-BE49-F238E27FC236}">
                <a16:creationId xmlns:a16="http://schemas.microsoft.com/office/drawing/2014/main" id="{235E9F1D-EB32-4895-9341-07798C2A6DD1}"/>
              </a:ext>
            </a:extLst>
          </p:cNvPr>
          <p:cNvSpPr>
            <a:spLocks noGrp="1"/>
          </p:cNvSpPr>
          <p:nvPr>
            <p:ph type="sldNum" sz="quarter" idx="12"/>
          </p:nvPr>
        </p:nvSpPr>
        <p:spPr/>
        <p:txBody>
          <a:bodyPr/>
          <a:lstStyle/>
          <a:p>
            <a:fld id="{2C841AF4-9269-48CE-AD6A-B08F2B57E357}" type="slidenum">
              <a:rPr lang="de-AT" smtClean="0"/>
              <a:t>8</a:t>
            </a:fld>
            <a:endParaRPr lang="de-AT"/>
          </a:p>
        </p:txBody>
      </p:sp>
    </p:spTree>
    <p:extLst>
      <p:ext uri="{BB962C8B-B14F-4D97-AF65-F5344CB8AC3E}">
        <p14:creationId xmlns:p14="http://schemas.microsoft.com/office/powerpoint/2010/main" val="263445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N</a:t>
            </a:r>
            <a:r>
              <a:rPr lang="de-DE" dirty="0" err="1"/>
              <a:t>umbers</a:t>
            </a:r>
            <a:endParaRPr lang="de-AT" dirty="0"/>
          </a:p>
        </p:txBody>
      </p:sp>
      <p:sp>
        <p:nvSpPr>
          <p:cNvPr id="3" name="Inhaltsplatzhalter 2"/>
          <p:cNvSpPr>
            <a:spLocks noGrp="1"/>
          </p:cNvSpPr>
          <p:nvPr>
            <p:ph idx="1"/>
          </p:nvPr>
        </p:nvSpPr>
        <p:spPr/>
        <p:txBody>
          <a:bodyPr/>
          <a:lstStyle/>
          <a:p>
            <a:r>
              <a:rPr lang="de-DE" dirty="0" err="1"/>
              <a:t>Creating</a:t>
            </a:r>
            <a:r>
              <a:rPr lang="de-DE" dirty="0"/>
              <a:t> </a:t>
            </a:r>
            <a:r>
              <a:rPr lang="de-DE" dirty="0" err="1"/>
              <a:t>Number</a:t>
            </a:r>
            <a:r>
              <a:rPr lang="de-DE" dirty="0"/>
              <a:t> </a:t>
            </a:r>
            <a:r>
              <a:rPr lang="de-DE" dirty="0" err="1"/>
              <a:t>objecten</a:t>
            </a:r>
            <a:endParaRPr lang="de-DE" dirty="0"/>
          </a:p>
          <a:p>
            <a:pPr lvl="1"/>
            <a:r>
              <a:rPr lang="de-DE" dirty="0">
                <a:latin typeface="Courier New" panose="02070309020205020404" pitchFamily="49" charset="0"/>
                <a:cs typeface="Courier New" panose="02070309020205020404" pitchFamily="49" charset="0"/>
              </a:rPr>
              <a:t>a = 1</a:t>
            </a:r>
          </a:p>
          <a:p>
            <a:pPr lvl="1"/>
            <a:r>
              <a:rPr lang="de-DE" dirty="0">
                <a:latin typeface="Courier New" panose="02070309020205020404" pitchFamily="49" charset="0"/>
                <a:cs typeface="Courier New" panose="02070309020205020404" pitchFamily="49" charset="0"/>
              </a:rPr>
              <a:t>b = 2</a:t>
            </a:r>
          </a:p>
          <a:p>
            <a:r>
              <a:rPr lang="de-DE" dirty="0" err="1"/>
              <a:t>Deliting</a:t>
            </a:r>
            <a:r>
              <a:rPr lang="de-DE" dirty="0"/>
              <a:t> variables </a:t>
            </a:r>
            <a:r>
              <a:rPr lang="de-DE" dirty="0" err="1"/>
              <a:t>with</a:t>
            </a:r>
            <a:r>
              <a:rPr lang="de-DE" dirty="0"/>
              <a:t> „del“</a:t>
            </a:r>
          </a:p>
          <a:p>
            <a:pPr lvl="1"/>
            <a:r>
              <a:rPr lang="de-DE" dirty="0"/>
              <a:t>Syntax: </a:t>
            </a:r>
            <a:r>
              <a:rPr lang="de-AT" dirty="0">
                <a:latin typeface="Courier New" panose="02070309020205020404" pitchFamily="49" charset="0"/>
                <a:cs typeface="Courier New" panose="02070309020205020404" pitchFamily="49" charset="0"/>
              </a:rPr>
              <a:t>del var1[ ,var2 [ ,...,</a:t>
            </a:r>
            <a:r>
              <a:rPr lang="de-AT" dirty="0" err="1">
                <a:latin typeface="Courier New" panose="02070309020205020404" pitchFamily="49" charset="0"/>
                <a:cs typeface="Courier New" panose="02070309020205020404" pitchFamily="49" charset="0"/>
              </a:rPr>
              <a:t>varN</a:t>
            </a:r>
            <a:r>
              <a:rPr lang="de-AT" dirty="0">
                <a:latin typeface="Courier New" panose="02070309020205020404" pitchFamily="49" charset="0"/>
                <a:cs typeface="Courier New" panose="02070309020205020404" pitchFamily="49" charset="0"/>
              </a:rPr>
              <a:t> ] ]</a:t>
            </a:r>
            <a:endParaRPr lang="de-DE" dirty="0"/>
          </a:p>
          <a:p>
            <a:pPr lvl="1"/>
            <a:r>
              <a:rPr lang="de-DE" dirty="0">
                <a:latin typeface="Courier New" panose="02070309020205020404" pitchFamily="49" charset="0"/>
                <a:cs typeface="Courier New" panose="02070309020205020404" pitchFamily="49" charset="0"/>
              </a:rPr>
              <a:t>del a, b</a:t>
            </a:r>
          </a:p>
          <a:p>
            <a:r>
              <a:rPr lang="de-DE" dirty="0"/>
              <a:t>Error </a:t>
            </a:r>
            <a:r>
              <a:rPr lang="de-DE" dirty="0" err="1"/>
              <a:t>message</a:t>
            </a:r>
            <a:r>
              <a:rPr lang="de-DE" dirty="0"/>
              <a:t> </a:t>
            </a:r>
            <a:r>
              <a:rPr lang="de-DE" dirty="0" err="1"/>
              <a:t>when</a:t>
            </a:r>
            <a:r>
              <a:rPr lang="de-DE" dirty="0"/>
              <a:t> </a:t>
            </a:r>
            <a:r>
              <a:rPr lang="de-DE" dirty="0" err="1"/>
              <a:t>trying</a:t>
            </a:r>
            <a:r>
              <a:rPr lang="de-DE" dirty="0"/>
              <a:t> </a:t>
            </a:r>
            <a:r>
              <a:rPr lang="de-DE" dirty="0" err="1"/>
              <a:t>to</a:t>
            </a:r>
            <a:r>
              <a:rPr lang="de-DE" dirty="0"/>
              <a:t> </a:t>
            </a:r>
            <a:r>
              <a:rPr lang="de-DE" dirty="0" err="1"/>
              <a:t>access</a:t>
            </a:r>
            <a:r>
              <a:rPr lang="de-DE" dirty="0"/>
              <a:t> a non </a:t>
            </a:r>
            <a:r>
              <a:rPr lang="de-DE" dirty="0" err="1"/>
              <a:t>existing</a:t>
            </a:r>
            <a:r>
              <a:rPr lang="de-DE" dirty="0"/>
              <a:t> variable</a:t>
            </a:r>
          </a:p>
          <a:p>
            <a:pPr lvl="1"/>
            <a:r>
              <a:rPr lang="de-DE" dirty="0" err="1">
                <a:latin typeface="Courier New" panose="02070309020205020404" pitchFamily="49" charset="0"/>
                <a:cs typeface="Courier New" panose="02070309020205020404" pitchFamily="49" charset="0"/>
              </a:rPr>
              <a:t>print</a:t>
            </a:r>
            <a:r>
              <a:rPr lang="de-DE" dirty="0">
                <a:latin typeface="Courier New" panose="02070309020205020404" pitchFamily="49" charset="0"/>
                <a:cs typeface="Courier New" panose="02070309020205020404" pitchFamily="49" charset="0"/>
              </a:rPr>
              <a:t>( a )	# Try </a:t>
            </a:r>
            <a:r>
              <a:rPr lang="de-DE" dirty="0" err="1">
                <a:latin typeface="Courier New" panose="02070309020205020404" pitchFamily="49" charset="0"/>
                <a:cs typeface="Courier New" panose="02070309020205020404" pitchFamily="49" charset="0"/>
              </a:rPr>
              <a:t>to</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print</a:t>
            </a:r>
            <a:r>
              <a:rPr lang="de-DE" dirty="0">
                <a:latin typeface="Courier New" panose="02070309020205020404" pitchFamily="49" charset="0"/>
                <a:cs typeface="Courier New" panose="02070309020205020404" pitchFamily="49" charset="0"/>
              </a:rPr>
              <a:t> out </a:t>
            </a:r>
            <a:r>
              <a:rPr lang="de-DE" dirty="0" err="1">
                <a:latin typeface="Courier New" panose="02070309020205020404" pitchFamily="49" charset="0"/>
                <a:cs typeface="Courier New" panose="02070309020205020404" pitchFamily="49" charset="0"/>
              </a:rPr>
              <a:t>the</a:t>
            </a:r>
            <a:r>
              <a:rPr lang="de-DE" dirty="0">
                <a:latin typeface="Courier New" panose="02070309020205020404" pitchFamily="49" charset="0"/>
                <a:cs typeface="Courier New" panose="02070309020205020404" pitchFamily="49" charset="0"/>
              </a:rPr>
              <a:t> variables </a:t>
            </a:r>
            <a:r>
              <a:rPr lang="de-DE" dirty="0" err="1">
                <a:latin typeface="Courier New" panose="02070309020205020404" pitchFamily="49" charset="0"/>
                <a:cs typeface="Courier New" panose="02070309020205020404" pitchFamily="49" charset="0"/>
              </a:rPr>
              <a:t>value</a:t>
            </a:r>
            <a:endParaRPr lang="de-AT" dirty="0">
              <a:latin typeface="Courier New" panose="02070309020205020404" pitchFamily="49" charset="0"/>
              <a:cs typeface="Courier New" panose="02070309020205020404" pitchFamily="49" charset="0"/>
            </a:endParaRPr>
          </a:p>
          <a:p>
            <a:pPr lvl="1"/>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NameError</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name</a:t>
            </a:r>
            <a:r>
              <a:rPr lang="de-AT" dirty="0">
                <a:latin typeface="Courier New" panose="02070309020205020404" pitchFamily="49" charset="0"/>
                <a:cs typeface="Courier New" panose="02070309020205020404" pitchFamily="49" charset="0"/>
              </a:rPr>
              <a:t> 'a' </a:t>
            </a:r>
            <a:r>
              <a:rPr lang="de-AT" dirty="0" err="1">
                <a:latin typeface="Courier New" panose="02070309020205020404" pitchFamily="49" charset="0"/>
                <a:cs typeface="Courier New" panose="02070309020205020404" pitchFamily="49" charset="0"/>
              </a:rPr>
              <a:t>is</a:t>
            </a:r>
            <a:r>
              <a:rPr lang="de-AT" dirty="0">
                <a:latin typeface="Courier New" panose="02070309020205020404" pitchFamily="49" charset="0"/>
                <a:cs typeface="Courier New" panose="02070309020205020404" pitchFamily="49" charset="0"/>
              </a:rPr>
              <a:t> not </a:t>
            </a:r>
            <a:r>
              <a:rPr lang="de-AT" dirty="0" err="1">
                <a:latin typeface="Courier New" panose="02070309020205020404" pitchFamily="49" charset="0"/>
                <a:cs typeface="Courier New" panose="02070309020205020404" pitchFamily="49" charset="0"/>
              </a:rPr>
              <a:t>defined</a:t>
            </a:r>
            <a:r>
              <a:rPr lang="de-AT" dirty="0">
                <a:latin typeface="Courier New" panose="02070309020205020404" pitchFamily="49" charset="0"/>
                <a:cs typeface="Courier New" panose="02070309020205020404" pitchFamily="49" charset="0"/>
              </a:rPr>
              <a:t>"</a:t>
            </a:r>
          </a:p>
          <a:p>
            <a:pPr lvl="1"/>
            <a:endParaRPr lang="de-AT" dirty="0"/>
          </a:p>
        </p:txBody>
      </p:sp>
      <p:sp>
        <p:nvSpPr>
          <p:cNvPr id="7" name="Foliennummernplatzhalter 6">
            <a:extLst>
              <a:ext uri="{FF2B5EF4-FFF2-40B4-BE49-F238E27FC236}">
                <a16:creationId xmlns:a16="http://schemas.microsoft.com/office/drawing/2014/main" id="{35C54CA0-658C-481B-868B-00E8EFAA9F4C}"/>
              </a:ext>
            </a:extLst>
          </p:cNvPr>
          <p:cNvSpPr>
            <a:spLocks noGrp="1"/>
          </p:cNvSpPr>
          <p:nvPr>
            <p:ph type="sldNum" sz="quarter" idx="12"/>
          </p:nvPr>
        </p:nvSpPr>
        <p:spPr/>
        <p:txBody>
          <a:bodyPr/>
          <a:lstStyle/>
          <a:p>
            <a:fld id="{2C841AF4-9269-48CE-AD6A-B08F2B57E357}" type="slidenum">
              <a:rPr lang="de-AT" smtClean="0"/>
              <a:t>9</a:t>
            </a:fld>
            <a:endParaRPr lang="de-AT"/>
          </a:p>
        </p:txBody>
      </p:sp>
    </p:spTree>
    <p:extLst>
      <p:ext uri="{BB962C8B-B14F-4D97-AF65-F5344CB8AC3E}">
        <p14:creationId xmlns:p14="http://schemas.microsoft.com/office/powerpoint/2010/main" val="84180485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f1b331d-2c83-4f44-a422-cae68ae5b250"/>
    <TaxKeywordTaxHTField xmlns="ce7b32db-cb97-4b44-8ec7-6be20bab7404">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1AA5236F5FD0B47A4B08660EFFE8BC6" ma:contentTypeVersion="" ma:contentTypeDescription="Ein neues Dokument erstellen." ma:contentTypeScope="" ma:versionID="f55192a3dcbeaef1163d4138d97a3b66">
  <xsd:schema xmlns:xsd="http://www.w3.org/2001/XMLSchema" xmlns:xs="http://www.w3.org/2001/XMLSchema" xmlns:p="http://schemas.microsoft.com/office/2006/metadata/properties" xmlns:ns2="ce7b32db-cb97-4b44-8ec7-6be20bab7404" xmlns:ns3="8f1b331d-2c83-4f44-a422-cae68ae5b250" xmlns:ns4="24af500d-c731-4c6e-b20c-aebcf901a248" targetNamespace="http://schemas.microsoft.com/office/2006/metadata/properties" ma:root="true" ma:fieldsID="bfea8f4ce2672ce44348e52ef385ae16" ns2:_="" ns3:_="" ns4:_="">
    <xsd:import namespace="ce7b32db-cb97-4b44-8ec7-6be20bab7404"/>
    <xsd:import namespace="8f1b331d-2c83-4f44-a422-cae68ae5b250"/>
    <xsd:import namespace="24af500d-c731-4c6e-b20c-aebcf901a248"/>
    <xsd:element name="properties">
      <xsd:complexType>
        <xsd:sequence>
          <xsd:element name="documentManagement">
            <xsd:complexType>
              <xsd:all>
                <xsd:element ref="ns2:TaxKeywordTaxHTField" minOccurs="0"/>
                <xsd:element ref="ns3:TaxCatchAll"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b32db-cb97-4b44-8ec7-6be20bab7404"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Unternehmensstichwörter" ma:fieldId="{23f27201-bee3-471e-b2e7-b64fd8b7ca38}" ma:taxonomyMulti="true" ma:sspId="17e6704d-a603-4ce3-81f5-ee53118f6b3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1b331d-2c83-4f44-a422-cae68ae5b25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8274ac5-1fee-4f7c-bcbb-05dc99d12f87}" ma:internalName="TaxCatchAll" ma:showField="CatchAllData" ma:web="ce7b32db-cb97-4b44-8ec7-6be20bab740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af500d-c731-4c6e-b20c-aebcf901a248" elementFormDefault="qualified">
    <xsd:import namespace="http://schemas.microsoft.com/office/2006/documentManagement/types"/>
    <xsd:import namespace="http://schemas.microsoft.com/office/infopath/2007/PartnerControls"/>
    <xsd:element name="SharedWithUsers" ma:index="11"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D28054-172B-4782-B940-AFDBEE4DD220}">
  <ds:schemaRefs>
    <ds:schemaRef ds:uri="http://schemas.microsoft.com/office/2006/documentManagement/types"/>
    <ds:schemaRef ds:uri="http://schemas.openxmlformats.org/package/2006/metadata/core-properties"/>
    <ds:schemaRef ds:uri="http://purl.org/dc/terms/"/>
    <ds:schemaRef ds:uri="http://purl.org/dc/dcmitype/"/>
    <ds:schemaRef ds:uri="http://purl.org/dc/elements/1.1/"/>
    <ds:schemaRef ds:uri="8f1b331d-2c83-4f44-a422-cae68ae5b250"/>
    <ds:schemaRef ds:uri="http://schemas.microsoft.com/office/infopath/2007/PartnerControls"/>
    <ds:schemaRef ds:uri="24af500d-c731-4c6e-b20c-aebcf901a248"/>
    <ds:schemaRef ds:uri="ce7b32db-cb97-4b44-8ec7-6be20bab740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0C21B25-15B0-4758-A61B-51FC1ACDA374}">
  <ds:schemaRefs>
    <ds:schemaRef ds:uri="http://schemas.microsoft.com/sharepoint/v3/contenttype/forms"/>
  </ds:schemaRefs>
</ds:datastoreItem>
</file>

<file path=customXml/itemProps3.xml><?xml version="1.0" encoding="utf-8"?>
<ds:datastoreItem xmlns:ds="http://schemas.openxmlformats.org/officeDocument/2006/customXml" ds:itemID="{28EEF520-442F-4DEB-9ED9-37DC1A9ED8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7b32db-cb97-4b44-8ec7-6be20bab7404"/>
    <ds:schemaRef ds:uri="8f1b331d-2c83-4f44-a422-cae68ae5b250"/>
    <ds:schemaRef ds:uri="24af500d-c731-4c6e-b20c-aebcf901a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1840</Words>
  <Application>Microsoft Office PowerPoint</Application>
  <PresentationFormat>Widescreen</PresentationFormat>
  <Paragraphs>573</Paragraphs>
  <Slides>24</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Office</vt:lpstr>
      <vt:lpstr>Technical English III</vt:lpstr>
      <vt:lpstr>Our goals for today</vt:lpstr>
      <vt:lpstr>Data types in Python </vt:lpstr>
      <vt:lpstr>Generals</vt:lpstr>
      <vt:lpstr>Generals</vt:lpstr>
      <vt:lpstr>Assignment of values to a variable</vt:lpstr>
      <vt:lpstr>Multi assignments</vt:lpstr>
      <vt:lpstr>Standard datatypes in Python</vt:lpstr>
      <vt:lpstr>Numbers</vt:lpstr>
      <vt:lpstr>Numbers</vt:lpstr>
      <vt:lpstr>Strings</vt:lpstr>
      <vt:lpstr>Operators</vt:lpstr>
      <vt:lpstr>Arithmetical operators</vt:lpstr>
      <vt:lpstr>Assignment operators</vt:lpstr>
      <vt:lpstr>Comparison operators</vt:lpstr>
      <vt:lpstr>Type conversion</vt:lpstr>
      <vt:lpstr>Type conversion</vt:lpstr>
      <vt:lpstr>Type conversion</vt:lpstr>
      <vt:lpstr>Command line input and output</vt:lpstr>
      <vt:lpstr>Output</vt:lpstr>
      <vt:lpstr>Format</vt:lpstr>
      <vt:lpstr>Input</vt:lpstr>
      <vt:lpstr>Input with Error-Handling</vt:lpstr>
      <vt:lpstr>Handling multiple errors at once</vt:lpstr>
    </vt:vector>
  </TitlesOfParts>
  <Company>FH St. Pölten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Grundlagen der Informatik</dc:title>
  <dc:creator>Wagner Markus</dc:creator>
  <cp:lastModifiedBy>Andreas Jakl</cp:lastModifiedBy>
  <cp:revision>266</cp:revision>
  <dcterms:created xsi:type="dcterms:W3CDTF">2018-07-26T10:55:41Z</dcterms:created>
  <dcterms:modified xsi:type="dcterms:W3CDTF">2019-03-08T07:53:58Z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0x01010011AA5236F5FD0B47A4B08660EFFE8BC6</vt:lpwstr>
  </property>
</Properties>
</file>