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1"/>
  </p:notesMasterIdLst>
  <p:sldIdLst>
    <p:sldId id="363" r:id="rId5"/>
    <p:sldId id="280" r:id="rId6"/>
    <p:sldId id="281" r:id="rId7"/>
    <p:sldId id="282" r:id="rId8"/>
    <p:sldId id="283" r:id="rId9"/>
    <p:sldId id="285" r:id="rId10"/>
    <p:sldId id="286" r:id="rId11"/>
    <p:sldId id="324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284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296" r:id="rId39"/>
    <p:sldId id="307" r:id="rId40"/>
    <p:sldId id="308" r:id="rId41"/>
    <p:sldId id="309" r:id="rId42"/>
    <p:sldId id="310" r:id="rId43"/>
    <p:sldId id="311" r:id="rId44"/>
    <p:sldId id="312" r:id="rId45"/>
    <p:sldId id="314" r:id="rId46"/>
    <p:sldId id="313" r:id="rId47"/>
    <p:sldId id="315" r:id="rId48"/>
    <p:sldId id="297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298" r:id="rId57"/>
    <p:sldId id="326" r:id="rId58"/>
    <p:sldId id="325" r:id="rId59"/>
    <p:sldId id="327" r:id="rId6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F17AD-7A2E-4314-B365-D959F628ADC9}" v="6" dt="2019-03-08T08:07:11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8" autoAdjust="0"/>
    <p:restoredTop sz="68521" autoAdjust="0"/>
  </p:normalViewPr>
  <p:slideViewPr>
    <p:cSldViewPr snapToGrid="0">
      <p:cViewPr varScale="1">
        <p:scale>
          <a:sx n="111" d="100"/>
          <a:sy n="111" d="100"/>
        </p:scale>
        <p:origin x="1716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Jakl" userId="2cbac219-4338-41a4-9683-334fbeb56f30" providerId="ADAL" clId="{EB4F17AD-7A2E-4314-B365-D959F628ADC9}"/>
    <pc:docChg chg="undo redo custSel modSld">
      <pc:chgData name="Andreas Jakl" userId="2cbac219-4338-41a4-9683-334fbeb56f30" providerId="ADAL" clId="{EB4F17AD-7A2E-4314-B365-D959F628ADC9}" dt="2019-03-08T08:07:11.280" v="223"/>
      <pc:docMkLst>
        <pc:docMk/>
      </pc:docMkLst>
      <pc:sldChg chg="modTransition">
        <pc:chgData name="Andreas Jakl" userId="2cbac219-4338-41a4-9683-334fbeb56f30" providerId="ADAL" clId="{EB4F17AD-7A2E-4314-B365-D959F628ADC9}" dt="2019-03-08T07:54:35.855" v="0"/>
        <pc:sldMkLst>
          <pc:docMk/>
          <pc:sldMk cId="3095636777" sldId="285"/>
        </pc:sldMkLst>
      </pc:sldChg>
      <pc:sldChg chg="modTransition">
        <pc:chgData name="Andreas Jakl" userId="2cbac219-4338-41a4-9683-334fbeb56f30" providerId="ADAL" clId="{EB4F17AD-7A2E-4314-B365-D959F628ADC9}" dt="2019-03-08T07:54:39.967" v="1"/>
        <pc:sldMkLst>
          <pc:docMk/>
          <pc:sldMk cId="1204743741" sldId="286"/>
        </pc:sldMkLst>
      </pc:sldChg>
      <pc:sldChg chg="modSp">
        <pc:chgData name="Andreas Jakl" userId="2cbac219-4338-41a4-9683-334fbeb56f30" providerId="ADAL" clId="{EB4F17AD-7A2E-4314-B365-D959F628ADC9}" dt="2019-03-08T07:57:10.078" v="23" actId="20577"/>
        <pc:sldMkLst>
          <pc:docMk/>
          <pc:sldMk cId="845566822" sldId="289"/>
        </pc:sldMkLst>
        <pc:spChg chg="mod">
          <ac:chgData name="Andreas Jakl" userId="2cbac219-4338-41a4-9683-334fbeb56f30" providerId="ADAL" clId="{EB4F17AD-7A2E-4314-B365-D959F628ADC9}" dt="2019-03-08T07:57:10.078" v="23" actId="20577"/>
          <ac:spMkLst>
            <pc:docMk/>
            <pc:sldMk cId="845566822" sldId="289"/>
            <ac:spMk id="3" creationId="{00000000-0000-0000-0000-000000000000}"/>
          </ac:spMkLst>
        </pc:spChg>
      </pc:sldChg>
      <pc:sldChg chg="modSp">
        <pc:chgData name="Andreas Jakl" userId="2cbac219-4338-41a4-9683-334fbeb56f30" providerId="ADAL" clId="{EB4F17AD-7A2E-4314-B365-D959F628ADC9}" dt="2019-03-08T07:57:22.135" v="26" actId="20577"/>
        <pc:sldMkLst>
          <pc:docMk/>
          <pc:sldMk cId="1755899548" sldId="291"/>
        </pc:sldMkLst>
        <pc:spChg chg="mod">
          <ac:chgData name="Andreas Jakl" userId="2cbac219-4338-41a4-9683-334fbeb56f30" providerId="ADAL" clId="{EB4F17AD-7A2E-4314-B365-D959F628ADC9}" dt="2019-03-08T07:57:22.135" v="26" actId="20577"/>
          <ac:spMkLst>
            <pc:docMk/>
            <pc:sldMk cId="1755899548" sldId="291"/>
            <ac:spMk id="3" creationId="{00000000-0000-0000-0000-000000000000}"/>
          </ac:spMkLst>
        </pc:spChg>
      </pc:sldChg>
      <pc:sldChg chg="modSp">
        <pc:chgData name="Andreas Jakl" userId="2cbac219-4338-41a4-9683-334fbeb56f30" providerId="ADAL" clId="{EB4F17AD-7A2E-4314-B365-D959F628ADC9}" dt="2019-03-08T07:57:29.010" v="29" actId="20577"/>
        <pc:sldMkLst>
          <pc:docMk/>
          <pc:sldMk cId="358539781" sldId="292"/>
        </pc:sldMkLst>
        <pc:spChg chg="mod">
          <ac:chgData name="Andreas Jakl" userId="2cbac219-4338-41a4-9683-334fbeb56f30" providerId="ADAL" clId="{EB4F17AD-7A2E-4314-B365-D959F628ADC9}" dt="2019-03-08T07:57:29.010" v="29" actId="20577"/>
          <ac:spMkLst>
            <pc:docMk/>
            <pc:sldMk cId="358539781" sldId="292"/>
            <ac:spMk id="3" creationId="{00000000-0000-0000-0000-000000000000}"/>
          </ac:spMkLst>
        </pc:spChg>
      </pc:sldChg>
      <pc:sldChg chg="modTransition">
        <pc:chgData name="Andreas Jakl" userId="2cbac219-4338-41a4-9683-334fbeb56f30" providerId="ADAL" clId="{EB4F17AD-7A2E-4314-B365-D959F628ADC9}" dt="2019-03-08T08:07:11.280" v="223"/>
        <pc:sldMkLst>
          <pc:docMk/>
          <pc:sldMk cId="1698402295" sldId="298"/>
        </pc:sldMkLst>
      </pc:sldChg>
      <pc:sldChg chg="modSp">
        <pc:chgData name="Andreas Jakl" userId="2cbac219-4338-41a4-9683-334fbeb56f30" providerId="ADAL" clId="{EB4F17AD-7A2E-4314-B365-D959F628ADC9}" dt="2019-03-08T07:57:49.196" v="30" actId="20577"/>
        <pc:sldMkLst>
          <pc:docMk/>
          <pc:sldMk cId="571014656" sldId="299"/>
        </pc:sldMkLst>
        <pc:spChg chg="mod">
          <ac:chgData name="Andreas Jakl" userId="2cbac219-4338-41a4-9683-334fbeb56f30" providerId="ADAL" clId="{EB4F17AD-7A2E-4314-B365-D959F628ADC9}" dt="2019-03-08T07:57:49.196" v="30" actId="20577"/>
          <ac:spMkLst>
            <pc:docMk/>
            <pc:sldMk cId="571014656" sldId="299"/>
            <ac:spMk id="3" creationId="{00000000-0000-0000-0000-000000000000}"/>
          </ac:spMkLst>
        </pc:spChg>
      </pc:sldChg>
      <pc:sldChg chg="modSp">
        <pc:chgData name="Andreas Jakl" userId="2cbac219-4338-41a4-9683-334fbeb56f30" providerId="ADAL" clId="{EB4F17AD-7A2E-4314-B365-D959F628ADC9}" dt="2019-03-08T08:00:52.435" v="33" actId="20577"/>
        <pc:sldMkLst>
          <pc:docMk/>
          <pc:sldMk cId="4247456258" sldId="300"/>
        </pc:sldMkLst>
        <pc:spChg chg="mod">
          <ac:chgData name="Andreas Jakl" userId="2cbac219-4338-41a4-9683-334fbeb56f30" providerId="ADAL" clId="{EB4F17AD-7A2E-4314-B365-D959F628ADC9}" dt="2019-03-08T08:00:52.435" v="33" actId="20577"/>
          <ac:spMkLst>
            <pc:docMk/>
            <pc:sldMk cId="4247456258" sldId="300"/>
            <ac:spMk id="3" creationId="{00000000-0000-0000-0000-000000000000}"/>
          </ac:spMkLst>
        </pc:spChg>
      </pc:sldChg>
      <pc:sldChg chg="modSp">
        <pc:chgData name="Andreas Jakl" userId="2cbac219-4338-41a4-9683-334fbeb56f30" providerId="ADAL" clId="{EB4F17AD-7A2E-4314-B365-D959F628ADC9}" dt="2019-03-08T08:01:07.128" v="35" actId="20577"/>
        <pc:sldMkLst>
          <pc:docMk/>
          <pc:sldMk cId="2663144629" sldId="301"/>
        </pc:sldMkLst>
        <pc:spChg chg="mod">
          <ac:chgData name="Andreas Jakl" userId="2cbac219-4338-41a4-9683-334fbeb56f30" providerId="ADAL" clId="{EB4F17AD-7A2E-4314-B365-D959F628ADC9}" dt="2019-03-08T08:01:07.128" v="35" actId="20577"/>
          <ac:spMkLst>
            <pc:docMk/>
            <pc:sldMk cId="2663144629" sldId="301"/>
            <ac:spMk id="3" creationId="{00000000-0000-0000-0000-000000000000}"/>
          </ac:spMkLst>
        </pc:spChg>
      </pc:sldChg>
      <pc:sldChg chg="modSp">
        <pc:chgData name="Andreas Jakl" userId="2cbac219-4338-41a4-9683-334fbeb56f30" providerId="ADAL" clId="{EB4F17AD-7A2E-4314-B365-D959F628ADC9}" dt="2019-03-08T08:03:47.684" v="58" actId="20577"/>
        <pc:sldMkLst>
          <pc:docMk/>
          <pc:sldMk cId="1369670572" sldId="309"/>
        </pc:sldMkLst>
        <pc:spChg chg="mod">
          <ac:chgData name="Andreas Jakl" userId="2cbac219-4338-41a4-9683-334fbeb56f30" providerId="ADAL" clId="{EB4F17AD-7A2E-4314-B365-D959F628ADC9}" dt="2019-03-08T08:03:47.684" v="58" actId="20577"/>
          <ac:spMkLst>
            <pc:docMk/>
            <pc:sldMk cId="1369670572" sldId="309"/>
            <ac:spMk id="3" creationId="{00000000-0000-0000-0000-000000000000}"/>
          </ac:spMkLst>
        </pc:spChg>
      </pc:sldChg>
      <pc:sldChg chg="modSp">
        <pc:chgData name="Andreas Jakl" userId="2cbac219-4338-41a4-9683-334fbeb56f30" providerId="ADAL" clId="{EB4F17AD-7A2E-4314-B365-D959F628ADC9}" dt="2019-03-08T08:04:41.456" v="217" actId="20577"/>
        <pc:sldMkLst>
          <pc:docMk/>
          <pc:sldMk cId="2439837005" sldId="310"/>
        </pc:sldMkLst>
        <pc:spChg chg="mod">
          <ac:chgData name="Andreas Jakl" userId="2cbac219-4338-41a4-9683-334fbeb56f30" providerId="ADAL" clId="{EB4F17AD-7A2E-4314-B365-D959F628ADC9}" dt="2019-03-08T08:04:08.888" v="83" actId="20577"/>
          <ac:spMkLst>
            <pc:docMk/>
            <pc:sldMk cId="2439837005" sldId="310"/>
            <ac:spMk id="2" creationId="{00000000-0000-0000-0000-000000000000}"/>
          </ac:spMkLst>
        </pc:spChg>
        <pc:spChg chg="mod">
          <ac:chgData name="Andreas Jakl" userId="2cbac219-4338-41a4-9683-334fbeb56f30" providerId="ADAL" clId="{EB4F17AD-7A2E-4314-B365-D959F628ADC9}" dt="2019-03-08T08:04:41.456" v="217" actId="20577"/>
          <ac:spMkLst>
            <pc:docMk/>
            <pc:sldMk cId="2439837005" sldId="310"/>
            <ac:spMk id="3" creationId="{00000000-0000-0000-0000-000000000000}"/>
          </ac:spMkLst>
        </pc:spChg>
      </pc:sldChg>
      <pc:sldChg chg="modSp">
        <pc:chgData name="Andreas Jakl" userId="2cbac219-4338-41a4-9683-334fbeb56f30" providerId="ADAL" clId="{EB4F17AD-7A2E-4314-B365-D959F628ADC9}" dt="2019-03-08T08:05:36.361" v="220" actId="20577"/>
        <pc:sldMkLst>
          <pc:docMk/>
          <pc:sldMk cId="2097210155" sldId="313"/>
        </pc:sldMkLst>
        <pc:spChg chg="mod">
          <ac:chgData name="Andreas Jakl" userId="2cbac219-4338-41a4-9683-334fbeb56f30" providerId="ADAL" clId="{EB4F17AD-7A2E-4314-B365-D959F628ADC9}" dt="2019-03-08T08:05:36.361" v="220" actId="20577"/>
          <ac:spMkLst>
            <pc:docMk/>
            <pc:sldMk cId="2097210155" sldId="313"/>
            <ac:spMk id="3" creationId="{00000000-0000-0000-0000-000000000000}"/>
          </ac:spMkLst>
        </pc:spChg>
      </pc:sldChg>
      <pc:sldChg chg="modSp">
        <pc:chgData name="Andreas Jakl" userId="2cbac219-4338-41a4-9683-334fbeb56f30" providerId="ADAL" clId="{EB4F17AD-7A2E-4314-B365-D959F628ADC9}" dt="2019-03-08T08:06:47.755" v="221" actId="20577"/>
        <pc:sldMkLst>
          <pc:docMk/>
          <pc:sldMk cId="2379108129" sldId="318"/>
        </pc:sldMkLst>
        <pc:spChg chg="mod">
          <ac:chgData name="Andreas Jakl" userId="2cbac219-4338-41a4-9683-334fbeb56f30" providerId="ADAL" clId="{EB4F17AD-7A2E-4314-B365-D959F628ADC9}" dt="2019-03-08T08:06:47.755" v="221" actId="20577"/>
          <ac:spMkLst>
            <pc:docMk/>
            <pc:sldMk cId="2379108129" sldId="318"/>
            <ac:spMk id="3" creationId="{00000000-0000-0000-0000-000000000000}"/>
          </ac:spMkLst>
        </pc:spChg>
      </pc:sldChg>
      <pc:sldChg chg="modTransition">
        <pc:chgData name="Andreas Jakl" userId="2cbac219-4338-41a4-9683-334fbeb56f30" providerId="ADAL" clId="{EB4F17AD-7A2E-4314-B365-D959F628ADC9}" dt="2019-03-08T08:07:06.263" v="222"/>
        <pc:sldMkLst>
          <pc:docMk/>
          <pc:sldMk cId="2800091557" sldId="319"/>
        </pc:sldMkLst>
      </pc:sldChg>
      <pc:sldChg chg="modTransition">
        <pc:chgData name="Andreas Jakl" userId="2cbac219-4338-41a4-9683-334fbeb56f30" providerId="ADAL" clId="{EB4F17AD-7A2E-4314-B365-D959F628ADC9}" dt="2019-03-08T08:07:06.263" v="222"/>
        <pc:sldMkLst>
          <pc:docMk/>
          <pc:sldMk cId="3326054424" sldId="320"/>
        </pc:sldMkLst>
      </pc:sldChg>
      <pc:sldChg chg="modTransition">
        <pc:chgData name="Andreas Jakl" userId="2cbac219-4338-41a4-9683-334fbeb56f30" providerId="ADAL" clId="{EB4F17AD-7A2E-4314-B365-D959F628ADC9}" dt="2019-03-08T08:07:06.263" v="222"/>
        <pc:sldMkLst>
          <pc:docMk/>
          <pc:sldMk cId="3082473064" sldId="321"/>
        </pc:sldMkLst>
      </pc:sldChg>
      <pc:sldChg chg="modTransition">
        <pc:chgData name="Andreas Jakl" userId="2cbac219-4338-41a4-9683-334fbeb56f30" providerId="ADAL" clId="{EB4F17AD-7A2E-4314-B365-D959F628ADC9}" dt="2019-03-08T08:07:06.263" v="222"/>
        <pc:sldMkLst>
          <pc:docMk/>
          <pc:sldMk cId="3804749701" sldId="322"/>
        </pc:sldMkLst>
      </pc:sldChg>
      <pc:sldChg chg="modTransition">
        <pc:chgData name="Andreas Jakl" userId="2cbac219-4338-41a4-9683-334fbeb56f30" providerId="ADAL" clId="{EB4F17AD-7A2E-4314-B365-D959F628ADC9}" dt="2019-03-08T08:07:11.280" v="223"/>
        <pc:sldMkLst>
          <pc:docMk/>
          <pc:sldMk cId="3808337149" sldId="325"/>
        </pc:sldMkLst>
      </pc:sldChg>
      <pc:sldChg chg="modTransition">
        <pc:chgData name="Andreas Jakl" userId="2cbac219-4338-41a4-9683-334fbeb56f30" providerId="ADAL" clId="{EB4F17AD-7A2E-4314-B365-D959F628ADC9}" dt="2019-03-08T08:07:11.280" v="223"/>
        <pc:sldMkLst>
          <pc:docMk/>
          <pc:sldMk cId="3571427076" sldId="326"/>
        </pc:sldMkLst>
      </pc:sldChg>
      <pc:sldChg chg="modTransition">
        <pc:chgData name="Andreas Jakl" userId="2cbac219-4338-41a4-9683-334fbeb56f30" providerId="ADAL" clId="{EB4F17AD-7A2E-4314-B365-D959F628ADC9}" dt="2019-03-08T08:07:11.280" v="223"/>
        <pc:sldMkLst>
          <pc:docMk/>
          <pc:sldMk cId="801166588" sldId="327"/>
        </pc:sldMkLst>
      </pc:sldChg>
      <pc:sldChg chg="modSp">
        <pc:chgData name="Andreas Jakl" userId="2cbac219-4338-41a4-9683-334fbeb56f30" providerId="ADAL" clId="{EB4F17AD-7A2E-4314-B365-D959F628ADC9}" dt="2019-03-08T07:55:21.966" v="2" actId="20577"/>
        <pc:sldMkLst>
          <pc:docMk/>
          <pc:sldMk cId="1540607283" sldId="331"/>
        </pc:sldMkLst>
        <pc:spChg chg="mod">
          <ac:chgData name="Andreas Jakl" userId="2cbac219-4338-41a4-9683-334fbeb56f30" providerId="ADAL" clId="{EB4F17AD-7A2E-4314-B365-D959F628ADC9}" dt="2019-03-08T07:55:21.966" v="2" actId="20577"/>
          <ac:spMkLst>
            <pc:docMk/>
            <pc:sldMk cId="1540607283" sldId="33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CCDDC-9EE7-45A2-A636-2109E812F11C}" type="datetimeFigureOut">
              <a:rPr lang="de-AT" smtClean="0"/>
              <a:t>08.03.2019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C8BAA-644C-437D-B2A7-1074860586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490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2306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gruesste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Unterschied zwischen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Listen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dass Listen in eckigen Klammern [] eingeschlossen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sind und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runden Klammern (). Des Weiteren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upgedated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daher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als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Listen angesehen werden.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Funktionalitaeten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zum Auslesen der Daten sind gleich zu den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Listen.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# Gibt das komplette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 ) # Gibt das erste Element des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[2:5] ) # Gibt ein bestimmtes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Elementen aus, startend beim 3. Element bis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inkl. dem 5. Element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[2:] ) # Gibt die Elemente aus aber startet erst beim 3. Element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2 ) # Gibt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2x hintereinander aus 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# Gibt 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zusammengefuegten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der beiden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4952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Der Folgende Code ist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nocht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anwendbar bei einem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diese wie zuvor besprochen nicht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upgedated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 'Sepp', 123 , 4.56, 100L, 'Ding', 3+4j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 'Sepp', 123 , 4.56, 100L, 'Ding', 3+4j ]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= 1000 # Invalid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= 1000 # Valid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6836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eine Art Hash-Table Type. Sie arbeiten nach dem gleichen Prinzip wie assoziative Arrays oder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Pearl. Generell basieren sie auf dem Key-Value Prinzip. Der Key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kann jedweder Art eines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Python Datentypen entsprechen aber normalerweise verwendet man dafür Nummern oder Strings. Die Value Seite kann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dann jedes x-beliebige Python Objekt sein (Objekte kommen später).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Dictionaries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haben keinerlei Konzept wie die Elemente geordnet werden. Es ist nicht korrekt zu sagen dass sie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nicht geordnet sind, sie haben einfach keine Ordnung.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{}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] = "This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[ 2 ] = "This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 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'Sepp', 'code':4711 , 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'Development' }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332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Dictionaries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 in geschwungenen Klammern eingebettet ({ }) und die Werte können durch die Verwendung von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eckigen Klammern hinzugefügt oder abgerufen werden ([]).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] # Gibt den Wert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entsprechenden Key ( 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)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[ 2 ] # Gibt den Wert für den Key 2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 Gibt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gesammte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tinydict.keys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# Gibt alle Keys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tinydict.values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# Gibt alle Values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tinydict.pop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 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Loescht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Element das mit dem Key gespeichert wurde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tinydict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 Gibt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gesammte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759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-Schleife in Python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wiederholt eine Zielanweisung aus, solange eine gegebene Bedingung TRUE ist.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Syntax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Hier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Aussagen eine einzelne Aussage oder einen Block von Aussagen sein. Die Bedingung kann ein beliebiger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Ausdruck sein, und TRUE ist ein beliebiger Wert ungleich null. Die Schleife iteriert,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waehrend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Bedingung TRUE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ist. Wenn die Bedingung falsch wird, geht die Programmsteuerung zu der Zeile, die unmittelbar auf die Schleife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folgt. In Python werden alle Anweisungen, die nach einem Programmierkonstrukt um die gleiche Anzahl von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Zeichenraeumen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eingerueckt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sind, als Teil eines einzelnen Codeblocks betrachtet. Python verwendet Einzug als Methode zum Gruppieren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von Anweisungen.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1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"End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Schleife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laeuft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mal durch. Sie startet mit 0 und geht bis 9. Die Abbruchbedingung ist wenn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Variable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ist denn dann ist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mehr kleiner 10 und somit ergibt die Auswertung FALSE.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Die Endlosschleife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Eine Schleife wird zur Endlosschleife, wenn eine Bedingung niemals FALSE wird. Daher muss man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-Schleifen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Vorsicht verwenden, da eine Bedingung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moeglicherweise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niemals zu einem FALSE-Wert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einer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Schleife, die niemals endet. Eine solche Schleife wird als Endlosschleife bezeichnet.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Eine Endlosschleife kann bei der Client / Server-Programmierung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nuetzlich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sein, bei der der Server kontinuierlich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muss, damit Client-Programme bei Bedarf mit ihm kommunizieren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condition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1 : # Ergibt eine Endlosschleife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raw_input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"Enter a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entered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"End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Durch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einfaceh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Endlosschleife die hier konstruiert wurde, wird immer wieder eine Zahl eingelesen ...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035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Benutzen von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-Anweisungen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Python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unterstuetzt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-Anweisung, die einer Schleifenanweisung zugeordnet ist.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Wenn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mit einer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-Schleife verwendet wird, wird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wenn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Bedingung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Das folgende Beispiel zeigt die Kombination einer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mit einer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-Anweisung, die eine Zahl ausgibt,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solange sie kleiner als 10 ist. Andernfalls wird die Anweisung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1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"End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10 --&gt;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990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-Schleife hat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Faehigkeit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Elemente einer beliebigen Sequenz, wie eine Liste oder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eine Zeichenfolge, zu iterieren.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Syntax: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iterating_var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Wenn eine Sequenz eine Ausdrucksliste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enthaelt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wird sie zuerst ausgewertet. Dann wird das erste Element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 der Sequenz der Iterationsvariablen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iterating_var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zugewiesen. Als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naechstes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der Anweisungsblock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Jedes Element in der Liste wird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iterating_var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zugewiesen, und der Anweisungsblock wird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bis die gesamte Sequenz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erschoepft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World':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Letter 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bye!"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Eine alternative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Moeglichkeit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jedes Element zu durchlaufen, besteht darin, den Index in die Sequenz selbst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zu versetzen.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1793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Naruerlich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unterstuetzt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-Schleife wie zuvor schon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beschriben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-Anweisung: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Wenn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mit einer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-Schleife verwendet wird, wird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wenn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Schleife die Liste durchlaufen hat (kommt dann etwas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spaeter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-statement!"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02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Python erlaubt es uns auch eine Schleife innerhalb einer anderen Schleife zu nutzen. Dabei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natuerlich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schleifen gemischt werden.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Syntax mit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	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Syntax mit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iterating_var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iterating_var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Syntax mit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iterating_var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[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]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[ 0, 1, 2, 3, 4 ]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j = 0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 &lt; 10: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i, j )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j += 1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Berechnen von Primzahlen: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= 2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 &lt; 100 ):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j = 2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j &lt;= ( i / j ) ):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not( i % j ):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	break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j = j + 1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j &gt; i / j ) :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i, "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prime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= i + 1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 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4638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break Statement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Es beendet die derzeitige Schleife und geht im Code einfach zu der nachfolgenden Anweisung weiter. Meist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wird break verwendet wenn eine Externe Anweisung getriggert wird und ein schnelles Verlassen der Schleife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benoetigt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wird. Das break Statement kann sowohl in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 auch in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Schleife verwendet werden.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= 0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&lt; 10: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+= 1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== 5: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break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"i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 )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"Exit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break"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Wichtig ist an dieser Stelle zu sagen dass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 nicht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da die Schleife abgebrochen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wurde und nicht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ordnungsgemaess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beendet wurde.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Sie gibt das Steuerelement an den Anfang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-Schleife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zurueck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weist alle verbleibenden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Anweisungen in der aktuellen Iteration der Schleife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zurueck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verschiebt das Steuerelement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zurueck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den Anfang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der Schleife.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 kann sowohl in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 auch in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Schleife verwendet werden.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= 0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&lt; 10: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+= 1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== 5: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"i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 )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"Exit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break"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pass Statement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Es wird verwendet, wenn eine Anweisung syntaktisch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benoetigt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wird, aber kein Befehl oder Code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soll.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pass-Anweisung ist eine Null-Operation. Bei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Ausfuehrung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passiert nichts. Der Pass ist auch an Orten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nuetzlich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an denen der Code letztendlich verschwindet, aber noch nicht geschrieben wurde (z. B.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Stubs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).#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= 0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&lt; 10: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+= 1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== 5: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pass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"The pass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"i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{}".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i )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"Exit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break"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84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Die einfache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Anweisung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einfache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hat folgende Syntax: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Bedingung: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anweisung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Bedingung muss dabei ein numerisches Ergebnis liefern. Wird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bedingung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wahr (ungleich Null) ausgewertet,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wird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anweisung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Dabei handelt es sich entweder um eine einzelne Anweisung oder um einen begrenzten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Anweisungsblock. In Python sind daher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Einrueckungen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unbedingt einzuhalten da keinerlei Klammern wie BSPW. in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JAVA, C, C++ verwendet werden um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Anweisungsbloeckt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kennzeichnen!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370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Funktionen sind ein sehr wichtiger Teil von Python. Bis jetzt haben wir immer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 Python verwendet. Wie auch immer, um diverse Problemstellungen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loesen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man auch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selbst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diverse Funktionen implementieren.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Funktionen werden verwendet um eine Reihe von Anweisungen zu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buendeln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wiederholt verwendet oder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aufgerufen werden sollen. Ebenso sind sie auf Grund ihrer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Komplexitaet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besser in einem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eigenstaendigen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Unterprogramm aufgehoben und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bei Bedarf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abgreufen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werden. Das bedeutet, dass eine Funktion ein Code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ist, der zum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Ausfuehren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einer bestimmten Aufgabe geschrieben wird. Um diese spezielle Aufgabe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auszufuehren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benoetigt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Funktion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moeglicherweise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mehrere Eingaben. Wenn die Aufgabe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wird, kann die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Funktion einen oder mehrere Werte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zurueckgeben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5242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*** Es gibt 3 arten von Funktionen in Python: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Eingebaute Funktionen wie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um Hilfe zu bitten, min () um den Minimalwert zu erhalten,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() um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 Objekt auf das Terminal zu drucken, ...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Uebersicht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https://docs.python.org/3/library/functions.html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Benutzerdefinierte Funktionen (User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UDFs), bei denen es sich um Funktionen handelt,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Benutzer erstellen, um ihnen zu helfen; Und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Anonyme Funktionen, die auch als Lambda-Funktionen bezeichnet werden, weil sie nicht mit dem Standard-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schluesselwort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deklariert sind (werden wir aber nicht darauf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eungehen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951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***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Eine Methode verweist auf eine Funktion die Teil einer Klasse ist und wird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instanz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das Objekt der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Klasse verwendet. Eine Funktion hat diese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Einschraenkungen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nicht, es ist einfach eine Stand-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allone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Funktion. Das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bedeuztet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dass alle Methoden Funktionen sind aber nicht alle Funktionen sind Methoden.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Hier nun ein Beispiel: zuerst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wir die Funktion plus() und dann 2. eine Summationsklasse mit einer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()-Methode: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1. Definieren der Funktion "plus()"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plus( a, b 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+ b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plus( 2, 4 )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2.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Erstelen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"Summation" Klasse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Summation(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a, b 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self.contents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a + b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self.contents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Wenn man jetzt aber aus der Summation Klasse das Ergebnis Berechnen lassen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moechte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man wie zuvor eine Instanz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davon anlegen: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sumInstance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Summation()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sumInstance.sum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( 3, 5 )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6160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Wie definiert man jetzt eine Funktion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vier Schritte zum Definieren einer Funktion in Python sind die folgenden: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Verwenden des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Schluesselwortes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um die Funktion zu deklarieren, gefolgt vom Funktionsnamen.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Hinzufuegen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Funktionsparameter: Diese sollten innerhalb der Klammern der Funktion stehen.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Anschliessend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wird die Zeile mit einem Doppelpunkt beendet.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Hinzufuegen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Anweisungen die von der Funktion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sollen. Wichtig zu beachten ist hier die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Einrueckung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4. Eine Funktion wird mit einer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Anweissung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beendet, wenn die Funktion etwas ausgeben soll. Ohne die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gibt Ihre Funktion ein Objekt None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zuruck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Generell kann die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Anweisung aber immer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geschrieben werden.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Definition der Funktion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World"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Aufruf der Funktion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helloWorld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Natuerlich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Funktionen viel komplexer sein.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2708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Wenn man also den Output einer Funktion weiter verwenden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moechte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muss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 werden um einen Wert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zurueckzugeben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(z.B.: String, Integer, ...). Siehe folgendes Szenario: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gibt einen String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zurueck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hingegen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helloNoReturn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returniert None da kein Wert angegeben.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World" )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helloNoReturn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World" )</a:t>
            </a:r>
          </a:p>
          <a:p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Multiplizieren des Outputs von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 mit 2 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* 2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(Versuchen den) Output von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hello_noreturn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 mit 2 zu multiplizieren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hello_noreturn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* 2 # --&gt; geht nicht da als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5147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 anderer Punkt der noch sehr wichtig ist, ist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Moeglichkeit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dass man auch mehr als ein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zurueckgeben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kann.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die zuvor kennengelernten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verwendet. Kurz zum Erinnern: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sind gleich wie Listen von der Daten-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aber nicht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veraendert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werden. Sie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aber ausgepackt und problemlos auf mehrere Variablen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aufgetielt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werden.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Definieren der Funktion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plusMultiReturn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plusMultiReturn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a, b ):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a + b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Aufrufen der Funktion "plus()" und auspacken der Variablen 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=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plusMultiReturn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( 3, 4 )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Ausgeben von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8653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***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Hinzufuegen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einer Dokumentation zu einer Funktion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 weiterer wichtiger Aspekt ist die Dokumentation. Die Dokumentation soll folgendes beschreiben: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Was macht die Funktion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Welche Inputparameter braucht die Funktion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Welche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Returnvalues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hat die Funktion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RectangularSurface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a, b):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 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--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lenght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--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* b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RectangularSurface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( 5, 3 )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2679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*** Funktionsargumente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Zuvor haben wir den Unterschied zwischen Parametern und Argumenten kennengelernt. Kurz gesagt, Argumente sind die Dinge,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einem Funktions- oder Methodenaufruf gegeben werden,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waehrend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Funktions- oder Methodencode auf die Argumente durch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ihre Parameternamen verweist. Es gibt vier Arten von Argumenten, die Python-UDFs verwenden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Standardargumente (Default Arguments)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Erforderliche Argumente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Arguments)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Schluesselwortargumente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(Keyword Arguments)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4. Variable Anzahl von Argumenten (Variable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Arguments)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3194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Standardargumente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Standardargumente sind diejenigen, die einen Standardwert annehmen, wenn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waehrend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Funktionsaufrufs kein Argumentwert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wird. Dieser Standardwert kann wie im folgenden Beispiel mit dem Zuweisungsoperator = zugewiesen werden: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Definieren der Funktion "plus()"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plus( a, b = 2 ):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+ b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Aufrufen der "plus()" Funktion nur mit "a"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plus( a = 1 )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Aufrufen der "plus()" Funktion mit "a" und "b"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plus( a = 1, b = 3 )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5908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Erforderliche Argumente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Wie der Name schon sagt sind die erforderlichen Argumente eines UDF diejenigen, die angegeben werden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muessen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Diese Argumente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muessen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waehrend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Funktionsaufrufs genau in der richtigen Reihenfolge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anzahl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"Ich habe zuhause " 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anzahl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+ " " 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"Hund", 1 )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devide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a, b 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 ) /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 b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devide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( 9, 2 )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81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Anweisung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einfache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 hat folgende Syntax: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Bedingung: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	anweisung1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	 anweisung2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Bedingung muss dabei ein numerisches Ergebnis liefern. Wird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bedingung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wahr (ungleich Null) ausgewertet,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so wird anweisung1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andernfalls anweisung2. Dabei handelt es sich entweder um eine einzelne Anweisung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oder um mehrere durch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Einrueckungen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begrenzte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Anweisungsbloecke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BSP zu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raw_input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"Stunde (0 - 23) eingeben --&gt; " )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12: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"Vormittag" ) 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"Nachmittag"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 Bemerkungen zur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Anweisung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Es ist zu beachten, dass bei Verschachtelung von bedingten Verzweigungen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Einrueckung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Semantik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wesentlich sein kann. Jedes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 dem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letzen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abgeschlossenen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Zweig zugerechnet. Dies basiert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 Python auf Basis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Einrueckungen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Somit kann eine falsche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Einrueckung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Programmlauf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veraendern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20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0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Abschnitt 1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== b: 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c: 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"1"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"2"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Abschnitt 2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== b: 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c: 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"1"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"2"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209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Schluesselwortargumente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Wenn man sicherstellen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moechte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dass die Parameter in der richtigen Reihenfolge aufgerufen werden, kann man auch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zugehoerigen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Schluesselworte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verwenden. Bei dieser Verwendung ist es auch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moeglich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Parameter dann x-beliebig zu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verteuschen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a, b ):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float( a ) / float ( b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devide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b = 4, a = 15 )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9049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Variable Anzahl von Argumenten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Wenn man bspw. nicht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weiss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wie viele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argumente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einer Funktion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werden, dann kann man auch die Syntax mit *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verwenden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summe( *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summe( 1, 2, 3, 4, 5)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7586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Der Stern (*) wird vor dem Variablennamen platziert, der die Werte aller Variablen ohne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Schluesselwort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enthaelt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Beachte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dass auch *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*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var_int_args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einen anderen Namen an die Funktion summe()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Wenn man jetzt aber nicht die Python interne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Funktion oder der eigenen Funktion verwenden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moechte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sondern diese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voellig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selbs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implementieren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moechte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dann kann man dies auf folgende Weise machen: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136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Generell haben Variablen die in einer Funktion definiert werden einen lokalen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Hingegen haben die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Variablen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ausserhalb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definiert werden einen globalen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Das bedeutet dass die lokalen Variablen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Funktion definiert werden nur in der Funktion verwendet werden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Globale Variable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Definieren der Funktion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 mit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Moeglichkeit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eine unbestimmte Anzahl von Werten zu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*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+= i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"This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( 1, 2, 3, 5, 8, 13, 21 )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"This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 variable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outside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8601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*** Anonyme (oder Lambda) Funktionen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Diese Art der Funktionen werden anonym aufgerufen, da sie nicht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standardmaessig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dem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Schluesselwort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deklariert werden.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Natuerlich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kann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dann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Schluesselwort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verwenden, um kleine anonyme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Funktionen zu erstellen.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Lambda-Funktionen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Form eines Ausdrucks verwendet werden. Sie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keine Befehle oder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mehrere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Ausdruecke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enthalten.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Anonyme Funktion kann kein direkter Aufruf zum Ausgeben sein, da Lambda einen Ausdruck erfordert.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Lambda-Funktionen haben ihren eigenen lokalen Namespace. Sie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nur die eigenen Variablen von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der Parameterliste und diejenigen in ihrem globalen Namespace benutzen.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Obwohl es scheint, dass Lambdas eine einzeilige Version einer Funktion sind, sind sie nicht gleichwertig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zu In-Line-Anweisungen in C oder C ++, deren Zweck darin besteht, die Funktionsstapelzuordnung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waehrend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des Aufrufs aus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Leistungsgruenden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uebergeben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537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 Syntax von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Lamda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-Funktionen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Lamda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-Funktionen bestehen aus einem einzigem Statement welches wie folgt aussieht: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 arg1 [ , arg2 [ , ...,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] ] ] : Anweisung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Dadurch sieht die Funktionsweise einer Lambda-Funktion wie folgt aus: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Definieren der summe() Lambda-Funktion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summe =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arg1, arg2 : arg1 + arg2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Aufrufen der Lambda-Funktion: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"The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 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summe( 10, 30 ) )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70100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Weitere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 Lambda Funktionen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Natuerlich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Lambda Funktionen auch auf Datenstrukturen angewendet werden um bspw. schneller zu einem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gefiltertem Ergebnis zu kommen.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[ 1, 5, 4, 7, 6, 2, 9, 8, 10, 3 ]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Wichtig ist hier zu wissen dass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Funktion 2 Argumente bekommen muss: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Die zu verwendende Funktion (der None). --&gt; In unserem Fall die Lambda-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Die Datenstruktur auf der die Operation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soll. --&gt; Die Liste die wir erzeugt haben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: ( x%2 == 0 ),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79811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*** Die Main-Funktion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Eine wichtige Funktion die wir unbedingt noch behandeln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muessen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die Main-Funktion. In sprachen wie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C, C++, C# oder JAVA ist sie bspw.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einspringspunkt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dem das Programm startet.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 Python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 die Main-Funktion verwenden,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muessen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aber nicht. Wenn man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nicht verwendet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dann startet das Programm in der 1. Zeile und wird Zeile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Zeile (linear) abgearbeitet.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Natuerlich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wie Funktionen die dazwischen definiert wurden nur dann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abgearbetet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wenn sie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aufgerugen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 ...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Hingegen bei der Verwendung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kann man dem Programm eine klarere Struktur verpassen und hat auch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definierten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Einspriungspunkt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 Start. Eine gute Struktur ist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bspw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Beschreibung des Programms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Diverse Imports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Anlegen der globalen Variablem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4. Definieren der verschiedenen Funktionen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5. Definieren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Funktion, gefolgt vom Aufruf.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 Initiales BSP (muss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einkommentiert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World"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Wir bekommen hier nur die Ausgabe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da die Funktion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nirgends aufgerufen wird.</a:t>
            </a:r>
          </a:p>
          <a:p>
            <a:r>
              <a:rPr lang="de-DE" dirty="0"/>
              <a:t># 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 passiert weil wir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Funktion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nicht definiert haben.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646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gibt es ein paar wichtige Punkte zu beachten: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Wenn Python ein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Sourcefile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liest, dann soll jede Zeile darin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werden.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Wenn Python das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Sourcefile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 Hauptprogramm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dann wird die Variable 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gesetzt und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geprueft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 diese mit 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uebereinstimmt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Wenn man also die Main Funktion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dann wird ein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gelesen und gecheckt wo 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mit 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uebereinstimmt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4. Das Statement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__=__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__" erlaubt es uns das Python Programm einerseits als wiederverwendbares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Modul und andererseits als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standallone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Programm zu verwenden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auszufuehren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79191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 wir wissen nutzt Python ==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vergleiche und =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Zuweisungen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Import: 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__=Filename des Moduls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 = FALSE --&gt; Das Skript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wird nicht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__=__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 = TRUE --&gt; das Skript 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wird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- Das bedeutet wenn der Code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ausgefuehrt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wird, dann wird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geprueft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 der Modulname vorhanden ist mit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183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Natuerlich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koennen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verkettete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-Anweisungen gebaut werden: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10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20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&lt; b: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"a kleiner b"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&gt; b: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"a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groesser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b"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"a gleich b"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98539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Wichtig ist noch dass unmittelbar nach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der check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sein muss.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():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World"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__=="__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__": 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wuerde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natuerlich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ohne dem gehen aber wegen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wiederverwendbarkeit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6881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Bei der rekursiven Programmierung ruft eine Funktion oder Methode in einem Programm sich selbst wieder auf </a:t>
            </a:r>
          </a:p>
          <a:p>
            <a:r>
              <a:rPr lang="de-AT" dirty="0"/>
              <a:t>bzw. auch das gegenseitige wieder Aufrufen von mehreren Funktionen oder Methoden wird Rekursion genannt.</a:t>
            </a:r>
          </a:p>
          <a:p>
            <a:r>
              <a:rPr lang="de-AT" dirty="0"/>
              <a:t>Wichtig ist bei dieser Art der Programmierung die Abbruchbedingung weil sich der rekursive Teil sonst </a:t>
            </a:r>
          </a:p>
          <a:p>
            <a:r>
              <a:rPr lang="de-AT" dirty="0"/>
              <a:t>unendlich oft selbst wieder aufrufen würde ...</a:t>
            </a:r>
          </a:p>
          <a:p>
            <a:r>
              <a:rPr lang="de-AT" dirty="0"/>
              <a:t>Rekursive Funktionen tragen gut zur Lesbarkeit des Codes bei, meist werden aber iterative Strukturen verwendet </a:t>
            </a:r>
          </a:p>
          <a:p>
            <a:r>
              <a:rPr lang="de-AT" dirty="0"/>
              <a:t>wenn diese von den Programmiersprachen unterstützt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86450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0898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630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Konstrukt der Switch Case Anweisung die 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bspw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JAVA, C, C++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usw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gibt, ist in Python nicht direkt implementiert.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 wird dieses Abfragekonstrukt mit Hilfe des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Dictionaries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in einer Funktion eingebettet ist umgesetzt. Das</a:t>
            </a:r>
          </a:p>
          <a:p>
            <a:r>
              <a:rPr lang="en-US" sz="1200" b="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ein assoziative Arrays, das einfache Eins-zu-eins-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Schluesselwertzuordnungen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bereitstellen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5352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Das Konstrukt der Switch Case Anweisung die 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bspw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JAVA, C, C++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usw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gibt, ist in Python nicht direkt implementiert.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 Python wird dieses Abfragekonstrukt mit Hilfe des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Dictionaries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in einer Funktion eingebettet ist umgesetzt. Das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ein assoziative Arrays, das einfache Eins-zu-eins-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Schluesselwertzuordnungen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bereitstellen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*** Erste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bekanntschaft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mit dem Switch-Case Prinzip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Hier nun die Python-Implementierung einer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-Anweisung. Im folgenden Beispiel erstellen wir ein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Woerterbuch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namens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dem alle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schalteraehnlichen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Faelle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gespeichert werden.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Funktion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switch_month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 # Das Argument nach dem gesucht werden soll --&gt; also der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schluessel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#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endParaRPr lang="de-A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1: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January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2: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February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3: "March",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4: "April",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5: "May",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6: "June",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7: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8: "August",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9: "September",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10: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October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11: "November",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12: "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December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}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switcher.get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"Invalid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Aufruf der Funktion --&gt; gibt das Monat August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switch_month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( 8 )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Aufruf der Funktion --&gt; gibt 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Defaultstring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da kein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key:value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Paar im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vorhanden ist.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switch_month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( 13 )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362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Listen (Lists) sind die vielseitigsten Datenstrukturen von Python. Generell beinhaltet eine Liste Elemente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durch Beistriche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comas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getrennt sind. Die Daten sind dann in eckigen Klammern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brackets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[]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eingekapselt. Grundsätzlich sind die Listen in Python gleich zu den Arrays in C. Es gibt nur eine Ausnahme: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Alle Elemente die in Python in einer Liste gespeichert werden können von unterschiedlichen Datentypen sein.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 'Sepp', 123 , 4.56, 100L, 'Ding', 3+4j ]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[ 123, 'Hans' ]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164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Auf die in einer Liste gespeicherten Elemente kann mit dem Slice-Operator ([] und [:]) zugegriffen werden.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Die Indizes beginnen bei 0 am Anfang der Liste und arbeiten sich bis zum Ende -1 hoch. Das Pluszeichen (+)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ist der Listenverkettungsoperator und das Sternchen (*) ist der Wiederholungsoperator.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# Gibt die komplette Liste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 ) # Gibt das erste Element der Liste aus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[2:5] ) # Gibt ein bestimmtes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Elementen aus, startend beim 3. Element bis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inkl. dem 5. Element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[2:] ) # Gibt die Elemente aus aber startet erst beim 3. Element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2 ) # Gibt die Liste 2x hintereinander aus 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# Gibt den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zusammengefuegten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concatenated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der beiden Listen aus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06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ist ein anderer sequentieller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Datantype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gleich zu der Liste. Generell beinhaltet ein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Elemente die durch Beistriche (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comas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getrennt sind. Im Gegensatz zu Listen sind Tupel jedoch in </a:t>
            </a:r>
          </a:p>
          <a:p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Klammern () eingeschlossen.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 'Sepp', 123 , 4.56, 100L, 'Ding', 3+4j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</a:t>
            </a:r>
          </a:p>
          <a:p>
            <a:b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( 123, 'Hans' )</a:t>
            </a:r>
          </a:p>
          <a:p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tinytuple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C8BAA-644C-437D-B2A7-107486058668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6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793D-D561-42D1-8119-04A734BFCA97}" type="datetime1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461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9165-5983-4849-AF2B-F2D989E0EEDE}" type="datetime1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69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D594-5DF0-4FF3-B70C-E0DCA7FCB9EE}" type="datetime1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998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2676-1AC0-4536-8FFB-13AE297F5326}" type="datetime1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524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197D-117B-4BFE-B984-05AFADC708AC}" type="datetime1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21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4D63-414C-41FA-A380-0724D02EF4D0}" type="datetime1">
              <a:rPr lang="de-AT" smtClean="0"/>
              <a:t>08.03.2019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77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/>
            </a:lvl3pPr>
            <a:lvl4pPr marL="137160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2AC-083D-4E35-A453-5BB837B9F422}" type="datetime1">
              <a:rPr lang="de-AT" smtClean="0"/>
              <a:t>08.03.2019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2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FCB8-CF9C-44AD-9D49-7E52DFC13DF2}" type="datetime1">
              <a:rPr lang="de-AT" smtClean="0"/>
              <a:t>08.03.2019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5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5CE2-B17F-4603-A197-C2D5E8076186}" type="datetime1">
              <a:rPr lang="de-AT" smtClean="0"/>
              <a:t>08.03.2019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181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914400" indent="0">
              <a:buNone/>
              <a:defRPr sz="2400"/>
            </a:lvl3pPr>
            <a:lvl4pPr marL="137160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DBD1-A390-4158-8368-1AFF93FDD45F}" type="datetime1">
              <a:rPr lang="de-AT" smtClean="0"/>
              <a:t>08.03.2019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56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9D49-35F1-459F-994D-E8C25C90E81A}" type="datetime1">
              <a:rPr lang="de-AT" smtClean="0"/>
              <a:t>08.03.2019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TENG 3, Python (M. Wagner)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73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0FF1A-0807-4701-9D9E-A93D1C3D961A}" type="datetime1">
              <a:rPr lang="de-AT" smtClean="0"/>
              <a:t>08.03.2019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TENG 3, Python (M. Wagner)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1AF4-9269-48CE-AD6A-B08F2B57E35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338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today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Control Structures 1</a:t>
            </a:r>
          </a:p>
          <a:p>
            <a:pPr lvl="1"/>
            <a:r>
              <a:rPr lang="en-US" dirty="0"/>
              <a:t>If, else, …</a:t>
            </a:r>
          </a:p>
          <a:p>
            <a:pPr lvl="1"/>
            <a:r>
              <a:rPr lang="en-US" dirty="0"/>
              <a:t>Switch case (doesn’t exist in Python)</a:t>
            </a:r>
          </a:p>
          <a:p>
            <a:r>
              <a:rPr lang="en-US" dirty="0"/>
              <a:t>Datatypes in Python (Part 2)</a:t>
            </a:r>
          </a:p>
          <a:p>
            <a:pPr lvl="1"/>
            <a:r>
              <a:rPr lang="en-US" dirty="0"/>
              <a:t>List, Tuple, Dictionary</a:t>
            </a:r>
          </a:p>
          <a:p>
            <a:r>
              <a:rPr lang="en-US" dirty="0"/>
              <a:t>Control Structures 2</a:t>
            </a:r>
          </a:p>
          <a:p>
            <a:pPr lvl="1"/>
            <a:r>
              <a:rPr lang="en-US" dirty="0"/>
              <a:t>Loops (while, for)</a:t>
            </a:r>
          </a:p>
          <a:p>
            <a:pPr lvl="1"/>
            <a:r>
              <a:rPr lang="en-US" dirty="0"/>
              <a:t>Nested Loops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Recursion</a:t>
            </a:r>
          </a:p>
        </p:txBody>
      </p:sp>
      <p:pic>
        <p:nvPicPr>
          <p:cNvPr id="2052" name="Picture 4" descr="Bildergebnis fÃ¼r ausbli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0" r="25389"/>
          <a:stretch/>
        </p:blipFill>
        <p:spPr bwMode="auto">
          <a:xfrm>
            <a:off x="8153400" y="1291135"/>
            <a:ext cx="4038600" cy="488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A780CE-2303-4CC4-9498-124C98DE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978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Python's most versatile data structure </a:t>
            </a:r>
          </a:p>
          <a:p>
            <a:r>
              <a:rPr lang="en-US" dirty="0"/>
              <a:t>Contains elements separated by comma lines. </a:t>
            </a:r>
          </a:p>
          <a:p>
            <a:r>
              <a:rPr lang="en-US" dirty="0"/>
              <a:t>Data are in square brackets [] </a:t>
            </a:r>
          </a:p>
          <a:p>
            <a:r>
              <a:rPr lang="en-US" dirty="0"/>
              <a:t>Lists in Python are equal to arrays in C </a:t>
            </a:r>
          </a:p>
          <a:p>
            <a:pPr lvl="1"/>
            <a:r>
              <a:rPr lang="en-US" dirty="0"/>
              <a:t>Exception: Elements in Python list can be of different data types </a:t>
            </a:r>
          </a:p>
          <a:p>
            <a:br>
              <a:rPr lang="de-AT" dirty="0"/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= [ 'Sepp', 123 , 4.56, 100L, 'Ding', 3+4j ]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= [ 123, 'Hans' ]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058BF4-174B-4A00-AA75-C8C77BAD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74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Accessing the elements with the slice operator [] and [:] </a:t>
            </a:r>
          </a:p>
          <a:p>
            <a:r>
              <a:rPr lang="en-US" dirty="0"/>
              <a:t>Indexes start from 0 at the beginning to -1 at the end, high </a:t>
            </a:r>
          </a:p>
          <a:p>
            <a:r>
              <a:rPr lang="en-US" dirty="0"/>
              <a:t>The plus sign (+) is the list concatenation operator </a:t>
            </a:r>
          </a:p>
          <a:p>
            <a:r>
              <a:rPr lang="en-US" dirty="0"/>
              <a:t>The asterisk (*) is the repetition operator. </a:t>
            </a:r>
          </a:p>
          <a:p>
            <a:br>
              <a:rPr lang="de-AT" dirty="0"/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 			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[0] ) 		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1st Element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[2:5] ) 		# Outputs 3rd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5th Element 	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[2:] ) 		# Outputs 3rd Element 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* 2 )	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tinylist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	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9CB72-72EC-4FB8-9D8B-129E8408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63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another sequential data type equal to the list. </a:t>
            </a:r>
          </a:p>
          <a:p>
            <a:r>
              <a:rPr lang="en-US" dirty="0"/>
              <a:t>Elements separated by commas. </a:t>
            </a:r>
          </a:p>
          <a:p>
            <a:r>
              <a:rPr lang="en-US" dirty="0"/>
              <a:t>Tuples are enclosed in round brackets ().</a:t>
            </a:r>
          </a:p>
          <a:p>
            <a:br>
              <a:rPr lang="de-AT" dirty="0"/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 'Sepp', 123 , 4.56, 100L, 'Ding', 3+4j )</a:t>
            </a:r>
          </a:p>
          <a:p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b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tinytuple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( 123, 'Hans' )</a:t>
            </a:r>
          </a:p>
          <a:p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tinytuple</a:t>
            </a:r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ACC420-55BF-44E0-B1BE-2DF9A617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060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/>
              <a:t>Diferences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lists</a:t>
            </a:r>
            <a:endParaRPr lang="de-AT" dirty="0"/>
          </a:p>
          <a:p>
            <a:pPr lvl="1"/>
            <a:r>
              <a:rPr lang="en-US" dirty="0"/>
              <a:t>Lists enclosed in square brackets [] and tuples enclosed in round brackets ()</a:t>
            </a:r>
          </a:p>
          <a:p>
            <a:pPr lvl="1"/>
            <a:r>
              <a:rPr lang="en-US" dirty="0"/>
              <a:t>Tuples cannot be updated  can be regarded as "read only" lists. </a:t>
            </a:r>
          </a:p>
          <a:p>
            <a:br>
              <a:rPr lang="de-AT" dirty="0"/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 		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Tupel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[0] ) 		# Outputs 1st Element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[2:5] ) 	# Outputs 3st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5th Element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[2:] ) 	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3rd Elemente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tinytuple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* 2 ) 	  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twice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tinytuple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 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2284D-97C1-4148-950E-1AD2FBA6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8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Tuple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following code is not applicable for a tuple </a:t>
            </a:r>
          </a:p>
          <a:p>
            <a:r>
              <a:rPr lang="en-US" dirty="0"/>
              <a:t>Cannot be changed</a:t>
            </a:r>
          </a:p>
          <a:p>
            <a:endParaRPr lang="de-AT" dirty="0"/>
          </a:p>
          <a:p>
            <a:r>
              <a:rPr lang="de-AT" dirty="0"/>
              <a:t>Vergleich Tupel / List:</a:t>
            </a:r>
          </a:p>
          <a:p>
            <a:br>
              <a:rPr lang="de-AT" dirty="0"/>
            </a:br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( 'Sepp', 123 , 4.56, 100L, 'Ding', 3+4j )</a:t>
            </a:r>
          </a:p>
          <a:p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[2] = 1000 		# 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Didn‘t work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[ 'Sepp', 123 , 4.56, 100L, 'Ding', 3+4j ]</a:t>
            </a:r>
            <a:b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[2] = 1000 		# 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Works</a:t>
            </a:r>
            <a:endParaRPr lang="de-AT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8F2F03-DD56-455A-BA40-AFAE2651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397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Is a kind of hash table type</a:t>
            </a:r>
          </a:p>
          <a:p>
            <a:r>
              <a:rPr lang="en-US" dirty="0"/>
              <a:t>Working according to the principle of associative arrays </a:t>
            </a:r>
          </a:p>
          <a:p>
            <a:r>
              <a:rPr lang="en-US" dirty="0"/>
              <a:t>Based on the key-value principle </a:t>
            </a:r>
          </a:p>
          <a:p>
            <a:pPr lvl="1"/>
            <a:r>
              <a:rPr lang="en-US" dirty="0"/>
              <a:t>The key can correspond to any type of Python data type.</a:t>
            </a:r>
          </a:p>
          <a:p>
            <a:pPr lvl="1"/>
            <a:r>
              <a:rPr lang="en-US" dirty="0"/>
              <a:t>Normally, numbers or strings are used for this.</a:t>
            </a:r>
          </a:p>
          <a:p>
            <a:pPr lvl="1"/>
            <a:r>
              <a:rPr lang="en-US" dirty="0"/>
              <a:t>The Value page can then be any Python object</a:t>
            </a:r>
          </a:p>
          <a:p>
            <a:r>
              <a:rPr lang="en-US" dirty="0"/>
              <a:t>Dictionaries have no concept of how the data is ordered, they have no order.</a:t>
            </a:r>
          </a:p>
          <a:p>
            <a:br>
              <a:rPr lang="de-AT" dirty="0"/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 '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' ] = "This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[ 2 ] = "This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= { '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': 'Sepp', 'code':4711 , '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': 'Development' }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04D9BA-A59C-49C3-8A5D-0F3DC38E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35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Are embedded in curved brackets { } </a:t>
            </a:r>
          </a:p>
          <a:p>
            <a:r>
              <a:rPr lang="en-US" dirty="0"/>
              <a:t>Values can be added or retrieved by using square brackets ([]). </a:t>
            </a:r>
          </a:p>
          <a:p>
            <a:endParaRPr lang="en-US" dirty="0"/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 '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' ] 	   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Key(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[ 2 ]  	   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Key 2 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tinydict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		   # Outputs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whole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tinydict.keys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  # Outputs all Keys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tinydict.values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()# Outputs all Values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tinydict.pop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 ) #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>
                <a:latin typeface="Courier New" panose="02070309020205020404" pitchFamily="49" charset="0"/>
                <a:cs typeface="Courier New" panose="02070309020205020404" pitchFamily="49" charset="0"/>
              </a:rPr>
              <a:t>Key 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72368-A3AD-4F48-B8B4-3834592D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3544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2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Loops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C4ADF8-5CC6-4825-ADEF-1C2D8E9C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825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Generals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are normally executed from top to bottom.</a:t>
            </a:r>
          </a:p>
          <a:p>
            <a:r>
              <a:rPr lang="en-US" dirty="0"/>
              <a:t>Sometimes you want to execute certain parts several times</a:t>
            </a:r>
          </a:p>
          <a:p>
            <a:r>
              <a:rPr lang="en-US" dirty="0"/>
              <a:t>Python supports 3 different loop constructs for this purpose</a:t>
            </a:r>
            <a:endParaRPr lang="de-AT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02350"/>
              </p:ext>
            </p:extLst>
          </p:nvPr>
        </p:nvGraphicFramePr>
        <p:xfrm>
          <a:off x="838200" y="3473258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355">
                  <a:extLst>
                    <a:ext uri="{9D8B030D-6E8A-4147-A177-3AD203B41FA5}">
                      <a16:colId xmlns:a16="http://schemas.microsoft.com/office/drawing/2014/main" val="4273266806"/>
                    </a:ext>
                  </a:extLst>
                </a:gridCol>
                <a:gridCol w="8787245">
                  <a:extLst>
                    <a:ext uri="{9D8B030D-6E8A-4147-A177-3AD203B41FA5}">
                      <a16:colId xmlns:a16="http://schemas.microsoft.com/office/drawing/2014/main" val="291636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2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de-DE" dirty="0"/>
                        <a:t> Loop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executed as long as the condition is TRUE. Condition is checked before each run. 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DE" dirty="0"/>
                        <a:t> Loop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a sequence of statements several times and "shortens" the code that manages the loop variable.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1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nested</a:t>
                      </a:r>
                      <a:r>
                        <a:rPr lang="de-DE" dirty="0"/>
                        <a:t> Loop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nest several (different) loops into each other. 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62599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D5E80D-B404-4CF3-ABB0-FFD66F05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37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Generals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behavior can be influenced by certain instructions</a:t>
            </a:r>
          </a:p>
          <a:p>
            <a:r>
              <a:rPr lang="en-US" dirty="0"/>
              <a:t>The elements created in the loop are destroyed.</a:t>
            </a:r>
          </a:p>
          <a:p>
            <a:r>
              <a:rPr lang="en-US" dirty="0"/>
              <a:t>The following control statements are supported in Python</a:t>
            </a:r>
            <a:endParaRPr lang="de-AT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0297"/>
              </p:ext>
            </p:extLst>
          </p:nvPr>
        </p:nvGraphicFramePr>
        <p:xfrm>
          <a:off x="838200" y="3473258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4273266806"/>
                    </a:ext>
                  </a:extLst>
                </a:gridCol>
                <a:gridCol w="9130145">
                  <a:extLst>
                    <a:ext uri="{9D8B030D-6E8A-4147-A177-3AD203B41FA5}">
                      <a16:colId xmlns:a16="http://schemas.microsoft.com/office/drawing/2014/main" val="291636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Statement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Desctiption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2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r>
                        <a:rPr lang="de-DE" dirty="0"/>
                        <a:t>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Ends the loop statement and passes it to the statement that immediately follows the loop.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3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Causes the loop to skip the rest of the body and repeat the state immediately before it is repeated.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1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Pass statement in Python is used when a statement is syntactically required but no command or code is to be executed.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62599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9D5953-C167-448D-8ED7-CB3FC93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1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1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Instructions</a:t>
            </a:r>
            <a:r>
              <a:rPr lang="de-DE" dirty="0"/>
              <a:t> &amp; Switch Case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B5475F-116D-4E5B-97ED-168579BF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850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/>
              <a:t> Loop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/>
              <a:t> </a:t>
            </a:r>
            <a:r>
              <a:rPr lang="de-DE" dirty="0" err="1"/>
              <a:t>repeatedly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pPr lvl="1"/>
            <a:r>
              <a:rPr lang="de-DE" dirty="0"/>
              <a:t>As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TRUE</a:t>
            </a:r>
          </a:p>
          <a:p>
            <a:r>
              <a:rPr lang="de-DE" dirty="0"/>
              <a:t>Syntax: 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</a:p>
          <a:p>
            <a:r>
              <a:rPr lang="en-US" dirty="0"/>
              <a:t>The condition must also be able to be any like FALSE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loop</a:t>
            </a:r>
          </a:p>
          <a:p>
            <a:pPr lvl="1"/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endless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AT" dirty="0"/>
          </a:p>
          <a:p>
            <a:r>
              <a:rPr lang="en-US" dirty="0"/>
              <a:t>Endless loops also have their authorizations</a:t>
            </a:r>
            <a:endParaRPr lang="de-DE" dirty="0"/>
          </a:p>
          <a:p>
            <a:pPr lvl="1"/>
            <a:r>
              <a:rPr lang="de-DE" dirty="0"/>
              <a:t>Controller </a:t>
            </a:r>
            <a:r>
              <a:rPr lang="en-US" dirty="0"/>
              <a:t>programming</a:t>
            </a:r>
          </a:p>
          <a:p>
            <a:pPr lvl="1"/>
            <a:r>
              <a:rPr lang="de-DE" dirty="0"/>
              <a:t>Client / Server </a:t>
            </a:r>
            <a:r>
              <a:rPr lang="de-DE" dirty="0" err="1"/>
              <a:t>programming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03A19-6A1B-4859-8F22-16B9C6B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556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/>
              <a:t> Loop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r>
              <a:rPr lang="de-DE" dirty="0" err="1"/>
              <a:t>Aslong</a:t>
            </a:r>
            <a:r>
              <a:rPr lang="de-DE" dirty="0"/>
              <a:t> 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TRUE</a:t>
            </a:r>
          </a:p>
          <a:p>
            <a:r>
              <a:rPr lang="de-DE" dirty="0"/>
              <a:t>Syntax: 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</a:p>
          <a:p>
            <a:r>
              <a:rPr lang="de-DE" dirty="0"/>
              <a:t>The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FALSE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ADE2E9-DB45-4F43-BF82-6E012968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74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/>
              <a:t> Loop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/>
              <a:t> </a:t>
            </a:r>
            <a:r>
              <a:rPr lang="en-US" dirty="0"/>
              <a:t>can iterate over the elements of a list or string</a:t>
            </a:r>
            <a:r>
              <a:rPr lang="de-DE" dirty="0"/>
              <a:t>Syntax: 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iterations_variable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de-DE" dirty="0">
                <a:cs typeface="Courier New" panose="02070309020205020404" pitchFamily="49" charset="0"/>
              </a:rPr>
              <a:t>1. Expression </a:t>
            </a:r>
            <a:r>
              <a:rPr lang="de-DE" dirty="0" err="1">
                <a:cs typeface="Courier New" panose="02070309020205020404" pitchFamily="49" charset="0"/>
              </a:rPr>
              <a:t>list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is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evaluated</a:t>
            </a: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2. </a:t>
            </a:r>
            <a:r>
              <a:rPr lang="en-US" dirty="0">
                <a:cs typeface="Courier New" panose="02070309020205020404" pitchFamily="49" charset="0"/>
              </a:rPr>
              <a:t>First element is assigned to iteration variable</a:t>
            </a:r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3. Statement block </a:t>
            </a:r>
            <a:r>
              <a:rPr lang="de-DE" dirty="0" err="1">
                <a:cs typeface="Courier New" panose="02070309020205020404" pitchFamily="49" charset="0"/>
              </a:rPr>
              <a:t>is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executed</a:t>
            </a:r>
            <a:r>
              <a:rPr lang="de-DE" dirty="0">
                <a:cs typeface="Courier New" panose="02070309020205020404" pitchFamily="49" charset="0"/>
              </a:rPr>
              <a:t> </a:t>
            </a:r>
          </a:p>
          <a:p>
            <a:r>
              <a:rPr lang="de-DE" dirty="0">
                <a:cs typeface="Courier New" panose="02070309020205020404" pitchFamily="49" charset="0"/>
              </a:rPr>
              <a:t>1 – 3 </a:t>
            </a:r>
            <a:r>
              <a:rPr lang="en-US" dirty="0">
                <a:cs typeface="Courier New" panose="02070309020205020404" pitchFamily="49" charset="0"/>
              </a:rPr>
              <a:t>is repeated until the sequence is exhausted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0EE359-5C29-4077-A1FE-DA70D8F1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589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/>
              <a:t> Loop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/>
              <a:t> </a:t>
            </a:r>
            <a:r>
              <a:rPr lang="de-DE" dirty="0" err="1"/>
              <a:t>statement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r>
              <a:rPr lang="de-DE" dirty="0"/>
              <a:t>As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TRUE</a:t>
            </a:r>
          </a:p>
          <a:p>
            <a:r>
              <a:rPr lang="de-DE" dirty="0"/>
              <a:t>Syntax: 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iteration_variable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</a:p>
          <a:p>
            <a:r>
              <a:rPr lang="de-DE" dirty="0"/>
              <a:t>The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FDB039-8930-46D4-9CDA-3AC52781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53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Loops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Generators can be nested loops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mix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/>
              <a:t> and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/>
              <a:t>Syntax: </a:t>
            </a: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iteration_variable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F02266-6C25-4771-873F-0376AD0F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9304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statements</a:t>
            </a:r>
            <a:endParaRPr lang="de-AT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501494"/>
              </p:ext>
            </p:extLst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945390237"/>
                    </a:ext>
                  </a:extLst>
                </a:gridCol>
                <a:gridCol w="8595360">
                  <a:extLst>
                    <a:ext uri="{9D8B030D-6E8A-4147-A177-3AD203B41FA5}">
                      <a16:colId xmlns:a16="http://schemas.microsoft.com/office/drawing/2014/main" val="2364992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Statement</a:t>
                      </a:r>
                      <a:endParaRPr lang="de-A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Description</a:t>
                      </a:r>
                      <a:endParaRPr lang="de-A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57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de-AT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Ends the current loop and goes to the following statement. Usually break is used when an external statement is triggered and a quick exit from the loop is required.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lang="de-AT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control to the beginning of the loop. The continue statement can be used in both the while and for loops.</a:t>
                      </a:r>
                      <a:endParaRPr lang="de-AT" sz="20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5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  <a:endParaRPr lang="de-AT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when an instruction is syntactically required but no command or code is to be executed. The pass statement is a null operation. Nothing happens during execution. The pass is also useful in places where the code eventually disappears but has not yet been written.</a:t>
                      </a:r>
                      <a:endParaRPr lang="de-A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3601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FD6E98C-6C8A-49AA-AD36-AC103181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879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C8054E-4F49-4455-8341-710CB1FA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619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are very important in Python</a:t>
            </a:r>
          </a:p>
          <a:p>
            <a:r>
              <a:rPr lang="en-US" dirty="0"/>
              <a:t>Up to now only built-in functions used</a:t>
            </a:r>
          </a:p>
          <a:p>
            <a:r>
              <a:rPr lang="en-US" dirty="0"/>
              <a:t>In order to solve various problems you have to write your own functions</a:t>
            </a:r>
          </a:p>
          <a:p>
            <a:pPr lvl="1"/>
            <a:r>
              <a:rPr lang="en-US" dirty="0"/>
              <a:t>To bundle a series of statements</a:t>
            </a:r>
          </a:p>
          <a:p>
            <a:pPr lvl="1"/>
            <a:r>
              <a:rPr lang="en-US" dirty="0"/>
              <a:t>Repeat this</a:t>
            </a:r>
          </a:p>
          <a:p>
            <a:r>
              <a:rPr lang="en-US" dirty="0"/>
              <a:t>Due to the complexity better in own subprogram </a:t>
            </a:r>
          </a:p>
          <a:p>
            <a:r>
              <a:rPr lang="en-US" dirty="0"/>
              <a:t>Are code elements that are written for specific tasks</a:t>
            </a:r>
          </a:p>
          <a:p>
            <a:r>
              <a:rPr lang="en-US" dirty="0"/>
              <a:t>Can return one or more elements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A040E1-F464-4EFD-8AED-E1BBE2AA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1014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types of functions in Python</a:t>
            </a:r>
          </a:p>
          <a:p>
            <a:r>
              <a:rPr lang="de-DE" dirty="0"/>
              <a:t>1. </a:t>
            </a:r>
            <a:r>
              <a:rPr lang="de-DE" dirty="0" err="1"/>
              <a:t>Included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 err="1"/>
              <a:t>help</a:t>
            </a:r>
            <a:r>
              <a:rPr lang="de-DE" dirty="0"/>
              <a:t>(), min(), </a:t>
            </a:r>
            <a:r>
              <a:rPr lang="de-DE" dirty="0" err="1"/>
              <a:t>print</a:t>
            </a:r>
            <a:r>
              <a:rPr lang="de-DE" dirty="0"/>
              <a:t>() …</a:t>
            </a:r>
          </a:p>
          <a:p>
            <a:pPr lvl="1"/>
            <a:r>
              <a:rPr lang="de-DE" dirty="0" err="1"/>
              <a:t>Overview</a:t>
            </a:r>
            <a:r>
              <a:rPr lang="de-DE" dirty="0"/>
              <a:t>: </a:t>
            </a:r>
            <a:r>
              <a:rPr lang="de-AT" dirty="0">
                <a:hlinkClick r:id="rId3"/>
              </a:rPr>
              <a:t>https://docs.python.org/3/library/functions.html</a:t>
            </a:r>
            <a:r>
              <a:rPr lang="de-AT" dirty="0"/>
              <a:t> </a:t>
            </a:r>
          </a:p>
          <a:p>
            <a:r>
              <a:rPr lang="de-DE" dirty="0"/>
              <a:t>2. </a:t>
            </a:r>
            <a:r>
              <a:rPr lang="de-AT" dirty="0"/>
              <a:t>User </a:t>
            </a:r>
            <a:r>
              <a:rPr lang="de-AT" dirty="0" err="1"/>
              <a:t>Defined</a:t>
            </a:r>
            <a:r>
              <a:rPr lang="de-AT" dirty="0"/>
              <a:t> </a:t>
            </a:r>
            <a:r>
              <a:rPr lang="de-AT" dirty="0" err="1"/>
              <a:t>Functions</a:t>
            </a:r>
            <a:r>
              <a:rPr lang="de-AT" dirty="0"/>
              <a:t> := UDFs</a:t>
            </a:r>
          </a:p>
          <a:p>
            <a:pPr lvl="1"/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User</a:t>
            </a:r>
          </a:p>
          <a:p>
            <a:pPr lvl="1"/>
            <a:r>
              <a:rPr lang="de-DE" dirty="0"/>
              <a:t>Parts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continuousely</a:t>
            </a:r>
            <a:endParaRPr lang="de-DE" dirty="0"/>
          </a:p>
          <a:p>
            <a:r>
              <a:rPr lang="de-DE" dirty="0"/>
              <a:t>3. Anonymous </a:t>
            </a:r>
            <a:r>
              <a:rPr lang="de-DE" dirty="0" err="1"/>
              <a:t>Functions</a:t>
            </a:r>
            <a:r>
              <a:rPr lang="de-DE" dirty="0"/>
              <a:t> also </a:t>
            </a:r>
            <a:r>
              <a:rPr lang="de-DE" dirty="0" err="1"/>
              <a:t>called</a:t>
            </a:r>
            <a:r>
              <a:rPr lang="de-DE" dirty="0"/>
              <a:t> Lambda-</a:t>
            </a:r>
            <a:r>
              <a:rPr lang="de-DE" dirty="0" err="1"/>
              <a:t>Functions</a:t>
            </a:r>
            <a:endParaRPr lang="de-DE" dirty="0"/>
          </a:p>
          <a:p>
            <a:pPr lvl="1"/>
            <a:r>
              <a:rPr lang="de-DE" dirty="0"/>
              <a:t>Are not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dirty="0"/>
              <a:t>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7B950-6CA3-4E44-A560-BC0C0885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45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vs. </a:t>
            </a:r>
            <a:r>
              <a:rPr lang="de-DE" dirty="0" err="1"/>
              <a:t>Method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method</a:t>
            </a:r>
            <a:r>
              <a:rPr lang="de-DE" dirty="0"/>
              <a:t>?</a:t>
            </a:r>
          </a:p>
          <a:p>
            <a:pPr lvl="1"/>
            <a:r>
              <a:rPr lang="en-US" dirty="0"/>
              <a:t>Refers to a function that is part of a class.</a:t>
            </a:r>
          </a:p>
          <a:p>
            <a:pPr lvl="1"/>
            <a:r>
              <a:rPr lang="en-US" dirty="0"/>
              <a:t>Called via instance or object</a:t>
            </a:r>
          </a:p>
          <a:p>
            <a:r>
              <a:rPr lang="en-US" dirty="0"/>
              <a:t>A function does not have these restrictions</a:t>
            </a:r>
          </a:p>
          <a:p>
            <a:pPr lvl="1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but</a:t>
            </a:r>
          </a:p>
          <a:p>
            <a:pPr lvl="1"/>
            <a:r>
              <a:rPr lang="de-DE" dirty="0"/>
              <a:t>not all </a:t>
            </a:r>
            <a:r>
              <a:rPr lang="de-DE" dirty="0" err="1"/>
              <a:t>Funktions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A5D4F7-F491-44F3-BE30-CCDD9E73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29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31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simple </a:t>
            </a:r>
            <a:r>
              <a:rPr lang="de-DE" dirty="0" err="1"/>
              <a:t>if</a:t>
            </a:r>
            <a:r>
              <a:rPr lang="de-DE" dirty="0"/>
              <a:t>-statement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cs typeface="Courier New" panose="02070309020205020404" pitchFamily="49" charset="0"/>
              </a:rPr>
              <a:t>Condition must return numeric result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0 </a:t>
            </a:r>
            <a:r>
              <a:rPr lang="de-DE" dirty="0" err="1">
                <a:cs typeface="Courier New" panose="02070309020205020404" pitchFamily="49" charset="0"/>
              </a:rPr>
              <a:t>is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considered</a:t>
            </a:r>
            <a:r>
              <a:rPr lang="de-DE" dirty="0">
                <a:cs typeface="Courier New" panose="02070309020205020404" pitchFamily="49" charset="0"/>
              </a:rPr>
              <a:t> FALSE</a:t>
            </a:r>
          </a:p>
          <a:p>
            <a:pPr lvl="1"/>
            <a:r>
              <a:rPr lang="de-DE" dirty="0" err="1">
                <a:cs typeface="Courier New" panose="02070309020205020404" pitchFamily="49" charset="0"/>
              </a:rPr>
              <a:t>unequal</a:t>
            </a:r>
            <a:r>
              <a:rPr lang="de-DE" dirty="0">
                <a:cs typeface="Courier New" panose="02070309020205020404" pitchFamily="49" charset="0"/>
              </a:rPr>
              <a:t> 0 </a:t>
            </a:r>
            <a:r>
              <a:rPr lang="de-DE" dirty="0" err="1">
                <a:cs typeface="Courier New" panose="02070309020205020404" pitchFamily="49" charset="0"/>
              </a:rPr>
              <a:t>is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considered</a:t>
            </a:r>
            <a:r>
              <a:rPr lang="de-DE" dirty="0">
                <a:cs typeface="Courier New" panose="02070309020205020404" pitchFamily="49" charset="0"/>
              </a:rPr>
              <a:t> TRUE</a:t>
            </a:r>
          </a:p>
          <a:p>
            <a:r>
              <a:rPr lang="en-US" dirty="0">
                <a:cs typeface="Courier New" panose="02070309020205020404" pitchFamily="49" charset="0"/>
              </a:rPr>
              <a:t>In Python, the indentations must be strictly adhered to.</a:t>
            </a:r>
          </a:p>
          <a:p>
            <a:r>
              <a:rPr lang="en-US" dirty="0">
                <a:cs typeface="Courier New" panose="02070309020205020404" pitchFamily="49" charset="0"/>
              </a:rPr>
              <a:t>There are no function blocks formed by parentheses.</a:t>
            </a:r>
            <a:r>
              <a:rPr lang="de-DE" dirty="0">
                <a:cs typeface="Courier New" panose="02070309020205020404" pitchFamily="49" charset="0"/>
              </a:rPr>
              <a:t> </a:t>
            </a:r>
            <a:endParaRPr lang="de-AT" dirty="0">
              <a:cs typeface="Courier New" panose="02070309020205020404" pitchFamily="49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248C198-6024-4DC0-BEC1-FD17BE7E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0566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vs. </a:t>
            </a:r>
            <a:r>
              <a:rPr lang="de-DE" dirty="0" err="1"/>
              <a:t>Method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b="1" dirty="0" err="1"/>
              <a:t>Impl</a:t>
            </a:r>
            <a:r>
              <a:rPr lang="de-DE" sz="1800" b="1" dirty="0"/>
              <a:t>. a </a:t>
            </a:r>
            <a:r>
              <a:rPr lang="de-DE" sz="1800" b="1" dirty="0" err="1"/>
              <a:t>Function</a:t>
            </a:r>
            <a:endParaRPr lang="de-DE" sz="1800" dirty="0"/>
          </a:p>
          <a:p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"plus()"</a:t>
            </a:r>
          </a:p>
          <a:p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plus( a, b ):</a:t>
            </a:r>
          </a:p>
          <a:p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+ b</a:t>
            </a:r>
          </a:p>
          <a:p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800" dirty="0">
              <a:cs typeface="Courier New" panose="02070309020205020404" pitchFamily="49" charset="0"/>
            </a:endParaRPr>
          </a:p>
          <a:p>
            <a:endParaRPr lang="de-DE" sz="1800" dirty="0">
              <a:cs typeface="Courier New" panose="02070309020205020404" pitchFamily="49" charset="0"/>
            </a:endParaRP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000" dirty="0">
              <a:cs typeface="Courier New" panose="02070309020205020404" pitchFamily="49" charset="0"/>
            </a:endParaRPr>
          </a:p>
          <a:p>
            <a:r>
              <a:rPr lang="de-DE" sz="1800" b="1" dirty="0">
                <a:cs typeface="Courier New" panose="02070309020205020404" pitchFamily="49" charset="0"/>
              </a:rPr>
              <a:t>Call </a:t>
            </a:r>
            <a:r>
              <a:rPr lang="de-DE" sz="1800" b="1" dirty="0" err="1">
                <a:cs typeface="Courier New" panose="02070309020205020404" pitchFamily="49" charset="0"/>
              </a:rPr>
              <a:t>the</a:t>
            </a:r>
            <a:r>
              <a:rPr lang="de-DE" sz="1800" b="1" dirty="0"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cs typeface="Courier New" panose="02070309020205020404" pitchFamily="49" charset="0"/>
              </a:rPr>
              <a:t>Function</a:t>
            </a:r>
            <a:endParaRPr lang="de-AT" sz="1800" b="1" dirty="0">
              <a:cs typeface="Courier New" panose="02070309020205020404" pitchFamily="49" charset="0"/>
            </a:endParaRPr>
          </a:p>
          <a:p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plus( 2, 4 ) )</a:t>
            </a:r>
          </a:p>
          <a:p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1800" b="1" dirty="0" err="1"/>
              <a:t>Impl</a:t>
            </a:r>
            <a:r>
              <a:rPr lang="de-DE" sz="1800" b="1" dirty="0"/>
              <a:t>. a </a:t>
            </a:r>
            <a:r>
              <a:rPr lang="de-DE" sz="1800" b="1" dirty="0" err="1"/>
              <a:t>Method</a:t>
            </a:r>
            <a:endParaRPr lang="de-DE" sz="1800" b="1" dirty="0"/>
          </a:p>
          <a:p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"Summation"</a:t>
            </a:r>
          </a:p>
          <a:p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Summation(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</a:p>
          <a:p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a, b ):</a:t>
            </a:r>
          </a:p>
          <a:p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self.contents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 + b</a:t>
            </a:r>
          </a:p>
          <a:p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self.contents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1800" dirty="0"/>
          </a:p>
          <a:p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cs typeface="Courier New" panose="02070309020205020404" pitchFamily="49" charset="0"/>
              </a:rPr>
              <a:t>Create ist Instance</a:t>
            </a:r>
            <a:endParaRPr lang="de-AT" sz="1800" b="1" dirty="0">
              <a:cs typeface="Courier New" panose="02070309020205020404" pitchFamily="49" charset="0"/>
            </a:endParaRPr>
          </a:p>
          <a:p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sumInstance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Summation()</a:t>
            </a:r>
          </a:p>
          <a:p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cs typeface="Courier New" panose="02070309020205020404" pitchFamily="49" charset="0"/>
              </a:rPr>
              <a:t>Call </a:t>
            </a:r>
            <a:r>
              <a:rPr lang="de-DE" sz="1800" b="1" dirty="0" err="1">
                <a:cs typeface="Courier New" panose="02070309020205020404" pitchFamily="49" charset="0"/>
              </a:rPr>
              <a:t>the</a:t>
            </a:r>
            <a:r>
              <a:rPr lang="de-DE" sz="1800" b="1" dirty="0"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cs typeface="Courier New" panose="02070309020205020404" pitchFamily="49" charset="0"/>
              </a:rPr>
              <a:t>Method</a:t>
            </a:r>
            <a:endParaRPr lang="de-AT" sz="1800" b="1" dirty="0">
              <a:cs typeface="Courier New" panose="02070309020205020404" pitchFamily="49" charset="0"/>
            </a:endParaRPr>
          </a:p>
          <a:p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sumInstance.sum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( 3, 5 ) )</a:t>
            </a:r>
          </a:p>
          <a:p>
            <a:endParaRPr lang="de-DE" sz="180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162B64-8D25-4128-A8DF-7027E783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332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Deklaration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Function</a:t>
            </a:r>
            <a:endParaRPr lang="de-AT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4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declare</a:t>
            </a:r>
            <a:r>
              <a:rPr lang="de-DE" dirty="0"/>
              <a:t> a </a:t>
            </a:r>
            <a:r>
              <a:rPr lang="de-DE" dirty="0" err="1"/>
              <a:t>Function</a:t>
            </a:r>
            <a:endParaRPr lang="de-DE" dirty="0"/>
          </a:p>
          <a:p>
            <a:pPr marL="914400" lvl="1" indent="-457200">
              <a:buAutoNum type="arabicPeriod"/>
            </a:pPr>
            <a:r>
              <a:rPr lang="en-US" dirty="0"/>
              <a:t>Use of the keyword </a:t>
            </a:r>
            <a:r>
              <a:rPr lang="en-US" dirty="0" err="1"/>
              <a:t>def</a:t>
            </a:r>
            <a:r>
              <a:rPr lang="en-US" dirty="0"/>
              <a:t> followed by the function name</a:t>
            </a:r>
          </a:p>
          <a:p>
            <a:pPr marL="914400" lvl="1" indent="-457200">
              <a:buAutoNum type="arabicPeriod"/>
            </a:pPr>
            <a:r>
              <a:rPr lang="en-US" dirty="0"/>
              <a:t>Add the function parameters within the brackets and terminate with : End line. </a:t>
            </a:r>
          </a:p>
          <a:p>
            <a:pPr lvl="2"/>
            <a:r>
              <a:rPr lang="en-US" dirty="0"/>
              <a:t>A function does not necessarily have to have parameters</a:t>
            </a:r>
          </a:p>
          <a:p>
            <a:pPr marL="914400" lvl="1" indent="-457200">
              <a:buAutoNum type="arabicPeriod"/>
            </a:pPr>
            <a:r>
              <a:rPr lang="de-DE" dirty="0"/>
              <a:t>Insert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914400" lvl="1" indent="-457200">
              <a:buAutoNum type="arabicPeriod"/>
            </a:pPr>
            <a:r>
              <a:rPr lang="de-DE" dirty="0"/>
              <a:t>End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lvl="2"/>
            <a:r>
              <a:rPr lang="en-US" dirty="0"/>
              <a:t>If function is to return something</a:t>
            </a:r>
          </a:p>
          <a:p>
            <a:pPr lvl="2"/>
            <a:r>
              <a:rPr lang="en-US" dirty="0"/>
              <a:t>If nothing is entered, a None object is returned.</a:t>
            </a:r>
          </a:p>
          <a:p>
            <a:pPr lvl="2"/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Name&gt;( [&lt;Parameter 1, …, Parameter n&gt;] ):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[&lt;Element 1, …, Element n&gt;] 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F42A56-D2F1-4678-9E3C-6DA9A14E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09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/>
              <a:t> Statement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to use function result Continue</a:t>
            </a:r>
            <a:endParaRPr lang="de-DE" dirty="0"/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World" ) 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  <a:p>
            <a:br>
              <a:rPr lang="de-AT" dirty="0"/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helloNoReturn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World" )</a:t>
            </a:r>
          </a:p>
          <a:p>
            <a:r>
              <a:rPr lang="de-DE" dirty="0"/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  <a:p>
            <a:r>
              <a:rPr lang="de-AT" dirty="0" err="1"/>
              <a:t>Multiply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output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()" and</a:t>
            </a:r>
            <a:r>
              <a:rPr lang="de-AT" dirty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helloNoReturn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()" </a:t>
            </a:r>
            <a:r>
              <a:rPr lang="de-AT" dirty="0" err="1"/>
              <a:t>with</a:t>
            </a:r>
            <a:r>
              <a:rPr lang="de-AT" dirty="0"/>
              <a:t> 2 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 * 2		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What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result</a:t>
            </a:r>
            <a:endParaRPr lang="de-AT" dirty="0"/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helloNoReturn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 * 2 	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What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is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result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5DBBAB-8584-4529-95A0-09981230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725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/>
              <a:t> Values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13919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multiple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dirty="0"/>
              <a:t> Values?</a:t>
            </a:r>
          </a:p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e-DE" dirty="0" err="1"/>
              <a:t>s</a:t>
            </a:r>
            <a:r>
              <a:rPr lang="de-DE" dirty="0"/>
              <a:t> </a:t>
            </a:r>
            <a:r>
              <a:rPr lang="de-DE" dirty="0" err="1"/>
              <a:t>necessarry</a:t>
            </a:r>
            <a:endParaRPr lang="de-DE" dirty="0"/>
          </a:p>
          <a:p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Tuples</a:t>
            </a:r>
            <a:endParaRPr lang="de-DE" dirty="0"/>
          </a:p>
          <a:p>
            <a:pPr lvl="1"/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list</a:t>
            </a:r>
            <a:endParaRPr lang="de-DE" dirty="0"/>
          </a:p>
          <a:p>
            <a:pPr lvl="1"/>
            <a:r>
              <a:rPr lang="de-DE" dirty="0"/>
              <a:t>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changed</a:t>
            </a:r>
            <a:endParaRPr lang="de-DE" dirty="0"/>
          </a:p>
          <a:p>
            <a:pPr lvl="1"/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unpacked</a:t>
            </a:r>
            <a:r>
              <a:rPr lang="de-DE" dirty="0"/>
              <a:t> and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variables</a:t>
            </a:r>
          </a:p>
          <a:p>
            <a:pPr lvl="1"/>
            <a:endParaRPr lang="de-DE" dirty="0"/>
          </a:p>
          <a:p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plusMultiReturn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a + b</a:t>
            </a:r>
          </a:p>
          <a:p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a )</a:t>
            </a:r>
          </a:p>
          <a:p>
            <a:endParaRPr lang="de-AT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a = </a:t>
            </a:r>
            <a:r>
              <a:rPr lang="de-AT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plusMultiReturn</a:t>
            </a:r>
            <a:r>
              <a:rPr lang="de-AT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( 3, 4 )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AEE269-D786-409E-A8C8-0F67041F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199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!</a:t>
            </a:r>
          </a:p>
          <a:p>
            <a:pPr lvl="1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do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pPr lvl="1"/>
            <a:endParaRPr lang="de-DE" dirty="0"/>
          </a:p>
          <a:p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RectangularSurface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 a, b ):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""" 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Calculates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Keyword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a --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lenght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b --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Returns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"""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 * b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EF79E-A94A-41C4-BA5D-0740FD33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3046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BE3A67-D193-469F-8742-01CF255D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603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vs. Argument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parameters and arguments
Arguments are given to a function or method
Code refers to the arguments by parameter name
4 types of arguments are possible in Python UDFs</a:t>
            </a:r>
            <a:endParaRPr lang="de-DE" dirty="0"/>
          </a:p>
          <a:p>
            <a:pPr marL="914400" lvl="1" indent="-457200">
              <a:buAutoNum type="arabicPeriod"/>
            </a:pPr>
            <a:r>
              <a:rPr lang="de-DE" dirty="0"/>
              <a:t>Default Arguments
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
Keyword Arguments
Variable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Arguments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BF47BE-0233-4541-BC28-1EAA3051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6235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Default Arguments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Default arguments assume a default value</a:t>
            </a:r>
          </a:p>
          <a:p>
            <a:pPr lvl="1"/>
            <a:r>
              <a:rPr lang="en-US" dirty="0"/>
              <a:t>If no reasoning is handed over for it
</a:t>
            </a:r>
            <a:r>
              <a:rPr lang="de-DE" dirty="0"/>
              <a:t>Default </a:t>
            </a:r>
            <a:r>
              <a:rPr lang="de-DE" dirty="0" err="1"/>
              <a:t>arguments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de-DE" dirty="0"/>
          </a:p>
          <a:p>
            <a:pPr lvl="1"/>
            <a:endParaRPr lang="de-DE" dirty="0"/>
          </a:p>
          <a:p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function"plus</a:t>
            </a:r>
            <a:r>
              <a:rPr lang="de-AT" dirty="0"/>
              <a:t>()"</a:t>
            </a: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plus( a, b = 2 ):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a + b</a:t>
            </a:r>
          </a:p>
          <a:p>
            <a:endParaRPr lang="de-AT" dirty="0"/>
          </a:p>
          <a:p>
            <a:r>
              <a:rPr lang="de-AT" dirty="0"/>
              <a:t>Call </a:t>
            </a:r>
            <a:r>
              <a:rPr lang="de-AT" dirty="0" err="1"/>
              <a:t>function</a:t>
            </a:r>
            <a:r>
              <a:rPr lang="de-AT" dirty="0"/>
              <a:t> "plus()"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"a"</a:t>
            </a: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plus( a = 1 ) )</a:t>
            </a:r>
          </a:p>
          <a:p>
            <a:br>
              <a:rPr lang="de-AT" dirty="0"/>
            </a:br>
            <a:r>
              <a:rPr lang="de-AT" dirty="0"/>
              <a:t>Call </a:t>
            </a:r>
            <a:r>
              <a:rPr lang="de-AT" dirty="0" err="1"/>
              <a:t>function</a:t>
            </a:r>
            <a:r>
              <a:rPr lang="de-AT" dirty="0"/>
              <a:t> "plus()" </a:t>
            </a:r>
            <a:r>
              <a:rPr lang="de-AT" dirty="0" err="1"/>
              <a:t>with</a:t>
            </a:r>
            <a:r>
              <a:rPr lang="de-AT" dirty="0"/>
              <a:t> "a" and "b"</a:t>
            </a: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plus( a = 1, b = 3 ) )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56C2B-7E88-4FDC-8733-AF913B9E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6915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
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Required arguments must be given
Need to be handed over in exactly the right order
</a:t>
            </a:r>
            <a:endParaRPr lang="de-DE" dirty="0"/>
          </a:p>
          <a:p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"Dog"</a:t>
            </a:r>
          </a:p>
          <a:p>
            <a:r>
              <a:rPr lang="de-D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D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("I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) + " and " +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  <a:p>
            <a:b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  <a:p>
            <a:b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divide( a, b ):</a:t>
            </a:r>
          </a:p>
          <a:p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 a ) / </a:t>
            </a: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 b )</a:t>
            </a:r>
          </a:p>
          <a:p>
            <a:b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 divide( 9, 2 ) )</a:t>
            </a:r>
            <a:endParaRPr lang="de-D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AD99A-1728-41C2-8F10-F313D101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670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Keyword Arguments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Order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differentiate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endParaRPr lang="de-DE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divide( a, b 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float( a ) / float ( b )</a:t>
            </a:r>
          </a:p>
          <a:p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divide( b = 4, a = 15 ) )</a:t>
            </a:r>
          </a:p>
          <a:p>
            <a:endParaRPr lang="de-DE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de-DE" dirty="0">
                <a:cs typeface="Courier New" panose="02070309020205020404" pitchFamily="49" charset="0"/>
                <a:sym typeface="Wingdings" panose="05000000000000000000" pitchFamily="2" charset="2"/>
              </a:rPr>
              <a:t> Returns: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3.75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E21E22-3D31-4402-8AEE-5EA3EDE9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983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simple </a:t>
            </a:r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-statement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1&gt;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2&gt;</a:t>
            </a:r>
          </a:p>
          <a:p>
            <a:r>
              <a:rPr lang="en-US" dirty="0">
                <a:cs typeface="Courier New" panose="02070309020205020404" pitchFamily="49" charset="0"/>
              </a:rPr>
              <a:t>Condition evaluation the same as before</a:t>
            </a:r>
          </a:p>
          <a:p>
            <a:r>
              <a:rPr lang="en-US" dirty="0">
                <a:cs typeface="Courier New" panose="02070309020205020404" pitchFamily="49" charset="0"/>
              </a:rPr>
              <a:t>If TRUE, statement 1 is executed.</a:t>
            </a:r>
          </a:p>
          <a:p>
            <a:r>
              <a:rPr lang="en-US" dirty="0">
                <a:cs typeface="Courier New" panose="02070309020205020404" pitchFamily="49" charset="0"/>
              </a:rPr>
              <a:t>FALSE executes statement 2.</a:t>
            </a:r>
            <a:endParaRPr lang="de-DE" dirty="0">
              <a:cs typeface="Courier New" panose="02070309020205020404" pitchFamily="49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5A2E5AB-2DE9-4B62-BD57-29060A24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8409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arguments</a:t>
            </a:r>
            <a:r>
              <a:rPr lang="de-DE" dirty="0"/>
              <a:t>
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number of arguments is also possible
If you don't know how many arguments (</a:t>
            </a:r>
            <a:r>
              <a:rPr lang="en-US" dirty="0" err="1"/>
              <a:t>args</a:t>
            </a:r>
            <a:r>
              <a:rPr lang="en-US" dirty="0"/>
              <a:t>) the function will get
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syntax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*&lt;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lang="de-DE" dirty="0"/>
          </a:p>
          <a:p>
            <a:endParaRPr lang="de-DE" dirty="0"/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summe( *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summe( 1, 2, 3, 4, 5) )</a:t>
            </a:r>
            <a:endParaRPr lang="de-DE" dirty="0"/>
          </a:p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DCFC24-ECE7-40F4-8500-9E767300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1873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Variable Anzahl von Argumenten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Generell wird der * vor dem Variablennamen platziert</a:t>
            </a:r>
          </a:p>
          <a:p>
            <a:r>
              <a:rPr lang="de-DE" dirty="0"/>
              <a:t>*</a:t>
            </a:r>
            <a:r>
              <a:rPr lang="de-DE" dirty="0" err="1"/>
              <a:t>var</a:t>
            </a:r>
            <a:r>
              <a:rPr lang="de-DE" dirty="0"/>
              <a:t> enthält dann alle Werte</a:t>
            </a:r>
          </a:p>
          <a:p>
            <a:r>
              <a:rPr lang="de-DE" dirty="0"/>
              <a:t>Es kann jeder Name verwendet werden</a:t>
            </a:r>
          </a:p>
          <a:p>
            <a:r>
              <a:rPr lang="de-DE" dirty="0"/>
              <a:t>Hauptsache der * ist davor</a:t>
            </a:r>
          </a:p>
          <a:p>
            <a:endParaRPr lang="de-DE" dirty="0"/>
          </a:p>
          <a:p>
            <a:r>
              <a:rPr lang="en-US" dirty="0"/>
              <a:t>If you don't want to use the Python internal functions?</a:t>
            </a:r>
          </a:p>
          <a:p>
            <a:pPr lvl="1"/>
            <a:r>
              <a:rPr lang="en-US" dirty="0"/>
              <a:t>How to implement such a function ...</a:t>
            </a:r>
          </a:p>
          <a:p>
            <a:pPr lvl="1"/>
            <a:r>
              <a:rPr lang="de-DE" dirty="0"/>
              <a:t>… 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293E22-EF92-4410-94BE-BA195576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1731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arguments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summeOwn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*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i in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+= i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b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summeOwn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( 10, 20, 30, 40, 50 ) )</a:t>
            </a:r>
          </a:p>
          <a:p>
            <a:endParaRPr lang="de-DE" dirty="0"/>
          </a:p>
          <a:p>
            <a:r>
              <a:rPr lang="en-US" dirty="0"/>
              <a:t>What would the calculation for the median and mean look like?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D7765-9E56-45FD-804F-EBF9009C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05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</a:t>
            </a:r>
            <a:r>
              <a:rPr lang="de-DE" dirty="0" err="1"/>
              <a:t>Local</a:t>
            </a:r>
            <a:r>
              <a:rPr lang="de-DE" dirty="0"/>
              <a:t> Variable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the difference between global and local variables?</a:t>
            </a:r>
            <a:endParaRPr lang="de-DE" dirty="0"/>
          </a:p>
          <a:p>
            <a:pPr lvl="1"/>
            <a:r>
              <a:rPr lang="en-US" dirty="0"/>
              <a:t>Variables in a function have a local scope</a:t>
            </a:r>
          </a:p>
          <a:p>
            <a:pPr lvl="1"/>
            <a:r>
              <a:rPr lang="en-US" dirty="0"/>
              <a:t>Variables that are defined outside have a global scope.</a:t>
            </a:r>
          </a:p>
          <a:p>
            <a:r>
              <a:rPr lang="en-US" dirty="0"/>
              <a:t>Variables defined in a function can only be used in the function.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# Global variable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*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AB0DEB-7DFB-4041-9EC4-983DD10B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7210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vs. </a:t>
            </a:r>
            <a:r>
              <a:rPr lang="de-DE" dirty="0" err="1"/>
              <a:t>Local</a:t>
            </a:r>
            <a:r>
              <a:rPr lang="de-DE" dirty="0"/>
              <a:t> Variable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500" dirty="0">
                <a:cs typeface="Courier New" panose="02070309020205020404" pitchFamily="49" charset="0"/>
              </a:rPr>
              <a:t>What is printed where?</a:t>
            </a:r>
            <a:endParaRPr lang="en-US" sz="2900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 =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Local variable inside of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res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res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print("The local variable: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res )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( 1, 2, 3, 5, 8, 13, 21 )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global variable: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res ) )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CFF853-333B-4F07-8269-37EA5AAA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3398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
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48C3DE-20F3-45EC-83DC-25ECACEA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1226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Lambda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Lambda functions are called anonymously</a:t>
            </a:r>
          </a:p>
          <a:p>
            <a:pPr lvl="1"/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declarated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keyword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AT" dirty="0"/>
          </a:p>
          <a:p>
            <a:r>
              <a:rPr lang="de-AT" dirty="0"/>
              <a:t>Can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form </a:t>
            </a:r>
            <a:r>
              <a:rPr lang="de-AT" dirty="0" err="1"/>
              <a:t>of</a:t>
            </a:r>
            <a:r>
              <a:rPr lang="de-AT" dirty="0"/>
              <a:t> an </a:t>
            </a:r>
            <a:r>
              <a:rPr lang="de-AT" dirty="0" err="1"/>
              <a:t>expression</a:t>
            </a:r>
            <a:endParaRPr lang="de-AT" dirty="0"/>
          </a:p>
          <a:p>
            <a:pPr lvl="1"/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contain</a:t>
            </a:r>
            <a:r>
              <a:rPr lang="de-AT" dirty="0"/>
              <a:t> a </a:t>
            </a:r>
            <a:r>
              <a:rPr lang="de-AT" dirty="0" err="1"/>
              <a:t>command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a </a:t>
            </a:r>
            <a:r>
              <a:rPr lang="de-AT" dirty="0" err="1"/>
              <a:t>collection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expressions</a:t>
            </a:r>
            <a:endParaRPr lang="de-AT" dirty="0"/>
          </a:p>
          <a:p>
            <a:r>
              <a:rPr lang="en-US" dirty="0"/>
              <a:t>Cannot be a direct call for output</a:t>
            </a:r>
          </a:p>
          <a:p>
            <a:pPr lvl="1"/>
            <a:r>
              <a:rPr lang="de-AT" dirty="0"/>
              <a:t>Lambda </a:t>
            </a:r>
            <a:r>
              <a:rPr lang="de-AT" dirty="0" err="1"/>
              <a:t>requires</a:t>
            </a:r>
            <a:r>
              <a:rPr lang="de-AT" dirty="0"/>
              <a:t> an </a:t>
            </a:r>
            <a:r>
              <a:rPr lang="de-AT" dirty="0" err="1"/>
              <a:t>expression</a:t>
            </a:r>
            <a:endParaRPr lang="de-AT" dirty="0"/>
          </a:p>
          <a:p>
            <a:r>
              <a:rPr lang="en-US" dirty="0"/>
              <a:t>Have their own local namespace </a:t>
            </a:r>
          </a:p>
          <a:p>
            <a:pPr lvl="1"/>
            <a:r>
              <a:rPr lang="en-US" dirty="0"/>
              <a:t>Only the own variables from the parameter list </a:t>
            </a:r>
          </a:p>
          <a:p>
            <a:pPr lvl="1"/>
            <a:r>
              <a:rPr lang="en-US" dirty="0"/>
              <a:t>and those in their global namespace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7AEAC9-6AC7-428D-A57F-8D82BE8B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3088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</a:t>
            </a:r>
            <a:r>
              <a:rPr lang="de-DE" dirty="0" err="1"/>
              <a:t>of</a:t>
            </a:r>
            <a:r>
              <a:rPr lang="de-DE" dirty="0"/>
              <a:t> Lambda </a:t>
            </a:r>
            <a:r>
              <a:rPr lang="de-DE" dirty="0" err="1"/>
              <a:t>Functions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 of a single statement</a:t>
            </a: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[ arg1 [ , arg2 [ , ...,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] ] ] : Anweisung</a:t>
            </a:r>
          </a:p>
          <a:p>
            <a:br>
              <a:rPr lang="de-AT" dirty="0"/>
            </a:br>
            <a:r>
              <a:rPr lang="en-US" dirty="0"/>
              <a:t>A lambda function therefore looks as follows</a:t>
            </a:r>
            <a:endParaRPr lang="de-AT" dirty="0"/>
          </a:p>
          <a:p>
            <a:pPr lvl="1"/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Lambda </a:t>
            </a:r>
            <a:r>
              <a:rPr lang="de-AT" dirty="0" err="1"/>
              <a:t>function</a:t>
            </a:r>
            <a:r>
              <a:rPr lang="de-AT" dirty="0"/>
              <a:t> summe()</a:t>
            </a:r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summe =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arg1, arg2 : arg1 + arg2</a:t>
            </a:r>
          </a:p>
          <a:p>
            <a:pPr lvl="1"/>
            <a:br>
              <a:rPr lang="de-AT" dirty="0"/>
            </a:br>
            <a:r>
              <a:rPr lang="de-AT" dirty="0"/>
              <a:t>Call </a:t>
            </a:r>
            <a:r>
              <a:rPr lang="de-AT" dirty="0" err="1"/>
              <a:t>the</a:t>
            </a:r>
            <a:r>
              <a:rPr lang="de-AT" dirty="0"/>
              <a:t> Lambda </a:t>
            </a:r>
            <a:r>
              <a:rPr lang="de-AT" dirty="0" err="1"/>
              <a:t>function</a:t>
            </a:r>
            <a:r>
              <a:rPr lang="de-AT" dirty="0"/>
              <a:t>:</a:t>
            </a: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"The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 " +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summe( 10, 30 ) ) )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C92C63-26F4-43A0-9486-28D5EA8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284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BSPs for Lambda functions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also be applied to data structures</a:t>
            </a:r>
          </a:p>
          <a:p>
            <a:pPr lvl="1"/>
            <a:r>
              <a:rPr lang="en-US" dirty="0"/>
              <a:t>o get a filtered result faster, for example</a:t>
            </a:r>
          </a:p>
          <a:p>
            <a:pPr lvl="1"/>
            <a:br>
              <a:rPr lang="de-AT" dirty="0"/>
            </a:br>
            <a:r>
              <a:rPr lang="de-A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[ 1, 5, 4, 7, 6, 2, 9, 8, 10, 3 ]</a:t>
            </a:r>
          </a:p>
          <a:p>
            <a:r>
              <a:rPr lang="de-AT" dirty="0"/>
              <a:t>Ist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2 </a:t>
            </a:r>
            <a:r>
              <a:rPr lang="de-AT" dirty="0" err="1"/>
              <a:t>arguments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1. The </a:t>
            </a:r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--&gt; in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case</a:t>
            </a:r>
            <a:r>
              <a:rPr lang="de-AT" dirty="0"/>
              <a:t> a </a:t>
            </a:r>
            <a:r>
              <a:rPr lang="de-AT" dirty="0">
                <a:highlight>
                  <a:srgbClr val="FFFF00"/>
                </a:highlight>
              </a:rPr>
              <a:t>Lambda </a:t>
            </a:r>
            <a:r>
              <a:rPr lang="de-AT" dirty="0" err="1">
                <a:highlight>
                  <a:srgbClr val="FFFF00"/>
                </a:highlight>
              </a:rPr>
              <a:t>function</a:t>
            </a:r>
            <a:endParaRPr lang="de-AT" dirty="0">
              <a:highlight>
                <a:srgbClr val="FFFF00"/>
              </a:highlight>
            </a:endParaRPr>
          </a:p>
          <a:p>
            <a:pPr lvl="1"/>
            <a:r>
              <a:rPr lang="de-AT" dirty="0"/>
              <a:t>2. The </a:t>
            </a:r>
            <a:r>
              <a:rPr lang="de-AT" dirty="0" err="1">
                <a:highlight>
                  <a:srgbClr val="00FF00"/>
                </a:highlight>
              </a:rPr>
              <a:t>datastructure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oteration</a:t>
            </a:r>
            <a:r>
              <a:rPr lang="de-AT" dirty="0"/>
              <a:t> </a:t>
            </a:r>
            <a:r>
              <a:rPr lang="de-AT" dirty="0" err="1"/>
              <a:t>needs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applied</a:t>
            </a:r>
            <a:r>
              <a:rPr lang="de-AT" dirty="0"/>
              <a:t> </a:t>
            </a:r>
            <a:r>
              <a:rPr lang="de-AT" dirty="0" err="1"/>
              <a:t>to</a:t>
            </a:r>
            <a:endParaRPr lang="de-AT" dirty="0"/>
          </a:p>
          <a:p>
            <a:endParaRPr lang="de-AT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resList</a:t>
            </a:r>
            <a:r>
              <a:rPr lang="de-A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A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A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de-A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2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de-AT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: ( x%2 == 0 )</a:t>
            </a:r>
            <a:r>
              <a:rPr lang="de-A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de-A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</a:p>
          <a:p>
            <a:r>
              <a:rPr lang="de-A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resList</a:t>
            </a:r>
            <a:r>
              <a:rPr lang="de-A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ED785-0941-4966-832A-6E84B55D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9108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Main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-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a </a:t>
            </a:r>
            <a:r>
              <a:rPr lang="de-DE" dirty="0" err="1"/>
              <a:t>program</a:t>
            </a:r>
            <a:endParaRPr lang="de-DE" dirty="0"/>
          </a:p>
          <a:p>
            <a:pPr lvl="1"/>
            <a:r>
              <a:rPr lang="en-US" dirty="0"/>
              <a:t>In Python you can use them, but you don't have to use</a:t>
            </a:r>
          </a:p>
          <a:p>
            <a:pPr lvl="1"/>
            <a:r>
              <a:rPr lang="en-US" dirty="0"/>
              <a:t>If not used then the program starts in the 1st line.</a:t>
            </a:r>
          </a:p>
          <a:p>
            <a:r>
              <a:rPr lang="en-US" dirty="0"/>
              <a:t>Functions are only called if they are used.</a:t>
            </a:r>
          </a:p>
          <a:p>
            <a:r>
              <a:rPr lang="en-US" dirty="0"/>
              <a:t>The main function gives programs a clear structure</a:t>
            </a:r>
          </a:p>
          <a:p>
            <a:pPr lvl="1"/>
            <a:r>
              <a:rPr lang="en-US" dirty="0"/>
              <a:t>1. description of the program</a:t>
            </a:r>
          </a:p>
          <a:p>
            <a:pPr lvl="1"/>
            <a:r>
              <a:rPr lang="en-US" dirty="0"/>
              <a:t>2. various imports</a:t>
            </a:r>
          </a:p>
          <a:p>
            <a:pPr lvl="1"/>
            <a:r>
              <a:rPr lang="en-US" dirty="0"/>
              <a:t>3. create the global variable</a:t>
            </a:r>
          </a:p>
          <a:p>
            <a:pPr lvl="1"/>
            <a:r>
              <a:rPr lang="en-US" dirty="0"/>
              <a:t>4. defining the different functions</a:t>
            </a:r>
          </a:p>
          <a:p>
            <a:pPr lvl="1"/>
            <a:r>
              <a:rPr lang="en-US" dirty="0"/>
              <a:t>5. define the main() function, followed by the call.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3B8870-0ECD-4570-9EDE-6C3B1EBA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00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concatenated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-statement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1&gt;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2&gt;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N&gt;: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&lt;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N&gt;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&lt;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N+1&gt;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8C807F-4E83-46AF-B5FE-80943490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1004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Main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points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focussed</a:t>
            </a:r>
            <a:r>
              <a:rPr lang="de-AT" dirty="0"/>
              <a:t> for a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/>
              <a:t>-</a:t>
            </a:r>
            <a:r>
              <a:rPr lang="de-AT" dirty="0" err="1"/>
              <a:t>function</a:t>
            </a:r>
            <a:r>
              <a:rPr lang="de-AT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Python reads a source file, every line in it should be executed.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Python executes the source file as main program, the variable __name__ is set and checked if it matches to __main__.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executing the main function a "if" statement will be read and checked where __name__ matches __main__.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statement "</a:t>
            </a:r>
            <a:r>
              <a:rPr lang="en-US" dirty="0" err="1"/>
              <a:t>if__name</a:t>
            </a:r>
            <a:r>
              <a:rPr lang="en-US" dirty="0"/>
              <a:t>__=__main__" allows the Python program to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Use it as a reusable module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To be used as a standalone program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61464-E1C7-45B1-B0D0-CE2AB20A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054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Main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As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know</a:t>
            </a:r>
            <a:r>
              <a:rPr lang="de-AT" dirty="0"/>
              <a:t>, Python </a:t>
            </a:r>
            <a:r>
              <a:rPr lang="de-AT" dirty="0" err="1"/>
              <a:t>uses</a:t>
            </a:r>
            <a:endParaRPr lang="de-AT" dirty="0"/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AT" dirty="0"/>
              <a:t> 	for </a:t>
            </a:r>
            <a:r>
              <a:rPr lang="de-AT" dirty="0" err="1"/>
              <a:t>comparison</a:t>
            </a:r>
            <a:endParaRPr lang="de-AT" dirty="0"/>
          </a:p>
          <a:p>
            <a:pPr lvl="1"/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dirty="0"/>
              <a:t> 	for </a:t>
            </a:r>
            <a:r>
              <a:rPr lang="de-AT" dirty="0" err="1"/>
              <a:t>assignment</a:t>
            </a:r>
            <a:endParaRPr lang="de-AT" dirty="0"/>
          </a:p>
          <a:p>
            <a:r>
              <a:rPr lang="de-AT" dirty="0"/>
              <a:t>Import: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__= </a:t>
            </a:r>
            <a:r>
              <a:rPr lang="de-AT" dirty="0"/>
              <a:t>File </a:t>
            </a:r>
            <a:r>
              <a:rPr lang="de-AT" dirty="0" err="1"/>
              <a:t>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Moduls</a:t>
            </a: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dirty="0"/>
              <a:t> Statement ==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AT" dirty="0"/>
              <a:t> --&gt;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script</a:t>
            </a:r>
            <a:r>
              <a:rPr lang="de-AT" dirty="0"/>
              <a:t> in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AT" dirty="0" err="1"/>
              <a:t>isnt</a:t>
            </a:r>
            <a:r>
              <a:rPr lang="de-AT" dirty="0"/>
              <a:t> </a:t>
            </a:r>
            <a:r>
              <a:rPr lang="de-AT" dirty="0" err="1"/>
              <a:t>executed</a:t>
            </a:r>
            <a:endParaRPr lang="de-AT" dirty="0"/>
          </a:p>
          <a:p>
            <a:r>
              <a:rPr lang="de-AT" dirty="0" err="1"/>
              <a:t>Direct</a:t>
            </a:r>
            <a:r>
              <a:rPr lang="de-AT" dirty="0"/>
              <a:t> </a:t>
            </a:r>
            <a:r>
              <a:rPr lang="de-AT" dirty="0" err="1"/>
              <a:t>run</a:t>
            </a:r>
            <a:r>
              <a:rPr lang="de-AT" dirty="0"/>
              <a:t>: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__=__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/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dirty="0"/>
              <a:t> Statement ==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AT" dirty="0"/>
              <a:t> --&gt;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script</a:t>
            </a:r>
            <a:r>
              <a:rPr lang="de-AT" dirty="0"/>
              <a:t> in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AT" dirty="0" err="1"/>
              <a:t>gets</a:t>
            </a:r>
            <a:r>
              <a:rPr lang="de-AT" dirty="0"/>
              <a:t> </a:t>
            </a:r>
            <a:r>
              <a:rPr lang="de-AT" dirty="0" err="1"/>
              <a:t>executed</a:t>
            </a:r>
            <a:endParaRPr lang="de-AT" dirty="0"/>
          </a:p>
          <a:p>
            <a:r>
              <a:rPr lang="en-US" dirty="0"/>
              <a:t>When code is executed, it is checked whether module name exists with </a:t>
            </a:r>
            <a:r>
              <a:rPr lang="de-AT" dirty="0"/>
              <a:t>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dirty="0"/>
              <a:t>"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2E00F-B1FA-4477-93CD-E52BD4AA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51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2473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Main Function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/>
              <a:t>Immediately</a:t>
            </a:r>
            <a:r>
              <a:rPr lang="de-AT" dirty="0"/>
              <a:t> after </a:t>
            </a:r>
            <a:r>
              <a:rPr lang="de-AT" dirty="0" err="1"/>
              <a:t>defining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-AT" dirty="0" err="1">
                <a:cs typeface="Courier New" panose="02070309020205020404" pitchFamily="49" charset="0"/>
              </a:rPr>
              <a:t>the</a:t>
            </a:r>
            <a:r>
              <a:rPr lang="de-AT" dirty="0">
                <a:cs typeface="Courier New" panose="02070309020205020404" pitchFamily="49" charset="0"/>
              </a:rPr>
              <a:t> check must </a:t>
            </a:r>
            <a:r>
              <a:rPr lang="de-AT" dirty="0" err="1">
                <a:cs typeface="Courier New" panose="02070309020205020404" pitchFamily="49" charset="0"/>
              </a:rPr>
              <a:t>be</a:t>
            </a:r>
            <a:r>
              <a:rPr lang="de-AT" dirty="0">
                <a:cs typeface="Courier New" panose="02070309020205020404" pitchFamily="49" charset="0"/>
              </a:rPr>
              <a:t> </a:t>
            </a:r>
            <a:r>
              <a:rPr lang="de-AT" dirty="0" err="1">
                <a:cs typeface="Courier New" panose="02070309020205020404" pitchFamily="49" charset="0"/>
              </a:rPr>
              <a:t>executed</a:t>
            </a:r>
            <a:r>
              <a:rPr lang="de-AT" dirty="0">
                <a:cs typeface="Courier New" panose="02070309020205020404" pitchFamily="49" charset="0"/>
              </a:rPr>
              <a:t> for </a:t>
            </a:r>
            <a:r>
              <a:rPr lang="de-AT" dirty="0" err="1">
                <a:cs typeface="Courier New" panose="02070309020205020404" pitchFamily="49" charset="0"/>
              </a:rPr>
              <a:t>the</a:t>
            </a:r>
            <a:r>
              <a:rPr lang="de-AT" dirty="0"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AT" dirty="0"/>
          </a:p>
          <a:p>
            <a:br>
              <a:rPr lang="de-AT" dirty="0"/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World" )</a:t>
            </a:r>
          </a:p>
          <a:p>
            <a:br>
              <a:rPr lang="de-AT" dirty="0"/>
            </a:br>
            <a:br>
              <a:rPr lang="de-AT" dirty="0"/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__=="__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__":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br>
              <a:rPr lang="de-AT" dirty="0"/>
            </a:br>
            <a:br>
              <a:rPr lang="de-AT" dirty="0"/>
            </a:b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However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EB2CA-0F40-438D-8E0D-402C27B2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749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Recursion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7ECCAD-184A-4591-A0E8-5E11694B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53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8402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Recursion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or method calls itself up again 
Mutual retrieval of several functions or methods is also called recursion.
Important here is the termination condition</a:t>
            </a:r>
          </a:p>
          <a:p>
            <a:pPr lvl="1"/>
            <a:r>
              <a:rPr lang="en-US" dirty="0"/>
              <a:t>Recursive part would otherwise call itself infinitely often ...</a:t>
            </a:r>
          </a:p>
          <a:p>
            <a:r>
              <a:rPr lang="en-US" dirty="0"/>
              <a:t>Contribute well to the readability of the code! 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838200" y="4620768"/>
            <a:ext cx="10515600" cy="1691132"/>
            <a:chOff x="838200" y="4620768"/>
            <a:chExt cx="10914888" cy="1691132"/>
          </a:xfrm>
        </p:grpSpPr>
        <p:sp>
          <p:nvSpPr>
            <p:cNvPr id="9" name="Rechteck 8"/>
            <p:cNvSpPr/>
            <p:nvPr/>
          </p:nvSpPr>
          <p:spPr>
            <a:xfrm>
              <a:off x="838200" y="4620768"/>
              <a:ext cx="10914888" cy="16911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/>
                <a:t>    4 *</a:t>
              </a:r>
              <a:endParaRPr lang="de-AT" sz="36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657856" y="4730496"/>
              <a:ext cx="8973312" cy="144646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/>
                <a:t>    3*</a:t>
              </a:r>
              <a:endParaRPr lang="de-AT" sz="20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4754880" y="4864608"/>
              <a:ext cx="6742176" cy="120700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/>
                <a:t>    2*</a:t>
              </a:r>
              <a:endParaRPr lang="de-AT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681216" y="5017009"/>
              <a:ext cx="4672584" cy="92049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600" dirty="0">
                  <a:solidFill>
                    <a:schemeClr val="tx1"/>
                  </a:solidFill>
                </a:rPr>
                <a:t>      1*</a:t>
              </a:r>
              <a:endParaRPr lang="de-AT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8610600" y="5145025"/>
              <a:ext cx="2618232" cy="6339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dirty="0"/>
                <a:t>    </a:t>
              </a:r>
              <a:r>
                <a:rPr lang="de-DE" sz="3600" dirty="0">
                  <a:solidFill>
                    <a:schemeClr val="tx1"/>
                  </a:solidFill>
                </a:rPr>
                <a:t>0 := 1</a:t>
              </a:r>
              <a:endParaRPr lang="de-AT" sz="3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Pfeil nach rechts 14"/>
          <p:cNvSpPr/>
          <p:nvPr/>
        </p:nvSpPr>
        <p:spPr>
          <a:xfrm rot="5400000">
            <a:off x="-292354" y="5230114"/>
            <a:ext cx="1691132" cy="47244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 nach rechts 15"/>
          <p:cNvSpPr/>
          <p:nvPr/>
        </p:nvSpPr>
        <p:spPr>
          <a:xfrm rot="16200000">
            <a:off x="10793222" y="5230114"/>
            <a:ext cx="1691132" cy="47244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F131EB2-F0ED-48D9-BD8A-9D4EC503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54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1427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Recursion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en-US" dirty="0"/>
              <a:t>If you want to calculate the faculty of 4 (4!)</a:t>
            </a:r>
          </a:p>
          <a:p>
            <a:pPr lvl="1"/>
            <a:r>
              <a:rPr lang="en-US" dirty="0"/>
              <a:t>First calculate the faculty of 3</a:t>
            </a:r>
          </a:p>
          <a:p>
            <a:pPr lvl="1"/>
            <a:r>
              <a:rPr lang="en-US" dirty="0"/>
              <a:t>Then multiply by 4</a:t>
            </a:r>
          </a:p>
          <a:p>
            <a:r>
              <a:rPr lang="en-US" dirty="0"/>
              <a:t>If you want to calculate the faculty of 3 (3!)</a:t>
            </a:r>
          </a:p>
          <a:p>
            <a:pPr lvl="1"/>
            <a:r>
              <a:rPr lang="en-US" dirty="0"/>
              <a:t>First calculate the faculty of 2</a:t>
            </a:r>
          </a:p>
          <a:p>
            <a:pPr lvl="1"/>
            <a:r>
              <a:rPr lang="en-US" dirty="0"/>
              <a:t>Then multiply by 3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4! = ( 4 * ( 3 * ( 2 * ( 1 * ( 0 := 1 ) ) ) ) ) = 24</a:t>
            </a:r>
          </a:p>
        </p:txBody>
      </p:sp>
      <p:sp>
        <p:nvSpPr>
          <p:cNvPr id="9" name="Rechteck 8"/>
          <p:cNvSpPr/>
          <p:nvPr/>
        </p:nvSpPr>
        <p:spPr>
          <a:xfrm>
            <a:off x="838200" y="1743456"/>
            <a:ext cx="10515600" cy="12435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/>
              <a:t>    4 *</a:t>
            </a:r>
            <a:endParaRPr lang="de-AT" sz="3600" dirty="0"/>
          </a:p>
        </p:txBody>
      </p:sp>
      <p:sp>
        <p:nvSpPr>
          <p:cNvPr id="10" name="Rechteck 9"/>
          <p:cNvSpPr/>
          <p:nvPr/>
        </p:nvSpPr>
        <p:spPr>
          <a:xfrm>
            <a:off x="2591289" y="1824145"/>
            <a:ext cx="8645051" cy="10636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/>
              <a:t>    3 *</a:t>
            </a:r>
            <a:endParaRPr lang="de-AT" sz="2000" dirty="0"/>
          </a:p>
        </p:txBody>
      </p:sp>
      <p:sp>
        <p:nvSpPr>
          <p:cNvPr id="11" name="Rechteck 10"/>
          <p:cNvSpPr/>
          <p:nvPr/>
        </p:nvSpPr>
        <p:spPr>
          <a:xfrm>
            <a:off x="4611600" y="1922765"/>
            <a:ext cx="6495534" cy="887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/>
              <a:t>    2 *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6467467" y="2034834"/>
            <a:ext cx="4501652" cy="676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>
                <a:solidFill>
                  <a:schemeClr val="tx1"/>
                </a:solidFill>
              </a:rPr>
              <a:t>      1 *</a:t>
            </a:r>
            <a:endParaRPr lang="de-AT" sz="36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326270" y="2128972"/>
            <a:ext cx="2522452" cy="4662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/>
              <a:t>    </a:t>
            </a:r>
            <a:r>
              <a:rPr lang="de-DE" sz="3600" dirty="0">
                <a:solidFill>
                  <a:schemeClr val="tx1"/>
                </a:solidFill>
              </a:rPr>
              <a:t>0 := 1</a:t>
            </a:r>
            <a:endParaRPr lang="de-AT" sz="3600" dirty="0">
              <a:solidFill>
                <a:schemeClr val="tx1"/>
              </a:solidFill>
            </a:endParaRPr>
          </a:p>
        </p:txBody>
      </p:sp>
      <p:sp>
        <p:nvSpPr>
          <p:cNvPr id="15" name="Pfeil nach rechts 14"/>
          <p:cNvSpPr/>
          <p:nvPr/>
        </p:nvSpPr>
        <p:spPr>
          <a:xfrm rot="5400000">
            <a:off x="-68580" y="2129028"/>
            <a:ext cx="1243584" cy="47244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 nach rechts 15"/>
          <p:cNvSpPr/>
          <p:nvPr/>
        </p:nvSpPr>
        <p:spPr>
          <a:xfrm rot="16200000">
            <a:off x="11016996" y="2129028"/>
            <a:ext cx="1243584" cy="47244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/>
          <p:cNvSpPr/>
          <p:nvPr/>
        </p:nvSpPr>
        <p:spPr>
          <a:xfrm>
            <a:off x="7936992" y="5681472"/>
            <a:ext cx="3416808" cy="4754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4 *</a:t>
            </a:r>
            <a:endParaRPr lang="de-AT" sz="3600" dirty="0"/>
          </a:p>
        </p:txBody>
      </p:sp>
      <p:sp>
        <p:nvSpPr>
          <p:cNvPr id="20" name="Rechteck 19"/>
          <p:cNvSpPr/>
          <p:nvPr/>
        </p:nvSpPr>
        <p:spPr>
          <a:xfrm>
            <a:off x="7936992" y="5213668"/>
            <a:ext cx="3416808" cy="4754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3 *</a:t>
            </a:r>
            <a:endParaRPr lang="de-AT" sz="3600" dirty="0"/>
          </a:p>
        </p:txBody>
      </p:sp>
      <p:sp>
        <p:nvSpPr>
          <p:cNvPr id="21" name="Rechteck 20"/>
          <p:cNvSpPr/>
          <p:nvPr/>
        </p:nvSpPr>
        <p:spPr>
          <a:xfrm>
            <a:off x="7936992" y="4745864"/>
            <a:ext cx="3416808" cy="475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2 *</a:t>
            </a:r>
            <a:endParaRPr lang="de-AT" sz="3600" dirty="0"/>
          </a:p>
        </p:txBody>
      </p:sp>
      <p:sp>
        <p:nvSpPr>
          <p:cNvPr id="22" name="Rechteck 21"/>
          <p:cNvSpPr/>
          <p:nvPr/>
        </p:nvSpPr>
        <p:spPr>
          <a:xfrm>
            <a:off x="7936992" y="4274757"/>
            <a:ext cx="3416808" cy="475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1 *</a:t>
            </a:r>
            <a:endParaRPr lang="de-AT" sz="3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936992" y="3801460"/>
            <a:ext cx="3416808" cy="4754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tx1"/>
                </a:solidFill>
              </a:rPr>
              <a:t>0 := 1</a:t>
            </a:r>
            <a:endParaRPr lang="de-AT" sz="3600" dirty="0">
              <a:solidFill>
                <a:schemeClr val="tx1"/>
              </a:solidFill>
            </a:endParaRPr>
          </a:p>
        </p:txBody>
      </p:sp>
      <p:sp>
        <p:nvSpPr>
          <p:cNvPr id="24" name="Pfeil nach rechts 23"/>
          <p:cNvSpPr/>
          <p:nvPr/>
        </p:nvSpPr>
        <p:spPr>
          <a:xfrm rot="16200000">
            <a:off x="6478318" y="4738926"/>
            <a:ext cx="2347372" cy="47244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Pfeil nach rechts 24"/>
          <p:cNvSpPr/>
          <p:nvPr/>
        </p:nvSpPr>
        <p:spPr>
          <a:xfrm rot="5400000">
            <a:off x="10465102" y="4738927"/>
            <a:ext cx="2347371" cy="47244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C662D1-E3F4-4E78-A9A5-87D6BCA2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55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83371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Recursion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Calculating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faculty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calcFaculty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n ):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n &gt; 1: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( n *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calcFaculty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(n-1) )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4A88-5581-4327-B068-CB1E8135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56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116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 Case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not directly implemented in Python.</a:t>
            </a:r>
          </a:p>
          <a:p>
            <a:r>
              <a:rPr lang="en-US" dirty="0"/>
              <a:t>Must be implemented using a dictionary.</a:t>
            </a:r>
          </a:p>
          <a:p>
            <a:r>
              <a:rPr lang="en-US" dirty="0"/>
              <a:t>Dictionary is an associative array.</a:t>
            </a:r>
          </a:p>
          <a:p>
            <a:r>
              <a:rPr lang="de-DE" dirty="0"/>
              <a:t>1:1 </a:t>
            </a:r>
            <a:r>
              <a:rPr lang="de-DE" dirty="0" err="1"/>
              <a:t>key-value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 (</a:t>
            </a:r>
            <a:r>
              <a:rPr lang="de-DE" dirty="0" err="1"/>
              <a:t>key</a:t>
            </a:r>
            <a:r>
              <a:rPr lang="de-DE" dirty="0"/>
              <a:t>,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Calling for </a:t>
            </a:r>
            <a:r>
              <a:rPr lang="de-DE" dirty="0" err="1"/>
              <a:t>the</a:t>
            </a:r>
            <a:r>
              <a:rPr lang="de-DE" dirty="0"/>
              <a:t> KEY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gets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returned</a:t>
            </a:r>
            <a:endParaRPr lang="de-AT" dirty="0"/>
          </a:p>
        </p:txBody>
      </p:sp>
      <p:sp>
        <p:nvSpPr>
          <p:cNvPr id="8" name="Geschweifte Klammer links 7"/>
          <p:cNvSpPr/>
          <p:nvPr/>
        </p:nvSpPr>
        <p:spPr>
          <a:xfrm rot="5400000">
            <a:off x="6265425" y="-1100575"/>
            <a:ext cx="186081" cy="1038013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/>
          <p:cNvSpPr/>
          <p:nvPr/>
        </p:nvSpPr>
        <p:spPr>
          <a:xfrm>
            <a:off x="1236134" y="42137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de-AT" dirty="0"/>
          </a:p>
        </p:txBody>
      </p:sp>
      <p:sp>
        <p:nvSpPr>
          <p:cNvPr id="10" name="Textfeld 9"/>
          <p:cNvSpPr txBox="1"/>
          <p:nvPr/>
        </p:nvSpPr>
        <p:spPr>
          <a:xfrm>
            <a:off x="643467" y="4213753"/>
            <a:ext cx="59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Key</a:t>
            </a:r>
            <a:endParaRPr lang="de-AT" dirty="0"/>
          </a:p>
        </p:txBody>
      </p:sp>
      <p:sp>
        <p:nvSpPr>
          <p:cNvPr id="11" name="Textfeld 10"/>
          <p:cNvSpPr txBox="1"/>
          <p:nvPr/>
        </p:nvSpPr>
        <p:spPr>
          <a:xfrm>
            <a:off x="474134" y="479718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Value</a:t>
            </a:r>
            <a:endParaRPr lang="de-AT" dirty="0"/>
          </a:p>
        </p:txBody>
      </p:sp>
      <p:sp>
        <p:nvSpPr>
          <p:cNvPr id="12" name="Rechteck 11"/>
          <p:cNvSpPr/>
          <p:nvPr/>
        </p:nvSpPr>
        <p:spPr>
          <a:xfrm>
            <a:off x="1236134" y="47971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Jan</a:t>
            </a:r>
            <a:endParaRPr lang="de-AT" dirty="0"/>
          </a:p>
        </p:txBody>
      </p:sp>
      <p:cxnSp>
        <p:nvCxnSpPr>
          <p:cNvPr id="14" name="Gerade Verbindung mit Pfeil 13"/>
          <p:cNvCxnSpPr>
            <a:stCxn id="9" idx="2"/>
            <a:endCxn id="12" idx="0"/>
          </p:cNvCxnSpPr>
          <p:nvPr/>
        </p:nvCxnSpPr>
        <p:spPr>
          <a:xfrm>
            <a:off x="1756834" y="45830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903381" y="3676848"/>
            <a:ext cx="92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Array</a:t>
            </a:r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2353734" y="42137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AT" dirty="0"/>
          </a:p>
        </p:txBody>
      </p:sp>
      <p:sp>
        <p:nvSpPr>
          <p:cNvPr id="17" name="Rechteck 16"/>
          <p:cNvSpPr/>
          <p:nvPr/>
        </p:nvSpPr>
        <p:spPr>
          <a:xfrm>
            <a:off x="2353734" y="47971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Feb</a:t>
            </a:r>
            <a:endParaRPr lang="de-AT" dirty="0"/>
          </a:p>
        </p:txBody>
      </p:sp>
      <p:sp>
        <p:nvSpPr>
          <p:cNvPr id="18" name="Rechteck 17"/>
          <p:cNvSpPr/>
          <p:nvPr/>
        </p:nvSpPr>
        <p:spPr>
          <a:xfrm>
            <a:off x="3471334" y="42137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de-AT" dirty="0"/>
          </a:p>
        </p:txBody>
      </p:sp>
      <p:sp>
        <p:nvSpPr>
          <p:cNvPr id="19" name="Rechteck 18"/>
          <p:cNvSpPr/>
          <p:nvPr/>
        </p:nvSpPr>
        <p:spPr>
          <a:xfrm>
            <a:off x="3471334" y="47971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Mar</a:t>
            </a:r>
            <a:endParaRPr lang="de-AT" dirty="0"/>
          </a:p>
        </p:txBody>
      </p:sp>
      <p:sp>
        <p:nvSpPr>
          <p:cNvPr id="20" name="Rechteck 19"/>
          <p:cNvSpPr/>
          <p:nvPr/>
        </p:nvSpPr>
        <p:spPr>
          <a:xfrm>
            <a:off x="4588934" y="42137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de-AT" dirty="0"/>
          </a:p>
        </p:txBody>
      </p:sp>
      <p:sp>
        <p:nvSpPr>
          <p:cNvPr id="21" name="Rechteck 20"/>
          <p:cNvSpPr/>
          <p:nvPr/>
        </p:nvSpPr>
        <p:spPr>
          <a:xfrm>
            <a:off x="4588934" y="47971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Apr</a:t>
            </a:r>
            <a:endParaRPr lang="de-AT" dirty="0"/>
          </a:p>
        </p:txBody>
      </p:sp>
      <p:sp>
        <p:nvSpPr>
          <p:cNvPr id="22" name="Rechteck 21"/>
          <p:cNvSpPr/>
          <p:nvPr/>
        </p:nvSpPr>
        <p:spPr>
          <a:xfrm>
            <a:off x="5706534" y="42105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de-AT" dirty="0"/>
          </a:p>
        </p:txBody>
      </p:sp>
      <p:sp>
        <p:nvSpPr>
          <p:cNvPr id="23" name="Rechteck 22"/>
          <p:cNvSpPr/>
          <p:nvPr/>
        </p:nvSpPr>
        <p:spPr>
          <a:xfrm>
            <a:off x="5706534" y="47939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</a:t>
            </a:r>
            <a:endParaRPr lang="de-AT" dirty="0"/>
          </a:p>
        </p:txBody>
      </p:sp>
      <p:sp>
        <p:nvSpPr>
          <p:cNvPr id="24" name="Rechteck 23"/>
          <p:cNvSpPr/>
          <p:nvPr/>
        </p:nvSpPr>
        <p:spPr>
          <a:xfrm>
            <a:off x="6824134" y="42105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de-AT" dirty="0"/>
          </a:p>
        </p:txBody>
      </p:sp>
      <p:sp>
        <p:nvSpPr>
          <p:cNvPr id="25" name="Rechteck 24"/>
          <p:cNvSpPr/>
          <p:nvPr/>
        </p:nvSpPr>
        <p:spPr>
          <a:xfrm>
            <a:off x="6824134" y="47939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Jun</a:t>
            </a:r>
            <a:endParaRPr lang="de-AT" dirty="0"/>
          </a:p>
        </p:txBody>
      </p:sp>
      <p:sp>
        <p:nvSpPr>
          <p:cNvPr id="26" name="Rechteck 25"/>
          <p:cNvSpPr/>
          <p:nvPr/>
        </p:nvSpPr>
        <p:spPr>
          <a:xfrm>
            <a:off x="7941734" y="42105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  <a:endParaRPr lang="de-AT" dirty="0"/>
          </a:p>
        </p:txBody>
      </p:sp>
      <p:sp>
        <p:nvSpPr>
          <p:cNvPr id="27" name="Rechteck 26"/>
          <p:cNvSpPr/>
          <p:nvPr/>
        </p:nvSpPr>
        <p:spPr>
          <a:xfrm>
            <a:off x="7941734" y="47939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Jul</a:t>
            </a:r>
            <a:endParaRPr lang="de-AT" dirty="0"/>
          </a:p>
        </p:txBody>
      </p:sp>
      <p:sp>
        <p:nvSpPr>
          <p:cNvPr id="28" name="Rechteck 27"/>
          <p:cNvSpPr/>
          <p:nvPr/>
        </p:nvSpPr>
        <p:spPr>
          <a:xfrm>
            <a:off x="9059333" y="42105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  <a:endParaRPr lang="de-AT" dirty="0"/>
          </a:p>
        </p:txBody>
      </p:sp>
      <p:sp>
        <p:nvSpPr>
          <p:cNvPr id="29" name="Rechteck 28"/>
          <p:cNvSpPr/>
          <p:nvPr/>
        </p:nvSpPr>
        <p:spPr>
          <a:xfrm>
            <a:off x="9059333" y="47939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Aug</a:t>
            </a:r>
            <a:endParaRPr lang="de-AT" dirty="0"/>
          </a:p>
        </p:txBody>
      </p:sp>
      <p:sp>
        <p:nvSpPr>
          <p:cNvPr id="30" name="Rechteck 29"/>
          <p:cNvSpPr/>
          <p:nvPr/>
        </p:nvSpPr>
        <p:spPr>
          <a:xfrm>
            <a:off x="10176932" y="4210553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  <a:endParaRPr lang="de-AT" dirty="0"/>
          </a:p>
        </p:txBody>
      </p:sp>
      <p:sp>
        <p:nvSpPr>
          <p:cNvPr id="31" name="Rechteck 30"/>
          <p:cNvSpPr/>
          <p:nvPr/>
        </p:nvSpPr>
        <p:spPr>
          <a:xfrm>
            <a:off x="10176932" y="4793986"/>
            <a:ext cx="10414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Sep</a:t>
            </a:r>
            <a:endParaRPr lang="de-AT" dirty="0"/>
          </a:p>
        </p:txBody>
      </p:sp>
      <p:sp>
        <p:nvSpPr>
          <p:cNvPr id="32" name="Textfeld 31"/>
          <p:cNvSpPr txBox="1"/>
          <p:nvPr/>
        </p:nvSpPr>
        <p:spPr>
          <a:xfrm>
            <a:off x="11218332" y="4447620"/>
            <a:ext cx="92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de-AT" dirty="0"/>
          </a:p>
        </p:txBody>
      </p:sp>
      <p:sp>
        <p:nvSpPr>
          <p:cNvPr id="33" name="Textfeld 32"/>
          <p:cNvSpPr txBox="1"/>
          <p:nvPr/>
        </p:nvSpPr>
        <p:spPr>
          <a:xfrm>
            <a:off x="11218332" y="5031053"/>
            <a:ext cx="92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de-AT" dirty="0"/>
          </a:p>
        </p:txBody>
      </p:sp>
      <p:cxnSp>
        <p:nvCxnSpPr>
          <p:cNvPr id="34" name="Gerade Verbindung mit Pfeil 33"/>
          <p:cNvCxnSpPr>
            <a:stCxn id="16" idx="2"/>
            <a:endCxn id="17" idx="0"/>
          </p:cNvCxnSpPr>
          <p:nvPr/>
        </p:nvCxnSpPr>
        <p:spPr>
          <a:xfrm>
            <a:off x="2874434" y="45830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8" idx="2"/>
            <a:endCxn id="19" idx="0"/>
          </p:cNvCxnSpPr>
          <p:nvPr/>
        </p:nvCxnSpPr>
        <p:spPr>
          <a:xfrm>
            <a:off x="3992034" y="45830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0" idx="2"/>
            <a:endCxn id="21" idx="0"/>
          </p:cNvCxnSpPr>
          <p:nvPr/>
        </p:nvCxnSpPr>
        <p:spPr>
          <a:xfrm>
            <a:off x="5109634" y="45830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2" idx="2"/>
            <a:endCxn id="23" idx="0"/>
          </p:cNvCxnSpPr>
          <p:nvPr/>
        </p:nvCxnSpPr>
        <p:spPr>
          <a:xfrm>
            <a:off x="6227234" y="45798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4" idx="2"/>
            <a:endCxn id="25" idx="0"/>
          </p:cNvCxnSpPr>
          <p:nvPr/>
        </p:nvCxnSpPr>
        <p:spPr>
          <a:xfrm>
            <a:off x="7344834" y="45798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26" idx="2"/>
            <a:endCxn id="27" idx="0"/>
          </p:cNvCxnSpPr>
          <p:nvPr/>
        </p:nvCxnSpPr>
        <p:spPr>
          <a:xfrm>
            <a:off x="8462434" y="45798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8" idx="2"/>
            <a:endCxn id="29" idx="0"/>
          </p:cNvCxnSpPr>
          <p:nvPr/>
        </p:nvCxnSpPr>
        <p:spPr>
          <a:xfrm>
            <a:off x="9580033" y="45798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endCxn id="31" idx="0"/>
          </p:cNvCxnSpPr>
          <p:nvPr/>
        </p:nvCxnSpPr>
        <p:spPr>
          <a:xfrm>
            <a:off x="10697632" y="4579885"/>
            <a:ext cx="0" cy="21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C5B99F-0BF9-4320-8572-C025AD29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563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Switch Case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Dictionary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switch_month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): 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	1: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January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	12: "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December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switcher.get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, "Invalid </a:t>
            </a:r>
            <a:r>
              <a:rPr lang="de-A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" )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switch_month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( 8 )  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	</a:t>
            </a:r>
            <a:r>
              <a:rPr lang="de-DE" dirty="0" err="1">
                <a:cs typeface="Courier New" panose="02070309020205020404" pitchFamily="49" charset="0"/>
                <a:sym typeface="Wingdings" panose="05000000000000000000" pitchFamily="2" charset="2"/>
              </a:rPr>
              <a:t>prints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August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switch_month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( 13 )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	</a:t>
            </a:r>
            <a:r>
              <a:rPr lang="de-DE" dirty="0" err="1">
                <a:cs typeface="Courier New" panose="02070309020205020404" pitchFamily="49" charset="0"/>
                <a:sym typeface="Wingdings" panose="05000000000000000000" pitchFamily="2" charset="2"/>
              </a:rPr>
              <a:t>prints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invalid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month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72B841-6743-4C63-B75A-B1C39E08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74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r>
              <a:rPr lang="de-DE" dirty="0"/>
              <a:t> in Python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Part 2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C9569-B185-4DF0-B827-A1A77D43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62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Datatypes</a:t>
            </a:r>
            <a:r>
              <a:rPr lang="de-DE" dirty="0"/>
              <a:t> in Python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Datatypes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</a:t>
            </a:r>
          </a:p>
          <a:p>
            <a:pPr lvl="1"/>
            <a:r>
              <a:rPr lang="de-DE" dirty="0"/>
              <a:t>List</a:t>
            </a:r>
          </a:p>
          <a:p>
            <a:pPr lvl="1"/>
            <a:r>
              <a:rPr lang="de-DE" dirty="0" err="1"/>
              <a:t>Tuple</a:t>
            </a:r>
            <a:endParaRPr lang="de-DE" dirty="0"/>
          </a:p>
          <a:p>
            <a:pPr lvl="1"/>
            <a:r>
              <a:rPr lang="de-DE" dirty="0" err="1"/>
              <a:t>Dictionary</a:t>
            </a:r>
            <a:endParaRPr lang="de-DE" dirty="0"/>
          </a:p>
          <a:p>
            <a:endParaRPr lang="de-DE" dirty="0"/>
          </a:p>
          <a:p>
            <a:r>
              <a:rPr lang="en-US" dirty="0"/>
              <a:t>Different fields of application</a:t>
            </a:r>
          </a:p>
          <a:p>
            <a:r>
              <a:rPr lang="en-US" dirty="0"/>
              <a:t>Each data type has its advantages and disadvantages</a:t>
            </a:r>
          </a:p>
          <a:p>
            <a:pPr lvl="1"/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applications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AF2AAB-0B93-4B7B-80B3-FD102763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1AF4-9269-48CE-AD6A-B08F2B57E357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140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1b331d-2c83-4f44-a422-cae68ae5b250"/>
    <TaxKeywordTaxHTField xmlns="ce7b32db-cb97-4b44-8ec7-6be20bab7404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AA5236F5FD0B47A4B08660EFFE8BC6" ma:contentTypeVersion="" ma:contentTypeDescription="Ein neues Dokument erstellen." ma:contentTypeScope="" ma:versionID="f55192a3dcbeaef1163d4138d97a3b66">
  <xsd:schema xmlns:xsd="http://www.w3.org/2001/XMLSchema" xmlns:xs="http://www.w3.org/2001/XMLSchema" xmlns:p="http://schemas.microsoft.com/office/2006/metadata/properties" xmlns:ns2="ce7b32db-cb97-4b44-8ec7-6be20bab7404" xmlns:ns3="8f1b331d-2c83-4f44-a422-cae68ae5b250" xmlns:ns4="24af500d-c731-4c6e-b20c-aebcf901a248" targetNamespace="http://schemas.microsoft.com/office/2006/metadata/properties" ma:root="true" ma:fieldsID="bfea8f4ce2672ce44348e52ef385ae16" ns2:_="" ns3:_="" ns4:_="">
    <xsd:import namespace="ce7b32db-cb97-4b44-8ec7-6be20bab7404"/>
    <xsd:import namespace="8f1b331d-2c83-4f44-a422-cae68ae5b250"/>
    <xsd:import namespace="24af500d-c731-4c6e-b20c-aebcf901a248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TaxCatchAll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b32db-cb97-4b44-8ec7-6be20bab740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Unternehmensstichwörter" ma:fieldId="{23f27201-bee3-471e-b2e7-b64fd8b7ca38}" ma:taxonomyMulti="true" ma:sspId="17e6704d-a603-4ce3-81f5-ee53118f6b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b331d-2c83-4f44-a422-cae68ae5b25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8274ac5-1fee-4f7c-bcbb-05dc99d12f87}" ma:internalName="TaxCatchAll" ma:showField="CatchAllData" ma:web="ce7b32db-cb97-4b44-8ec7-6be20bab74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f500d-c731-4c6e-b20c-aebcf901a24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A0354A-9FA8-4DE4-BF11-E99B82D964A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ce7b32db-cb97-4b44-8ec7-6be20bab7404"/>
    <ds:schemaRef ds:uri="http://purl.org/dc/dcmitype/"/>
    <ds:schemaRef ds:uri="8f1b331d-2c83-4f44-a422-cae68ae5b250"/>
    <ds:schemaRef ds:uri="http://schemas.microsoft.com/office/infopath/2007/PartnerControls"/>
    <ds:schemaRef ds:uri="http://schemas.openxmlformats.org/package/2006/metadata/core-properties"/>
    <ds:schemaRef ds:uri="24af500d-c731-4c6e-b20c-aebcf901a24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758F68-1EEB-422D-BA3C-A83A1B272F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7b32db-cb97-4b44-8ec7-6be20bab7404"/>
    <ds:schemaRef ds:uri="8f1b331d-2c83-4f44-a422-cae68ae5b250"/>
    <ds:schemaRef ds:uri="24af500d-c731-4c6e-b20c-aebcf901a2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1B685A-F64E-4904-AB94-0D5203CBAF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3308</Words>
  <Application>Microsoft Office PowerPoint</Application>
  <PresentationFormat>Widescreen</PresentationFormat>
  <Paragraphs>1179</Paragraphs>
  <Slides>56</Slides>
  <Notes>43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Office</vt:lpstr>
      <vt:lpstr>Our goals for today</vt:lpstr>
      <vt:lpstr>Control structures 1</vt:lpstr>
      <vt:lpstr>The simple if-statement</vt:lpstr>
      <vt:lpstr>The simple if-else-statement</vt:lpstr>
      <vt:lpstr>The concatenated if-else-statement</vt:lpstr>
      <vt:lpstr>Switch Case</vt:lpstr>
      <vt:lpstr>Switch Case with Dictionary</vt:lpstr>
      <vt:lpstr>Data types in Python</vt:lpstr>
      <vt:lpstr>Datatypes in Python</vt:lpstr>
      <vt:lpstr>List</vt:lpstr>
      <vt:lpstr>List</vt:lpstr>
      <vt:lpstr>Tuple</vt:lpstr>
      <vt:lpstr>Tuple</vt:lpstr>
      <vt:lpstr>Tuple</vt:lpstr>
      <vt:lpstr>Dictionary</vt:lpstr>
      <vt:lpstr>Dictionary</vt:lpstr>
      <vt:lpstr>Control structures 2</vt:lpstr>
      <vt:lpstr>Generals</vt:lpstr>
      <vt:lpstr>Generals</vt:lpstr>
      <vt:lpstr>The while Loop</vt:lpstr>
      <vt:lpstr>The while Loop</vt:lpstr>
      <vt:lpstr>The for Loop</vt:lpstr>
      <vt:lpstr>The for Loop</vt:lpstr>
      <vt:lpstr>Nested Loops</vt:lpstr>
      <vt:lpstr>Control statements</vt:lpstr>
      <vt:lpstr>Functions</vt:lpstr>
      <vt:lpstr>Overview </vt:lpstr>
      <vt:lpstr>Types of Functions</vt:lpstr>
      <vt:lpstr>Function vs. Method</vt:lpstr>
      <vt:lpstr>Function vs. Method</vt:lpstr>
      <vt:lpstr>Deklaration of a Function</vt:lpstr>
      <vt:lpstr>The return Statement</vt:lpstr>
      <vt:lpstr>Multiple return Values</vt:lpstr>
      <vt:lpstr>Documentation of Functions</vt:lpstr>
      <vt:lpstr>Functions</vt:lpstr>
      <vt:lpstr>Parameter vs. Argument</vt:lpstr>
      <vt:lpstr>Default Arguments</vt:lpstr>
      <vt:lpstr>Required arguments
</vt:lpstr>
      <vt:lpstr>Keyword Arguments</vt:lpstr>
      <vt:lpstr>Variable number of arguments
</vt:lpstr>
      <vt:lpstr>Variable Anzahl von Argumenten</vt:lpstr>
      <vt:lpstr>Variable number of arguments</vt:lpstr>
      <vt:lpstr>Global vs. Local Variable</vt:lpstr>
      <vt:lpstr>Global vs. Local Variable</vt:lpstr>
      <vt:lpstr>Functions</vt:lpstr>
      <vt:lpstr>The Lambda Function</vt:lpstr>
      <vt:lpstr>Syntax of Lambda Functions</vt:lpstr>
      <vt:lpstr>Further BSPs for Lambda functions</vt:lpstr>
      <vt:lpstr>The Main Function</vt:lpstr>
      <vt:lpstr>The Main Function</vt:lpstr>
      <vt:lpstr>The Main Function</vt:lpstr>
      <vt:lpstr>The Main Function</vt:lpstr>
      <vt:lpstr>Functions</vt:lpstr>
      <vt:lpstr>Recursion</vt:lpstr>
      <vt:lpstr>Recursion</vt:lpstr>
      <vt:lpstr>Recursion</vt:lpstr>
    </vt:vector>
  </TitlesOfParts>
  <Company>FH St. Pölten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Informatik</dc:title>
  <dc:creator>Wagner Markus</dc:creator>
  <cp:lastModifiedBy>Andreas Jakl</cp:lastModifiedBy>
  <cp:revision>267</cp:revision>
  <dcterms:created xsi:type="dcterms:W3CDTF">2018-07-26T10:55:41Z</dcterms:created>
  <dcterms:modified xsi:type="dcterms:W3CDTF">2019-03-08T08:07:15Z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0x01010011AA5236F5FD0B47A4B08660EFFE8BC6</vt:lpwstr>
  </property>
</Properties>
</file>