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sldIdLst>
    <p:sldId id="256" r:id="rId2"/>
    <p:sldId id="259" r:id="rId3"/>
    <p:sldId id="258" r:id="rId4"/>
    <p:sldId id="261" r:id="rId5"/>
    <p:sldId id="262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3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1EB940F-FEE8-7C44-94CC-952369459AEE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40F-FEE8-7C44-94CC-952369459AEE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D8F8-4B63-3546-8259-93480C7E1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40F-FEE8-7C44-94CC-952369459AEE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D8F8-4B63-3546-8259-93480C7E1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40F-FEE8-7C44-94CC-952369459AEE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D8F8-4B63-3546-8259-93480C7E1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40F-FEE8-7C44-94CC-952369459AEE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D8F8-4B63-3546-8259-93480C7E1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40F-FEE8-7C44-94CC-952369459AEE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D8F8-4B63-3546-8259-93480C7E1B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40F-FEE8-7C44-94CC-952369459AEE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D8F8-4B63-3546-8259-93480C7E1B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40F-FEE8-7C44-94CC-952369459AEE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D8F8-4B63-3546-8259-93480C7E1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40F-FEE8-7C44-94CC-952369459AEE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D8F8-4B63-3546-8259-93480C7E1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1EB940F-FEE8-7C44-94CC-952369459AEE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1EB940F-FEE8-7C44-94CC-952369459AEE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74BD8F8-4B63-3546-8259-93480C7E1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1EB940F-FEE8-7C44-94CC-952369459AEE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74BD8F8-4B63-3546-8259-93480C7E1B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tuB5BHvJzA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¡Está vivo!</a:t>
            </a:r>
            <a:br>
              <a:rPr lang="es-ES_tradnl" dirty="0" smtClean="0"/>
            </a:br>
            <a:r>
              <a:rPr lang="es-ES_tradnl" dirty="0" smtClean="0"/>
              <a:t>Historia de un robot rebelde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Marcela Rosales</a:t>
            </a:r>
          </a:p>
          <a:p>
            <a:r>
              <a:rPr lang="es-ES_tradnl" dirty="0" smtClean="0"/>
              <a:t>Febrero 2018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78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Controlar un brazo rob</a:t>
            </a:r>
            <a:r>
              <a:rPr lang="es-ES_tradnl" dirty="0" smtClean="0"/>
              <a:t>ótico usando potenciómetros </a:t>
            </a:r>
          </a:p>
          <a:p>
            <a:pPr lvl="1"/>
            <a:r>
              <a:rPr lang="es-ES_tradnl" dirty="0" err="1" smtClean="0"/>
              <a:t>Arduino</a:t>
            </a:r>
            <a:r>
              <a:rPr lang="es-ES_tradnl" dirty="0" smtClean="0"/>
              <a:t> mega</a:t>
            </a:r>
          </a:p>
          <a:p>
            <a:pPr lvl="1"/>
            <a:r>
              <a:rPr lang="es-ES_tradnl" dirty="0" smtClean="0"/>
              <a:t>Brazo robótico con sus servos</a:t>
            </a:r>
          </a:p>
          <a:p>
            <a:pPr lvl="1"/>
            <a:r>
              <a:rPr lang="es-ES_tradnl" dirty="0" smtClean="0"/>
              <a:t>Potenciómetros</a:t>
            </a:r>
          </a:p>
          <a:p>
            <a:pPr lvl="1"/>
            <a:r>
              <a:rPr lang="es-ES_tradnl" dirty="0" smtClean="0"/>
              <a:t>Capacitores</a:t>
            </a:r>
          </a:p>
          <a:p>
            <a:pPr lvl="1"/>
            <a:r>
              <a:rPr lang="es-ES_tradnl" dirty="0" smtClean="0"/>
              <a:t>Fuente de poder </a:t>
            </a:r>
          </a:p>
          <a:p>
            <a:pPr lvl="1"/>
            <a:r>
              <a:rPr lang="es-ES_tradnl" dirty="0" smtClean="0"/>
              <a:t>Cinta aislante </a:t>
            </a:r>
          </a:p>
          <a:p>
            <a:pPr lvl="1"/>
            <a:r>
              <a:rPr lang="es-ES_tradnl" dirty="0" smtClean="0"/>
              <a:t>Cables</a:t>
            </a:r>
            <a:endParaRPr lang="es-ES_tradnl" dirty="0"/>
          </a:p>
        </p:txBody>
      </p:sp>
      <p:pic>
        <p:nvPicPr>
          <p:cNvPr id="4" name="Content Placeholder 3" descr="27901936_10156292605047189_133680075_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1" b="5905"/>
          <a:stretch/>
        </p:blipFill>
        <p:spPr>
          <a:xfrm>
            <a:off x="5683326" y="2804945"/>
            <a:ext cx="2587201" cy="31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3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Sistema</a:t>
            </a:r>
            <a:endParaRPr lang="es-ES_tradnl" dirty="0"/>
          </a:p>
        </p:txBody>
      </p:sp>
      <p:pic>
        <p:nvPicPr>
          <p:cNvPr id="8" name="Picture 7" descr="Screenshot 2018-02-06 21.5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80" y="3378926"/>
            <a:ext cx="2129261" cy="1687249"/>
          </a:xfrm>
          <a:prstGeom prst="rect">
            <a:avLst/>
          </a:prstGeom>
        </p:spPr>
      </p:pic>
      <p:pic>
        <p:nvPicPr>
          <p:cNvPr id="9" name="Picture 8" descr="Screenshot 2018-02-06 21.57.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r="8466"/>
          <a:stretch/>
        </p:blipFill>
        <p:spPr>
          <a:xfrm rot="1626965">
            <a:off x="973654" y="2871897"/>
            <a:ext cx="758371" cy="785215"/>
          </a:xfrm>
          <a:prstGeom prst="rect">
            <a:avLst/>
          </a:prstGeom>
        </p:spPr>
      </p:pic>
      <p:pic>
        <p:nvPicPr>
          <p:cNvPr id="10" name="Picture 9" descr="Screenshot 2018-02-06 21.57.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r="8466"/>
          <a:stretch/>
        </p:blipFill>
        <p:spPr>
          <a:xfrm rot="1626965">
            <a:off x="973654" y="3657112"/>
            <a:ext cx="758371" cy="785215"/>
          </a:xfrm>
          <a:prstGeom prst="rect">
            <a:avLst/>
          </a:prstGeom>
        </p:spPr>
      </p:pic>
      <p:pic>
        <p:nvPicPr>
          <p:cNvPr id="11" name="Picture 10" descr="Screenshot 2018-02-06 21.57.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r="8466"/>
          <a:stretch/>
        </p:blipFill>
        <p:spPr>
          <a:xfrm rot="1626965">
            <a:off x="973654" y="4442327"/>
            <a:ext cx="758371" cy="785215"/>
          </a:xfrm>
          <a:prstGeom prst="rect">
            <a:avLst/>
          </a:prstGeom>
        </p:spPr>
      </p:pic>
      <p:pic>
        <p:nvPicPr>
          <p:cNvPr id="12" name="Picture 11" descr="Screenshot 2018-02-06 21.57.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r="8466"/>
          <a:stretch/>
        </p:blipFill>
        <p:spPr>
          <a:xfrm rot="1626965">
            <a:off x="973654" y="2086682"/>
            <a:ext cx="758371" cy="785215"/>
          </a:xfrm>
          <a:prstGeom prst="rect">
            <a:avLst/>
          </a:prstGeom>
        </p:spPr>
      </p:pic>
      <p:pic>
        <p:nvPicPr>
          <p:cNvPr id="13" name="Picture 12" descr="Screenshot 2018-02-06 21.57.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r="8466"/>
          <a:stretch/>
        </p:blipFill>
        <p:spPr>
          <a:xfrm rot="1626965">
            <a:off x="973654" y="5227542"/>
            <a:ext cx="758371" cy="785215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3"/>
            <a:endCxn id="8" idx="1"/>
          </p:cNvCxnSpPr>
          <p:nvPr/>
        </p:nvCxnSpPr>
        <p:spPr>
          <a:xfrm>
            <a:off x="1690347" y="4222551"/>
            <a:ext cx="920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27786477_10156292605052189_585563525_o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6" t="6085" b="39511"/>
          <a:stretch/>
        </p:blipFill>
        <p:spPr>
          <a:xfrm>
            <a:off x="5420221" y="2897186"/>
            <a:ext cx="2884068" cy="2650730"/>
          </a:xfrm>
          <a:prstGeom prst="rect">
            <a:avLst/>
          </a:prstGeom>
        </p:spPr>
      </p:pic>
      <p:cxnSp>
        <p:nvCxnSpPr>
          <p:cNvPr id="26" name="Straight Connector 25"/>
          <p:cNvCxnSpPr>
            <a:stCxn id="8" idx="3"/>
            <a:endCxn id="23" idx="1"/>
          </p:cNvCxnSpPr>
          <p:nvPr/>
        </p:nvCxnSpPr>
        <p:spPr>
          <a:xfrm>
            <a:off x="4739941" y="4222551"/>
            <a:ext cx="680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083532" y="1613001"/>
            <a:ext cx="1557445" cy="6880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Fuente de Poder </a:t>
            </a:r>
            <a:endParaRPr lang="es-ES_tradnl" dirty="0"/>
          </a:p>
        </p:txBody>
      </p:sp>
      <p:cxnSp>
        <p:nvCxnSpPr>
          <p:cNvPr id="33" name="Straight Connector 32"/>
          <p:cNvCxnSpPr>
            <a:stCxn id="32" idx="2"/>
            <a:endCxn id="23" idx="0"/>
          </p:cNvCxnSpPr>
          <p:nvPr/>
        </p:nvCxnSpPr>
        <p:spPr>
          <a:xfrm>
            <a:off x="6862255" y="2301006"/>
            <a:ext cx="0" cy="59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192792" y="2024323"/>
            <a:ext cx="965038" cy="5533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5 V</a:t>
            </a:r>
            <a:endParaRPr lang="es-ES_tradnl" dirty="0"/>
          </a:p>
        </p:txBody>
      </p:sp>
      <p:cxnSp>
        <p:nvCxnSpPr>
          <p:cNvPr id="39" name="Straight Connector 38"/>
          <p:cNvCxnSpPr>
            <a:stCxn id="38" idx="2"/>
            <a:endCxn id="8" idx="0"/>
          </p:cNvCxnSpPr>
          <p:nvPr/>
        </p:nvCxnSpPr>
        <p:spPr>
          <a:xfrm>
            <a:off x="3675311" y="2577689"/>
            <a:ext cx="0" cy="801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7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Servo.h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118872" indent="0">
              <a:lnSpc>
                <a:spcPct val="60000"/>
              </a:lnSpc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Servo servo0;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...</a:t>
            </a:r>
          </a:p>
          <a:p>
            <a:pPr marL="118872" indent="0">
              <a:lnSpc>
                <a:spcPct val="60000"/>
              </a:lnSpc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pot0 = A0;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...</a:t>
            </a:r>
          </a:p>
          <a:p>
            <a:pPr marL="118872" indent="0">
              <a:lnSpc>
                <a:spcPct val="60000"/>
              </a:lnSpc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val0 = 0;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...</a:t>
            </a:r>
          </a:p>
          <a:p>
            <a:pPr marL="118872" indent="0">
              <a:lnSpc>
                <a:spcPct val="60000"/>
              </a:lnSpc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void setup()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Serial.begin</a:t>
            </a:r>
            <a:r>
              <a:rPr lang="en-US" sz="1400" dirty="0" smtClean="0">
                <a:latin typeface="Consolas"/>
                <a:cs typeface="Consolas"/>
              </a:rPr>
              <a:t>(9600);</a:t>
            </a:r>
          </a:p>
          <a:p>
            <a:pPr marL="118872" indent="0">
              <a:lnSpc>
                <a:spcPct val="60000"/>
              </a:lnSpc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servo0.attach(13);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servo0.write(90);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...</a:t>
            </a:r>
          </a:p>
          <a:p>
            <a:pPr marL="118872" indent="0">
              <a:lnSpc>
                <a:spcPct val="60000"/>
              </a:lnSpc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4427573" y="2934009"/>
            <a:ext cx="1464099" cy="5533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Pin an</a:t>
            </a:r>
            <a:r>
              <a:rPr lang="es-ES_tradnl" dirty="0" smtClean="0"/>
              <a:t>álogo</a:t>
            </a:r>
          </a:p>
          <a:p>
            <a:pPr algn="ctr"/>
            <a:r>
              <a:rPr lang="es-ES_tradnl" dirty="0" smtClean="0"/>
              <a:t>A0 </a:t>
            </a:r>
            <a:r>
              <a:rPr lang="mr-IN" dirty="0" smtClean="0"/>
              <a:t>–</a:t>
            </a:r>
            <a:r>
              <a:rPr lang="es-ES_tradnl" dirty="0" smtClean="0"/>
              <a:t> A4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3333913" y="3203038"/>
            <a:ext cx="1093660" cy="7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59622" y="4674113"/>
            <a:ext cx="1464099" cy="5533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Pin PWM </a:t>
            </a:r>
          </a:p>
          <a:p>
            <a:pPr algn="ctr"/>
            <a:r>
              <a:rPr lang="es-ES_tradnl" dirty="0" smtClean="0"/>
              <a:t>8 </a:t>
            </a:r>
            <a:r>
              <a:rPr lang="mr-IN" dirty="0" smtClean="0"/>
              <a:t>–</a:t>
            </a:r>
            <a:r>
              <a:rPr lang="es-ES_tradnl" dirty="0" smtClean="0"/>
              <a:t> 13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4065962" y="4943142"/>
            <a:ext cx="1093660" cy="7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3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872281"/>
            <a:ext cx="6196405" cy="4392999"/>
          </a:xfrm>
        </p:spPr>
        <p:txBody>
          <a:bodyPr>
            <a:noAutofit/>
          </a:bodyPr>
          <a:lstStyle/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void loop() {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val0 = </a:t>
            </a:r>
            <a:r>
              <a:rPr lang="en-US" sz="1600" dirty="0" err="1">
                <a:latin typeface="Consolas"/>
                <a:cs typeface="Consolas"/>
              </a:rPr>
              <a:t>analogRead</a:t>
            </a:r>
            <a:r>
              <a:rPr lang="en-US" sz="1600" dirty="0">
                <a:latin typeface="Consolas"/>
                <a:cs typeface="Consolas"/>
              </a:rPr>
              <a:t>(pot0);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val0 = map(val0, 0, 1023, 0, 180);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servo0.write(val0);</a:t>
            </a:r>
          </a:p>
          <a:p>
            <a:pPr marL="118872" indent="0">
              <a:lnSpc>
                <a:spcPct val="60000"/>
              </a:lnSpc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val1 = </a:t>
            </a:r>
            <a:r>
              <a:rPr lang="en-US" sz="1600" dirty="0" err="1">
                <a:latin typeface="Consolas"/>
                <a:cs typeface="Consolas"/>
              </a:rPr>
              <a:t>analogRead</a:t>
            </a:r>
            <a:r>
              <a:rPr lang="en-US" sz="1600" dirty="0">
                <a:latin typeface="Consolas"/>
                <a:cs typeface="Consolas"/>
              </a:rPr>
              <a:t>(pot1);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val1 = map(val1, 0, 1023, 10, 170);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servo1.write(val1);</a:t>
            </a:r>
          </a:p>
          <a:p>
            <a:pPr marL="118872" indent="0">
              <a:lnSpc>
                <a:spcPct val="60000"/>
              </a:lnSpc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val2 = </a:t>
            </a:r>
            <a:r>
              <a:rPr lang="en-US" sz="1600" dirty="0" err="1">
                <a:latin typeface="Consolas"/>
                <a:cs typeface="Consolas"/>
              </a:rPr>
              <a:t>analogRead</a:t>
            </a:r>
            <a:r>
              <a:rPr lang="en-US" sz="1600" dirty="0">
                <a:latin typeface="Consolas"/>
                <a:cs typeface="Consolas"/>
              </a:rPr>
              <a:t>(pot2);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val2 = </a:t>
            </a:r>
            <a:r>
              <a:rPr lang="en-US" sz="1600" dirty="0">
                <a:effectLst>
                  <a:glow rad="254000">
                    <a:srgbClr val="FFFF00">
                      <a:alpha val="90000"/>
                    </a:srgbClr>
                  </a:glow>
                </a:effectLst>
                <a:latin typeface="Consolas"/>
                <a:cs typeface="Consolas"/>
              </a:rPr>
              <a:t>map(val2, 0, 1023, 20, 90);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servo2.write(val2);</a:t>
            </a:r>
          </a:p>
          <a:p>
            <a:pPr marL="118872" indent="0">
              <a:lnSpc>
                <a:spcPct val="60000"/>
              </a:lnSpc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val3 = </a:t>
            </a:r>
            <a:r>
              <a:rPr lang="en-US" sz="1600" dirty="0" err="1">
                <a:latin typeface="Consolas"/>
                <a:cs typeface="Consolas"/>
              </a:rPr>
              <a:t>analogRead</a:t>
            </a:r>
            <a:r>
              <a:rPr lang="en-US" sz="1600" dirty="0">
                <a:latin typeface="Consolas"/>
                <a:cs typeface="Consolas"/>
              </a:rPr>
              <a:t>(pot3);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val3 = </a:t>
            </a:r>
            <a:r>
              <a:rPr lang="en-US" sz="1600" dirty="0">
                <a:effectLst>
                  <a:glow rad="254000">
                    <a:srgbClr val="FFFF00">
                      <a:alpha val="90000"/>
                    </a:srgbClr>
                  </a:glow>
                </a:effectLst>
                <a:uFill>
                  <a:solidFill>
                    <a:srgbClr val="FFFF00"/>
                  </a:solidFill>
                </a:uFill>
                <a:latin typeface="Consolas"/>
                <a:cs typeface="Consolas"/>
              </a:rPr>
              <a:t>map(val3, 0, 1023, 10, 100);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servo3.write(val3);</a:t>
            </a:r>
          </a:p>
          <a:p>
            <a:pPr marL="118872" indent="0">
              <a:lnSpc>
                <a:spcPct val="60000"/>
              </a:lnSpc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val4 = </a:t>
            </a:r>
            <a:r>
              <a:rPr lang="en-US" sz="1600" dirty="0" err="1">
                <a:latin typeface="Consolas"/>
                <a:cs typeface="Consolas"/>
              </a:rPr>
              <a:t>analogRead</a:t>
            </a:r>
            <a:r>
              <a:rPr lang="en-US" sz="1600" dirty="0">
                <a:latin typeface="Consolas"/>
                <a:cs typeface="Consolas"/>
              </a:rPr>
              <a:t>(pot4);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val4 = map(val4, 0, 1023, 20, 140);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servo4.write(val4)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>
                <a:effectLst>
                  <a:glow rad="254000">
                    <a:srgbClr val="FFFF00">
                      <a:alpha val="90000"/>
                    </a:srgbClr>
                  </a:glow>
                </a:effectLst>
                <a:latin typeface="Consolas"/>
                <a:cs typeface="Consolas"/>
              </a:rPr>
              <a:t>delay(100);</a:t>
            </a:r>
          </a:p>
          <a:p>
            <a:pPr marL="118872" indent="0">
              <a:lnSpc>
                <a:spcPct val="60000"/>
              </a:lnSpc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4913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Aprendizajes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Anclar varios servomotores en una posici</a:t>
            </a:r>
            <a:r>
              <a:rPr lang="es-ES_tradnl" dirty="0" smtClean="0"/>
              <a:t>ón requiere mucha corriente</a:t>
            </a:r>
          </a:p>
          <a:p>
            <a:r>
              <a:rPr lang="es-ES_tradnl" dirty="0" smtClean="0"/>
              <a:t>Quitar un servo puede ser buena idea</a:t>
            </a:r>
          </a:p>
          <a:p>
            <a:r>
              <a:rPr lang="es-ES_tradnl" dirty="0" smtClean="0"/>
              <a:t>A veces las cosas se rompen</a:t>
            </a:r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>
                <a:hlinkClick r:id="rId2"/>
              </a:rPr>
              <a:t>Video 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04180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137</TotalTime>
  <Words>303</Words>
  <Application>Microsoft Macintosh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Pushpin</vt:lpstr>
      <vt:lpstr>¡Está vivo! Historia de un robot rebelde</vt:lpstr>
      <vt:lpstr>Objetivo</vt:lpstr>
      <vt:lpstr>Sistema</vt:lpstr>
      <vt:lpstr>Código</vt:lpstr>
      <vt:lpstr>Código</vt:lpstr>
      <vt:lpstr>Aprendizajes</vt:lpstr>
    </vt:vector>
  </TitlesOfParts>
  <Company>ITESM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¡Está vivo! Historia de un robot rebelde</dc:title>
  <dc:creator>Marcela Rosales</dc:creator>
  <cp:lastModifiedBy>Marcela Rosales</cp:lastModifiedBy>
  <cp:revision>11</cp:revision>
  <dcterms:created xsi:type="dcterms:W3CDTF">2018-02-07T02:35:08Z</dcterms:created>
  <dcterms:modified xsi:type="dcterms:W3CDTF">2018-02-07T04:52:54Z</dcterms:modified>
</cp:coreProperties>
</file>