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6" r:id="rId4"/>
    <p:sldId id="258" r:id="rId5"/>
    <p:sldId id="272" r:id="rId6"/>
    <p:sldId id="308" r:id="rId7"/>
    <p:sldId id="268" r:id="rId8"/>
    <p:sldId id="270" r:id="rId9"/>
    <p:sldId id="269" r:id="rId10"/>
    <p:sldId id="273" r:id="rId11"/>
    <p:sldId id="276" r:id="rId12"/>
    <p:sldId id="280" r:id="rId13"/>
    <p:sldId id="285" r:id="rId14"/>
    <p:sldId id="283" r:id="rId15"/>
    <p:sldId id="286" r:id="rId16"/>
    <p:sldId id="289" r:id="rId17"/>
    <p:sldId id="295" r:id="rId18"/>
    <p:sldId id="292" r:id="rId19"/>
    <p:sldId id="291" r:id="rId20"/>
    <p:sldId id="294" r:id="rId21"/>
    <p:sldId id="297" r:id="rId22"/>
    <p:sldId id="310" r:id="rId23"/>
    <p:sldId id="311" r:id="rId24"/>
    <p:sldId id="298" r:id="rId25"/>
    <p:sldId id="299" r:id="rId26"/>
    <p:sldId id="301" r:id="rId27"/>
    <p:sldId id="303" r:id="rId28"/>
    <p:sldId id="304" r:id="rId29"/>
    <p:sldId id="306" r:id="rId30"/>
    <p:sldId id="307" r:id="rId31"/>
    <p:sldId id="312" r:id="rId32"/>
    <p:sldId id="29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01" userDrawn="1">
          <p15:clr>
            <a:srgbClr val="A4A3A4"/>
          </p15:clr>
        </p15:guide>
        <p15:guide id="2" pos="6902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pos="1844" userDrawn="1">
          <p15:clr>
            <a:srgbClr val="A4A3A4"/>
          </p15:clr>
        </p15:guide>
        <p15:guide id="6" pos="5881" userDrawn="1">
          <p15:clr>
            <a:srgbClr val="A4A3A4"/>
          </p15:clr>
        </p15:guide>
        <p15:guide id="7" orient="horz" pos="754" userDrawn="1">
          <p15:clr>
            <a:srgbClr val="A4A3A4"/>
          </p15:clr>
        </p15:guide>
        <p15:guide id="8" orient="horz" pos="1003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5"/>
    <a:srgbClr val="F27B7C"/>
    <a:srgbClr val="A06056"/>
    <a:srgbClr val="E9EBF6"/>
    <a:srgbClr val="EFECF1"/>
    <a:srgbClr val="0B5EA9"/>
    <a:srgbClr val="4473C5"/>
    <a:srgbClr val="B0C4E4"/>
    <a:srgbClr val="F898A0"/>
    <a:srgbClr val="FC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/>
    <p:restoredTop sz="78571"/>
  </p:normalViewPr>
  <p:slideViewPr>
    <p:cSldViewPr snapToGrid="0" snapToObjects="1" showGuides="1">
      <p:cViewPr varScale="1">
        <p:scale>
          <a:sx n="95" d="100"/>
          <a:sy n="95" d="100"/>
        </p:scale>
        <p:origin x="792" y="168"/>
      </p:cViewPr>
      <p:guideLst>
        <p:guide pos="801"/>
        <p:guide pos="6902"/>
        <p:guide orient="horz" pos="504"/>
        <p:guide orient="horz" pos="3748"/>
        <p:guide pos="1844"/>
        <p:guide pos="5881"/>
        <p:guide orient="horz" pos="754"/>
        <p:guide orient="horz" pos="1003"/>
        <p:guide orient="horz" pos="890"/>
      </p:guideLst>
    </p:cSldViewPr>
  </p:slideViewPr>
  <p:outlineViewPr>
    <p:cViewPr>
      <p:scale>
        <a:sx n="33" d="100"/>
        <a:sy n="33" d="100"/>
      </p:scale>
      <p:origin x="0" y="-5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55738-2CB3-5349-9833-754A545D8184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5D21-F365-4549-B56B-13684C9B11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4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a context-based IR approach which is</a:t>
            </a:r>
          </a:p>
          <a:p>
            <a:pPr lvl="1"/>
            <a:r>
              <a:rPr lang="en-GB" dirty="0"/>
              <a:t>tailored to COVID-19,</a:t>
            </a:r>
          </a:p>
          <a:p>
            <a:pPr lvl="1"/>
            <a:r>
              <a:rPr lang="en-GB" dirty="0"/>
              <a:t>user-centric,</a:t>
            </a:r>
          </a:p>
          <a:p>
            <a:pPr lvl="1"/>
            <a:r>
              <a:rPr lang="en-GB" dirty="0"/>
              <a:t>analysed by conducting experiments and </a:t>
            </a:r>
          </a:p>
          <a:p>
            <a:pPr lvl="1"/>
            <a:r>
              <a:rPr lang="en-GB" dirty="0"/>
              <a:t>of theoretical nature.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I explain how to model or represent that context I want quickly introduce the underlying information retrieval model in use.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9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now do the same thing we did with single concepts with documents and sentences. I am not going to talk about the exact method in use.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Now imagine in addition to the embedded corpus we throw in a sentence or a question we are interested in. The model in use will now embed this question according to its sematic similarity to the documents.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2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Punkt</a:t>
            </a:r>
            <a:r>
              <a:rPr lang="en-GB" dirty="0"/>
              <a:t> 1 - Example: Mercury</a:t>
            </a:r>
          </a:p>
          <a:p>
            <a:r>
              <a:rPr lang="en-GB" dirty="0" err="1"/>
              <a:t>Punkt</a:t>
            </a:r>
            <a:r>
              <a:rPr lang="en-GB" dirty="0"/>
              <a:t> 2 – the issue could be on the asker due to missing background knowledge or on the documents side due to  using other other terms than what the asker used</a:t>
            </a:r>
          </a:p>
          <a:p>
            <a:r>
              <a:rPr lang="en-GB" dirty="0"/>
              <a:t>	Due to the approach chosen (VSM) this is not much of a problem because even if concepts are phrased differently they should be at about the same position</a:t>
            </a:r>
          </a:p>
          <a:p>
            <a:r>
              <a:rPr lang="en-GB" dirty="0" err="1"/>
              <a:t>Punkt</a:t>
            </a:r>
            <a:r>
              <a:rPr lang="en-GB" dirty="0"/>
              <a:t> 3 – the main thing this approach is trying to exploit. Assume a corpus of documents comprised of n corona documents.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8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Punkt</a:t>
            </a:r>
            <a:r>
              <a:rPr lang="en-GB" dirty="0"/>
              <a:t> 1 - Example: Mercury</a:t>
            </a:r>
          </a:p>
          <a:p>
            <a:r>
              <a:rPr lang="en-GB" dirty="0" err="1"/>
              <a:t>Punkt</a:t>
            </a:r>
            <a:r>
              <a:rPr lang="en-GB" dirty="0"/>
              <a:t> 2 – the issue could be on the asker due to missing background knowledge or on the documents side due to  using other other terms than what the asker used</a:t>
            </a:r>
          </a:p>
          <a:p>
            <a:r>
              <a:rPr lang="en-GB" dirty="0"/>
              <a:t>	Due to the approach chosen (VSM) this is not much of a problem because even if concepts are phrased differently they should be at about the same position</a:t>
            </a:r>
          </a:p>
          <a:p>
            <a:r>
              <a:rPr lang="en-GB" dirty="0" err="1"/>
              <a:t>Punkt</a:t>
            </a:r>
            <a:r>
              <a:rPr lang="en-GB" dirty="0"/>
              <a:t> 3 – the main thing this approach is trying to exploit.</a:t>
            </a:r>
          </a:p>
          <a:p>
            <a:r>
              <a:rPr lang="en-GB" dirty="0"/>
              <a:t>	There are two concepts in the question asked.</a:t>
            </a:r>
          </a:p>
          <a:p>
            <a:r>
              <a:rPr lang="en-GB" dirty="0"/>
              <a:t> 	If it is a corona article, the main concept addressed by it will be the face mask.</a:t>
            </a:r>
          </a:p>
          <a:p>
            <a:r>
              <a:rPr lang="en-GB" dirty="0"/>
              <a:t>	Rather subtle (</a:t>
            </a:r>
            <a:r>
              <a:rPr lang="en-GB" dirty="0" err="1"/>
              <a:t>suttle</a:t>
            </a:r>
            <a:r>
              <a:rPr lang="en-GB" dirty="0"/>
              <a:t>) or latent topics like the child are not paid much attention to.</a:t>
            </a:r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8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now do the same thing we did with single concepts with documents and sentences. I am not going to talk about the exact method in use.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Now imagine in addition to the embedded corpus we throw in a sentence or a question we are interested in. The model in use will now embed this question according to its sematic similarity to the documents.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5D21-F365-4549-B56B-13684C9B11B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EF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DB0E8-1886-2B45-8623-C86F03C3E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12683-209F-9A4E-BFF4-9DC76FB1A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9B7805-6200-F346-9DE1-8AE4AC3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207599"/>
            <a:ext cx="2309812" cy="365125"/>
          </a:xfrm>
        </p:spPr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55662-B3E4-6043-BE4A-9D20AA84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3545"/>
            <a:ext cx="4114800" cy="365125"/>
          </a:xfrm>
        </p:spPr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D0FEC-9490-F541-BCF9-A7ED0517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20903"/>
            <a:ext cx="2346325" cy="365125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88BB7BA-1EF4-624E-9270-62A651D5D1C4}"/>
              </a:ext>
            </a:extLst>
          </p:cNvPr>
          <p:cNvCxnSpPr>
            <a:cxnSpLocks/>
          </p:cNvCxnSpPr>
          <p:nvPr userDrawn="1"/>
        </p:nvCxnSpPr>
        <p:spPr>
          <a:xfrm>
            <a:off x="1271588" y="6035039"/>
            <a:ext cx="968533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E12D65A9-7E79-7F41-AAF2-A6E88711833E}"/>
              </a:ext>
            </a:extLst>
          </p:cNvPr>
          <p:cNvCxnSpPr>
            <a:cxnSpLocks/>
          </p:cNvCxnSpPr>
          <p:nvPr userDrawn="1"/>
        </p:nvCxnSpPr>
        <p:spPr>
          <a:xfrm>
            <a:off x="1271588" y="1412875"/>
            <a:ext cx="968533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3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01" userDrawn="1">
          <p15:clr>
            <a:srgbClr val="FBAE40"/>
          </p15:clr>
        </p15:guide>
        <p15:guide id="3" pos="6902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20438-8B8F-DF44-99D0-A4D9987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A64597-01E2-E54E-926A-5A7815A3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51D56-D8E6-BB4A-9016-8D116E36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DA865-4E9D-3247-90A9-906F8A2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A304-9BF9-E049-83CC-5ED47602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F69085-B2E0-804E-B6AB-5C5B8DFF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1B9AF-037C-9D49-A51A-BCCA69EC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A62CD-5864-2246-B8DA-45D989D3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D6F00-4948-FD4F-820B-40707032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806FF-C14A-B94A-BBCC-B644DFFA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2F1E-F151-0D4C-9E4B-B6A2B4E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60D72-ABB7-A14E-B442-F876FC76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3E1FC-BF15-854F-BF92-0FA3ABF3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203917"/>
            <a:ext cx="2309812" cy="365125"/>
          </a:xfrm>
        </p:spPr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04C66-C904-E64C-A0B7-FCB07070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3918"/>
            <a:ext cx="4114800" cy="3651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E883E-78DD-6045-BFA5-4A82FDD1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3916"/>
            <a:ext cx="2346325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27C03A3-658A-2F46-AFEF-B076A23F8AC7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46C2E65-2BFB-6B49-9B57-A72C51CD1B0A}"/>
              </a:ext>
            </a:extLst>
          </p:cNvPr>
          <p:cNvCxnSpPr>
            <a:cxnSpLocks/>
          </p:cNvCxnSpPr>
          <p:nvPr userDrawn="1"/>
        </p:nvCxnSpPr>
        <p:spPr>
          <a:xfrm>
            <a:off x="1271588" y="6035039"/>
            <a:ext cx="968533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B35E0C65-433A-C340-8AEA-C5D7941CADBE}"/>
              </a:ext>
            </a:extLst>
          </p:cNvPr>
          <p:cNvCxnSpPr>
            <a:cxnSpLocks/>
          </p:cNvCxnSpPr>
          <p:nvPr userDrawn="1"/>
        </p:nvCxnSpPr>
        <p:spPr>
          <a:xfrm>
            <a:off x="1271588" y="1412875"/>
            <a:ext cx="968533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22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482A3-3E74-C34C-9804-53612A00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77396B-6A92-B745-840A-64EBFDE2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4E957-3FC4-7F4F-AF47-FCC4FBAC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0AA78-D083-F344-8D5E-4DDA2F21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34D2D-1916-0D43-B4B6-5758EB9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66CC-AA1D-2446-86FE-33DBC0F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726BD-3FAD-CF47-8339-ECA64EFC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238200-49FE-F241-93BF-3BF42762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DA7C1-F696-2C4B-9C6C-058BA6E4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1701BE-B8D7-C54A-A876-D92BD4AE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A92D6-D7F8-E040-8F7A-AD7A880B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EF9AC-2970-8C41-A812-EEAA8F7B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931840-1CC2-8742-B31F-DF274595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5EA52-31D4-574D-A1FD-22E75AD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F2D90-2FCB-F846-A218-A87FA1D4D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8188F5-7845-9F48-A34A-A3C9684C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08D6DB-6FAC-5D43-9B5B-9246795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56EDCF-A445-AA44-A2C2-25BDD70B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55512C-1003-5041-9AA9-8156168A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9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8B7D9-5422-304A-91CD-7927A7FF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138AA9-79C1-3F4C-9EFF-A7AAD7B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467BD-666C-3B43-84C3-5234A42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869B12-25E7-3448-9D39-E38E5336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4ED4F1-8772-2442-A47B-4A786994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D6DCC0-9658-1244-A57F-491A38B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E8661-0F52-0E45-9ADA-FFC4FC3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053AC-4200-CA43-BF0D-6B1AC34F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27567-1FBA-F14B-AED0-0A0088C3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4072C-041E-6A41-91AA-C96A16A5E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75E1FD-90B0-3643-A17C-8F4466F4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30D33-DB54-9B4C-9EDC-0CCBBF31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0F8ECE-8A88-0D47-9630-A0FFE1D0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5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19B23-2107-724E-A464-B6C1D40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ED2ECF-E21B-5C4D-96B1-AF5D9C65A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0B9F3B-C742-8C45-9A0D-8B096BC6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1FDA2-E71C-D044-9C63-419AFD4F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234B50-2A01-5549-8502-ACB9EBFB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B42B9E-C9FA-F54C-8B56-BFE451BE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F1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4F6D16-A8B8-344C-AD51-62BC0A93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2B70F-5AA5-BE4E-B016-E447F69B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53F0D-60E8-FF4F-8EE3-F0A8C78C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0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Nov 6, 2020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AC3AE-6AC4-3C42-9F4A-2ECF3BFA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01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E9879-B980-8347-BD0C-C2A04A976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0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19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8CA8D-B7B8-9642-BC18-AC956C60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403" y="1070609"/>
            <a:ext cx="9699521" cy="2693987"/>
          </a:xfrm>
        </p:spPr>
        <p:txBody>
          <a:bodyPr>
            <a:normAutofit/>
          </a:bodyPr>
          <a:lstStyle/>
          <a:p>
            <a:r>
              <a:rPr lang="en-GB" dirty="0"/>
              <a:t>Information Retrieval</a:t>
            </a:r>
            <a:br>
              <a:rPr lang="en-GB" dirty="0"/>
            </a:br>
            <a:r>
              <a:rPr lang="en-GB" dirty="0"/>
              <a:t>in Context</a:t>
            </a:r>
            <a:br>
              <a:rPr lang="en-GB" dirty="0"/>
            </a:br>
            <a:r>
              <a:rPr lang="en-GB" sz="2200" dirty="0"/>
              <a:t>A Case Study with the COVID-19 Pandemic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517FF3-6BEF-E44B-BD39-056EE88B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350" y="4351100"/>
            <a:ext cx="4005943" cy="1620063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Bachelor’s thesis presentation</a:t>
            </a:r>
          </a:p>
          <a:p>
            <a:pPr algn="l"/>
            <a:r>
              <a:rPr lang="en-GB" sz="1600" dirty="0"/>
              <a:t>Marcel </a:t>
            </a:r>
            <a:r>
              <a:rPr lang="en-GB" sz="1600" dirty="0" err="1"/>
              <a:t>Braasch</a:t>
            </a:r>
            <a:endParaRPr lang="en-GB" sz="1600" dirty="0"/>
          </a:p>
          <a:p>
            <a:pPr algn="l"/>
            <a:r>
              <a:rPr lang="en-GB" sz="1600" dirty="0"/>
              <a:t>Goethe Universität Frankfurt</a:t>
            </a:r>
          </a:p>
          <a:p>
            <a:pPr algn="l"/>
            <a:r>
              <a:rPr lang="en-GB" sz="1600" dirty="0"/>
              <a:t>11/06/2020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0F09D6-DF30-3841-84D8-FC035A7B1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23" y="4078616"/>
            <a:ext cx="2630437" cy="14335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A3437B-F97F-0A45-8A48-C847F5B4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6187" y="6262208"/>
            <a:ext cx="8134211" cy="365125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07D552-1B60-144D-AFFA-FF5AA0A4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403" y="6213545"/>
            <a:ext cx="8399186" cy="365125"/>
          </a:xfrm>
        </p:spPr>
        <p:txBody>
          <a:bodyPr/>
          <a:lstStyle/>
          <a:p>
            <a:r>
              <a:rPr lang="de-DE" dirty="0"/>
              <a:t>Nov 6, 2020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9FD98-79B4-3E48-B1FD-0A587BC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/>
              <a:t>Information Retrieval in Context </a:t>
            </a:r>
          </a:p>
          <a:p>
            <a:r>
              <a:rPr lang="en-GB" sz="1000" dirty="0"/>
              <a:t>A Case Study with the 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41881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192F-9797-314C-9763-ED486BB1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7298"/>
            <a:ext cx="10515600" cy="1325563"/>
          </a:xfrm>
        </p:spPr>
        <p:txBody>
          <a:bodyPr/>
          <a:lstStyle/>
          <a:p>
            <a:r>
              <a:rPr lang="en-GB" dirty="0"/>
              <a:t>Vector space models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596B3BD-A446-3742-B787-987D84C24083}"/>
              </a:ext>
            </a:extLst>
          </p:cNvPr>
          <p:cNvCxnSpPr>
            <a:cxnSpLocks/>
          </p:cNvCxnSpPr>
          <p:nvPr/>
        </p:nvCxnSpPr>
        <p:spPr>
          <a:xfrm flipV="1">
            <a:off x="4031309" y="1837264"/>
            <a:ext cx="0" cy="3231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18990BF-9530-DF48-8C7F-CC2E20EA4228}"/>
              </a:ext>
            </a:extLst>
          </p:cNvPr>
          <p:cNvCxnSpPr>
            <a:cxnSpLocks/>
          </p:cNvCxnSpPr>
          <p:nvPr/>
        </p:nvCxnSpPr>
        <p:spPr>
          <a:xfrm>
            <a:off x="4031309" y="5068525"/>
            <a:ext cx="39005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218A027-C294-9D44-8B7B-B299F1DB3340}"/>
              </a:ext>
            </a:extLst>
          </p:cNvPr>
          <p:cNvCxnSpPr>
            <a:cxnSpLocks/>
          </p:cNvCxnSpPr>
          <p:nvPr/>
        </p:nvCxnSpPr>
        <p:spPr>
          <a:xfrm flipH="1">
            <a:off x="3536267" y="5068525"/>
            <a:ext cx="495044" cy="726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F0E0CF-4B8F-184C-9A8A-72D09C497E7E}"/>
              </a:ext>
            </a:extLst>
          </p:cNvPr>
          <p:cNvCxnSpPr>
            <a:cxnSpLocks/>
          </p:cNvCxnSpPr>
          <p:nvPr/>
        </p:nvCxnSpPr>
        <p:spPr>
          <a:xfrm flipV="1">
            <a:off x="4031306" y="2565400"/>
            <a:ext cx="2928294" cy="2501108"/>
          </a:xfrm>
          <a:prstGeom prst="straightConnector1">
            <a:avLst/>
          </a:prstGeom>
          <a:ln w="19050">
            <a:solidFill>
              <a:srgbClr val="F89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05699C-9D1A-9045-8C92-3B3662548923}"/>
              </a:ext>
            </a:extLst>
          </p:cNvPr>
          <p:cNvCxnSpPr>
            <a:cxnSpLocks/>
          </p:cNvCxnSpPr>
          <p:nvPr/>
        </p:nvCxnSpPr>
        <p:spPr>
          <a:xfrm flipV="1">
            <a:off x="4042721" y="2557245"/>
            <a:ext cx="772125" cy="2509262"/>
          </a:xfrm>
          <a:prstGeom prst="straightConnector1">
            <a:avLst/>
          </a:prstGeom>
          <a:ln w="19050">
            <a:solidFill>
              <a:srgbClr val="F89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1AF4D32-8253-E649-9DA9-9B0EC462C25E}"/>
              </a:ext>
            </a:extLst>
          </p:cNvPr>
          <p:cNvCxnSpPr>
            <a:cxnSpLocks/>
          </p:cNvCxnSpPr>
          <p:nvPr/>
        </p:nvCxnSpPr>
        <p:spPr>
          <a:xfrm flipV="1">
            <a:off x="4031307" y="3571875"/>
            <a:ext cx="1289993" cy="15004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8CF0BB-3222-E84A-B997-FA235E4BCD1B}"/>
              </a:ext>
            </a:extLst>
          </p:cNvPr>
          <p:cNvCxnSpPr>
            <a:cxnSpLocks/>
          </p:cNvCxnSpPr>
          <p:nvPr/>
        </p:nvCxnSpPr>
        <p:spPr>
          <a:xfrm flipV="1">
            <a:off x="4031307" y="3581400"/>
            <a:ext cx="3480743" cy="148713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23EE182-0058-4D47-97D1-DD5E5B4CF92C}"/>
              </a:ext>
            </a:extLst>
          </p:cNvPr>
          <p:cNvSpPr txBox="1"/>
          <p:nvPr/>
        </p:nvSpPr>
        <p:spPr>
          <a:xfrm>
            <a:off x="4374193" y="2364984"/>
            <a:ext cx="46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king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073B5A-D77E-F34F-BEA1-4EB3317ABCC0}"/>
              </a:ext>
            </a:extLst>
          </p:cNvPr>
          <p:cNvSpPr txBox="1"/>
          <p:nvPr/>
        </p:nvSpPr>
        <p:spPr>
          <a:xfrm>
            <a:off x="4890373" y="3436568"/>
            <a:ext cx="73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A6D137A-4A41-494C-8824-9DF1AD571959}"/>
              </a:ext>
            </a:extLst>
          </p:cNvPr>
          <p:cNvSpPr txBox="1"/>
          <p:nvPr/>
        </p:nvSpPr>
        <p:spPr>
          <a:xfrm>
            <a:off x="6979556" y="2357337"/>
            <a:ext cx="92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queen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1A11F2B-4654-9C4B-9943-B1726EA459AB}"/>
              </a:ext>
            </a:extLst>
          </p:cNvPr>
          <p:cNvSpPr txBox="1"/>
          <p:nvPr/>
        </p:nvSpPr>
        <p:spPr>
          <a:xfrm>
            <a:off x="7526859" y="3508042"/>
            <a:ext cx="97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woman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17C7BF73-F14D-F34C-B916-FAAB281AAC22}"/>
              </a:ext>
            </a:extLst>
          </p:cNvPr>
          <p:cNvCxnSpPr>
            <a:cxnSpLocks/>
          </p:cNvCxnSpPr>
          <p:nvPr/>
        </p:nvCxnSpPr>
        <p:spPr>
          <a:xfrm>
            <a:off x="6955654" y="2557245"/>
            <a:ext cx="561426" cy="1024289"/>
          </a:xfrm>
          <a:prstGeom prst="line">
            <a:avLst/>
          </a:prstGeom>
          <a:ln w="12700">
            <a:gradFill>
              <a:gsLst>
                <a:gs pos="0">
                  <a:srgbClr val="F898A0"/>
                </a:gs>
                <a:gs pos="100000">
                  <a:srgbClr val="C0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86384665-E26D-1F41-8779-DA608EADD71A}"/>
              </a:ext>
            </a:extLst>
          </p:cNvPr>
          <p:cNvCxnSpPr>
            <a:cxnSpLocks/>
          </p:cNvCxnSpPr>
          <p:nvPr/>
        </p:nvCxnSpPr>
        <p:spPr>
          <a:xfrm>
            <a:off x="5305530" y="3573369"/>
            <a:ext cx="2211550" cy="816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27604BFD-F8CE-9A45-83D0-899932425118}"/>
              </a:ext>
            </a:extLst>
          </p:cNvPr>
          <p:cNvCxnSpPr>
            <a:cxnSpLocks/>
          </p:cNvCxnSpPr>
          <p:nvPr/>
        </p:nvCxnSpPr>
        <p:spPr>
          <a:xfrm>
            <a:off x="4813160" y="2602523"/>
            <a:ext cx="492370" cy="964642"/>
          </a:xfrm>
          <a:prstGeom prst="line">
            <a:avLst/>
          </a:prstGeom>
          <a:ln w="12700">
            <a:gradFill>
              <a:gsLst>
                <a:gs pos="0">
                  <a:srgbClr val="F898A0"/>
                </a:gs>
                <a:gs pos="100000">
                  <a:srgbClr val="C0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5259F3F8-970B-D349-A944-1457D27ABE2C}"/>
              </a:ext>
            </a:extLst>
          </p:cNvPr>
          <p:cNvCxnSpPr>
            <a:cxnSpLocks/>
          </p:cNvCxnSpPr>
          <p:nvPr/>
        </p:nvCxnSpPr>
        <p:spPr>
          <a:xfrm>
            <a:off x="4809241" y="2561322"/>
            <a:ext cx="2146413" cy="0"/>
          </a:xfrm>
          <a:prstGeom prst="line">
            <a:avLst/>
          </a:prstGeom>
          <a:ln w="12700">
            <a:solidFill>
              <a:srgbClr val="F898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D384F33-38E9-7244-974F-2132F7908DA6}"/>
              </a:ext>
            </a:extLst>
          </p:cNvPr>
          <p:cNvCxnSpPr>
            <a:cxnSpLocks/>
          </p:cNvCxnSpPr>
          <p:nvPr/>
        </p:nvCxnSpPr>
        <p:spPr>
          <a:xfrm flipV="1">
            <a:off x="7526859" y="2152496"/>
            <a:ext cx="1083741" cy="2698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1FABE70C-C3B8-1C40-B83B-8404F19F4B8D}"/>
              </a:ext>
            </a:extLst>
          </p:cNvPr>
          <p:cNvSpPr txBox="1"/>
          <p:nvPr/>
        </p:nvSpPr>
        <p:spPr>
          <a:xfrm>
            <a:off x="8610600" y="191242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F4F9E0-3FAF-C041-B939-37A494C2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4E32E-CA38-394B-903C-8DC1B34B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2A5B46-994F-1445-81C5-41FEE97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412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D6F9880-9193-5C42-896F-A52CB7FFEC37}"/>
              </a:ext>
            </a:extLst>
          </p:cNvPr>
          <p:cNvSpPr txBox="1"/>
          <p:nvPr/>
        </p:nvSpPr>
        <p:spPr>
          <a:xfrm>
            <a:off x="4394200" y="2699889"/>
            <a:ext cx="159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33B840-91A7-DC42-A4C2-48AB1E1B9A75}"/>
              </a:ext>
            </a:extLst>
          </p:cNvPr>
          <p:cNvSpPr txBox="1"/>
          <p:nvPr/>
        </p:nvSpPr>
        <p:spPr>
          <a:xfrm>
            <a:off x="4577857" y="4276926"/>
            <a:ext cx="128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88BFC1-1C48-B24F-B9C1-DCE8CE314E31}"/>
              </a:ext>
            </a:extLst>
          </p:cNvPr>
          <p:cNvSpPr txBox="1"/>
          <p:nvPr/>
        </p:nvSpPr>
        <p:spPr>
          <a:xfrm>
            <a:off x="6688324" y="2697908"/>
            <a:ext cx="160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DFD4CB-1C47-D04F-806F-26F3028DE170}"/>
              </a:ext>
            </a:extLst>
          </p:cNvPr>
          <p:cNvSpPr txBox="1"/>
          <p:nvPr/>
        </p:nvSpPr>
        <p:spPr>
          <a:xfrm>
            <a:off x="7108289" y="4276926"/>
            <a:ext cx="17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woman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4824099-187C-FF4C-ADE8-8E8CC0609AF8}"/>
              </a:ext>
            </a:extLst>
          </p:cNvPr>
          <p:cNvCxnSpPr>
            <a:cxnSpLocks/>
          </p:cNvCxnSpPr>
          <p:nvPr/>
        </p:nvCxnSpPr>
        <p:spPr>
          <a:xfrm>
            <a:off x="6707178" y="3142322"/>
            <a:ext cx="401111" cy="1189563"/>
          </a:xfrm>
          <a:prstGeom prst="line">
            <a:avLst/>
          </a:prstGeom>
          <a:ln w="31750">
            <a:gradFill>
              <a:gsLst>
                <a:gs pos="0">
                  <a:srgbClr val="F898A0"/>
                </a:gs>
                <a:gs pos="100000">
                  <a:srgbClr val="C0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F5106FB-FB4F-7B4A-816E-A15CB14750AC}"/>
              </a:ext>
            </a:extLst>
          </p:cNvPr>
          <p:cNvCxnSpPr>
            <a:cxnSpLocks/>
          </p:cNvCxnSpPr>
          <p:nvPr/>
        </p:nvCxnSpPr>
        <p:spPr>
          <a:xfrm>
            <a:off x="5380637" y="4351117"/>
            <a:ext cx="1727652" cy="0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193AFD9-DC0F-5C48-B808-20D3F867F727}"/>
              </a:ext>
            </a:extLst>
          </p:cNvPr>
          <p:cNvCxnSpPr>
            <a:cxnSpLocks/>
          </p:cNvCxnSpPr>
          <p:nvPr/>
        </p:nvCxnSpPr>
        <p:spPr>
          <a:xfrm>
            <a:off x="5058474" y="3161554"/>
            <a:ext cx="322163" cy="1212615"/>
          </a:xfrm>
          <a:prstGeom prst="line">
            <a:avLst/>
          </a:prstGeom>
          <a:ln w="31750">
            <a:gradFill>
              <a:gsLst>
                <a:gs pos="0">
                  <a:srgbClr val="F898A0"/>
                </a:gs>
                <a:gs pos="100000">
                  <a:srgbClr val="C0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5346C28-4BDA-FD47-8452-60070DA72CC9}"/>
              </a:ext>
            </a:extLst>
          </p:cNvPr>
          <p:cNvCxnSpPr>
            <a:cxnSpLocks/>
          </p:cNvCxnSpPr>
          <p:nvPr/>
        </p:nvCxnSpPr>
        <p:spPr>
          <a:xfrm>
            <a:off x="5058474" y="3147486"/>
            <a:ext cx="1669447" cy="0"/>
          </a:xfrm>
          <a:prstGeom prst="line">
            <a:avLst/>
          </a:prstGeom>
          <a:ln w="31750">
            <a:solidFill>
              <a:srgbClr val="F898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149CCC2-A1B8-FE42-9EBD-970000034CA6}"/>
              </a:ext>
            </a:extLst>
          </p:cNvPr>
          <p:cNvCxnSpPr>
            <a:cxnSpLocks/>
          </p:cNvCxnSpPr>
          <p:nvPr/>
        </p:nvCxnSpPr>
        <p:spPr>
          <a:xfrm>
            <a:off x="5203285" y="5240719"/>
            <a:ext cx="212103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7D7A682-3232-5E46-9443-5030AB5ABF47}"/>
              </a:ext>
            </a:extLst>
          </p:cNvPr>
          <p:cNvSpPr txBox="1"/>
          <p:nvPr/>
        </p:nvSpPr>
        <p:spPr>
          <a:xfrm>
            <a:off x="5857998" y="5266589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female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E3BC33-F3B7-364A-8D20-63E5ED9EAFDE}"/>
              </a:ext>
            </a:extLst>
          </p:cNvPr>
          <p:cNvCxnSpPr>
            <a:cxnSpLocks/>
          </p:cNvCxnSpPr>
          <p:nvPr/>
        </p:nvCxnSpPr>
        <p:spPr>
          <a:xfrm flipH="1" flipV="1">
            <a:off x="7954213" y="2987264"/>
            <a:ext cx="401110" cy="11636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5C192C8-6493-FF45-864B-5B703DA2C9B3}"/>
              </a:ext>
            </a:extLst>
          </p:cNvPr>
          <p:cNvSpPr txBox="1"/>
          <p:nvPr/>
        </p:nvSpPr>
        <p:spPr>
          <a:xfrm>
            <a:off x="8301668" y="3326681"/>
            <a:ext cx="8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royalty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1EF5C23-19D7-924F-B343-0678A49C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7298"/>
            <a:ext cx="10515600" cy="1325563"/>
          </a:xfrm>
        </p:spPr>
        <p:txBody>
          <a:bodyPr/>
          <a:lstStyle/>
          <a:p>
            <a:r>
              <a:rPr lang="en-GB" dirty="0"/>
              <a:t>Vector space models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F139A4-6F9F-E14B-A415-0D0ECCC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ACB17-B34B-A14F-A829-3D7BF727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BD88ADB-C7B9-6D4E-8A04-23E36DCB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1877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942E815-B479-A74D-9DED-068013C0CB2F}"/>
              </a:ext>
            </a:extLst>
          </p:cNvPr>
          <p:cNvCxnSpPr>
            <a:cxnSpLocks/>
            <a:stCxn id="65" idx="4"/>
            <a:endCxn id="31" idx="0"/>
          </p:cNvCxnSpPr>
          <p:nvPr/>
        </p:nvCxnSpPr>
        <p:spPr>
          <a:xfrm flipH="1">
            <a:off x="5554706" y="3884140"/>
            <a:ext cx="365984" cy="8720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5A79310-8560-3F4A-87CF-EF9B5456DF99}"/>
              </a:ext>
            </a:extLst>
          </p:cNvPr>
          <p:cNvSpPr/>
          <p:nvPr/>
        </p:nvSpPr>
        <p:spPr>
          <a:xfrm>
            <a:off x="3682934" y="2743168"/>
            <a:ext cx="216000" cy="216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4DA99C-5A86-D24C-B472-6FCFE76E9193}"/>
              </a:ext>
            </a:extLst>
          </p:cNvPr>
          <p:cNvSpPr/>
          <p:nvPr/>
        </p:nvSpPr>
        <p:spPr>
          <a:xfrm>
            <a:off x="3599222" y="3453818"/>
            <a:ext cx="216000" cy="216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C17B02-3BED-0B42-9856-9E588BF9AEFF}"/>
              </a:ext>
            </a:extLst>
          </p:cNvPr>
          <p:cNvSpPr/>
          <p:nvPr/>
        </p:nvSpPr>
        <p:spPr>
          <a:xfrm>
            <a:off x="3941578" y="3178786"/>
            <a:ext cx="216000" cy="216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1F2A57-C4DC-DB4E-8280-73295D16BDEC}"/>
              </a:ext>
            </a:extLst>
          </p:cNvPr>
          <p:cNvSpPr/>
          <p:nvPr/>
        </p:nvSpPr>
        <p:spPr>
          <a:xfrm>
            <a:off x="5446706" y="4756170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2A7A0-DBEC-2A4B-AD31-4E5C093A0DE6}"/>
              </a:ext>
            </a:extLst>
          </p:cNvPr>
          <p:cNvSpPr/>
          <p:nvPr/>
        </p:nvSpPr>
        <p:spPr>
          <a:xfrm>
            <a:off x="5698736" y="4964896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ED446A-E7EF-4447-843A-56A4D336928D}"/>
              </a:ext>
            </a:extLst>
          </p:cNvPr>
          <p:cNvSpPr/>
          <p:nvPr/>
        </p:nvSpPr>
        <p:spPr>
          <a:xfrm>
            <a:off x="5592361" y="4448714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822F4E-7C07-8544-B6DC-BA21DC43A69B}"/>
              </a:ext>
            </a:extLst>
          </p:cNvPr>
          <p:cNvSpPr/>
          <p:nvPr/>
        </p:nvSpPr>
        <p:spPr>
          <a:xfrm>
            <a:off x="6043866" y="4600570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FE40D2-362A-0143-89C6-EE8309C5BAA3}"/>
              </a:ext>
            </a:extLst>
          </p:cNvPr>
          <p:cNvSpPr/>
          <p:nvPr/>
        </p:nvSpPr>
        <p:spPr>
          <a:xfrm>
            <a:off x="3285518" y="3062838"/>
            <a:ext cx="216000" cy="216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2CD4D90-9091-8E4C-99E4-5DDA5BDAB005}"/>
              </a:ext>
            </a:extLst>
          </p:cNvPr>
          <p:cNvCxnSpPr>
            <a:cxnSpLocks/>
          </p:cNvCxnSpPr>
          <p:nvPr/>
        </p:nvCxnSpPr>
        <p:spPr>
          <a:xfrm>
            <a:off x="2927350" y="5392072"/>
            <a:ext cx="38891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6BCE50F-B212-1B4B-B901-AF875AFD7936}"/>
              </a:ext>
            </a:extLst>
          </p:cNvPr>
          <p:cNvCxnSpPr>
            <a:cxnSpLocks/>
          </p:cNvCxnSpPr>
          <p:nvPr/>
        </p:nvCxnSpPr>
        <p:spPr>
          <a:xfrm flipV="1">
            <a:off x="2927350" y="2334986"/>
            <a:ext cx="0" cy="3057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660DB8-BB90-814B-A4F7-0ECA60C89980}"/>
              </a:ext>
            </a:extLst>
          </p:cNvPr>
          <p:cNvSpPr/>
          <p:nvPr/>
        </p:nvSpPr>
        <p:spPr>
          <a:xfrm>
            <a:off x="5812690" y="3668140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A842C2D-E213-5147-A055-B7DC6665D849}"/>
              </a:ext>
            </a:extLst>
          </p:cNvPr>
          <p:cNvCxnSpPr>
            <a:cxnSpLocks/>
            <a:stCxn id="65" idx="2"/>
            <a:endCxn id="27" idx="6"/>
          </p:cNvCxnSpPr>
          <p:nvPr/>
        </p:nvCxnSpPr>
        <p:spPr>
          <a:xfrm flipH="1" flipV="1">
            <a:off x="4157578" y="3286786"/>
            <a:ext cx="1655112" cy="4893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188F252-1E59-7E4E-9F74-1EB00BC6B4A7}"/>
              </a:ext>
            </a:extLst>
          </p:cNvPr>
          <p:cNvCxnSpPr>
            <a:cxnSpLocks/>
            <a:stCxn id="65" idx="4"/>
            <a:endCxn id="32" idx="0"/>
          </p:cNvCxnSpPr>
          <p:nvPr/>
        </p:nvCxnSpPr>
        <p:spPr>
          <a:xfrm flipH="1">
            <a:off x="5806736" y="3884140"/>
            <a:ext cx="113954" cy="10807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E1FEADE-D06A-6049-974D-83F21000DBFD}"/>
              </a:ext>
            </a:extLst>
          </p:cNvPr>
          <p:cNvCxnSpPr>
            <a:cxnSpLocks/>
            <a:stCxn id="65" idx="4"/>
            <a:endCxn id="38" idx="0"/>
          </p:cNvCxnSpPr>
          <p:nvPr/>
        </p:nvCxnSpPr>
        <p:spPr>
          <a:xfrm>
            <a:off x="5920690" y="3884140"/>
            <a:ext cx="231176" cy="716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A4DF0C4-4D77-C546-8819-F88B3526EA2D}"/>
              </a:ext>
            </a:extLst>
          </p:cNvPr>
          <p:cNvCxnSpPr>
            <a:cxnSpLocks/>
            <a:stCxn id="65" idx="4"/>
            <a:endCxn id="37" idx="0"/>
          </p:cNvCxnSpPr>
          <p:nvPr/>
        </p:nvCxnSpPr>
        <p:spPr>
          <a:xfrm flipH="1">
            <a:off x="5700361" y="3884140"/>
            <a:ext cx="220329" cy="5645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971B870F-2168-1D48-948C-4AB115F48097}"/>
              </a:ext>
            </a:extLst>
          </p:cNvPr>
          <p:cNvSpPr txBox="1"/>
          <p:nvPr/>
        </p:nvSpPr>
        <p:spPr>
          <a:xfrm>
            <a:off x="7516163" y="3881527"/>
            <a:ext cx="295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5 documents: </a:t>
            </a:r>
            <a:r>
              <a:rPr lang="en-GB" dirty="0">
                <a:solidFill>
                  <a:srgbClr val="C00000"/>
                </a:solidFill>
              </a:rPr>
              <a:t>4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2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3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1</a:t>
            </a:r>
            <a:r>
              <a:rPr lang="en-GB" dirty="0"/>
              <a:t>, </a:t>
            </a:r>
            <a:r>
              <a:rPr lang="en-GB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3C3D16A-D1AA-C14E-BB59-658EE8AE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7298"/>
            <a:ext cx="10515600" cy="1325563"/>
          </a:xfrm>
        </p:spPr>
        <p:txBody>
          <a:bodyPr/>
          <a:lstStyle/>
          <a:p>
            <a:r>
              <a:rPr lang="en-GB" dirty="0"/>
              <a:t>Vector space models: documents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8A3F6E-C9D7-EE41-BFAF-1FF52C4B0241}"/>
              </a:ext>
            </a:extLst>
          </p:cNvPr>
          <p:cNvSpPr/>
          <p:nvPr/>
        </p:nvSpPr>
        <p:spPr>
          <a:xfrm>
            <a:off x="7485404" y="2269952"/>
            <a:ext cx="216000" cy="216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5FF81-59EA-9C4C-BAE8-9BA5EB658544}"/>
              </a:ext>
            </a:extLst>
          </p:cNvPr>
          <p:cNvSpPr/>
          <p:nvPr/>
        </p:nvSpPr>
        <p:spPr>
          <a:xfrm>
            <a:off x="7485404" y="2529348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E66E412-53F6-CD44-839A-7B9F4F600C20}"/>
              </a:ext>
            </a:extLst>
          </p:cNvPr>
          <p:cNvSpPr txBox="1"/>
          <p:nvPr/>
        </p:nvSpPr>
        <p:spPr>
          <a:xfrm>
            <a:off x="7820963" y="2177937"/>
            <a:ext cx="235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Documents about dogs</a:t>
            </a:r>
          </a:p>
          <a:p>
            <a:r>
              <a:rPr lang="en-GB" dirty="0"/>
              <a:t>Documents about cats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FF012F-EA7D-0044-800F-36E94DDA8C9E}"/>
              </a:ext>
            </a:extLst>
          </p:cNvPr>
          <p:cNvSpPr/>
          <p:nvPr/>
        </p:nvSpPr>
        <p:spPr>
          <a:xfrm>
            <a:off x="7485404" y="3142501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C0BE6B7-3BFE-6D41-B37F-83F5CCDD2C51}"/>
              </a:ext>
            </a:extLst>
          </p:cNvPr>
          <p:cNvSpPr txBox="1"/>
          <p:nvPr/>
        </p:nvSpPr>
        <p:spPr>
          <a:xfrm>
            <a:off x="7820963" y="3059668"/>
            <a:ext cx="26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”Are cats good with kids?”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AB2E5A3-5331-3547-8D2E-9BF31639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05458-AFBD-B34A-85AA-C8504D5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F3051-99E8-EB41-BA26-0A8CDC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042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80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B7C41-55E2-5348-A97C-FF700202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Contextual problems in 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3148A-AE0F-3442-99EC-BB857EFD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8612"/>
            <a:ext cx="10515600" cy="4351338"/>
          </a:xfrm>
        </p:spPr>
        <p:txBody>
          <a:bodyPr/>
          <a:lstStyle/>
          <a:p>
            <a:pPr>
              <a:tabLst>
                <a:tab pos="1595438" algn="l"/>
              </a:tabLst>
            </a:pPr>
            <a:r>
              <a:rPr lang="en-GB" dirty="0"/>
              <a:t>Same search queries may be expected to yield different results</a:t>
            </a:r>
          </a:p>
          <a:p>
            <a:r>
              <a:rPr lang="en-GB" dirty="0"/>
              <a:t>Search queries may be imprecise</a:t>
            </a:r>
          </a:p>
          <a:p>
            <a:r>
              <a:rPr lang="en-GB" dirty="0"/>
              <a:t>The weighting of terms in a search queries may be incorrect</a:t>
            </a:r>
          </a:p>
          <a:p>
            <a:pPr>
              <a:buNone/>
              <a:tabLst>
                <a:tab pos="1595438" algn="l"/>
              </a:tabLst>
            </a:pPr>
            <a:r>
              <a:rPr lang="en-GB" dirty="0"/>
              <a:t>		“Should my </a:t>
            </a:r>
            <a:r>
              <a:rPr lang="en-GB" dirty="0">
                <a:latin typeface="+mj-lt"/>
              </a:rPr>
              <a:t>child</a:t>
            </a:r>
            <a:r>
              <a:rPr lang="en-GB" dirty="0"/>
              <a:t> wear a </a:t>
            </a:r>
            <a:r>
              <a:rPr lang="en-GB" b="1" dirty="0"/>
              <a:t>face mask</a:t>
            </a:r>
            <a:r>
              <a:rPr lang="en-GB" dirty="0"/>
              <a:t>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29C30A15-731C-5344-BDD4-DA892CBC88E4}"/>
              </a:ext>
            </a:extLst>
          </p:cNvPr>
          <p:cNvCxnSpPr>
            <a:cxnSpLocks/>
          </p:cNvCxnSpPr>
          <p:nvPr/>
        </p:nvCxnSpPr>
        <p:spPr>
          <a:xfrm>
            <a:off x="6482080" y="3525986"/>
            <a:ext cx="1468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6C19FBA-B8F3-7346-BA3C-BAF8CE0B3AE8}"/>
              </a:ext>
            </a:extLst>
          </p:cNvPr>
          <p:cNvCxnSpPr>
            <a:cxnSpLocks/>
          </p:cNvCxnSpPr>
          <p:nvPr/>
        </p:nvCxnSpPr>
        <p:spPr>
          <a:xfrm>
            <a:off x="4653280" y="3525986"/>
            <a:ext cx="67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303D1-2B36-AC4B-8423-9E27F88A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254D29-0DD6-AF41-872B-F2C45FE0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63446F4-CB27-4045-AAD6-03A1D5E3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073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3148A-AE0F-3442-99EC-BB857EFD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8612"/>
            <a:ext cx="10515600" cy="4351338"/>
          </a:xfrm>
        </p:spPr>
        <p:txBody>
          <a:bodyPr/>
          <a:lstStyle/>
          <a:p>
            <a:pPr>
              <a:tabLst>
                <a:tab pos="1595438" algn="l"/>
              </a:tabLst>
            </a:pPr>
            <a:r>
              <a:rPr lang="en-GB" dirty="0"/>
              <a:t>Same search queries may be expected to yield different results</a:t>
            </a:r>
          </a:p>
          <a:p>
            <a:pPr>
              <a:tabLst>
                <a:tab pos="1595438" algn="l"/>
              </a:tabLst>
            </a:pPr>
            <a:r>
              <a:rPr lang="en-GB" dirty="0"/>
              <a:t>Search queries may be imprecise</a:t>
            </a:r>
          </a:p>
          <a:p>
            <a:pPr>
              <a:tabLst>
                <a:tab pos="1595438" algn="l"/>
              </a:tabLst>
            </a:pPr>
            <a:r>
              <a:rPr lang="en-GB" dirty="0"/>
              <a:t>The weighting of terms in a search queries may be incorrect</a:t>
            </a:r>
          </a:p>
          <a:p>
            <a:pPr>
              <a:buNone/>
              <a:tabLst>
                <a:tab pos="1595438" algn="l"/>
              </a:tabLst>
            </a:pPr>
            <a:r>
              <a:rPr lang="en-GB" dirty="0"/>
              <a:t>		“Should my </a:t>
            </a:r>
            <a:r>
              <a:rPr lang="en-GB" dirty="0">
                <a:latin typeface="+mj-lt"/>
              </a:rPr>
              <a:t>child</a:t>
            </a:r>
            <a:r>
              <a:rPr lang="en-GB" dirty="0"/>
              <a:t> wear a </a:t>
            </a:r>
            <a:r>
              <a:rPr lang="en-GB" b="1" dirty="0"/>
              <a:t>face mask</a:t>
            </a:r>
            <a:r>
              <a:rPr lang="en-GB" dirty="0"/>
              <a:t>”</a:t>
            </a:r>
          </a:p>
          <a:p>
            <a:pPr>
              <a:tabLst>
                <a:tab pos="1595438" algn="l"/>
              </a:tabLst>
            </a:pPr>
            <a:r>
              <a:rPr lang="en-GB" dirty="0"/>
              <a:t>Seemingly unimportant sub-topics </a:t>
            </a:r>
            <a:r>
              <a:rPr lang="en-GB" i="1" dirty="0"/>
              <a:t>may</a:t>
            </a:r>
            <a:r>
              <a:rPr lang="en-GB" dirty="0"/>
              <a:t> not be captured well</a:t>
            </a:r>
          </a:p>
          <a:p>
            <a:pPr marL="0" indent="0">
              <a:buNone/>
              <a:tabLst>
                <a:tab pos="1595438" algn="l"/>
              </a:tabLst>
            </a:pPr>
            <a:endParaRPr lang="en-GB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D7C8CC90-7FD5-4048-B047-AC15C3CDF2A2}"/>
              </a:ext>
            </a:extLst>
          </p:cNvPr>
          <p:cNvCxnSpPr>
            <a:cxnSpLocks/>
          </p:cNvCxnSpPr>
          <p:nvPr/>
        </p:nvCxnSpPr>
        <p:spPr>
          <a:xfrm>
            <a:off x="6482080" y="3525986"/>
            <a:ext cx="1468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FA663477-F00F-D646-8C76-7647A4D4883D}"/>
              </a:ext>
            </a:extLst>
          </p:cNvPr>
          <p:cNvCxnSpPr>
            <a:cxnSpLocks/>
          </p:cNvCxnSpPr>
          <p:nvPr/>
        </p:nvCxnSpPr>
        <p:spPr>
          <a:xfrm>
            <a:off x="4653280" y="3525986"/>
            <a:ext cx="67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DB86C66D-30D4-E241-8CB3-28623582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Contextual problems in IR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527BF8E-ADD3-E041-9D62-515B1CB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14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1EF8A-8FD7-B34A-A22E-1C7474D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2CB9484-1BF9-6C4E-806B-9DB0575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072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192F-9797-314C-9763-ED486BB1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01"/>
            <a:ext cx="10515600" cy="1325563"/>
          </a:xfrm>
        </p:spPr>
        <p:txBody>
          <a:bodyPr/>
          <a:lstStyle/>
          <a:p>
            <a:r>
              <a:rPr lang="en-GB" dirty="0"/>
              <a:t>Approach idea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A79310-8560-3F4A-87CF-EF9B5456DF99}"/>
              </a:ext>
            </a:extLst>
          </p:cNvPr>
          <p:cNvSpPr/>
          <p:nvPr/>
        </p:nvSpPr>
        <p:spPr>
          <a:xfrm>
            <a:off x="1888617" y="2542481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4DA99C-5A86-D24C-B472-6FCFE76E9193}"/>
              </a:ext>
            </a:extLst>
          </p:cNvPr>
          <p:cNvSpPr/>
          <p:nvPr/>
        </p:nvSpPr>
        <p:spPr>
          <a:xfrm>
            <a:off x="2061134" y="3764605"/>
            <a:ext cx="216000" cy="216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C17B02-3BED-0B42-9856-9E588BF9AEFF}"/>
              </a:ext>
            </a:extLst>
          </p:cNvPr>
          <p:cNvSpPr/>
          <p:nvPr/>
        </p:nvSpPr>
        <p:spPr>
          <a:xfrm>
            <a:off x="1843971" y="3368040"/>
            <a:ext cx="216000" cy="216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1F2A57-C4DC-DB4E-8280-73295D16BDEC}"/>
              </a:ext>
            </a:extLst>
          </p:cNvPr>
          <p:cNvSpPr/>
          <p:nvPr/>
        </p:nvSpPr>
        <p:spPr>
          <a:xfrm>
            <a:off x="2413556" y="415284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2A7A0-DBEC-2A4B-AD31-4E5C093A0DE6}"/>
              </a:ext>
            </a:extLst>
          </p:cNvPr>
          <p:cNvSpPr/>
          <p:nvPr/>
        </p:nvSpPr>
        <p:spPr>
          <a:xfrm>
            <a:off x="2413556" y="4875702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ED446A-E7EF-4447-843A-56A4D336928D}"/>
              </a:ext>
            </a:extLst>
          </p:cNvPr>
          <p:cNvSpPr/>
          <p:nvPr/>
        </p:nvSpPr>
        <p:spPr>
          <a:xfrm>
            <a:off x="2418342" y="3842883"/>
            <a:ext cx="216000" cy="216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822F4E-7C07-8544-B6DC-BA21DC43A69B}"/>
              </a:ext>
            </a:extLst>
          </p:cNvPr>
          <p:cNvSpPr/>
          <p:nvPr/>
        </p:nvSpPr>
        <p:spPr>
          <a:xfrm>
            <a:off x="2104617" y="4534883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FE40D2-362A-0143-89C6-EE8309C5BAA3}"/>
              </a:ext>
            </a:extLst>
          </p:cNvPr>
          <p:cNvSpPr/>
          <p:nvPr/>
        </p:nvSpPr>
        <p:spPr>
          <a:xfrm>
            <a:off x="1843971" y="3011414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2CD4D90-9091-8E4C-99E4-5DDA5BDAB005}"/>
              </a:ext>
            </a:extLst>
          </p:cNvPr>
          <p:cNvCxnSpPr>
            <a:cxnSpLocks/>
          </p:cNvCxnSpPr>
          <p:nvPr/>
        </p:nvCxnSpPr>
        <p:spPr>
          <a:xfrm>
            <a:off x="1431847" y="5576442"/>
            <a:ext cx="38891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6BCE50F-B212-1B4B-B901-AF875AFD7936}"/>
              </a:ext>
            </a:extLst>
          </p:cNvPr>
          <p:cNvCxnSpPr>
            <a:cxnSpLocks/>
          </p:cNvCxnSpPr>
          <p:nvPr/>
        </p:nvCxnSpPr>
        <p:spPr>
          <a:xfrm flipV="1">
            <a:off x="1431847" y="2519356"/>
            <a:ext cx="0" cy="3057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6013590-2285-454C-9585-0082EBFBA762}"/>
              </a:ext>
            </a:extLst>
          </p:cNvPr>
          <p:cNvSpPr txBox="1"/>
          <p:nvPr/>
        </p:nvSpPr>
        <p:spPr>
          <a:xfrm>
            <a:off x="6831022" y="1938797"/>
            <a:ext cx="323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Documents with topic face mask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7CC9CD4-1153-944B-B732-18E3EBF11D62}"/>
              </a:ext>
            </a:extLst>
          </p:cNvPr>
          <p:cNvSpPr/>
          <p:nvPr/>
        </p:nvSpPr>
        <p:spPr>
          <a:xfrm>
            <a:off x="6461640" y="3679738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1272C5-142E-1D45-8FA9-E6223716A111}"/>
              </a:ext>
            </a:extLst>
          </p:cNvPr>
          <p:cNvSpPr txBox="1"/>
          <p:nvPr/>
        </p:nvSpPr>
        <p:spPr>
          <a:xfrm>
            <a:off x="6831022" y="3601866"/>
            <a:ext cx="4335546" cy="3722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/>
              <a:t>Query: ”Should my child wear a face mask?”</a:t>
            </a:r>
          </a:p>
          <a:p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B660DB8-BB90-814B-A4F7-0ECA60C89980}"/>
              </a:ext>
            </a:extLst>
          </p:cNvPr>
          <p:cNvSpPr/>
          <p:nvPr/>
        </p:nvSpPr>
        <p:spPr>
          <a:xfrm rot="20046414">
            <a:off x="4216519" y="2114468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479ACA-A67F-1F4E-B79E-5B628DA9D56B}"/>
              </a:ext>
            </a:extLst>
          </p:cNvPr>
          <p:cNvCxnSpPr>
            <a:stCxn id="65" idx="2"/>
            <a:endCxn id="25" idx="6"/>
          </p:cNvCxnSpPr>
          <p:nvPr/>
        </p:nvCxnSpPr>
        <p:spPr>
          <a:xfrm flipH="1">
            <a:off x="2104617" y="2269631"/>
            <a:ext cx="2122744" cy="3808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C9268BF-517C-9746-A47C-693D372D45AF}"/>
              </a:ext>
            </a:extLst>
          </p:cNvPr>
          <p:cNvCxnSpPr>
            <a:cxnSpLocks/>
            <a:stCxn id="65" idx="2"/>
            <a:endCxn id="39" idx="6"/>
          </p:cNvCxnSpPr>
          <p:nvPr/>
        </p:nvCxnSpPr>
        <p:spPr>
          <a:xfrm flipH="1">
            <a:off x="2059971" y="2269631"/>
            <a:ext cx="2167390" cy="8497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28BEAC5-BAAF-434E-AA4D-FEFE985AB4E3}"/>
              </a:ext>
            </a:extLst>
          </p:cNvPr>
          <p:cNvCxnSpPr>
            <a:cxnSpLocks/>
            <a:stCxn id="65" idx="2"/>
            <a:endCxn id="27" idx="6"/>
          </p:cNvCxnSpPr>
          <p:nvPr/>
        </p:nvCxnSpPr>
        <p:spPr>
          <a:xfrm flipH="1">
            <a:off x="2059971" y="2269631"/>
            <a:ext cx="2167390" cy="12064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7FA78CD-EC99-BA49-9913-D0F957C189E5}"/>
              </a:ext>
            </a:extLst>
          </p:cNvPr>
          <p:cNvCxnSpPr>
            <a:cxnSpLocks/>
            <a:stCxn id="65" idx="2"/>
            <a:endCxn id="26" idx="6"/>
          </p:cNvCxnSpPr>
          <p:nvPr/>
        </p:nvCxnSpPr>
        <p:spPr>
          <a:xfrm flipH="1">
            <a:off x="2277134" y="2269631"/>
            <a:ext cx="1950227" cy="16029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5375776-76F8-474B-A402-C0F62A3EDECA}"/>
              </a:ext>
            </a:extLst>
          </p:cNvPr>
          <p:cNvSpPr/>
          <p:nvPr/>
        </p:nvSpPr>
        <p:spPr>
          <a:xfrm>
            <a:off x="6462921" y="49161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09BBC5-8E5D-6341-8211-0CC135C4A10F}"/>
              </a:ext>
            </a:extLst>
          </p:cNvPr>
          <p:cNvSpPr/>
          <p:nvPr/>
        </p:nvSpPr>
        <p:spPr>
          <a:xfrm>
            <a:off x="4819103" y="41528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9671FEA-1E1A-6C44-978C-BE3FB3F37B88}"/>
              </a:ext>
            </a:extLst>
          </p:cNvPr>
          <p:cNvCxnSpPr>
            <a:cxnSpLocks/>
            <a:stCxn id="40" idx="2"/>
            <a:endCxn id="25" idx="6"/>
          </p:cNvCxnSpPr>
          <p:nvPr/>
        </p:nvCxnSpPr>
        <p:spPr>
          <a:xfrm flipH="1" flipV="1">
            <a:off x="2104617" y="2650481"/>
            <a:ext cx="2714486" cy="16103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A19429C-62F2-7848-9365-821B0A89C6FD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 flipV="1">
            <a:off x="2059971" y="3119414"/>
            <a:ext cx="2759132" cy="11414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AAB9278-6300-7646-9CDF-19F8375545CC}"/>
              </a:ext>
            </a:extLst>
          </p:cNvPr>
          <p:cNvCxnSpPr>
            <a:cxnSpLocks/>
            <a:stCxn id="40" idx="2"/>
            <a:endCxn id="27" idx="6"/>
          </p:cNvCxnSpPr>
          <p:nvPr/>
        </p:nvCxnSpPr>
        <p:spPr>
          <a:xfrm flipH="1" flipV="1">
            <a:off x="2059971" y="3476040"/>
            <a:ext cx="2759132" cy="7848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FAC5321-AC38-5C47-BE72-EF181A3CF3AC}"/>
              </a:ext>
            </a:extLst>
          </p:cNvPr>
          <p:cNvCxnSpPr>
            <a:cxnSpLocks/>
            <a:stCxn id="40" idx="2"/>
            <a:endCxn id="26" idx="6"/>
          </p:cNvCxnSpPr>
          <p:nvPr/>
        </p:nvCxnSpPr>
        <p:spPr>
          <a:xfrm flipH="1" flipV="1">
            <a:off x="2277134" y="3872605"/>
            <a:ext cx="2541969" cy="3882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07BD8A6-BAEF-CD49-B814-71DB7C80CAEE}"/>
              </a:ext>
            </a:extLst>
          </p:cNvPr>
          <p:cNvSpPr txBox="1"/>
          <p:nvPr/>
        </p:nvSpPr>
        <p:spPr>
          <a:xfrm>
            <a:off x="6347588" y="3254759"/>
            <a:ext cx="889678" cy="372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Step 1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8CDBB72-2AEC-944F-8756-990F2861B8E9}"/>
              </a:ext>
            </a:extLst>
          </p:cNvPr>
          <p:cNvCxnSpPr>
            <a:cxnSpLocks/>
            <a:stCxn id="40" idx="2"/>
            <a:endCxn id="37" idx="6"/>
          </p:cNvCxnSpPr>
          <p:nvPr/>
        </p:nvCxnSpPr>
        <p:spPr>
          <a:xfrm flipH="1" flipV="1">
            <a:off x="2634342" y="3950883"/>
            <a:ext cx="2184761" cy="30995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7BFCF78-4A65-2A47-89FA-899756A6078E}"/>
              </a:ext>
            </a:extLst>
          </p:cNvPr>
          <p:cNvCxnSpPr>
            <a:cxnSpLocks/>
            <a:stCxn id="65" idx="2"/>
            <a:endCxn id="37" idx="6"/>
          </p:cNvCxnSpPr>
          <p:nvPr/>
        </p:nvCxnSpPr>
        <p:spPr>
          <a:xfrm flipH="1">
            <a:off x="2634342" y="2269631"/>
            <a:ext cx="1593019" cy="16812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CB52BB8-B56B-EB45-9316-980B257B68EB}"/>
              </a:ext>
            </a:extLst>
          </p:cNvPr>
          <p:cNvSpPr/>
          <p:nvPr/>
        </p:nvSpPr>
        <p:spPr>
          <a:xfrm>
            <a:off x="6462696" y="2030111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8FBC4E-5DC0-C04C-B229-2A47D35E7136}"/>
              </a:ext>
            </a:extLst>
          </p:cNvPr>
          <p:cNvSpPr/>
          <p:nvPr/>
        </p:nvSpPr>
        <p:spPr>
          <a:xfrm>
            <a:off x="6462696" y="2302185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AFB680-B21E-734F-8333-3F2381AFAA0A}"/>
              </a:ext>
            </a:extLst>
          </p:cNvPr>
          <p:cNvSpPr/>
          <p:nvPr/>
        </p:nvSpPr>
        <p:spPr>
          <a:xfrm>
            <a:off x="6462696" y="257425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2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28931D0-D910-D345-AA85-5EC9D9F31571}"/>
              </a:ext>
            </a:extLst>
          </p:cNvPr>
          <p:cNvSpPr txBox="1"/>
          <p:nvPr/>
        </p:nvSpPr>
        <p:spPr>
          <a:xfrm>
            <a:off x="6831022" y="4854696"/>
            <a:ext cx="3056799" cy="4028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/>
              <a:t>Re-rank with context: ”School”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1CB8A36-ED81-5148-A522-B98E52A06CF0}"/>
              </a:ext>
            </a:extLst>
          </p:cNvPr>
          <p:cNvSpPr txBox="1"/>
          <p:nvPr/>
        </p:nvSpPr>
        <p:spPr>
          <a:xfrm>
            <a:off x="6831023" y="3888570"/>
            <a:ext cx="2475540" cy="372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4, 5, 1, 8, 9 are retrieved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2F42DAF-0F38-2349-B7FC-B4D185261E08}"/>
              </a:ext>
            </a:extLst>
          </p:cNvPr>
          <p:cNvSpPr txBox="1"/>
          <p:nvPr/>
        </p:nvSpPr>
        <p:spPr>
          <a:xfrm>
            <a:off x="6831022" y="5136966"/>
            <a:ext cx="4353051" cy="3722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9, 8, 1, 5, 4 is re-ranking result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434DB9F-2B66-BB4B-ADD1-FCC048059FA0}"/>
              </a:ext>
            </a:extLst>
          </p:cNvPr>
          <p:cNvSpPr txBox="1"/>
          <p:nvPr/>
        </p:nvSpPr>
        <p:spPr>
          <a:xfrm>
            <a:off x="6347588" y="4514715"/>
            <a:ext cx="889678" cy="372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Step 2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D06736C-EB67-554E-A17D-2E695E041D2A}"/>
              </a:ext>
            </a:extLst>
          </p:cNvPr>
          <p:cNvSpPr txBox="1"/>
          <p:nvPr/>
        </p:nvSpPr>
        <p:spPr>
          <a:xfrm>
            <a:off x="6831022" y="2246111"/>
            <a:ext cx="30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Documents with topic children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905DF52-E29A-A340-AD7E-C41A9CA008BD}"/>
              </a:ext>
            </a:extLst>
          </p:cNvPr>
          <p:cNvSpPr txBox="1"/>
          <p:nvPr/>
        </p:nvSpPr>
        <p:spPr>
          <a:xfrm>
            <a:off x="6831022" y="2536643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Documents with both mask / children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741779-D51E-2D49-8877-E03DCDCC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8619BB-3069-AC40-B84A-B837083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A694F0-E27D-0842-9A05-5157083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18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15" grpId="0"/>
      <p:bldP spid="63" grpId="0" animBg="1"/>
      <p:bldP spid="21" grpId="0"/>
      <p:bldP spid="65" grpId="0" animBg="1"/>
      <p:bldP spid="35" grpId="0" animBg="1"/>
      <p:bldP spid="40" grpId="0" animBg="1"/>
      <p:bldP spid="48" grpId="0"/>
      <p:bldP spid="60" grpId="0" animBg="1"/>
      <p:bldP spid="61" grpId="0" animBg="1"/>
      <p:bldP spid="62" grpId="0" animBg="1"/>
      <p:bldP spid="64" grpId="0"/>
      <p:bldP spid="66" grpId="0"/>
      <p:bldP spid="67" grpId="0"/>
      <p:bldP spid="68" grpId="0"/>
      <p:bldP spid="69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FD58C-8F35-BC47-9E00-19D45B4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75285"/>
            <a:ext cx="10515600" cy="1325563"/>
          </a:xfrm>
        </p:spPr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A848-35A7-7D49-A38A-FB26FFB6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2263"/>
            <a:ext cx="10515600" cy="498779"/>
          </a:xfrm>
        </p:spPr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contexts are relevant (in a pandemic setting)?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1A97C8F-2140-804B-BB23-06AEF4A55BF9}"/>
              </a:ext>
            </a:extLst>
          </p:cNvPr>
          <p:cNvSpPr txBox="1">
            <a:spLocks/>
          </p:cNvSpPr>
          <p:nvPr/>
        </p:nvSpPr>
        <p:spPr>
          <a:xfrm>
            <a:off x="1235075" y="2078019"/>
            <a:ext cx="10515600" cy="498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GB" dirty="0"/>
              <a:t>How to represent context (textually)?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0D13-EC65-0A47-A441-13E4D323DC4E}"/>
              </a:ext>
            </a:extLst>
          </p:cNvPr>
          <p:cNvSpPr txBox="1">
            <a:spLocks/>
          </p:cNvSpPr>
          <p:nvPr/>
        </p:nvSpPr>
        <p:spPr>
          <a:xfrm>
            <a:off x="1235075" y="2574286"/>
            <a:ext cx="10515600" cy="49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/>
              <a:t>How to find the correct context?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93927-804E-1F4F-9149-C23F7FE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16</a:t>
            </a:fld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B156D8-C00B-6F4C-9831-144EBDBA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A875E38-E088-364A-AE90-28D3AD5C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7879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A848-35A7-7D49-A38A-FB26FFB6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8612"/>
            <a:ext cx="9721850" cy="4351338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GB" dirty="0"/>
              <a:t>What contexts are relevant (in a pandemic setting)?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A3392F-EA26-9B47-B3F0-9296DA4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5F5DE-7A73-CD42-BC75-F3E333B0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23E852-1429-8A49-A0AC-15E125F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42564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1A112-CBFB-944B-91DD-CA011491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366" y="1598412"/>
            <a:ext cx="4495227" cy="4077066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706F03F-EC84-594F-8164-4EE4DF60DCAA}"/>
              </a:ext>
            </a:extLst>
          </p:cNvPr>
          <p:cNvSpPr/>
          <p:nvPr/>
        </p:nvSpPr>
        <p:spPr>
          <a:xfrm>
            <a:off x="3229555" y="2641258"/>
            <a:ext cx="696686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AAF78DF-DCFD-644D-9359-3F7419082C70}"/>
              </a:ext>
            </a:extLst>
          </p:cNvPr>
          <p:cNvSpPr/>
          <p:nvPr/>
        </p:nvSpPr>
        <p:spPr>
          <a:xfrm>
            <a:off x="2305792" y="2332566"/>
            <a:ext cx="656493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1AB6381-1A99-784B-89E0-FF037BC7D492}"/>
              </a:ext>
            </a:extLst>
          </p:cNvPr>
          <p:cNvSpPr txBox="1">
            <a:spLocks/>
          </p:cNvSpPr>
          <p:nvPr/>
        </p:nvSpPr>
        <p:spPr>
          <a:xfrm>
            <a:off x="6217920" y="1598412"/>
            <a:ext cx="4297680" cy="436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5438" algn="l"/>
              </a:tabLst>
            </a:pPr>
            <a:r>
              <a:rPr lang="en-GB" dirty="0"/>
              <a:t>Work our way through general taxonomies of contexts</a:t>
            </a:r>
          </a:p>
          <a:p>
            <a:pPr>
              <a:tabLst>
                <a:tab pos="1595438" algn="l"/>
              </a:tabLst>
            </a:pPr>
            <a:r>
              <a:rPr lang="en-GB" dirty="0"/>
              <a:t>In the context of a pandemic, especially task, social, and event seem important</a:t>
            </a:r>
          </a:p>
          <a:p>
            <a:pPr>
              <a:tabLst>
                <a:tab pos="1595438" algn="l"/>
              </a:tabLst>
            </a:pP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6C4263-43BF-394A-9BDA-FC3FAA8804EB}"/>
              </a:ext>
            </a:extLst>
          </p:cNvPr>
          <p:cNvSpPr/>
          <p:nvPr/>
        </p:nvSpPr>
        <p:spPr>
          <a:xfrm>
            <a:off x="2305791" y="5233009"/>
            <a:ext cx="656493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0681E0A-7F26-E148-964D-CAC7D80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75285"/>
            <a:ext cx="10515600" cy="1325563"/>
          </a:xfrm>
        </p:spPr>
        <p:txBody>
          <a:bodyPr/>
          <a:lstStyle/>
          <a:p>
            <a:r>
              <a:rPr lang="en-GB" dirty="0"/>
              <a:t>Contexts of relevance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34CC69-71F0-F14F-A5FF-38B7408B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1D2B7-EAC0-6F44-8CC9-631D5731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35193-8B84-7345-8E41-993184C0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428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BD1F789-1B4B-1744-AB1D-51CBFF3E729B}"/>
              </a:ext>
            </a:extLst>
          </p:cNvPr>
          <p:cNvSpPr/>
          <p:nvPr/>
        </p:nvSpPr>
        <p:spPr>
          <a:xfrm>
            <a:off x="4397341" y="2916447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1F5057C-F660-7A44-AE5D-070A3947A6DA}"/>
              </a:ext>
            </a:extLst>
          </p:cNvPr>
          <p:cNvSpPr/>
          <p:nvPr/>
        </p:nvSpPr>
        <p:spPr>
          <a:xfrm>
            <a:off x="4382365" y="2457196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20B987-8D2B-4C48-8BB1-9DE2D8F88410}"/>
              </a:ext>
            </a:extLst>
          </p:cNvPr>
          <p:cNvSpPr/>
          <p:nvPr/>
        </p:nvSpPr>
        <p:spPr>
          <a:xfrm>
            <a:off x="4382365" y="1827648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DACA39-C79D-A941-A180-8717E59382E4}"/>
              </a:ext>
            </a:extLst>
          </p:cNvPr>
          <p:cNvSpPr/>
          <p:nvPr/>
        </p:nvSpPr>
        <p:spPr>
          <a:xfrm>
            <a:off x="6214313" y="2050065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BC25D2-53A0-824B-82F7-0E9CFB506043}"/>
              </a:ext>
            </a:extLst>
          </p:cNvPr>
          <p:cNvSpPr/>
          <p:nvPr/>
        </p:nvSpPr>
        <p:spPr>
          <a:xfrm>
            <a:off x="6214313" y="1592263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E3221A-A6CC-DA4D-B217-5FCA248E18CB}"/>
              </a:ext>
            </a:extLst>
          </p:cNvPr>
          <p:cNvSpPr/>
          <p:nvPr/>
        </p:nvSpPr>
        <p:spPr>
          <a:xfrm>
            <a:off x="2556444" y="2144935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FC70BB5-7DB2-F543-8C4A-C38D4ADF9C50}"/>
              </a:ext>
            </a:extLst>
          </p:cNvPr>
          <p:cNvCxnSpPr>
            <a:cxnSpLocks/>
          </p:cNvCxnSpPr>
          <p:nvPr/>
        </p:nvCxnSpPr>
        <p:spPr>
          <a:xfrm>
            <a:off x="4114320" y="1973538"/>
            <a:ext cx="0" cy="1089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C50AB13-8B51-9243-9F61-018EE32CF1A1}"/>
              </a:ext>
            </a:extLst>
          </p:cNvPr>
          <p:cNvCxnSpPr>
            <a:cxnSpLocks/>
          </p:cNvCxnSpPr>
          <p:nvPr/>
        </p:nvCxnSpPr>
        <p:spPr>
          <a:xfrm>
            <a:off x="5946266" y="1757505"/>
            <a:ext cx="2" cy="45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4CD13E8-1285-504A-892E-347410BB898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317" y="3062896"/>
            <a:ext cx="283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0AAE8E5-90F1-8F41-ADB3-AF1D2CF7BB64}"/>
              </a:ext>
            </a:extLst>
          </p:cNvPr>
          <p:cNvCxnSpPr>
            <a:cxnSpLocks/>
          </p:cNvCxnSpPr>
          <p:nvPr/>
        </p:nvCxnSpPr>
        <p:spPr>
          <a:xfrm>
            <a:off x="4121001" y="2621179"/>
            <a:ext cx="268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E8F9EFC-6318-214E-BC2B-1408BB2EA292}"/>
              </a:ext>
            </a:extLst>
          </p:cNvPr>
          <p:cNvCxnSpPr>
            <a:endCxn id="16" idx="1"/>
          </p:cNvCxnSpPr>
          <p:nvPr/>
        </p:nvCxnSpPr>
        <p:spPr>
          <a:xfrm>
            <a:off x="4114320" y="1973538"/>
            <a:ext cx="268045" cy="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63BF729-F7E0-0740-B2AF-BE792C55F609}"/>
              </a:ext>
            </a:extLst>
          </p:cNvPr>
          <p:cNvCxnSpPr>
            <a:cxnSpLocks/>
          </p:cNvCxnSpPr>
          <p:nvPr/>
        </p:nvCxnSpPr>
        <p:spPr>
          <a:xfrm>
            <a:off x="5946266" y="1757505"/>
            <a:ext cx="26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416404F-10BA-F446-945B-072B25294FB5}"/>
              </a:ext>
            </a:extLst>
          </p:cNvPr>
          <p:cNvCxnSpPr>
            <a:cxnSpLocks/>
          </p:cNvCxnSpPr>
          <p:nvPr/>
        </p:nvCxnSpPr>
        <p:spPr>
          <a:xfrm>
            <a:off x="5946268" y="2214467"/>
            <a:ext cx="268045" cy="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9EC646-5BCE-4247-87A1-DF2F617E560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61248" y="2290824"/>
            <a:ext cx="259096" cy="56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3E4CF6-5FCA-814C-B908-FDB7885D3CE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87169" y="1973538"/>
            <a:ext cx="268044" cy="5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F5B0266-AC9B-1A4C-8356-2A4B30A6E47E}"/>
              </a:ext>
            </a:extLst>
          </p:cNvPr>
          <p:cNvSpPr/>
          <p:nvPr/>
        </p:nvSpPr>
        <p:spPr>
          <a:xfrm>
            <a:off x="8031284" y="1592263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Role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5937525-0834-A64B-BF06-4913B795DB27}"/>
              </a:ext>
            </a:extLst>
          </p:cNvPr>
          <p:cNvSpPr/>
          <p:nvPr/>
        </p:nvSpPr>
        <p:spPr>
          <a:xfrm>
            <a:off x="8031284" y="2046977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Location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603ECF-40E5-2E4A-924F-81C23ED4DB2A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519116" y="1738712"/>
            <a:ext cx="512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DDBB53E-D78C-874B-ACFF-0F03B2F847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683686" y="1885161"/>
            <a:ext cx="0" cy="161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BFFAF576-4862-514F-A8F6-AA8D6912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3526631"/>
            <a:ext cx="9721850" cy="2445337"/>
          </a:xfrm>
        </p:spPr>
        <p:txBody>
          <a:bodyPr anchor="t">
            <a:normAutofit/>
          </a:bodyPr>
          <a:lstStyle/>
          <a:p>
            <a:r>
              <a:rPr lang="en-GB" dirty="0"/>
              <a:t>The role one takes may imply the locations one may be interested in</a:t>
            </a:r>
          </a:p>
          <a:p>
            <a:r>
              <a:rPr lang="en-GB" dirty="0"/>
              <a:t>Virus behaves differently in certain locations</a:t>
            </a:r>
          </a:p>
          <a:p>
            <a:r>
              <a:rPr lang="en-GB" dirty="0"/>
              <a:t>Possible locations to differentiate may be schools, hospitals, gyms, sports fields, airplanes, trains</a:t>
            </a:r>
          </a:p>
          <a:p>
            <a:endParaRPr lang="en-GB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C3A1379D-D329-7642-86B8-B9D85AE1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75285"/>
            <a:ext cx="10515600" cy="1325563"/>
          </a:xfrm>
        </p:spPr>
        <p:txBody>
          <a:bodyPr/>
          <a:lstStyle/>
          <a:p>
            <a:r>
              <a:rPr lang="en-GB" dirty="0"/>
              <a:t>Contexts of relevance: social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0CBAA-26A6-CF42-8580-7C652EC3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3800A-21C8-A84D-AFE8-011A5A71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8C767-EF4A-CC43-A73B-DFC0D489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562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3DAE8-4665-364D-8B0A-F9AFD07A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365125"/>
            <a:ext cx="10118725" cy="1325563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EF823-ECD5-1A41-B83C-15BD57AD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2263"/>
            <a:ext cx="9721850" cy="4357687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Motivation</a:t>
            </a:r>
          </a:p>
          <a:p>
            <a:r>
              <a:rPr lang="en-GB" dirty="0"/>
              <a:t>Aim</a:t>
            </a:r>
          </a:p>
          <a:p>
            <a:r>
              <a:rPr lang="en-GB" dirty="0"/>
              <a:t>Recap: vector space models</a:t>
            </a:r>
          </a:p>
          <a:p>
            <a:r>
              <a:rPr lang="en-GB" dirty="0"/>
              <a:t>Context-based IR approach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74933-9B06-A74A-9A34-B5FC848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07892-A9BA-DD45-8D1A-085E365A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AA72901-78C3-BF46-881B-3A62C044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768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BD1F789-1B4B-1744-AB1D-51CBFF3E729B}"/>
              </a:ext>
            </a:extLst>
          </p:cNvPr>
          <p:cNvSpPr/>
          <p:nvPr/>
        </p:nvSpPr>
        <p:spPr>
          <a:xfrm>
            <a:off x="4397341" y="2916447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1F5057C-F660-7A44-AE5D-070A3947A6DA}"/>
              </a:ext>
            </a:extLst>
          </p:cNvPr>
          <p:cNvSpPr/>
          <p:nvPr/>
        </p:nvSpPr>
        <p:spPr>
          <a:xfrm>
            <a:off x="4382365" y="2457196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20B987-8D2B-4C48-8BB1-9DE2D8F88410}"/>
              </a:ext>
            </a:extLst>
          </p:cNvPr>
          <p:cNvSpPr/>
          <p:nvPr/>
        </p:nvSpPr>
        <p:spPr>
          <a:xfrm>
            <a:off x="4382365" y="1827648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DACA39-C79D-A941-A180-8717E59382E4}"/>
              </a:ext>
            </a:extLst>
          </p:cNvPr>
          <p:cNvSpPr/>
          <p:nvPr/>
        </p:nvSpPr>
        <p:spPr>
          <a:xfrm>
            <a:off x="6214313" y="2050065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BC25D2-53A0-824B-82F7-0E9CFB506043}"/>
              </a:ext>
            </a:extLst>
          </p:cNvPr>
          <p:cNvSpPr/>
          <p:nvPr/>
        </p:nvSpPr>
        <p:spPr>
          <a:xfrm>
            <a:off x="6214313" y="1592263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E3221A-A6CC-DA4D-B217-5FCA248E18CB}"/>
              </a:ext>
            </a:extLst>
          </p:cNvPr>
          <p:cNvSpPr/>
          <p:nvPr/>
        </p:nvSpPr>
        <p:spPr>
          <a:xfrm>
            <a:off x="2556444" y="2144935"/>
            <a:ext cx="1304804" cy="29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FC70BB5-7DB2-F543-8C4A-C38D4ADF9C50}"/>
              </a:ext>
            </a:extLst>
          </p:cNvPr>
          <p:cNvCxnSpPr>
            <a:cxnSpLocks/>
          </p:cNvCxnSpPr>
          <p:nvPr/>
        </p:nvCxnSpPr>
        <p:spPr>
          <a:xfrm>
            <a:off x="4114320" y="1973538"/>
            <a:ext cx="0" cy="1089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C50AB13-8B51-9243-9F61-018EE32CF1A1}"/>
              </a:ext>
            </a:extLst>
          </p:cNvPr>
          <p:cNvCxnSpPr>
            <a:cxnSpLocks/>
          </p:cNvCxnSpPr>
          <p:nvPr/>
        </p:nvCxnSpPr>
        <p:spPr>
          <a:xfrm>
            <a:off x="5946266" y="1757505"/>
            <a:ext cx="2" cy="45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4CD13E8-1285-504A-892E-347410BB898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317" y="3062896"/>
            <a:ext cx="283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0AAE8E5-90F1-8F41-ADB3-AF1D2CF7BB64}"/>
              </a:ext>
            </a:extLst>
          </p:cNvPr>
          <p:cNvCxnSpPr>
            <a:cxnSpLocks/>
          </p:cNvCxnSpPr>
          <p:nvPr/>
        </p:nvCxnSpPr>
        <p:spPr>
          <a:xfrm>
            <a:off x="4121001" y="2621179"/>
            <a:ext cx="268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E8F9EFC-6318-214E-BC2B-1408BB2EA292}"/>
              </a:ext>
            </a:extLst>
          </p:cNvPr>
          <p:cNvCxnSpPr>
            <a:endCxn id="16" idx="1"/>
          </p:cNvCxnSpPr>
          <p:nvPr/>
        </p:nvCxnSpPr>
        <p:spPr>
          <a:xfrm>
            <a:off x="4114320" y="1973538"/>
            <a:ext cx="268045" cy="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63BF729-F7E0-0740-B2AF-BE792C55F609}"/>
              </a:ext>
            </a:extLst>
          </p:cNvPr>
          <p:cNvCxnSpPr>
            <a:cxnSpLocks/>
          </p:cNvCxnSpPr>
          <p:nvPr/>
        </p:nvCxnSpPr>
        <p:spPr>
          <a:xfrm>
            <a:off x="5946266" y="1757505"/>
            <a:ext cx="26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416404F-10BA-F446-945B-072B25294FB5}"/>
              </a:ext>
            </a:extLst>
          </p:cNvPr>
          <p:cNvCxnSpPr>
            <a:cxnSpLocks/>
          </p:cNvCxnSpPr>
          <p:nvPr/>
        </p:nvCxnSpPr>
        <p:spPr>
          <a:xfrm>
            <a:off x="5946268" y="2214467"/>
            <a:ext cx="268045" cy="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9EC646-5BCE-4247-87A1-DF2F617E560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61248" y="2290824"/>
            <a:ext cx="259096" cy="56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3E4CF6-5FCA-814C-B908-FDB7885D3CE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87169" y="1973538"/>
            <a:ext cx="268044" cy="5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F5B0266-AC9B-1A4C-8356-2A4B30A6E47E}"/>
              </a:ext>
            </a:extLst>
          </p:cNvPr>
          <p:cNvSpPr/>
          <p:nvPr/>
        </p:nvSpPr>
        <p:spPr>
          <a:xfrm>
            <a:off x="8031284" y="1592263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Role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5937525-0834-A64B-BF06-4913B795DB27}"/>
              </a:ext>
            </a:extLst>
          </p:cNvPr>
          <p:cNvSpPr/>
          <p:nvPr/>
        </p:nvSpPr>
        <p:spPr>
          <a:xfrm>
            <a:off x="8031284" y="2046977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Location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603ECF-40E5-2E4A-924F-81C23ED4DB2A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519116" y="1738712"/>
            <a:ext cx="512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DDBB53E-D78C-874B-ACFF-0F03B2F847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683686" y="1885161"/>
            <a:ext cx="0" cy="161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4483AEC-29E7-374E-BAA8-9667E26531D8}"/>
              </a:ext>
            </a:extLst>
          </p:cNvPr>
          <p:cNvSpPr/>
          <p:nvPr/>
        </p:nvSpPr>
        <p:spPr>
          <a:xfrm>
            <a:off x="6214312" y="2459434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Topic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2F75BBB-3731-2249-BE11-BF83FD004CE1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5687169" y="2603645"/>
            <a:ext cx="527143" cy="2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D4000A7-E235-1743-BA95-21C390A250E9}"/>
              </a:ext>
            </a:extLst>
          </p:cNvPr>
          <p:cNvSpPr/>
          <p:nvPr/>
        </p:nvSpPr>
        <p:spPr>
          <a:xfrm>
            <a:off x="6214312" y="2920483"/>
            <a:ext cx="1304804" cy="292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COVID-19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DBB0E4D-66DF-E24A-8FDA-FEEDD4777D4E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702145" y="3062896"/>
            <a:ext cx="512167" cy="4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A29FDB0-6982-4244-ADA8-513CD1E9492C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6866714" y="2752332"/>
            <a:ext cx="0" cy="16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1CA665D0-5D13-254E-B03B-F295E12D06A7}"/>
              </a:ext>
            </a:extLst>
          </p:cNvPr>
          <p:cNvSpPr txBox="1">
            <a:spLocks/>
          </p:cNvSpPr>
          <p:nvPr/>
        </p:nvSpPr>
        <p:spPr>
          <a:xfrm>
            <a:off x="1235075" y="3528000"/>
            <a:ext cx="9721849" cy="2305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The COVID-19 pandemic in principle brings two large classes of topics one may be interested in either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impact</a:t>
            </a:r>
            <a:r>
              <a:rPr lang="en-GB" dirty="0"/>
              <a:t> it has or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mitigation measures </a:t>
            </a:r>
            <a:r>
              <a:rPr lang="en-GB" dirty="0"/>
              <a:t>against it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BFFAF576-4862-514F-A8F6-AA8D6912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6" y="3528000"/>
            <a:ext cx="9869796" cy="2298889"/>
          </a:xfrm>
        </p:spPr>
        <p:txBody>
          <a:bodyPr anchor="t">
            <a:normAutofit/>
          </a:bodyPr>
          <a:lstStyle/>
          <a:p>
            <a:r>
              <a:rPr lang="en-GB" dirty="0"/>
              <a:t>The COVID-19 pandemic in principle brings two large classes of topics one may be interested in either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91DDDF76-AA5C-0E4F-AFA0-D41928B6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75285"/>
            <a:ext cx="10515600" cy="1325563"/>
          </a:xfrm>
        </p:spPr>
        <p:txBody>
          <a:bodyPr/>
          <a:lstStyle/>
          <a:p>
            <a:r>
              <a:rPr lang="en-GB" dirty="0"/>
              <a:t>Contexts of relevance: event &amp; task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6954CB-0659-6D4A-A41B-0805D9CB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F992F-76DB-5840-B063-1BA33683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47162-569E-4A43-87A4-00F7D47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578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8" grpId="0"/>
      <p:bldP spid="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BFFAF576-4862-514F-A8F6-AA8D6912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9721851" cy="4357687"/>
          </a:xfrm>
        </p:spPr>
        <p:txBody>
          <a:bodyPr anchor="t">
            <a:normAutofit/>
          </a:bodyPr>
          <a:lstStyle/>
          <a:p>
            <a:r>
              <a:rPr lang="en-GB" dirty="0"/>
              <a:t>Though many contexts are presented only a few selected ones were investigated</a:t>
            </a:r>
          </a:p>
          <a:p>
            <a:r>
              <a:rPr lang="en-GB" dirty="0"/>
              <a:t>In this thesis I especially investigated a user’s interest in</a:t>
            </a:r>
          </a:p>
          <a:p>
            <a:pPr lvl="1"/>
            <a:r>
              <a:rPr lang="en-GB" dirty="0"/>
              <a:t>a location setting, often interest in </a:t>
            </a:r>
            <a:r>
              <a:rPr lang="en-GB" i="1" dirty="0"/>
              <a:t>schools</a:t>
            </a:r>
          </a:p>
          <a:p>
            <a:pPr lvl="1"/>
            <a:r>
              <a:rPr lang="en-GB" dirty="0"/>
              <a:t>the mitigation measures, trying to find the correct realization out of </a:t>
            </a:r>
            <a:r>
              <a:rPr lang="en-GB" i="1" dirty="0"/>
              <a:t>face masks, hand washing, social distancing, surface cleaning and air filtration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7AA4AA8-A2D4-E840-AF21-9906323F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75285"/>
            <a:ext cx="10515600" cy="1325563"/>
          </a:xfrm>
        </p:spPr>
        <p:txBody>
          <a:bodyPr/>
          <a:lstStyle/>
          <a:p>
            <a:r>
              <a:rPr lang="en-GB" dirty="0"/>
              <a:t>Contexts of relevance: summary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2175E2-38EF-3F44-BF47-B458CECF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DE3BC-3DE4-F445-B6B7-D7C60D2E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A86DE-FA22-9944-A7A1-7DF7346C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116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A848-35A7-7D49-A38A-FB26FFB6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8612"/>
            <a:ext cx="9721850" cy="4351338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 startAt="2"/>
            </a:pPr>
            <a:r>
              <a:rPr lang="en-GB" dirty="0"/>
              <a:t>How to represent context (textually)?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E9B948-45BF-9047-BF75-32679168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7A6B8-F000-9C4B-B382-80497706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D6183-D78F-8E4C-9074-86E2A2A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9538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F8B705-FA93-A24F-A5FD-4071A8674971}"/>
              </a:ext>
            </a:extLst>
          </p:cNvPr>
          <p:cNvGrpSpPr/>
          <p:nvPr/>
        </p:nvGrpSpPr>
        <p:grpSpPr>
          <a:xfrm>
            <a:off x="3359903" y="1785211"/>
            <a:ext cx="5224316" cy="3834247"/>
            <a:chOff x="3024623" y="2486251"/>
            <a:chExt cx="5224316" cy="38342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36347-45DB-DE44-9BE2-B1964D158B4F}"/>
                </a:ext>
              </a:extLst>
            </p:cNvPr>
            <p:cNvSpPr/>
            <p:nvPr/>
          </p:nvSpPr>
          <p:spPr>
            <a:xfrm>
              <a:off x="3481393" y="3286537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0BA13C-4E82-5C49-AEA4-4E69FCB8DBA6}"/>
                </a:ext>
              </a:extLst>
            </p:cNvPr>
            <p:cNvSpPr/>
            <p:nvPr/>
          </p:nvSpPr>
          <p:spPr>
            <a:xfrm>
              <a:off x="3653910" y="4508661"/>
              <a:ext cx="216000" cy="21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528272-9C84-B44C-9989-D50E390EE26F}"/>
                </a:ext>
              </a:extLst>
            </p:cNvPr>
            <p:cNvSpPr/>
            <p:nvPr/>
          </p:nvSpPr>
          <p:spPr>
            <a:xfrm>
              <a:off x="3436747" y="4112096"/>
              <a:ext cx="216000" cy="21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10D1C7-5829-5748-A659-43F71E90DB19}"/>
                </a:ext>
              </a:extLst>
            </p:cNvPr>
            <p:cNvSpPr/>
            <p:nvPr/>
          </p:nvSpPr>
          <p:spPr>
            <a:xfrm>
              <a:off x="4006332" y="4896898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F433C2-BD85-194E-8AC7-F64B7B0BAD75}"/>
                </a:ext>
              </a:extLst>
            </p:cNvPr>
            <p:cNvSpPr/>
            <p:nvPr/>
          </p:nvSpPr>
          <p:spPr>
            <a:xfrm>
              <a:off x="4006332" y="5619758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36986C-2CD2-9D44-9AC8-8007818A1376}"/>
                </a:ext>
              </a:extLst>
            </p:cNvPr>
            <p:cNvSpPr/>
            <p:nvPr/>
          </p:nvSpPr>
          <p:spPr>
            <a:xfrm>
              <a:off x="4011118" y="4586939"/>
              <a:ext cx="216000" cy="21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A1300B-028B-1546-9E80-F31FBFBE58D5}"/>
                </a:ext>
              </a:extLst>
            </p:cNvPr>
            <p:cNvSpPr/>
            <p:nvPr/>
          </p:nvSpPr>
          <p:spPr>
            <a:xfrm>
              <a:off x="3697393" y="5278939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BF5369-EE85-FC42-9B3A-B0C234FC2817}"/>
                </a:ext>
              </a:extLst>
            </p:cNvPr>
            <p:cNvSpPr/>
            <p:nvPr/>
          </p:nvSpPr>
          <p:spPr>
            <a:xfrm>
              <a:off x="3436747" y="3755470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568E99CD-DC4D-9C45-91F6-A1D86EBA962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623" y="6320498"/>
              <a:ext cx="3889197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B6E859A-28C6-2F46-B8D7-04ACB98AF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4623" y="3263412"/>
              <a:ext cx="0" cy="305708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76617AA-8B41-F24B-AC41-72FDDBFEE9F2}"/>
                </a:ext>
              </a:extLst>
            </p:cNvPr>
            <p:cNvSpPr txBox="1"/>
            <p:nvPr/>
          </p:nvSpPr>
          <p:spPr>
            <a:xfrm>
              <a:off x="3913393" y="2486251"/>
              <a:ext cx="4335546" cy="3722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dirty="0"/>
                <a:t>Query: “Should my child wear a face mask?”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D62912-F32C-314B-AEBC-256C714E4F33}"/>
                </a:ext>
              </a:extLst>
            </p:cNvPr>
            <p:cNvSpPr/>
            <p:nvPr/>
          </p:nvSpPr>
          <p:spPr>
            <a:xfrm rot="20046414">
              <a:off x="5809295" y="2858524"/>
              <a:ext cx="216000" cy="21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C1C902A0-236D-EA4D-B329-22508E20BF1E}"/>
                </a:ext>
              </a:extLst>
            </p:cNvPr>
            <p:cNvCxnSpPr>
              <a:stCxn id="17" idx="2"/>
              <a:endCxn id="6" idx="6"/>
            </p:cNvCxnSpPr>
            <p:nvPr/>
          </p:nvCxnSpPr>
          <p:spPr>
            <a:xfrm flipH="1">
              <a:off x="3697393" y="3013687"/>
              <a:ext cx="2122744" cy="38085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779830F-D19E-F943-9C40-4ACA895C9214}"/>
                </a:ext>
              </a:extLst>
            </p:cNvPr>
            <p:cNvCxnSpPr>
              <a:cxnSpLocks/>
              <a:stCxn id="17" idx="2"/>
              <a:endCxn id="13" idx="6"/>
            </p:cNvCxnSpPr>
            <p:nvPr/>
          </p:nvCxnSpPr>
          <p:spPr>
            <a:xfrm flipH="1">
              <a:off x="3652747" y="3013687"/>
              <a:ext cx="2167390" cy="84978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0B3448-B665-5348-8A86-98C8B76EF019}"/>
                </a:ext>
              </a:extLst>
            </p:cNvPr>
            <p:cNvCxnSpPr>
              <a:cxnSpLocks/>
              <a:stCxn id="17" idx="2"/>
              <a:endCxn id="8" idx="6"/>
            </p:cNvCxnSpPr>
            <p:nvPr/>
          </p:nvCxnSpPr>
          <p:spPr>
            <a:xfrm flipH="1">
              <a:off x="3652747" y="3013687"/>
              <a:ext cx="2167390" cy="120640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A478986-F6DC-204F-BF40-55AFF45EEB58}"/>
                </a:ext>
              </a:extLst>
            </p:cNvPr>
            <p:cNvCxnSpPr>
              <a:cxnSpLocks/>
              <a:stCxn id="17" idx="2"/>
              <a:endCxn id="7" idx="6"/>
            </p:cNvCxnSpPr>
            <p:nvPr/>
          </p:nvCxnSpPr>
          <p:spPr>
            <a:xfrm flipH="1">
              <a:off x="3869910" y="3013687"/>
              <a:ext cx="1950227" cy="160297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3F687E-295D-E049-A7D7-6E9E05CF84F9}"/>
                </a:ext>
              </a:extLst>
            </p:cNvPr>
            <p:cNvSpPr/>
            <p:nvPr/>
          </p:nvSpPr>
          <p:spPr>
            <a:xfrm rot="789909">
              <a:off x="6411879" y="489689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8BF650D-4461-B546-8A1A-112F56A32760}"/>
                </a:ext>
              </a:extLst>
            </p:cNvPr>
            <p:cNvCxnSpPr>
              <a:cxnSpLocks/>
              <a:stCxn id="22" idx="2"/>
              <a:endCxn id="6" idx="6"/>
            </p:cNvCxnSpPr>
            <p:nvPr/>
          </p:nvCxnSpPr>
          <p:spPr>
            <a:xfrm flipH="1" flipV="1">
              <a:off x="3697393" y="3394537"/>
              <a:ext cx="2717324" cy="158576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CC881DE-9F5D-5840-B105-96A5C16FAE68}"/>
                </a:ext>
              </a:extLst>
            </p:cNvPr>
            <p:cNvCxnSpPr>
              <a:cxnSpLocks/>
              <a:stCxn id="22" idx="2"/>
              <a:endCxn id="13" idx="6"/>
            </p:cNvCxnSpPr>
            <p:nvPr/>
          </p:nvCxnSpPr>
          <p:spPr>
            <a:xfrm flipH="1" flipV="1">
              <a:off x="3652747" y="3863470"/>
              <a:ext cx="2761970" cy="11168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D418766-8F36-5449-B607-2EB4C6604673}"/>
                </a:ext>
              </a:extLst>
            </p:cNvPr>
            <p:cNvCxnSpPr>
              <a:cxnSpLocks/>
              <a:stCxn id="22" idx="2"/>
              <a:endCxn id="8" idx="6"/>
            </p:cNvCxnSpPr>
            <p:nvPr/>
          </p:nvCxnSpPr>
          <p:spPr>
            <a:xfrm flipH="1" flipV="1">
              <a:off x="3652747" y="4220096"/>
              <a:ext cx="2761970" cy="76020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DA4D23E-24E7-6F4F-A78E-CDA0D33CE366}"/>
                </a:ext>
              </a:extLst>
            </p:cNvPr>
            <p:cNvCxnSpPr>
              <a:cxnSpLocks/>
              <a:stCxn id="22" idx="2"/>
              <a:endCxn id="7" idx="6"/>
            </p:cNvCxnSpPr>
            <p:nvPr/>
          </p:nvCxnSpPr>
          <p:spPr>
            <a:xfrm flipH="1" flipV="1">
              <a:off x="3869910" y="4616661"/>
              <a:ext cx="2544807" cy="36363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EF91067-CE4E-8946-8F28-39674452F8D4}"/>
                </a:ext>
              </a:extLst>
            </p:cNvPr>
            <p:cNvCxnSpPr>
              <a:cxnSpLocks/>
              <a:stCxn id="22" idx="2"/>
              <a:endCxn id="11" idx="6"/>
            </p:cNvCxnSpPr>
            <p:nvPr/>
          </p:nvCxnSpPr>
          <p:spPr>
            <a:xfrm flipH="1" flipV="1">
              <a:off x="4227118" y="4694939"/>
              <a:ext cx="2187599" cy="28536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951FCC0-FB78-1D4B-A7F3-D7F3BA303272}"/>
                </a:ext>
              </a:extLst>
            </p:cNvPr>
            <p:cNvCxnSpPr>
              <a:cxnSpLocks/>
              <a:stCxn id="17" idx="2"/>
              <a:endCxn id="11" idx="6"/>
            </p:cNvCxnSpPr>
            <p:nvPr/>
          </p:nvCxnSpPr>
          <p:spPr>
            <a:xfrm flipH="1">
              <a:off x="4227118" y="3013687"/>
              <a:ext cx="1593019" cy="168125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AE38FB1-2010-5543-9224-86F9E392AE7F}"/>
                </a:ext>
              </a:extLst>
            </p:cNvPr>
            <p:cNvSpPr txBox="1"/>
            <p:nvPr/>
          </p:nvSpPr>
          <p:spPr>
            <a:xfrm>
              <a:off x="6323692" y="4556099"/>
              <a:ext cx="1069895" cy="40282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dirty="0"/>
                <a:t>”School”</a:t>
              </a:r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C698293B-865B-C94C-8EF7-0CC159AB0A03}"/>
              </a:ext>
            </a:extLst>
          </p:cNvPr>
          <p:cNvSpPr/>
          <p:nvPr/>
        </p:nvSpPr>
        <p:spPr>
          <a:xfrm>
            <a:off x="6464356" y="3776761"/>
            <a:ext cx="1297587" cy="7702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1BB95B7-6FCF-9744-80F5-BFDD7AD6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50"/>
            <a:ext cx="10515600" cy="1325563"/>
          </a:xfrm>
        </p:spPr>
        <p:txBody>
          <a:bodyPr/>
          <a:lstStyle/>
          <a:p>
            <a:r>
              <a:rPr lang="en-GB" dirty="0"/>
              <a:t>Representation of Context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59A4F8-88C3-5041-B5EE-E4EAB188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719388-C99A-6143-BCFD-F65398E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3D250740-5F4E-F44A-9F74-3588DDA8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9303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BFFAF576-4862-514F-A8F6-AA8D6912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4"/>
            <a:ext cx="9721851" cy="228093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Experimental Setting</a:t>
            </a:r>
          </a:p>
          <a:p>
            <a:r>
              <a:rPr lang="en-GB" dirty="0"/>
              <a:t>Four concept topics hand washing, social distancing, face masks and air circulation were chosen</a:t>
            </a:r>
          </a:p>
          <a:p>
            <a:r>
              <a:rPr lang="en-GB" dirty="0"/>
              <a:t>For each topic four hand picked articles were chosen</a:t>
            </a:r>
          </a:p>
          <a:p>
            <a:r>
              <a:rPr lang="en-GB" dirty="0"/>
              <a:t>For each of the topics we try to find possible good representations</a:t>
            </a:r>
          </a:p>
          <a:p>
            <a:r>
              <a:rPr lang="en-GB" dirty="0"/>
              <a:t>Finally the representations are compared with the articles. The closest are the best</a:t>
            </a:r>
          </a:p>
          <a:p>
            <a:endParaRPr lang="en-GB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4CB7A51-AC28-144D-96E8-CECAA6186BDB}"/>
              </a:ext>
            </a:extLst>
          </p:cNvPr>
          <p:cNvGrpSpPr/>
          <p:nvPr/>
        </p:nvGrpSpPr>
        <p:grpSpPr>
          <a:xfrm>
            <a:off x="4455600" y="4025160"/>
            <a:ext cx="4381080" cy="261257"/>
            <a:chOff x="6741600" y="2926635"/>
            <a:chExt cx="4381080" cy="261257"/>
          </a:xfrm>
          <a:noFill/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715F363-0446-454C-AC52-09436767A8E9}"/>
                </a:ext>
              </a:extLst>
            </p:cNvPr>
            <p:cNvSpPr/>
            <p:nvPr/>
          </p:nvSpPr>
          <p:spPr>
            <a:xfrm>
              <a:off x="6741600" y="2926635"/>
              <a:ext cx="1095270" cy="2612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Hand washing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20E8F29-B812-794D-96C6-EBD2F112B689}"/>
                </a:ext>
              </a:extLst>
            </p:cNvPr>
            <p:cNvSpPr/>
            <p:nvPr/>
          </p:nvSpPr>
          <p:spPr>
            <a:xfrm>
              <a:off x="7836870" y="2926635"/>
              <a:ext cx="1095270" cy="2612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Social Distancing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E3713F3-B666-7F4C-8A51-B4144106412F}"/>
                </a:ext>
              </a:extLst>
            </p:cNvPr>
            <p:cNvSpPr/>
            <p:nvPr/>
          </p:nvSpPr>
          <p:spPr>
            <a:xfrm>
              <a:off x="8932140" y="2926635"/>
              <a:ext cx="1095270" cy="2612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Face masks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6F95B1E-6D27-4140-942C-3E071CC93CAF}"/>
                </a:ext>
              </a:extLst>
            </p:cNvPr>
            <p:cNvSpPr/>
            <p:nvPr/>
          </p:nvSpPr>
          <p:spPr>
            <a:xfrm>
              <a:off x="10027410" y="2926635"/>
              <a:ext cx="1095270" cy="2612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Air circulation</a:t>
              </a:r>
            </a:p>
          </p:txBody>
        </p:sp>
      </p:grpSp>
      <p:graphicFrame>
        <p:nvGraphicFramePr>
          <p:cNvPr id="4" name="Tabelle 23">
            <a:extLst>
              <a:ext uri="{FF2B5EF4-FFF2-40B4-BE49-F238E27FC236}">
                <a16:creationId xmlns:a16="http://schemas.microsoft.com/office/drawing/2014/main" id="{D5C183F5-58E7-3749-9140-6876A9583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88727"/>
              </p:ext>
            </p:extLst>
          </p:nvPr>
        </p:nvGraphicFramePr>
        <p:xfrm>
          <a:off x="4455600" y="4291665"/>
          <a:ext cx="43810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18">
                  <a:extLst>
                    <a:ext uri="{9D8B030D-6E8A-4147-A177-3AD203B41FA5}">
                      <a16:colId xmlns:a16="http://schemas.microsoft.com/office/drawing/2014/main" val="323622528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729730243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669842756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892179927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036277184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746874333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5427118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78053280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4153016177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4160262911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54673449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88152588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91797404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961045736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488479187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41374647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58984"/>
                  </a:ext>
                </a:extLst>
              </a:tr>
            </a:tbl>
          </a:graphicData>
        </a:graphic>
      </p:graphicFrame>
      <p:sp>
        <p:nvSpPr>
          <p:cNvPr id="25" name="Rechteck 24">
            <a:extLst>
              <a:ext uri="{FF2B5EF4-FFF2-40B4-BE49-F238E27FC236}">
                <a16:creationId xmlns:a16="http://schemas.microsoft.com/office/drawing/2014/main" id="{42289ED4-C7A4-B246-8DB4-8D6682D75736}"/>
              </a:ext>
            </a:extLst>
          </p:cNvPr>
          <p:cNvSpPr/>
          <p:nvPr/>
        </p:nvSpPr>
        <p:spPr>
          <a:xfrm>
            <a:off x="3368675" y="4654251"/>
            <a:ext cx="1090848" cy="36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57E4C5B-2F93-F34E-B7D0-15EF2F7308B5}"/>
              </a:ext>
            </a:extLst>
          </p:cNvPr>
          <p:cNvSpPr/>
          <p:nvPr/>
        </p:nvSpPr>
        <p:spPr>
          <a:xfrm>
            <a:off x="3367429" y="5019030"/>
            <a:ext cx="1085745" cy="36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Wikipedia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9F74EF2-145E-574C-903F-29CFF8789306}"/>
              </a:ext>
            </a:extLst>
          </p:cNvPr>
          <p:cNvSpPr/>
          <p:nvPr/>
        </p:nvSpPr>
        <p:spPr>
          <a:xfrm>
            <a:off x="3367429" y="5384027"/>
            <a:ext cx="1085745" cy="365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Summaries</a:t>
            </a:r>
          </a:p>
        </p:txBody>
      </p:sp>
      <p:graphicFrame>
        <p:nvGraphicFramePr>
          <p:cNvPr id="31" name="Tabelle 32">
            <a:extLst>
              <a:ext uri="{FF2B5EF4-FFF2-40B4-BE49-F238E27FC236}">
                <a16:creationId xmlns:a16="http://schemas.microsoft.com/office/drawing/2014/main" id="{9C52F16C-2CDD-C842-BA4C-29B01C6F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6419"/>
              </p:ext>
            </p:extLst>
          </p:nvPr>
        </p:nvGraphicFramePr>
        <p:xfrm>
          <a:off x="4455588" y="4653270"/>
          <a:ext cx="4381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18">
                  <a:extLst>
                    <a:ext uri="{9D8B030D-6E8A-4147-A177-3AD203B41FA5}">
                      <a16:colId xmlns:a16="http://schemas.microsoft.com/office/drawing/2014/main" val="3328895388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080582582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075585694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61983190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37383109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758739737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2320842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770736694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95455861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679875611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757937095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1144728401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557647402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3085601282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760483278"/>
                    </a:ext>
                  </a:extLst>
                </a:gridCol>
                <a:gridCol w="273818">
                  <a:extLst>
                    <a:ext uri="{9D8B030D-6E8A-4147-A177-3AD203B41FA5}">
                      <a16:colId xmlns:a16="http://schemas.microsoft.com/office/drawing/2014/main" val="727347343"/>
                    </a:ext>
                  </a:extLst>
                </a:gridCol>
              </a:tblGrid>
              <a:tr h="19243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29868"/>
                  </a:ext>
                </a:extLst>
              </a:tr>
              <a:tr h="19243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9236"/>
                  </a:ext>
                </a:extLst>
              </a:tr>
              <a:tr h="1924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2884"/>
                  </a:ext>
                </a:extLst>
              </a:tr>
            </a:tbl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8A124C33-8CFA-844F-AE0B-F669951F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50"/>
            <a:ext cx="10515600" cy="1325563"/>
          </a:xfrm>
        </p:spPr>
        <p:txBody>
          <a:bodyPr/>
          <a:lstStyle/>
          <a:p>
            <a:r>
              <a:rPr lang="en-GB" dirty="0"/>
              <a:t>Representation of Context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061907-EDFD-F048-A6BF-A5E54583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24</a:t>
            </a:fld>
            <a:endParaRPr lang="en-GB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D3FA7-A0F1-EC47-8A00-7922F019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0395C21-755C-ED40-A65A-72956EB6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7179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F08BE74-BDE7-B947-8BFA-189BCA25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23" y="1894986"/>
            <a:ext cx="5981202" cy="368269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211582CB-EC25-E642-AEF9-B7E7A241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3550285" cy="435768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Interpretations</a:t>
            </a:r>
          </a:p>
          <a:p>
            <a:r>
              <a:rPr lang="en-GB" dirty="0"/>
              <a:t>Wikipedia articles are closest</a:t>
            </a:r>
          </a:p>
          <a:p>
            <a:r>
              <a:rPr lang="en-GB" dirty="0"/>
              <a:t>Summaries are not far off and might be fine-tuned to get better results</a:t>
            </a:r>
          </a:p>
          <a:p>
            <a:r>
              <a:rPr lang="en-GB" dirty="0"/>
              <a:t>Some articles are closer/further to all embeddings → captures all concepts better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BD77D8-191F-5C45-8F72-0433C0CA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50"/>
            <a:ext cx="10515600" cy="1325563"/>
          </a:xfrm>
        </p:spPr>
        <p:txBody>
          <a:bodyPr/>
          <a:lstStyle/>
          <a:p>
            <a:r>
              <a:rPr lang="en-GB" dirty="0"/>
              <a:t>Representation of Context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AB2E0B-BEE7-5043-B408-75CEB56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19A019-9051-1F40-A830-582CC514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6D0EF-B348-EF45-B348-A732398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256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BFFAF576-4862-514F-A8F6-AA8D6912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4694872" cy="435768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Experimental Setting</a:t>
            </a:r>
          </a:p>
          <a:p>
            <a:r>
              <a:rPr lang="en-GB" dirty="0"/>
              <a:t>Make sure not every Wikipedia article is close to every newspaper document</a:t>
            </a:r>
          </a:p>
          <a:p>
            <a:r>
              <a:rPr lang="en-GB" dirty="0"/>
              <a:t>Compare every article with every document</a:t>
            </a:r>
          </a:p>
          <a:p>
            <a:r>
              <a:rPr lang="en-GB" dirty="0"/>
              <a:t>Normalized for visualization purposes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Interpretations</a:t>
            </a:r>
          </a:p>
          <a:p>
            <a:r>
              <a:rPr lang="en-GB" dirty="0"/>
              <a:t>Dark diagonal → most Wikipedia articles are close to their respective topic</a:t>
            </a:r>
          </a:p>
          <a:p>
            <a:r>
              <a:rPr lang="en-GB" dirty="0"/>
              <a:t>Intra-class Wikipedia article quality may differ significantly</a:t>
            </a:r>
            <a:endParaRPr lang="en-GB" sz="500" dirty="0"/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6200524-41B1-4B47-9941-5F0A6A35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53" y="1440805"/>
            <a:ext cx="4694872" cy="450914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D33930C-5A18-6747-A1AF-A706B26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50"/>
            <a:ext cx="10515600" cy="1325563"/>
          </a:xfrm>
        </p:spPr>
        <p:txBody>
          <a:bodyPr/>
          <a:lstStyle/>
          <a:p>
            <a:r>
              <a:rPr lang="en-GB" dirty="0"/>
              <a:t>Representation of Context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DF508B-91BB-EB42-A7A1-EC1384FC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87EEB7-7BC3-6D41-AC84-6B2740F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4FCDB-334F-3B4A-ABFC-1F6F432C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46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A848-35A7-7D49-A38A-FB26FFB6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2263"/>
            <a:ext cx="9721850" cy="4357688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 startAt="3"/>
            </a:pPr>
            <a:r>
              <a:rPr lang="en-GB" dirty="0"/>
              <a:t>How to find the correct context?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E29E1E3-B55D-144B-B274-A6F143FE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700DE-1ED2-3440-AB1A-48A94F73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035AB-C268-1444-9859-CEE7753A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7931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DA213-AF5A-2B49-BB8A-A727C218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9721851" cy="4357687"/>
          </a:xfrm>
        </p:spPr>
        <p:txBody>
          <a:bodyPr/>
          <a:lstStyle/>
          <a:p>
            <a:r>
              <a:rPr lang="en-GB" dirty="0"/>
              <a:t>Explicitly gaining user information has been in use for decades One could explicitly ask for more user context</a:t>
            </a:r>
          </a:p>
          <a:p>
            <a:r>
              <a:rPr lang="en-GB" dirty="0"/>
              <a:t>User does not always want to fine-tune the system due to</a:t>
            </a:r>
          </a:p>
          <a:p>
            <a:pPr lvl="1"/>
            <a:r>
              <a:rPr lang="en-GB" dirty="0"/>
              <a:t>time constraints</a:t>
            </a:r>
          </a:p>
          <a:p>
            <a:pPr lvl="1"/>
            <a:r>
              <a:rPr lang="en-GB" dirty="0"/>
              <a:t>privacy concerns</a:t>
            </a:r>
          </a:p>
          <a:p>
            <a:r>
              <a:rPr lang="en-GB" dirty="0"/>
              <a:t>One can implicitly infer the user’s interest</a:t>
            </a:r>
          </a:p>
          <a:p>
            <a:pPr lvl="1"/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F4EBFDA-1091-5D42-AE40-0838E7F1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Optimization of Context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772AEA-BAA2-7A43-8448-0260391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28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D3278-E15E-B242-A061-3E2CA87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5831CF-9072-AD4E-960B-C2F84F6F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215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36995-DE4B-C441-97A5-50B2706A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55" y="1825625"/>
            <a:ext cx="2912030" cy="4558563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/>
              <a:t>Assume a </a:t>
            </a:r>
            <a:r>
              <a:rPr lang="en-GB" sz="1800" dirty="0">
                <a:solidFill>
                  <a:srgbClr val="FF0000"/>
                </a:solidFill>
              </a:rPr>
              <a:t>corpus of documents </a:t>
            </a:r>
            <a:r>
              <a:rPr lang="en-GB" sz="1800" dirty="0"/>
              <a:t>embedded in space</a:t>
            </a:r>
          </a:p>
          <a:p>
            <a:r>
              <a:rPr lang="en-GB" sz="1800" dirty="0"/>
              <a:t>Assume a </a:t>
            </a:r>
            <a:r>
              <a:rPr lang="en-GB" sz="1800" dirty="0">
                <a:solidFill>
                  <a:srgbClr val="4473C5"/>
                </a:solidFill>
              </a:rPr>
              <a:t>context of mitigation measures </a:t>
            </a:r>
            <a:r>
              <a:rPr lang="en-GB" sz="1800" dirty="0"/>
              <a:t>embedded in space</a:t>
            </a:r>
          </a:p>
          <a:p>
            <a:r>
              <a:rPr lang="en-GB" sz="1800" dirty="0"/>
              <a:t>Assume a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context of locations </a:t>
            </a:r>
            <a:r>
              <a:rPr lang="en-GB" sz="1800" dirty="0"/>
              <a:t>embedded in space</a:t>
            </a:r>
          </a:p>
          <a:p>
            <a:r>
              <a:rPr lang="en-GB" sz="1800" dirty="0"/>
              <a:t>Assume a previous sequence of clicked documents </a:t>
            </a:r>
          </a:p>
          <a:p>
            <a:r>
              <a:rPr lang="en-GB" sz="1800" dirty="0"/>
              <a:t>For each context space map each document to its closest corresponding topic</a:t>
            </a:r>
          </a:p>
          <a:p>
            <a:r>
              <a:rPr lang="en-GB" sz="1800" dirty="0"/>
              <a:t>Place a searcher amidst the contexts and move it in the direction of the mapped sequence</a:t>
            </a:r>
          </a:p>
          <a:p>
            <a:r>
              <a:rPr lang="en-GB" sz="1800" dirty="0"/>
              <a:t>For the next query, re-rank according to the topic which is closest to the searcher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4C29D-1B24-9642-9796-8EE11FAC49A3}"/>
              </a:ext>
            </a:extLst>
          </p:cNvPr>
          <p:cNvSpPr txBox="1"/>
          <p:nvPr/>
        </p:nvSpPr>
        <p:spPr>
          <a:xfrm>
            <a:off x="6766989" y="380987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School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AA9E79D0-4204-C942-A7B3-23D0E64FC8A6}"/>
              </a:ext>
            </a:extLst>
          </p:cNvPr>
          <p:cNvGrpSpPr/>
          <p:nvPr/>
        </p:nvGrpSpPr>
        <p:grpSpPr>
          <a:xfrm>
            <a:off x="7772096" y="4086876"/>
            <a:ext cx="2490442" cy="1716351"/>
            <a:chOff x="6831066" y="4643936"/>
            <a:chExt cx="2490442" cy="171635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EF97C0-C984-0F40-8148-D53796E99FF0}"/>
                </a:ext>
              </a:extLst>
            </p:cNvPr>
            <p:cNvSpPr/>
            <p:nvPr/>
          </p:nvSpPr>
          <p:spPr>
            <a:xfrm rot="18567846">
              <a:off x="7349358" y="4276858"/>
              <a:ext cx="1453857" cy="2490442"/>
            </a:xfrm>
            <a:prstGeom prst="ellipse">
              <a:avLst/>
            </a:prstGeom>
            <a:solidFill>
              <a:srgbClr val="FF0000">
                <a:alpha val="9000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56C116-139E-384A-A11F-E23806561FB7}"/>
                </a:ext>
              </a:extLst>
            </p:cNvPr>
            <p:cNvSpPr/>
            <p:nvPr/>
          </p:nvSpPr>
          <p:spPr>
            <a:xfrm>
              <a:off x="7895607" y="557303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675968-3B8C-474C-A5E7-14C9C278905B}"/>
                </a:ext>
              </a:extLst>
            </p:cNvPr>
            <p:cNvSpPr/>
            <p:nvPr/>
          </p:nvSpPr>
          <p:spPr>
            <a:xfrm>
              <a:off x="8052360" y="5811211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1DBF0A-1D64-F944-91A6-7916C4E39F41}"/>
                </a:ext>
              </a:extLst>
            </p:cNvPr>
            <p:cNvSpPr/>
            <p:nvPr/>
          </p:nvSpPr>
          <p:spPr>
            <a:xfrm>
              <a:off x="8200407" y="587783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E1686-6D85-A545-97FE-9B9223E93A80}"/>
                </a:ext>
              </a:extLst>
            </p:cNvPr>
            <p:cNvSpPr/>
            <p:nvPr/>
          </p:nvSpPr>
          <p:spPr>
            <a:xfrm>
              <a:off x="8352807" y="603023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492CED-4D20-CD4C-93E4-4DB004338A64}"/>
                </a:ext>
              </a:extLst>
            </p:cNvPr>
            <p:cNvSpPr/>
            <p:nvPr/>
          </p:nvSpPr>
          <p:spPr>
            <a:xfrm>
              <a:off x="7984434" y="5811212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00EFB2-5C33-4F46-98EF-D046DD73F20A}"/>
                </a:ext>
              </a:extLst>
            </p:cNvPr>
            <p:cNvSpPr/>
            <p:nvPr/>
          </p:nvSpPr>
          <p:spPr>
            <a:xfrm>
              <a:off x="8590550" y="6271460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128BA3-E5A7-B142-83CB-F0FBED7E9800}"/>
                </a:ext>
              </a:extLst>
            </p:cNvPr>
            <p:cNvSpPr/>
            <p:nvPr/>
          </p:nvSpPr>
          <p:spPr>
            <a:xfrm>
              <a:off x="8136834" y="6074646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336075-78D0-6E4D-9A40-EB4A6F103CDB}"/>
                </a:ext>
              </a:extLst>
            </p:cNvPr>
            <p:cNvSpPr/>
            <p:nvPr/>
          </p:nvSpPr>
          <p:spPr>
            <a:xfrm>
              <a:off x="8395914" y="587565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C0C6ED-127D-2E47-BAF5-A995249C67A9}"/>
                </a:ext>
              </a:extLst>
            </p:cNvPr>
            <p:cNvSpPr/>
            <p:nvPr/>
          </p:nvSpPr>
          <p:spPr>
            <a:xfrm>
              <a:off x="8769076" y="5946631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1A37CC-7A2C-F54A-AD55-2B377B97A008}"/>
                </a:ext>
              </a:extLst>
            </p:cNvPr>
            <p:cNvSpPr/>
            <p:nvPr/>
          </p:nvSpPr>
          <p:spPr>
            <a:xfrm>
              <a:off x="8962406" y="6001494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54ADB1-75A5-D441-9DAD-1BE021A58DC5}"/>
                </a:ext>
              </a:extLst>
            </p:cNvPr>
            <p:cNvSpPr/>
            <p:nvPr/>
          </p:nvSpPr>
          <p:spPr>
            <a:xfrm>
              <a:off x="8545701" y="603023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3C4C48-C7CC-4E48-BAB3-D15097475304}"/>
                </a:ext>
              </a:extLst>
            </p:cNvPr>
            <p:cNvSpPr/>
            <p:nvPr/>
          </p:nvSpPr>
          <p:spPr>
            <a:xfrm>
              <a:off x="8698101" y="6182633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DB209E-E366-164B-B920-03447600C7C9}"/>
                </a:ext>
              </a:extLst>
            </p:cNvPr>
            <p:cNvSpPr/>
            <p:nvPr/>
          </p:nvSpPr>
          <p:spPr>
            <a:xfrm>
              <a:off x="7221563" y="5245805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01EF7D-1BC8-BE4F-AC96-7A68EED48889}"/>
                </a:ext>
              </a:extLst>
            </p:cNvPr>
            <p:cNvSpPr/>
            <p:nvPr/>
          </p:nvSpPr>
          <p:spPr>
            <a:xfrm>
              <a:off x="7216338" y="5355532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423CD3-3C85-444C-9608-C793606FF387}"/>
                </a:ext>
              </a:extLst>
            </p:cNvPr>
            <p:cNvSpPr/>
            <p:nvPr/>
          </p:nvSpPr>
          <p:spPr>
            <a:xfrm>
              <a:off x="7372222" y="5284994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9DD2C5-15C7-7A40-9FB7-16AF678BB75B}"/>
                </a:ext>
              </a:extLst>
            </p:cNvPr>
            <p:cNvSpPr/>
            <p:nvPr/>
          </p:nvSpPr>
          <p:spPr>
            <a:xfrm>
              <a:off x="7488915" y="5117027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4D6625-44C1-4346-BB5A-20E5E91ACCA4}"/>
                </a:ext>
              </a:extLst>
            </p:cNvPr>
            <p:cNvSpPr/>
            <p:nvPr/>
          </p:nvSpPr>
          <p:spPr>
            <a:xfrm>
              <a:off x="7654380" y="4643936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781679-9F59-BB45-9A7B-A9C3D1C9F3B7}"/>
                </a:ext>
              </a:extLst>
            </p:cNvPr>
            <p:cNvSpPr/>
            <p:nvPr/>
          </p:nvSpPr>
          <p:spPr>
            <a:xfrm>
              <a:off x="7461049" y="4815495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C20C3D-9F67-FD4A-842F-F73E33AAF7F8}"/>
                </a:ext>
              </a:extLst>
            </p:cNvPr>
            <p:cNvSpPr/>
            <p:nvPr/>
          </p:nvSpPr>
          <p:spPr>
            <a:xfrm>
              <a:off x="7690955" y="5107340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7EDC7B-9C70-914E-B875-A9CE470A9D90}"/>
                </a:ext>
              </a:extLst>
            </p:cNvPr>
            <p:cNvSpPr/>
            <p:nvPr/>
          </p:nvSpPr>
          <p:spPr>
            <a:xfrm>
              <a:off x="7690083" y="5196167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B958BC-6B12-8D42-BE85-8A07E559214B}"/>
                </a:ext>
              </a:extLst>
            </p:cNvPr>
            <p:cNvSpPr/>
            <p:nvPr/>
          </p:nvSpPr>
          <p:spPr>
            <a:xfrm>
              <a:off x="7476722" y="5062164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A73939-33F9-A449-A889-30D14C848625}"/>
                </a:ext>
              </a:extLst>
            </p:cNvPr>
            <p:cNvSpPr/>
            <p:nvPr/>
          </p:nvSpPr>
          <p:spPr>
            <a:xfrm>
              <a:off x="7226787" y="5112564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70AA11-12E6-A744-9FB8-BC1CDD960210}"/>
                </a:ext>
              </a:extLst>
            </p:cNvPr>
            <p:cNvSpPr/>
            <p:nvPr/>
          </p:nvSpPr>
          <p:spPr>
            <a:xfrm>
              <a:off x="7154503" y="5008062"/>
              <a:ext cx="88827" cy="88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0F3E924-2046-D84A-8BAD-CEFB16542DD2}"/>
              </a:ext>
            </a:extLst>
          </p:cNvPr>
          <p:cNvGrpSpPr/>
          <p:nvPr/>
        </p:nvGrpSpPr>
        <p:grpSpPr>
          <a:xfrm>
            <a:off x="9397442" y="1825625"/>
            <a:ext cx="1814549" cy="3636275"/>
            <a:chOff x="9397442" y="2155455"/>
            <a:chExt cx="1814549" cy="36362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78D4CD-85CB-6C47-BE63-7AF3DD3268AE}"/>
                </a:ext>
              </a:extLst>
            </p:cNvPr>
            <p:cNvSpPr/>
            <p:nvPr/>
          </p:nvSpPr>
          <p:spPr>
            <a:xfrm rot="19664090">
              <a:off x="9552518" y="2155455"/>
              <a:ext cx="1453857" cy="3636275"/>
            </a:xfrm>
            <a:prstGeom prst="ellipse">
              <a:avLst/>
            </a:prstGeom>
            <a:solidFill>
              <a:schemeClr val="accent1">
                <a:alpha val="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94D8B0-7C09-C947-93A8-3B33608F5CC9}"/>
                </a:ext>
              </a:extLst>
            </p:cNvPr>
            <p:cNvSpPr/>
            <p:nvPr/>
          </p:nvSpPr>
          <p:spPr>
            <a:xfrm>
              <a:off x="9397442" y="3561277"/>
              <a:ext cx="88827" cy="88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D2369B-7983-D841-8058-5EBE1CBF3BDF}"/>
                </a:ext>
              </a:extLst>
            </p:cNvPr>
            <p:cNvSpPr/>
            <p:nvPr/>
          </p:nvSpPr>
          <p:spPr>
            <a:xfrm>
              <a:off x="9493826" y="2935304"/>
              <a:ext cx="88827" cy="88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26E7A0-C000-CE4E-B160-6F0088A74211}"/>
                </a:ext>
              </a:extLst>
            </p:cNvPr>
            <p:cNvSpPr/>
            <p:nvPr/>
          </p:nvSpPr>
          <p:spPr>
            <a:xfrm>
              <a:off x="9709799" y="2490698"/>
              <a:ext cx="88827" cy="88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5B3419-2EFB-E34E-BF80-D5B8A2B59EBE}"/>
                </a:ext>
              </a:extLst>
            </p:cNvPr>
            <p:cNvSpPr/>
            <p:nvPr/>
          </p:nvSpPr>
          <p:spPr>
            <a:xfrm>
              <a:off x="10904444" y="4199831"/>
              <a:ext cx="88827" cy="88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D556B3-60F5-2D45-A528-04D1A2CC5B1F}"/>
                </a:ext>
              </a:extLst>
            </p:cNvPr>
            <p:cNvSpPr/>
            <p:nvPr/>
          </p:nvSpPr>
          <p:spPr>
            <a:xfrm>
              <a:off x="11123164" y="5427077"/>
              <a:ext cx="88827" cy="88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81C1AA29-3069-CC4C-BAF2-45BC6C03C77A}"/>
              </a:ext>
            </a:extLst>
          </p:cNvPr>
          <p:cNvGrpSpPr/>
          <p:nvPr/>
        </p:nvGrpSpPr>
        <p:grpSpPr>
          <a:xfrm>
            <a:off x="5468548" y="3847941"/>
            <a:ext cx="1765036" cy="2252722"/>
            <a:chOff x="5468548" y="4177771"/>
            <a:chExt cx="1765036" cy="22527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E1C28D-95C9-6B45-B54E-CA5B9D730BD0}"/>
                </a:ext>
              </a:extLst>
            </p:cNvPr>
            <p:cNvSpPr/>
            <p:nvPr/>
          </p:nvSpPr>
          <p:spPr>
            <a:xfrm rot="1694604">
              <a:off x="5468548" y="4177771"/>
              <a:ext cx="1765036" cy="2252722"/>
            </a:xfrm>
            <a:prstGeom prst="ellipse">
              <a:avLst/>
            </a:prstGeom>
            <a:solidFill>
              <a:schemeClr val="accent6">
                <a:lumMod val="75000"/>
                <a:alpha val="9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6D1BC7-1C86-434F-A232-0A6CCE2FDDAE}"/>
                </a:ext>
              </a:extLst>
            </p:cNvPr>
            <p:cNvSpPr/>
            <p:nvPr/>
          </p:nvSpPr>
          <p:spPr>
            <a:xfrm>
              <a:off x="6088158" y="4499438"/>
              <a:ext cx="88827" cy="888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4BCCAB-115A-3945-AABC-6BE4401923EB}"/>
                </a:ext>
              </a:extLst>
            </p:cNvPr>
            <p:cNvSpPr/>
            <p:nvPr/>
          </p:nvSpPr>
          <p:spPr>
            <a:xfrm>
              <a:off x="6714184" y="4340119"/>
              <a:ext cx="88827" cy="888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033863-CB87-024E-BF81-4EDFC4E84D71}"/>
                </a:ext>
              </a:extLst>
            </p:cNvPr>
            <p:cNvSpPr/>
            <p:nvPr/>
          </p:nvSpPr>
          <p:spPr>
            <a:xfrm>
              <a:off x="6495464" y="5644276"/>
              <a:ext cx="88827" cy="888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5643F-B598-794B-AD76-D55BAE55EFB6}"/>
                </a:ext>
              </a:extLst>
            </p:cNvPr>
            <p:cNvSpPr/>
            <p:nvPr/>
          </p:nvSpPr>
          <p:spPr>
            <a:xfrm>
              <a:off x="6081087" y="6166971"/>
              <a:ext cx="88827" cy="888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CAE49F8-05C6-1441-BEB0-BF0ADE70235F}"/>
              </a:ext>
            </a:extLst>
          </p:cNvPr>
          <p:cNvSpPr/>
          <p:nvPr/>
        </p:nvSpPr>
        <p:spPr>
          <a:xfrm>
            <a:off x="6397781" y="4826608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14F875-823E-A741-80B0-237DF0502E93}"/>
              </a:ext>
            </a:extLst>
          </p:cNvPr>
          <p:cNvSpPr/>
          <p:nvPr/>
        </p:nvSpPr>
        <p:spPr>
          <a:xfrm>
            <a:off x="10084594" y="3328558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BD0C520-2F92-B64D-9E7E-D302A110DAB8}"/>
              </a:ext>
            </a:extLst>
          </p:cNvPr>
          <p:cNvCxnSpPr>
            <a:cxnSpLocks/>
          </p:cNvCxnSpPr>
          <p:nvPr/>
        </p:nvCxnSpPr>
        <p:spPr>
          <a:xfrm>
            <a:off x="10157143" y="3421523"/>
            <a:ext cx="408513" cy="683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33683C-62B7-A94A-BD35-576784EA14F8}"/>
              </a:ext>
            </a:extLst>
          </p:cNvPr>
          <p:cNvCxnSpPr>
            <a:cxnSpLocks/>
          </p:cNvCxnSpPr>
          <p:nvPr/>
        </p:nvCxnSpPr>
        <p:spPr>
          <a:xfrm>
            <a:off x="10618306" y="4206112"/>
            <a:ext cx="180784" cy="30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7322423-C619-C943-8FFF-C19125291F13}"/>
              </a:ext>
            </a:extLst>
          </p:cNvPr>
          <p:cNvCxnSpPr>
            <a:cxnSpLocks/>
          </p:cNvCxnSpPr>
          <p:nvPr/>
        </p:nvCxnSpPr>
        <p:spPr>
          <a:xfrm>
            <a:off x="10859415" y="4606931"/>
            <a:ext cx="60516" cy="97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04F07FA-6F1B-3E41-AB89-ECD873E9C7AA}"/>
              </a:ext>
            </a:extLst>
          </p:cNvPr>
          <p:cNvCxnSpPr>
            <a:cxnSpLocks/>
          </p:cNvCxnSpPr>
          <p:nvPr/>
        </p:nvCxnSpPr>
        <p:spPr>
          <a:xfrm>
            <a:off x="10960437" y="4816585"/>
            <a:ext cx="38291" cy="59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70218BF-C382-A34F-8772-79B0F2A9AB04}"/>
              </a:ext>
            </a:extLst>
          </p:cNvPr>
          <p:cNvSpPr/>
          <p:nvPr/>
        </p:nvSpPr>
        <p:spPr>
          <a:xfrm>
            <a:off x="10779994" y="4513668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EBCFE8-8CC0-204C-B8EE-0E33321069C3}"/>
              </a:ext>
            </a:extLst>
          </p:cNvPr>
          <p:cNvSpPr/>
          <p:nvPr/>
        </p:nvSpPr>
        <p:spPr>
          <a:xfrm>
            <a:off x="10891100" y="4716312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6FEBE1-535D-CC4E-B02E-99A8ED752F28}"/>
              </a:ext>
            </a:extLst>
          </p:cNvPr>
          <p:cNvSpPr/>
          <p:nvPr/>
        </p:nvSpPr>
        <p:spPr>
          <a:xfrm>
            <a:off x="10980719" y="4878774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85AEF1-A3EF-9746-A48E-AF30761AF05B}"/>
              </a:ext>
            </a:extLst>
          </p:cNvPr>
          <p:cNvSpPr/>
          <p:nvPr/>
        </p:nvSpPr>
        <p:spPr>
          <a:xfrm>
            <a:off x="10542273" y="4111198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AF4A8F-133F-1849-8EE4-B8EE1D5ADBFB}"/>
              </a:ext>
            </a:extLst>
          </p:cNvPr>
          <p:cNvSpPr/>
          <p:nvPr/>
        </p:nvSpPr>
        <p:spPr>
          <a:xfrm>
            <a:off x="9739681" y="4453198"/>
            <a:ext cx="88827" cy="888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91998E6-6377-5B48-A4BC-C883EA9C9FA9}"/>
              </a:ext>
            </a:extLst>
          </p:cNvPr>
          <p:cNvSpPr txBox="1"/>
          <p:nvPr/>
        </p:nvSpPr>
        <p:spPr>
          <a:xfrm>
            <a:off x="11211392" y="5097247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Hand</a:t>
            </a:r>
          </a:p>
          <a:p>
            <a:r>
              <a:rPr lang="en-GB" sz="1200" dirty="0"/>
              <a:t>Washing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1A892D6-E81D-8E48-9A9E-1BD88A10A8F7}"/>
              </a:ext>
            </a:extLst>
          </p:cNvPr>
          <p:cNvSpPr txBox="1"/>
          <p:nvPr/>
        </p:nvSpPr>
        <p:spPr>
          <a:xfrm>
            <a:off x="5101376" y="3959385"/>
            <a:ext cx="99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Kindergarten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1A1DF51-494D-264A-9120-2D5AFFF09A36}"/>
              </a:ext>
            </a:extLst>
          </p:cNvPr>
          <p:cNvCxnSpPr>
            <a:cxnSpLocks/>
          </p:cNvCxnSpPr>
          <p:nvPr/>
        </p:nvCxnSpPr>
        <p:spPr>
          <a:xfrm flipV="1">
            <a:off x="6461509" y="4508140"/>
            <a:ext cx="117121" cy="311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2951FA1-BFA3-1841-880A-784003B2619B}"/>
              </a:ext>
            </a:extLst>
          </p:cNvPr>
          <p:cNvSpPr/>
          <p:nvPr/>
        </p:nvSpPr>
        <p:spPr>
          <a:xfrm>
            <a:off x="6548095" y="4417406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F9AD70AF-D8F1-074C-9330-75357C23B762}"/>
              </a:ext>
            </a:extLst>
          </p:cNvPr>
          <p:cNvCxnSpPr>
            <a:cxnSpLocks/>
          </p:cNvCxnSpPr>
          <p:nvPr/>
        </p:nvCxnSpPr>
        <p:spPr>
          <a:xfrm flipV="1">
            <a:off x="6614630" y="4238504"/>
            <a:ext cx="57151" cy="1724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AF164E4-112E-3142-AE0C-E30F888A7DE8}"/>
              </a:ext>
            </a:extLst>
          </p:cNvPr>
          <p:cNvSpPr/>
          <p:nvPr/>
        </p:nvSpPr>
        <p:spPr>
          <a:xfrm>
            <a:off x="6642422" y="4150457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0D0510F-C0C8-2F49-BD4A-73F57F32DAE1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6533103" y="4169608"/>
            <a:ext cx="118812" cy="14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7D4096D-9BB1-0940-957F-46C00510EC88}"/>
              </a:ext>
            </a:extLst>
          </p:cNvPr>
          <p:cNvSpPr/>
          <p:nvPr/>
        </p:nvSpPr>
        <p:spPr>
          <a:xfrm>
            <a:off x="6444276" y="4139627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3D8D343-6D6A-DE4A-8BDB-3F86392A8387}"/>
              </a:ext>
            </a:extLst>
          </p:cNvPr>
          <p:cNvCxnSpPr>
            <a:cxnSpLocks/>
          </p:cNvCxnSpPr>
          <p:nvPr/>
        </p:nvCxnSpPr>
        <p:spPr>
          <a:xfrm flipV="1">
            <a:off x="6527980" y="4081908"/>
            <a:ext cx="118619" cy="63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CC17021-B8B5-A946-878C-F3C4476884A5}"/>
              </a:ext>
            </a:extLst>
          </p:cNvPr>
          <p:cNvSpPr/>
          <p:nvPr/>
        </p:nvSpPr>
        <p:spPr>
          <a:xfrm>
            <a:off x="6634522" y="4027445"/>
            <a:ext cx="88827" cy="8882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A6C361F-9780-B64C-8A6E-8A20C775DA2A}"/>
              </a:ext>
            </a:extLst>
          </p:cNvPr>
          <p:cNvCxnSpPr>
            <a:cxnSpLocks/>
            <a:stCxn id="61" idx="3"/>
            <a:endCxn id="26" idx="6"/>
          </p:cNvCxnSpPr>
          <p:nvPr/>
        </p:nvCxnSpPr>
        <p:spPr>
          <a:xfrm flipH="1">
            <a:off x="8720812" y="4529017"/>
            <a:ext cx="1031877" cy="656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9F9ECC4-F0AA-494A-B696-DE8582228D8A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 flipV="1">
            <a:off x="8671229" y="4099884"/>
            <a:ext cx="1081460" cy="4291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4291C22C-E050-DC4E-9F6F-369DDBC57797}"/>
              </a:ext>
            </a:extLst>
          </p:cNvPr>
          <p:cNvCxnSpPr>
            <a:cxnSpLocks/>
            <a:stCxn id="61" idx="3"/>
            <a:endCxn id="25" idx="7"/>
          </p:cNvCxnSpPr>
          <p:nvPr/>
        </p:nvCxnSpPr>
        <p:spPr>
          <a:xfrm flipH="1" flipV="1">
            <a:off x="8477898" y="4271443"/>
            <a:ext cx="1274791" cy="2575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B79F8C0-9CE0-3D42-8B70-F4DE8EA8A7BC}"/>
              </a:ext>
            </a:extLst>
          </p:cNvPr>
          <p:cNvCxnSpPr>
            <a:cxnSpLocks/>
            <a:stCxn id="61" idx="3"/>
            <a:endCxn id="28" idx="7"/>
          </p:cNvCxnSpPr>
          <p:nvPr/>
        </p:nvCxnSpPr>
        <p:spPr>
          <a:xfrm flipH="1" flipV="1">
            <a:off x="8493571" y="4518112"/>
            <a:ext cx="1259118" cy="10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92D2677-D43A-654A-B5AD-E07ABD573042}"/>
              </a:ext>
            </a:extLst>
          </p:cNvPr>
          <p:cNvCxnSpPr>
            <a:cxnSpLocks/>
            <a:stCxn id="61" idx="3"/>
            <a:endCxn id="27" idx="6"/>
          </p:cNvCxnSpPr>
          <p:nvPr/>
        </p:nvCxnSpPr>
        <p:spPr>
          <a:xfrm flipH="1">
            <a:off x="8719940" y="4529017"/>
            <a:ext cx="1032749" cy="15450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7FDD378-A6F9-C241-AB0A-FE0F75CD6A4C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8706932" y="4714926"/>
            <a:ext cx="2398225" cy="418337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AB87F53-1AB7-D44B-A276-BEE7CE2E71AB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6803011" y="4054703"/>
            <a:ext cx="1611731" cy="48135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AED0CFE-F646-8E48-BC93-8A82A750E3B3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>
            <a:off x="6803011" y="4054703"/>
            <a:ext cx="1599068" cy="2481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21841E8-A24C-8E41-8BAE-3A88E8FCBE6E}"/>
              </a:ext>
            </a:extLst>
          </p:cNvPr>
          <p:cNvCxnSpPr>
            <a:cxnSpLocks/>
            <a:stCxn id="37" idx="6"/>
            <a:endCxn id="24" idx="1"/>
          </p:cNvCxnSpPr>
          <p:nvPr/>
        </p:nvCxnSpPr>
        <p:spPr>
          <a:xfrm>
            <a:off x="6803011" y="4054703"/>
            <a:ext cx="1805407" cy="4518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007B5B9-E3AB-9B46-919A-3469B321F9F9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8719940" y="4593931"/>
            <a:ext cx="2403224" cy="547730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elle 114">
            <a:extLst>
              <a:ext uri="{FF2B5EF4-FFF2-40B4-BE49-F238E27FC236}">
                <a16:creationId xmlns:a16="http://schemas.microsoft.com/office/drawing/2014/main" id="{10DE18F0-985C-E240-9FF5-6983F45CE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82779"/>
              </p:ext>
            </p:extLst>
          </p:nvPr>
        </p:nvGraphicFramePr>
        <p:xfrm>
          <a:off x="3458123" y="1908340"/>
          <a:ext cx="51817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40">
                  <a:extLst>
                    <a:ext uri="{9D8B030D-6E8A-4147-A177-3AD203B41FA5}">
                      <a16:colId xmlns:a16="http://schemas.microsoft.com/office/drawing/2014/main" val="4281358621"/>
                    </a:ext>
                  </a:extLst>
                </a:gridCol>
                <a:gridCol w="1036340">
                  <a:extLst>
                    <a:ext uri="{9D8B030D-6E8A-4147-A177-3AD203B41FA5}">
                      <a16:colId xmlns:a16="http://schemas.microsoft.com/office/drawing/2014/main" val="1036558175"/>
                    </a:ext>
                  </a:extLst>
                </a:gridCol>
                <a:gridCol w="1036340">
                  <a:extLst>
                    <a:ext uri="{9D8B030D-6E8A-4147-A177-3AD203B41FA5}">
                      <a16:colId xmlns:a16="http://schemas.microsoft.com/office/drawing/2014/main" val="2007142523"/>
                    </a:ext>
                  </a:extLst>
                </a:gridCol>
                <a:gridCol w="1036340">
                  <a:extLst>
                    <a:ext uri="{9D8B030D-6E8A-4147-A177-3AD203B41FA5}">
                      <a16:colId xmlns:a16="http://schemas.microsoft.com/office/drawing/2014/main" val="3245210412"/>
                    </a:ext>
                  </a:extLst>
                </a:gridCol>
                <a:gridCol w="1036340">
                  <a:extLst>
                    <a:ext uri="{9D8B030D-6E8A-4147-A177-3AD203B41FA5}">
                      <a16:colId xmlns:a16="http://schemas.microsoft.com/office/drawing/2014/main" val="419805596"/>
                    </a:ext>
                  </a:extLst>
                </a:gridCol>
              </a:tblGrid>
              <a:tr h="175369">
                <a:tc>
                  <a:txBody>
                    <a:bodyPr/>
                    <a:lstStyle/>
                    <a:p>
                      <a:r>
                        <a:rPr lang="en-GB" sz="1200" dirty="0"/>
                        <a:t>Documents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Doc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Doc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66178"/>
                  </a:ext>
                </a:extLst>
              </a:tr>
              <a:tr h="175369">
                <a:tc>
                  <a:txBody>
                    <a:bodyPr/>
                    <a:lstStyle/>
                    <a:p>
                      <a:r>
                        <a:rPr lang="en-GB" sz="1200" dirty="0"/>
                        <a:t>Locations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School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Kindergarten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School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979571"/>
                  </a:ext>
                </a:extLst>
              </a:tr>
              <a:tr h="292282">
                <a:tc>
                  <a:txBody>
                    <a:bodyPr/>
                    <a:lstStyle/>
                    <a:p>
                      <a:r>
                        <a:rPr lang="en-GB" sz="1200" dirty="0"/>
                        <a:t>Mitigation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Hand</a:t>
                      </a:r>
                    </a:p>
                    <a:p>
                      <a:r>
                        <a:rPr lang="en-GB" sz="1200" dirty="0"/>
                        <a:t>washing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Hand</a:t>
                      </a:r>
                    </a:p>
                    <a:p>
                      <a:r>
                        <a:rPr lang="en-GB" sz="1200" dirty="0"/>
                        <a:t>washing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Hand</a:t>
                      </a:r>
                    </a:p>
                    <a:p>
                      <a:r>
                        <a:rPr lang="en-GB" sz="1200" dirty="0"/>
                        <a:t>washing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Hand washing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827615"/>
                  </a:ext>
                </a:extLst>
              </a:tr>
            </a:tbl>
          </a:graphicData>
        </a:graphic>
      </p:graphicFrame>
      <p:sp>
        <p:nvSpPr>
          <p:cNvPr id="117" name="Rechteck 116">
            <a:extLst>
              <a:ext uri="{FF2B5EF4-FFF2-40B4-BE49-F238E27FC236}">
                <a16:creationId xmlns:a16="http://schemas.microsoft.com/office/drawing/2014/main" id="{9F15A311-AEC7-9F41-9B4E-0E0C043D0EE2}"/>
              </a:ext>
            </a:extLst>
          </p:cNvPr>
          <p:cNvSpPr/>
          <p:nvPr/>
        </p:nvSpPr>
        <p:spPr>
          <a:xfrm>
            <a:off x="3174685" y="2180492"/>
            <a:ext cx="5818705" cy="954594"/>
          </a:xfrm>
          <a:prstGeom prst="rect">
            <a:avLst/>
          </a:prstGeom>
          <a:solidFill>
            <a:srgbClr val="F2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5757DDF-B9BA-AD41-ABC0-7E317C9B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Optimization of Context: example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1D30BF-9490-B148-86C1-1EC75046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29</a:t>
            </a:fld>
            <a:endParaRPr lang="en-GB" dirty="0"/>
          </a:p>
        </p:txBody>
      </p:sp>
      <p:sp>
        <p:nvSpPr>
          <p:cNvPr id="38" name="Datumsplatzhalter 37">
            <a:extLst>
              <a:ext uri="{FF2B5EF4-FFF2-40B4-BE49-F238E27FC236}">
                <a16:creationId xmlns:a16="http://schemas.microsoft.com/office/drawing/2014/main" id="{080FEF4B-6DD5-4D4E-B886-83347AEA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2" name="Fußzeilenplatzhalter 51">
            <a:extLst>
              <a:ext uri="{FF2B5EF4-FFF2-40B4-BE49-F238E27FC236}">
                <a16:creationId xmlns:a16="http://schemas.microsoft.com/office/drawing/2014/main" id="{138C4F2C-22C6-FE47-9604-30DE5467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05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61" grpId="0" animBg="1"/>
      <p:bldP spid="62" grpId="0"/>
      <p:bldP spid="63" grpId="0"/>
      <p:bldP spid="67" grpId="0" animBg="1"/>
      <p:bldP spid="69" grpId="0" animBg="1"/>
      <p:bldP spid="71" grpId="0" animBg="1"/>
      <p:bldP spid="73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4DA90-28DD-B149-82D0-9F0C828E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118724" cy="1325563"/>
          </a:xfrm>
        </p:spPr>
        <p:txBody>
          <a:bodyPr/>
          <a:lstStyle/>
          <a:p>
            <a:r>
              <a:rPr lang="en-GB" dirty="0"/>
              <a:t>Introduction – Academics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667A3-19B1-0E43-BF76-46B37BA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9721851" cy="4357687"/>
          </a:xfrm>
        </p:spPr>
        <p:txBody>
          <a:bodyPr>
            <a:normAutofit/>
          </a:bodyPr>
          <a:lstStyle/>
          <a:p>
            <a:pPr>
              <a:tabLst>
                <a:tab pos="2216150" algn="l"/>
              </a:tabLst>
            </a:pPr>
            <a:r>
              <a:rPr lang="en-GB" dirty="0"/>
              <a:t>2004 – 2015: 	Abitur in Butzbach</a:t>
            </a:r>
          </a:p>
          <a:p>
            <a:pPr>
              <a:tabLst>
                <a:tab pos="2216150" algn="l"/>
              </a:tabLst>
            </a:pPr>
            <a:r>
              <a:rPr lang="en-GB" dirty="0"/>
              <a:t>2011 – 2012:	High school year in California, USA</a:t>
            </a:r>
          </a:p>
          <a:p>
            <a:pPr>
              <a:tabLst>
                <a:tab pos="2216150" algn="l"/>
              </a:tabLst>
            </a:pPr>
            <a:r>
              <a:rPr lang="en-GB" dirty="0"/>
              <a:t>2015 – 2018: 	Studies in business and physics (not completed)</a:t>
            </a:r>
          </a:p>
          <a:p>
            <a:pPr>
              <a:tabLst>
                <a:tab pos="2216150" algn="l"/>
              </a:tabLst>
            </a:pPr>
            <a:r>
              <a:rPr lang="en-GB" dirty="0"/>
              <a:t>2018 – 2020:	Bachelor’s in Computer Science with a minor in 	linguistics at Goethe University Frankfurt</a:t>
            </a:r>
          </a:p>
          <a:p>
            <a:pPr>
              <a:tabLst>
                <a:tab pos="2216150" algn="l"/>
              </a:tabLst>
            </a:pPr>
            <a:r>
              <a:rPr lang="en-GB" dirty="0"/>
              <a:t>2020 – now:	Master’s in Data Engineering and Analytics 	majoring in ML and NLP at Technical 	University Munich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401EF2-F639-C946-B29D-5D1C23B1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BCFE4-1FDB-F74E-BEB5-19495A9E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3D127F-8079-704D-A596-818C753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75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21AD1-65D0-0B42-9D2F-4DB6C100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04C2C-7573-D94E-B630-505BC8F0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9721851" cy="43576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Last scenario is a theoretical construct and not thoroughly tested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Assumed clean sequence – noisy sequences will certainly occur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Assumed distinct topic borders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EFE99-87D6-9545-BD24-4769C92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3F4874-9445-A549-A830-C43143BE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0E1EBC-00D6-EF44-BC1E-941DE06B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484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A848-35A7-7D49-A38A-FB26FFB6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592263"/>
            <a:ext cx="9721850" cy="435768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Thank you for your attention.</a:t>
            </a:r>
          </a:p>
          <a:p>
            <a:pPr marL="514350" indent="-514350" algn="ctr">
              <a:buFont typeface="+mj-lt"/>
              <a:buAutoNum type="arabicPeriod" startAt="3"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Questions?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A5C724-38F8-3941-BC2D-5ECFAF5D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31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1C2DD-7EFD-2644-96E8-D12ED00A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5DAED-655F-C54D-8CF6-4073D184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39158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F2CDA-C2CA-A54B-856C-CC97016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5125"/>
            <a:ext cx="10515600" cy="1325563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1E23-3AC2-D940-9D3C-D371C1E3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588" y="1592263"/>
            <a:ext cx="9685337" cy="43576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Slide 12:</a:t>
            </a:r>
          </a:p>
          <a:p>
            <a:pPr marL="0" indent="0">
              <a:buNone/>
            </a:pPr>
            <a:r>
              <a:rPr lang="en-GB" dirty="0"/>
              <a:t>[1] </a:t>
            </a:r>
            <a:r>
              <a:rPr lang="de-DE" dirty="0" err="1"/>
              <a:t>Ethayarajh</a:t>
            </a:r>
            <a:r>
              <a:rPr lang="de-DE" dirty="0"/>
              <a:t>, K., </a:t>
            </a:r>
            <a:r>
              <a:rPr lang="de-DE" dirty="0" err="1"/>
              <a:t>Duvenaud</a:t>
            </a:r>
            <a:r>
              <a:rPr lang="de-DE" dirty="0"/>
              <a:t>, D., &amp; Hirst, G. (2018).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linear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analogies</a:t>
            </a:r>
            <a:r>
              <a:rPr lang="de-DE" dirty="0"/>
              <a:t>. </a:t>
            </a:r>
            <a:r>
              <a:rPr lang="de-DE" i="1" dirty="0" err="1"/>
              <a:t>arXiv</a:t>
            </a:r>
            <a:r>
              <a:rPr lang="de-DE" i="1" dirty="0"/>
              <a:t> </a:t>
            </a:r>
            <a:r>
              <a:rPr lang="de-DE" i="1" dirty="0" err="1"/>
              <a:t>preprint</a:t>
            </a:r>
            <a:r>
              <a:rPr lang="de-DE" i="1" dirty="0"/>
              <a:t> arXiv:1810.04882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Slide 19: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 err="1"/>
              <a:t>Boughareb</a:t>
            </a:r>
            <a:r>
              <a:rPr lang="de-DE" dirty="0"/>
              <a:t>, D., &amp; Farah, N. (2014). </a:t>
            </a:r>
            <a:r>
              <a:rPr lang="de-DE" dirty="0" err="1"/>
              <a:t>Context</a:t>
            </a:r>
            <a:r>
              <a:rPr lang="de-DE" dirty="0"/>
              <a:t> in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retrieval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304A22-F453-C343-8888-74F0924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32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80E2C-24BF-C444-BB14-0E3D1DCF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D0D160C-71FD-5E4B-998A-939A2BC8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0728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9276-5778-744A-A43B-8FB63B9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365125"/>
            <a:ext cx="10118726" cy="1325563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F50BB-E2EF-DA40-ABAF-833F2CD7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4" y="1592263"/>
            <a:ext cx="9721851" cy="4357687"/>
          </a:xfrm>
        </p:spPr>
        <p:txBody>
          <a:bodyPr>
            <a:normAutofit/>
          </a:bodyPr>
          <a:lstStyle/>
          <a:p>
            <a:r>
              <a:rPr lang="en-GB" dirty="0"/>
              <a:t>COVID-19 pandemic is a </a:t>
            </a:r>
            <a:r>
              <a:rPr lang="en-GB" b="1" dirty="0"/>
              <a:t>new scenario </a:t>
            </a:r>
            <a:r>
              <a:rPr lang="en-GB" dirty="0"/>
              <a:t>for most of us</a:t>
            </a:r>
          </a:p>
          <a:p>
            <a:r>
              <a:rPr lang="en-GB" dirty="0"/>
              <a:t>Uncertain how to </a:t>
            </a:r>
            <a:r>
              <a:rPr lang="en-GB" b="1" dirty="0"/>
              <a:t>behave correctly</a:t>
            </a:r>
            <a:endParaRPr lang="en-GB" dirty="0"/>
          </a:p>
          <a:p>
            <a:r>
              <a:rPr lang="en-GB" b="1" dirty="0"/>
              <a:t>Large volume </a:t>
            </a:r>
            <a:r>
              <a:rPr lang="en-GB" dirty="0"/>
              <a:t>of information</a:t>
            </a:r>
          </a:p>
          <a:p>
            <a:r>
              <a:rPr lang="en-GB" b="1" dirty="0"/>
              <a:t>Dynamic</a:t>
            </a:r>
            <a:r>
              <a:rPr lang="en-GB" dirty="0"/>
              <a:t> information landscape</a:t>
            </a:r>
          </a:p>
          <a:p>
            <a:r>
              <a:rPr lang="en-GB" dirty="0"/>
              <a:t>People use </a:t>
            </a:r>
            <a:r>
              <a:rPr lang="en-GB" b="1" dirty="0"/>
              <a:t>search tools </a:t>
            </a:r>
            <a:r>
              <a:rPr lang="en-GB" dirty="0"/>
              <a:t>to complement their information need</a:t>
            </a:r>
          </a:p>
          <a:p>
            <a:r>
              <a:rPr lang="en-GB" dirty="0"/>
              <a:t>Search engines </a:t>
            </a:r>
            <a:r>
              <a:rPr lang="en-GB" b="1" dirty="0"/>
              <a:t>possibly too general </a:t>
            </a:r>
            <a:r>
              <a:rPr lang="en-GB" dirty="0"/>
              <a:t>to find fitting information</a:t>
            </a:r>
          </a:p>
          <a:p>
            <a:r>
              <a:rPr lang="en-GB" dirty="0"/>
              <a:t>Explicit search query </a:t>
            </a:r>
            <a:r>
              <a:rPr lang="en-GB" b="1" dirty="0"/>
              <a:t>may not express intent </a:t>
            </a:r>
            <a:r>
              <a:rPr lang="en-GB" dirty="0"/>
              <a:t>of the user</a:t>
            </a:r>
          </a:p>
          <a:p>
            <a:r>
              <a:rPr lang="en-GB" dirty="0"/>
              <a:t>Goal: find the context around the user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4FDB06-925C-3743-835A-3885159C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7838F-45F2-B947-8765-5510599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6AECAC-C592-B84C-9A5E-3BDD1DF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842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34DC1-9197-DD47-B733-BFD2C66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365125"/>
            <a:ext cx="10118725" cy="1325563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76F7BF-1CE1-5044-A309-B93ABA6C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29" y="4272803"/>
            <a:ext cx="1420582" cy="13521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B7EB0EF-B784-D94A-9B51-7D9D4A5D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027" y="4422693"/>
            <a:ext cx="1352140" cy="135214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503E2F-BE29-7446-A225-B58EE0A8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04" y="4161547"/>
            <a:ext cx="1559151" cy="155915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8B168FFF-FB7A-5A47-9B95-EA24AFAC34A5}"/>
              </a:ext>
            </a:extLst>
          </p:cNvPr>
          <p:cNvSpPr txBox="1"/>
          <p:nvPr/>
        </p:nvSpPr>
        <p:spPr>
          <a:xfrm>
            <a:off x="2212913" y="2087133"/>
            <a:ext cx="60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Mom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40C268-CCB0-494B-9B9E-0C4076CA965E}"/>
              </a:ext>
            </a:extLst>
          </p:cNvPr>
          <p:cNvSpPr txBox="1"/>
          <p:nvPr/>
        </p:nvSpPr>
        <p:spPr>
          <a:xfrm>
            <a:off x="3747793" y="2083436"/>
            <a:ext cx="2497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“I am wondering how affected my son is by the corona virus. Is he a transmitter of the virus as well?”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A3DDA9-4394-8946-991F-2427FBDB2B85}"/>
              </a:ext>
            </a:extLst>
          </p:cNvPr>
          <p:cNvSpPr txBox="1"/>
          <p:nvPr/>
        </p:nvSpPr>
        <p:spPr>
          <a:xfrm>
            <a:off x="6325572" y="2089366"/>
            <a:ext cx="217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“Should my child wear a face mask at school”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E0E983-4410-B644-9F26-30630A87FD24}"/>
              </a:ext>
            </a:extLst>
          </p:cNvPr>
          <p:cNvSpPr/>
          <p:nvPr/>
        </p:nvSpPr>
        <p:spPr>
          <a:xfrm>
            <a:off x="8808640" y="2435307"/>
            <a:ext cx="1495783" cy="67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0FAC6E-BCB8-C34E-9FE1-767F35109032}"/>
              </a:ext>
            </a:extLst>
          </p:cNvPr>
          <p:cNvSpPr/>
          <p:nvPr/>
        </p:nvSpPr>
        <p:spPr>
          <a:xfrm>
            <a:off x="4216342" y="3346056"/>
            <a:ext cx="1495783" cy="67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Information need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8FD2721-FAA4-4947-B069-BD1F9C2F825B}"/>
              </a:ext>
            </a:extLst>
          </p:cNvPr>
          <p:cNvSpPr/>
          <p:nvPr/>
        </p:nvSpPr>
        <p:spPr>
          <a:xfrm>
            <a:off x="6663339" y="3346055"/>
            <a:ext cx="1495783" cy="67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59DC67-696C-684E-8C91-7CF650876D50}"/>
              </a:ext>
            </a:extLst>
          </p:cNvPr>
          <p:cNvSpPr/>
          <p:nvPr/>
        </p:nvSpPr>
        <p:spPr>
          <a:xfrm>
            <a:off x="8808640" y="4267441"/>
            <a:ext cx="1495783" cy="67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Retrieved documents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2888BC-EA2C-2F4B-AA43-BC3FB5C5602A}"/>
              </a:ext>
            </a:extLst>
          </p:cNvPr>
          <p:cNvSpPr txBox="1"/>
          <p:nvPr/>
        </p:nvSpPr>
        <p:spPr>
          <a:xfrm>
            <a:off x="8922472" y="3421527"/>
            <a:ext cx="1268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/>
              <a:t>Retrieval function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762C71-045F-8144-A3EF-A03AE0AF1A08}"/>
              </a:ext>
            </a:extLst>
          </p:cNvPr>
          <p:cNvSpPr/>
          <p:nvPr/>
        </p:nvSpPr>
        <p:spPr>
          <a:xfrm>
            <a:off x="1769345" y="3346057"/>
            <a:ext cx="1495783" cy="67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AC286B6-9362-5047-B8EA-112DD2052919}"/>
              </a:ext>
            </a:extLst>
          </p:cNvPr>
          <p:cNvSpPr txBox="1"/>
          <p:nvPr/>
        </p:nvSpPr>
        <p:spPr>
          <a:xfrm>
            <a:off x="5693865" y="3406909"/>
            <a:ext cx="105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Formulates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DF563C-1F6F-664B-B31D-681F6B764E78}"/>
              </a:ext>
            </a:extLst>
          </p:cNvPr>
          <p:cNvSpPr txBox="1"/>
          <p:nvPr/>
        </p:nvSpPr>
        <p:spPr>
          <a:xfrm>
            <a:off x="3520808" y="343880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Has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7ADCFA-0FEB-0C4C-9E15-69735A700976}"/>
              </a:ext>
            </a:extLst>
          </p:cNvPr>
          <p:cNvSpPr txBox="1"/>
          <p:nvPr/>
        </p:nvSpPr>
        <p:spPr>
          <a:xfrm>
            <a:off x="9562420" y="3952205"/>
            <a:ext cx="751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Returns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87DDF0-C575-C44D-A971-E376B6CE3A48}"/>
              </a:ext>
            </a:extLst>
          </p:cNvPr>
          <p:cNvSpPr txBox="1"/>
          <p:nvPr/>
        </p:nvSpPr>
        <p:spPr>
          <a:xfrm>
            <a:off x="10218732" y="2958059"/>
            <a:ext cx="18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9470F026-8E94-4546-8B0F-E0707AAD9A34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265128" y="3683138"/>
            <a:ext cx="9512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15A6E23E-100D-B64F-814E-589141ACF8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12125" y="3683137"/>
            <a:ext cx="9512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F00F9DB-F920-0849-B67A-16E5F49718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556531" y="3944747"/>
            <a:ext cx="1" cy="32269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10BDC32-9E98-0848-8B82-229D22E658F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9556531" y="3109469"/>
            <a:ext cx="1" cy="31205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4FE3CEB-9FDA-E140-88FF-33BAA78355C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159122" y="3683136"/>
            <a:ext cx="76335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7F6E58-AB73-D64F-AE3B-AAB9E70F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F1FD7-21F1-074A-98D9-0FEC736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5A0C250-7F7B-234C-8BF8-245D56F5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747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88F5D24C-59F4-5544-8F78-054A33FB0340}"/>
              </a:ext>
            </a:extLst>
          </p:cNvPr>
          <p:cNvSpPr/>
          <p:nvPr/>
        </p:nvSpPr>
        <p:spPr>
          <a:xfrm>
            <a:off x="3163777" y="3608903"/>
            <a:ext cx="1634765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D1BBCB0-4146-6B49-ACBB-3BDA9CCA96BA}"/>
              </a:ext>
            </a:extLst>
          </p:cNvPr>
          <p:cNvSpPr/>
          <p:nvPr/>
        </p:nvSpPr>
        <p:spPr>
          <a:xfrm>
            <a:off x="5239253" y="2592846"/>
            <a:ext cx="3269529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Information need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415193-6A82-A84D-8E66-F5DE23C820FE}"/>
              </a:ext>
            </a:extLst>
          </p:cNvPr>
          <p:cNvSpPr/>
          <p:nvPr/>
        </p:nvSpPr>
        <p:spPr>
          <a:xfrm>
            <a:off x="5239253" y="3606749"/>
            <a:ext cx="3269529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Explicit Query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DDD0FE-0976-5F42-95CA-C69BA774C69D}"/>
              </a:ext>
            </a:extLst>
          </p:cNvPr>
          <p:cNvSpPr/>
          <p:nvPr/>
        </p:nvSpPr>
        <p:spPr>
          <a:xfrm>
            <a:off x="3371119" y="5242204"/>
            <a:ext cx="3269529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Retrieved documents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4CD08C97-37D4-9A4C-B809-E24785DBB08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005883" y="4815536"/>
            <a:ext cx="0" cy="4266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80B9B4D6-E52E-A54A-806D-7FC40C4DEB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874017" y="3300592"/>
            <a:ext cx="0" cy="30615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22FF9D7-B195-A94B-A035-F106A821D29A}"/>
              </a:ext>
            </a:extLst>
          </p:cNvPr>
          <p:cNvSpPr txBox="1"/>
          <p:nvPr/>
        </p:nvSpPr>
        <p:spPr>
          <a:xfrm>
            <a:off x="4175721" y="4612575"/>
            <a:ext cx="1660326" cy="338554"/>
          </a:xfrm>
          <a:prstGeom prst="rect">
            <a:avLst/>
          </a:prstGeom>
          <a:solidFill>
            <a:srgbClr val="F2F0F5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Retrieval function</a:t>
            </a:r>
          </a:p>
        </p:txBody>
      </p: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4C738916-6A75-F54E-AC97-AC4981DC3727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6874017" y="2300008"/>
            <a:ext cx="0" cy="29283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9E46826A-E33C-B347-B917-AF585DFA108F}"/>
              </a:ext>
            </a:extLst>
          </p:cNvPr>
          <p:cNvCxnSpPr>
            <a:cxnSpLocks/>
            <a:stCxn id="46" idx="2"/>
            <a:endCxn id="54" idx="1"/>
          </p:cNvCxnSpPr>
          <p:nvPr/>
        </p:nvCxnSpPr>
        <p:spPr>
          <a:xfrm rot="16200000" flipH="1">
            <a:off x="3845839" y="4451969"/>
            <a:ext cx="465203" cy="1945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EBF8376F-9D1A-E347-9CD2-6102275AB443}"/>
              </a:ext>
            </a:extLst>
          </p:cNvPr>
          <p:cNvCxnSpPr>
            <a:cxnSpLocks/>
            <a:stCxn id="78" idx="3"/>
            <a:endCxn id="63" idx="3"/>
          </p:cNvCxnSpPr>
          <p:nvPr/>
        </p:nvCxnSpPr>
        <p:spPr>
          <a:xfrm flipV="1">
            <a:off x="6640514" y="1946135"/>
            <a:ext cx="1868268" cy="3826475"/>
          </a:xfrm>
          <a:prstGeom prst="bentConnector3">
            <a:avLst>
              <a:gd name="adj1" fmla="val 1122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15C591D-391B-A34D-85F4-31EB74BF4BA5}"/>
              </a:ext>
            </a:extLst>
          </p:cNvPr>
          <p:cNvSpPr/>
          <p:nvPr/>
        </p:nvSpPr>
        <p:spPr>
          <a:xfrm>
            <a:off x="5239253" y="1592262"/>
            <a:ext cx="3269529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A4EC963-0012-554F-8876-86B500EFAAAB}"/>
              </a:ext>
            </a:extLst>
          </p:cNvPr>
          <p:cNvSpPr txBox="1"/>
          <p:nvPr/>
        </p:nvSpPr>
        <p:spPr>
          <a:xfrm>
            <a:off x="5827579" y="3281422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Formulates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3D7760F-D0D6-B14A-A453-D6B15090B082}"/>
              </a:ext>
            </a:extLst>
          </p:cNvPr>
          <p:cNvSpPr txBox="1"/>
          <p:nvPr/>
        </p:nvSpPr>
        <p:spPr>
          <a:xfrm>
            <a:off x="6397496" y="227484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3A7E9C4-75CE-FF4E-BB61-3D4E2F9E2933}"/>
              </a:ext>
            </a:extLst>
          </p:cNvPr>
          <p:cNvSpPr txBox="1"/>
          <p:nvPr/>
        </p:nvSpPr>
        <p:spPr>
          <a:xfrm>
            <a:off x="5005883" y="4922445"/>
            <a:ext cx="830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Returns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033D4B4-4FF7-9640-BF9E-AF2582FD70BD}"/>
              </a:ext>
            </a:extLst>
          </p:cNvPr>
          <p:cNvSpPr txBox="1"/>
          <p:nvPr/>
        </p:nvSpPr>
        <p:spPr>
          <a:xfrm rot="5400000">
            <a:off x="8385173" y="3788735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Feedback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E19B029-444B-1B4F-95BA-CF27CBFFAE6E}"/>
              </a:ext>
            </a:extLst>
          </p:cNvPr>
          <p:cNvSpPr txBox="1"/>
          <p:nvPr/>
        </p:nvSpPr>
        <p:spPr>
          <a:xfrm>
            <a:off x="6447179" y="5603333"/>
            <a:ext cx="19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cxnSp>
        <p:nvCxnSpPr>
          <p:cNvPr id="75" name="Gewinkelte Verbindung 74">
            <a:extLst>
              <a:ext uri="{FF2B5EF4-FFF2-40B4-BE49-F238E27FC236}">
                <a16:creationId xmlns:a16="http://schemas.microsoft.com/office/drawing/2014/main" id="{CBFD8206-4EE9-5748-AFB5-A725781BB7B1}"/>
              </a:ext>
            </a:extLst>
          </p:cNvPr>
          <p:cNvCxnSpPr>
            <a:cxnSpLocks/>
            <a:stCxn id="49" idx="2"/>
            <a:endCxn id="54" idx="3"/>
          </p:cNvCxnSpPr>
          <p:nvPr/>
        </p:nvCxnSpPr>
        <p:spPr>
          <a:xfrm rot="5400000">
            <a:off x="6121355" y="4029188"/>
            <a:ext cx="467357" cy="10379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el 1">
            <a:extLst>
              <a:ext uri="{FF2B5EF4-FFF2-40B4-BE49-F238E27FC236}">
                <a16:creationId xmlns:a16="http://schemas.microsoft.com/office/drawing/2014/main" id="{92C1CBA0-9D48-7449-9D38-DE99D84E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6495"/>
            <a:ext cx="10515600" cy="1325563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219F92-43DF-CE46-8899-E8740AF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BEFAB8-ED25-F140-9A87-2E644C8F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01003-382F-0241-AA95-643E6A1E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9783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88F5D24C-59F4-5544-8F78-054A33FB0340}"/>
              </a:ext>
            </a:extLst>
          </p:cNvPr>
          <p:cNvSpPr/>
          <p:nvPr/>
        </p:nvSpPr>
        <p:spPr>
          <a:xfrm>
            <a:off x="1235075" y="3608903"/>
            <a:ext cx="1646111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D1BBCB0-4146-6B49-ACBB-3BDA9CCA96BA}"/>
              </a:ext>
            </a:extLst>
          </p:cNvPr>
          <p:cNvSpPr/>
          <p:nvPr/>
        </p:nvSpPr>
        <p:spPr>
          <a:xfrm>
            <a:off x="3389417" y="2592847"/>
            <a:ext cx="3770438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Information need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415193-6A82-A84D-8E66-F5DE23C820FE}"/>
              </a:ext>
            </a:extLst>
          </p:cNvPr>
          <p:cNvSpPr/>
          <p:nvPr/>
        </p:nvSpPr>
        <p:spPr>
          <a:xfrm>
            <a:off x="3389417" y="3606750"/>
            <a:ext cx="1885219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Explicit Query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DDD0FE-0976-5F42-95CA-C69BA774C69D}"/>
              </a:ext>
            </a:extLst>
          </p:cNvPr>
          <p:cNvSpPr/>
          <p:nvPr/>
        </p:nvSpPr>
        <p:spPr>
          <a:xfrm>
            <a:off x="1235075" y="5242204"/>
            <a:ext cx="3770438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Retrieved documents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4CD08C97-37D4-9A4C-B809-E24785DBB08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20294" y="4815537"/>
            <a:ext cx="0" cy="4266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80B9B4D6-E52E-A54A-806D-7FC40C4DEB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332026" y="3300593"/>
            <a:ext cx="942609" cy="30615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22FF9D7-B195-A94B-A035-F106A821D29A}"/>
              </a:ext>
            </a:extLst>
          </p:cNvPr>
          <p:cNvSpPr txBox="1"/>
          <p:nvPr/>
        </p:nvSpPr>
        <p:spPr>
          <a:xfrm>
            <a:off x="2219105" y="4625847"/>
            <a:ext cx="1802378" cy="312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Retrieval function</a:t>
            </a:r>
          </a:p>
        </p:txBody>
      </p: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4C738916-6A75-F54E-AC97-AC4981DC3727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5274636" y="2300009"/>
            <a:ext cx="0" cy="29283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CDA36E86-AA3E-1143-A546-2EA2DFFA174F}"/>
              </a:ext>
            </a:extLst>
          </p:cNvPr>
          <p:cNvSpPr/>
          <p:nvPr/>
        </p:nvSpPr>
        <p:spPr>
          <a:xfrm>
            <a:off x="5316056" y="3604140"/>
            <a:ext cx="1843798" cy="707746"/>
          </a:xfrm>
          <a:prstGeom prst="rect">
            <a:avLst/>
          </a:prstGeom>
          <a:noFill/>
          <a:ln>
            <a:solidFill>
              <a:srgbClr val="F2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27B7C"/>
                </a:solidFill>
              </a:rPr>
              <a:t>Implicit Intent</a:t>
            </a: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33FCD14C-009A-4249-A7A9-A548F62273FD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5274636" y="3300593"/>
            <a:ext cx="963319" cy="303547"/>
          </a:xfrm>
          <a:prstGeom prst="line">
            <a:avLst/>
          </a:prstGeom>
          <a:ln w="12700">
            <a:solidFill>
              <a:srgbClr val="F27B7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9E46826A-E33C-B347-B917-AF585DFA108F}"/>
              </a:ext>
            </a:extLst>
          </p:cNvPr>
          <p:cNvCxnSpPr>
            <a:cxnSpLocks/>
            <a:stCxn id="46" idx="2"/>
            <a:endCxn id="54" idx="1"/>
          </p:cNvCxnSpPr>
          <p:nvPr/>
        </p:nvCxnSpPr>
        <p:spPr>
          <a:xfrm rot="16200000" flipH="1">
            <a:off x="1906017" y="4468763"/>
            <a:ext cx="465203" cy="1609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EBF8376F-9D1A-E347-9CD2-6102275AB443}"/>
              </a:ext>
            </a:extLst>
          </p:cNvPr>
          <p:cNvCxnSpPr>
            <a:cxnSpLocks/>
            <a:stCxn id="78" idx="3"/>
            <a:endCxn id="63" idx="3"/>
          </p:cNvCxnSpPr>
          <p:nvPr/>
        </p:nvCxnSpPr>
        <p:spPr>
          <a:xfrm flipV="1">
            <a:off x="5005513" y="1946136"/>
            <a:ext cx="2154342" cy="3696858"/>
          </a:xfrm>
          <a:prstGeom prst="bentConnector3">
            <a:avLst>
              <a:gd name="adj1" fmla="val 1106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15C591D-391B-A34D-85F4-31EB74BF4BA5}"/>
              </a:ext>
            </a:extLst>
          </p:cNvPr>
          <p:cNvSpPr/>
          <p:nvPr/>
        </p:nvSpPr>
        <p:spPr>
          <a:xfrm>
            <a:off x="3389417" y="1592263"/>
            <a:ext cx="3770438" cy="70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A4EC963-0012-554F-8876-86B500EFAAAB}"/>
              </a:ext>
            </a:extLst>
          </p:cNvPr>
          <p:cNvSpPr txBox="1"/>
          <p:nvPr/>
        </p:nvSpPr>
        <p:spPr>
          <a:xfrm>
            <a:off x="3379804" y="3281422"/>
            <a:ext cx="1206758" cy="312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Formulates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9C9CFAB-2B55-C24A-B07E-9DE36DDCE3DC}"/>
              </a:ext>
            </a:extLst>
          </p:cNvPr>
          <p:cNvSpPr txBox="1"/>
          <p:nvPr/>
        </p:nvSpPr>
        <p:spPr>
          <a:xfrm>
            <a:off x="6089879" y="328142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7B7C"/>
                </a:solidFill>
              </a:rPr>
              <a:t>Loses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3D7760F-D0D6-B14A-A453-D6B15090B082}"/>
              </a:ext>
            </a:extLst>
          </p:cNvPr>
          <p:cNvSpPr txBox="1"/>
          <p:nvPr/>
        </p:nvSpPr>
        <p:spPr>
          <a:xfrm>
            <a:off x="4725109" y="2274850"/>
            <a:ext cx="516584" cy="312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3A7E9C4-75CE-FF4E-BB61-3D4E2F9E2933}"/>
              </a:ext>
            </a:extLst>
          </p:cNvPr>
          <p:cNvSpPr txBox="1"/>
          <p:nvPr/>
        </p:nvSpPr>
        <p:spPr>
          <a:xfrm>
            <a:off x="3120294" y="4922445"/>
            <a:ext cx="888485" cy="312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033D4B4-4FF7-9640-BF9E-AF2582FD70BD}"/>
              </a:ext>
            </a:extLst>
          </p:cNvPr>
          <p:cNvSpPr txBox="1"/>
          <p:nvPr/>
        </p:nvSpPr>
        <p:spPr>
          <a:xfrm rot="5400000">
            <a:off x="7124939" y="3777787"/>
            <a:ext cx="907425" cy="36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cxnSp>
        <p:nvCxnSpPr>
          <p:cNvPr id="76" name="Gewinkelte Verbindung 75">
            <a:extLst>
              <a:ext uri="{FF2B5EF4-FFF2-40B4-BE49-F238E27FC236}">
                <a16:creationId xmlns:a16="http://schemas.microsoft.com/office/drawing/2014/main" id="{084D8DB1-4D8B-D844-AFCA-C52E14D909DC}"/>
              </a:ext>
            </a:extLst>
          </p:cNvPr>
          <p:cNvCxnSpPr>
            <a:cxnSpLocks/>
            <a:stCxn id="56" idx="2"/>
            <a:endCxn id="54" idx="3"/>
          </p:cNvCxnSpPr>
          <p:nvPr/>
        </p:nvCxnSpPr>
        <p:spPr>
          <a:xfrm rot="5400000">
            <a:off x="4894736" y="3438634"/>
            <a:ext cx="469966" cy="2216472"/>
          </a:xfrm>
          <a:prstGeom prst="bentConnector2">
            <a:avLst/>
          </a:prstGeom>
          <a:ln w="12700">
            <a:solidFill>
              <a:srgbClr val="F27B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E19B029-444B-1B4F-95BA-CF27CBFFAE6E}"/>
              </a:ext>
            </a:extLst>
          </p:cNvPr>
          <p:cNvSpPr txBox="1"/>
          <p:nvPr/>
        </p:nvSpPr>
        <p:spPr>
          <a:xfrm>
            <a:off x="4782558" y="5486989"/>
            <a:ext cx="222955" cy="31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5" name="Gewinkelte Verbindung 74">
            <a:extLst>
              <a:ext uri="{FF2B5EF4-FFF2-40B4-BE49-F238E27FC236}">
                <a16:creationId xmlns:a16="http://schemas.microsoft.com/office/drawing/2014/main" id="{CBFD8206-4EE9-5748-AFB5-A725781BB7B1}"/>
              </a:ext>
            </a:extLst>
          </p:cNvPr>
          <p:cNvCxnSpPr>
            <a:cxnSpLocks/>
            <a:stCxn id="49" idx="2"/>
            <a:endCxn id="54" idx="3"/>
          </p:cNvCxnSpPr>
          <p:nvPr/>
        </p:nvCxnSpPr>
        <p:spPr>
          <a:xfrm rot="5400000">
            <a:off x="3943077" y="4392903"/>
            <a:ext cx="467357" cy="3105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4AE9253E-D39A-0549-878D-351B9E977D89}"/>
              </a:ext>
            </a:extLst>
          </p:cNvPr>
          <p:cNvSpPr/>
          <p:nvPr/>
        </p:nvSpPr>
        <p:spPr>
          <a:xfrm rot="5400000">
            <a:off x="6985917" y="2993283"/>
            <a:ext cx="2622580" cy="5298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Information loss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DD06BB-23B9-FB47-B0AB-F3FDBD451489}"/>
              </a:ext>
            </a:extLst>
          </p:cNvPr>
          <p:cNvSpPr txBox="1"/>
          <p:nvPr/>
        </p:nvSpPr>
        <p:spPr>
          <a:xfrm>
            <a:off x="8631304" y="2118447"/>
            <a:ext cx="2298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Ambiguity of words</a:t>
            </a:r>
          </a:p>
          <a:p>
            <a:pPr marL="342900" indent="-342900">
              <a:buAutoNum type="arabicPeriod"/>
            </a:pPr>
            <a:r>
              <a:rPr lang="en-GB" sz="1600" dirty="0"/>
              <a:t>Choosing words not present in target documents</a:t>
            </a:r>
          </a:p>
          <a:p>
            <a:pPr marL="342900" indent="-342900">
              <a:buAutoNum type="arabicPeriod"/>
            </a:pPr>
            <a:r>
              <a:rPr lang="en-GB" sz="1600" dirty="0"/>
              <a:t>Choosing incorrect words / missing background knowledge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35DA92F5-9CBD-534F-A4BA-1607F24C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6495"/>
            <a:ext cx="10515600" cy="1325563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803AAB-3063-1F48-AE3B-738296BB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65505D-7EBC-BE40-A8A0-C22D9B5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852BE-39BB-2447-9FD7-40DADAC0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906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7FFA5DF-C15D-0C49-9630-108AD0490E75}"/>
              </a:ext>
            </a:extLst>
          </p:cNvPr>
          <p:cNvSpPr txBox="1"/>
          <p:nvPr/>
        </p:nvSpPr>
        <p:spPr>
          <a:xfrm>
            <a:off x="7985152" y="4207988"/>
            <a:ext cx="91307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Context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63BE274-1DC7-F844-8751-6F1178D5255E}"/>
              </a:ext>
            </a:extLst>
          </p:cNvPr>
          <p:cNvSpPr/>
          <p:nvPr/>
        </p:nvSpPr>
        <p:spPr>
          <a:xfrm>
            <a:off x="2009020" y="2776677"/>
            <a:ext cx="386334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Information need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8E48EA-8269-CB42-8D2B-0A3F72F6FD79}"/>
              </a:ext>
            </a:extLst>
          </p:cNvPr>
          <p:cNvSpPr/>
          <p:nvPr/>
        </p:nvSpPr>
        <p:spPr>
          <a:xfrm>
            <a:off x="2009020" y="3976857"/>
            <a:ext cx="193167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Explicit Query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8A6BC877-DBAC-A34D-8D62-84C6C1D568B9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974855" y="3614452"/>
            <a:ext cx="965835" cy="36240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B86D17E-46F8-EB49-A31E-C8689F8FE6B9}"/>
              </a:ext>
            </a:extLst>
          </p:cNvPr>
          <p:cNvSpPr txBox="1"/>
          <p:nvPr/>
        </p:nvSpPr>
        <p:spPr>
          <a:xfrm>
            <a:off x="3017296" y="5475587"/>
            <a:ext cx="1846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Retrieval function</a:t>
            </a:r>
          </a:p>
        </p:txBody>
      </p: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5308B6A5-9AC7-914E-B202-D45337F2D04E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>
            <a:off x="3940690" y="2430038"/>
            <a:ext cx="0" cy="34663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47F72D17-F821-5347-A338-C41C13FC2F78}"/>
              </a:ext>
            </a:extLst>
          </p:cNvPr>
          <p:cNvSpPr/>
          <p:nvPr/>
        </p:nvSpPr>
        <p:spPr>
          <a:xfrm>
            <a:off x="3983131" y="3973767"/>
            <a:ext cx="1889228" cy="837775"/>
          </a:xfrm>
          <a:prstGeom prst="rect">
            <a:avLst/>
          </a:prstGeom>
          <a:noFill/>
          <a:ln>
            <a:solidFill>
              <a:srgbClr val="F2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27B7C"/>
                </a:solidFill>
              </a:rPr>
              <a:t>Implicit Intent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C964CDBC-91F0-B340-8B30-6171E62ED8C6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3940690" y="3614452"/>
            <a:ext cx="987055" cy="359315"/>
          </a:xfrm>
          <a:prstGeom prst="line">
            <a:avLst/>
          </a:prstGeom>
          <a:ln w="12700">
            <a:solidFill>
              <a:srgbClr val="F27B7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4EA4ABF6-9602-1E4D-813C-5E5874B5AF14}"/>
              </a:ext>
            </a:extLst>
          </p:cNvPr>
          <p:cNvSpPr/>
          <p:nvPr/>
        </p:nvSpPr>
        <p:spPr>
          <a:xfrm>
            <a:off x="2009020" y="1592263"/>
            <a:ext cx="386334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105C840-E134-1A40-9E15-9646C430CDD2}"/>
              </a:ext>
            </a:extLst>
          </p:cNvPr>
          <p:cNvSpPr txBox="1"/>
          <p:nvPr/>
        </p:nvSpPr>
        <p:spPr>
          <a:xfrm>
            <a:off x="1999170" y="3591759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Formulates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76074-113C-874C-B363-EF3731FCFA5E}"/>
              </a:ext>
            </a:extLst>
          </p:cNvPr>
          <p:cNvSpPr txBox="1"/>
          <p:nvPr/>
        </p:nvSpPr>
        <p:spPr>
          <a:xfrm>
            <a:off x="4776021" y="35917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7B7C"/>
                </a:solidFill>
              </a:rPr>
              <a:t>Loses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01C4D9C-68D1-8B42-8FD4-CD9E6B19D411}"/>
              </a:ext>
            </a:extLst>
          </p:cNvPr>
          <p:cNvSpPr txBox="1"/>
          <p:nvPr/>
        </p:nvSpPr>
        <p:spPr>
          <a:xfrm>
            <a:off x="3377623" y="24002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26744F60-7097-764E-9726-B463700F0614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 rot="5400000">
            <a:off x="4102196" y="4650037"/>
            <a:ext cx="664045" cy="987055"/>
          </a:xfrm>
          <a:prstGeom prst="bentConnector3">
            <a:avLst>
              <a:gd name="adj1" fmla="val 50000"/>
            </a:avLst>
          </a:prstGeom>
          <a:ln w="12700">
            <a:solidFill>
              <a:srgbClr val="F27B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>
            <a:extLst>
              <a:ext uri="{FF2B5EF4-FFF2-40B4-BE49-F238E27FC236}">
                <a16:creationId xmlns:a16="http://schemas.microsoft.com/office/drawing/2014/main" id="{6EEFF969-C3C7-4646-AC0F-DA115658DF2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3127295" y="4662191"/>
            <a:ext cx="660955" cy="965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743B9DD0-09B7-A14F-B9FB-EDB2F327FCDC}"/>
              </a:ext>
            </a:extLst>
          </p:cNvPr>
          <p:cNvCxnSpPr>
            <a:cxnSpLocks/>
            <a:stCxn id="72" idx="1"/>
            <a:endCxn id="38" idx="3"/>
          </p:cNvCxnSpPr>
          <p:nvPr/>
        </p:nvCxnSpPr>
        <p:spPr>
          <a:xfrm flipH="1">
            <a:off x="5872359" y="4392654"/>
            <a:ext cx="1850618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563A2A1-C38D-E74F-91F5-8EE2876260F9}"/>
              </a:ext>
            </a:extLst>
          </p:cNvPr>
          <p:cNvSpPr/>
          <p:nvPr/>
        </p:nvSpPr>
        <p:spPr>
          <a:xfrm>
            <a:off x="7841279" y="3823304"/>
            <a:ext cx="2129424" cy="1091699"/>
          </a:xfrm>
          <a:prstGeom prst="rect">
            <a:avLst/>
          </a:prstGeom>
          <a:solidFill>
            <a:srgbClr val="F2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79E1832-5710-164B-AF35-7A46FEAA05A5}"/>
              </a:ext>
            </a:extLst>
          </p:cNvPr>
          <p:cNvSpPr/>
          <p:nvPr/>
        </p:nvSpPr>
        <p:spPr>
          <a:xfrm>
            <a:off x="7722977" y="3571884"/>
            <a:ext cx="2889322" cy="16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this intent in the form of context by understanding the user’s interest 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4330D846-658D-9E4B-885C-DFFB2219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6495"/>
            <a:ext cx="10515600" cy="1325563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F5A8C-752A-BF4A-AFA9-2EBE2FFB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573714-7099-7F4E-B28F-DC1C8EE3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A9F6D1F-9421-FB4D-94AC-E91551DF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7992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55E0304-22BB-364A-8C82-8D6A32ADA657}"/>
              </a:ext>
            </a:extLst>
          </p:cNvPr>
          <p:cNvSpPr/>
          <p:nvPr/>
        </p:nvSpPr>
        <p:spPr>
          <a:xfrm>
            <a:off x="4164330" y="2776677"/>
            <a:ext cx="386334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Information need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B69AF47-E8E8-714A-AD14-1456EDEA7258}"/>
              </a:ext>
            </a:extLst>
          </p:cNvPr>
          <p:cNvSpPr/>
          <p:nvPr/>
        </p:nvSpPr>
        <p:spPr>
          <a:xfrm>
            <a:off x="4164330" y="3976857"/>
            <a:ext cx="193167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Explicit Query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6808361-7271-1345-9666-B5AD6763B18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130165" y="3614452"/>
            <a:ext cx="965835" cy="36240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90BC079-390C-BA41-BE1A-41FF8AE69FA4}"/>
              </a:ext>
            </a:extLst>
          </p:cNvPr>
          <p:cNvSpPr txBox="1"/>
          <p:nvPr/>
        </p:nvSpPr>
        <p:spPr>
          <a:xfrm>
            <a:off x="5172606" y="5475587"/>
            <a:ext cx="1846788" cy="369332"/>
          </a:xfrm>
          <a:prstGeom prst="rect">
            <a:avLst/>
          </a:prstGeom>
          <a:solidFill>
            <a:srgbClr val="F2F0F5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Retrieval function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314161A-112D-8649-AC52-A2405193074C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6096000" y="2430038"/>
            <a:ext cx="0" cy="34663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909417D3-0FB5-5646-97E5-330F4E9D657E}"/>
              </a:ext>
            </a:extLst>
          </p:cNvPr>
          <p:cNvSpPr/>
          <p:nvPr/>
        </p:nvSpPr>
        <p:spPr>
          <a:xfrm>
            <a:off x="6138441" y="3973767"/>
            <a:ext cx="1889228" cy="837775"/>
          </a:xfrm>
          <a:prstGeom prst="rect">
            <a:avLst/>
          </a:prstGeom>
          <a:noFill/>
          <a:ln>
            <a:solidFill>
              <a:srgbClr val="F27B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27B7C"/>
                </a:solidFill>
              </a:rPr>
              <a:t>Context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9BAFE69-948F-1B4A-81A8-C90A658D5B23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614452"/>
            <a:ext cx="987055" cy="359315"/>
          </a:xfrm>
          <a:prstGeom prst="line">
            <a:avLst/>
          </a:prstGeom>
          <a:ln w="12700">
            <a:solidFill>
              <a:srgbClr val="F27B7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BA61A8C-CF0F-774F-99C9-FB619CA913B8}"/>
              </a:ext>
            </a:extLst>
          </p:cNvPr>
          <p:cNvSpPr/>
          <p:nvPr/>
        </p:nvSpPr>
        <p:spPr>
          <a:xfrm>
            <a:off x="4164330" y="1592263"/>
            <a:ext cx="3863340" cy="83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58AEC8-DCE0-8044-A3AD-18CBCCAF4B3F}"/>
              </a:ext>
            </a:extLst>
          </p:cNvPr>
          <p:cNvSpPr txBox="1"/>
          <p:nvPr/>
        </p:nvSpPr>
        <p:spPr>
          <a:xfrm>
            <a:off x="4154480" y="3591759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Formulates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2AAF98-347D-2E49-8801-03530BCDCB1B}"/>
              </a:ext>
            </a:extLst>
          </p:cNvPr>
          <p:cNvSpPr txBox="1"/>
          <p:nvPr/>
        </p:nvSpPr>
        <p:spPr>
          <a:xfrm>
            <a:off x="6931331" y="35917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7B7C"/>
                </a:solidFill>
              </a:rPr>
              <a:t>Loses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B4A685-A553-5040-A64D-F8B2B71294B4}"/>
              </a:ext>
            </a:extLst>
          </p:cNvPr>
          <p:cNvSpPr txBox="1"/>
          <p:nvPr/>
        </p:nvSpPr>
        <p:spPr>
          <a:xfrm>
            <a:off x="5532933" y="24002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24743A8A-C881-644E-8BE8-CC7063D1A271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5400000">
            <a:off x="6257506" y="4650037"/>
            <a:ext cx="664045" cy="987055"/>
          </a:xfrm>
          <a:prstGeom prst="bentConnector3">
            <a:avLst>
              <a:gd name="adj1" fmla="val 50000"/>
            </a:avLst>
          </a:prstGeom>
          <a:ln w="12700">
            <a:solidFill>
              <a:srgbClr val="F27B7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FF8BA5B6-2617-F04B-8238-EA5D6CD5D46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282605" y="4662191"/>
            <a:ext cx="660955" cy="965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E61113F9-8EBF-754A-B022-07596F53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366495"/>
            <a:ext cx="10515600" cy="1325563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BB14D22-0818-1546-BA05-6EEE8E3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03A3-658A-2F46-AFEF-B076A23F8AC7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70E842-0805-7943-B049-AD337DF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 6, 2020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C57FE-312E-EA4A-AD16-DB7FF21B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Information Retrieval in Context </a:t>
            </a:r>
          </a:p>
          <a:p>
            <a:r>
              <a:rPr lang="en-GB" sz="1000"/>
              <a:t>A Case Study with the COVID-19 Pandemic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627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Macintosh PowerPoint</Application>
  <PresentationFormat>Breitbild</PresentationFormat>
  <Paragraphs>444</Paragraphs>
  <Slides>32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Information Retrieval in Context A Case Study with the COVID-19 Pandemic</vt:lpstr>
      <vt:lpstr>Contents</vt:lpstr>
      <vt:lpstr>Introduction – Academics</vt:lpstr>
      <vt:lpstr>Motivation</vt:lpstr>
      <vt:lpstr>Aim</vt:lpstr>
      <vt:lpstr>Aim</vt:lpstr>
      <vt:lpstr>Aim</vt:lpstr>
      <vt:lpstr>Aim</vt:lpstr>
      <vt:lpstr>Aim</vt:lpstr>
      <vt:lpstr>Vector space models</vt:lpstr>
      <vt:lpstr>Vector space models</vt:lpstr>
      <vt:lpstr>Vector space models: documents</vt:lpstr>
      <vt:lpstr>Contextual problems in IR</vt:lpstr>
      <vt:lpstr>Contextual problems in IR</vt:lpstr>
      <vt:lpstr>Approach idea</vt:lpstr>
      <vt:lpstr>Context</vt:lpstr>
      <vt:lpstr>PowerPoint-Präsentation</vt:lpstr>
      <vt:lpstr>Contexts of relevance</vt:lpstr>
      <vt:lpstr>Contexts of relevance: social</vt:lpstr>
      <vt:lpstr>Contexts of relevance: event &amp; task</vt:lpstr>
      <vt:lpstr>Contexts of relevance: summary</vt:lpstr>
      <vt:lpstr>PowerPoint-Präsentation</vt:lpstr>
      <vt:lpstr>Representation of Context</vt:lpstr>
      <vt:lpstr>Representation of Context</vt:lpstr>
      <vt:lpstr>Representation of Context</vt:lpstr>
      <vt:lpstr>Representation of Context</vt:lpstr>
      <vt:lpstr>PowerPoint-Präsentation</vt:lpstr>
      <vt:lpstr>Optimization of Context</vt:lpstr>
      <vt:lpstr>Optimization of Context: example</vt:lpstr>
      <vt:lpstr>Limitations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in Context </dc:title>
  <dc:creator>meViMxNiC2@goetheuniversitaet.onmicrosoft.com</dc:creator>
  <cp:lastModifiedBy>meViMxNiC2@goetheuniversitaet.onmicrosoft.com</cp:lastModifiedBy>
  <cp:revision>77</cp:revision>
  <dcterms:created xsi:type="dcterms:W3CDTF">2020-11-03T08:20:43Z</dcterms:created>
  <dcterms:modified xsi:type="dcterms:W3CDTF">2020-11-26T19:24:19Z</dcterms:modified>
</cp:coreProperties>
</file>