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7" r:id="rId1"/>
  </p:sldMasterIdLst>
  <p:notesMasterIdLst>
    <p:notesMasterId r:id="rId42"/>
  </p:notesMasterIdLst>
  <p:sldIdLst>
    <p:sldId id="256" r:id="rId2"/>
    <p:sldId id="258" r:id="rId3"/>
    <p:sldId id="319" r:id="rId4"/>
    <p:sldId id="315" r:id="rId5"/>
    <p:sldId id="320" r:id="rId6"/>
    <p:sldId id="367" r:id="rId7"/>
    <p:sldId id="323" r:id="rId8"/>
    <p:sldId id="321" r:id="rId9"/>
    <p:sldId id="368" r:id="rId10"/>
    <p:sldId id="325" r:id="rId11"/>
    <p:sldId id="326" r:id="rId12"/>
    <p:sldId id="328" r:id="rId13"/>
    <p:sldId id="331" r:id="rId14"/>
    <p:sldId id="336" r:id="rId15"/>
    <p:sldId id="333" r:id="rId16"/>
    <p:sldId id="334" r:id="rId17"/>
    <p:sldId id="339" r:id="rId18"/>
    <p:sldId id="340" r:id="rId19"/>
    <p:sldId id="375" r:id="rId20"/>
    <p:sldId id="343" r:id="rId21"/>
    <p:sldId id="341" r:id="rId22"/>
    <p:sldId id="344" r:id="rId23"/>
    <p:sldId id="371" r:id="rId24"/>
    <p:sldId id="346" r:id="rId25"/>
    <p:sldId id="347" r:id="rId26"/>
    <p:sldId id="348" r:id="rId27"/>
    <p:sldId id="351" r:id="rId28"/>
    <p:sldId id="352" r:id="rId29"/>
    <p:sldId id="353" r:id="rId30"/>
    <p:sldId id="355" r:id="rId31"/>
    <p:sldId id="356" r:id="rId32"/>
    <p:sldId id="357" r:id="rId33"/>
    <p:sldId id="349" r:id="rId34"/>
    <p:sldId id="362" r:id="rId35"/>
    <p:sldId id="365" r:id="rId36"/>
    <p:sldId id="373" r:id="rId37"/>
    <p:sldId id="374" r:id="rId38"/>
    <p:sldId id="372" r:id="rId39"/>
    <p:sldId id="360" r:id="rId40"/>
    <p:sldId id="363" r:id="rId41"/>
  </p:sldIdLst>
  <p:sldSz cx="9144000" cy="5143500" type="screen16x9"/>
  <p:notesSz cx="6858000" cy="9144000"/>
  <p:embeddedFontLst>
    <p:embeddedFont>
      <p:font typeface="Bubblegum Sans" panose="02000506000000020004" pitchFamily="2" charset="77"/>
      <p:regular r:id="rId43"/>
    </p:embeddedFont>
    <p:embeddedFont>
      <p:font typeface="Cambria Math" panose="02040503050406030204" pitchFamily="18" charset="0"/>
      <p:regular r:id="rId44"/>
    </p:embeddedFont>
    <p:embeddedFont>
      <p:font typeface="Fredoka One" panose="02000000000000000000" pitchFamily="2" charset="77"/>
      <p:regular r:id="rId45"/>
    </p:embeddedFont>
    <p:embeddedFont>
      <p:font typeface="Kanit Medium" pitchFamily="2" charset="-34"/>
      <p:regular r:id="rId46"/>
      <p:bold r:id="rId47"/>
      <p:italic r:id="rId48"/>
      <p:boldItalic r:id="rId49"/>
    </p:embeddedFont>
    <p:embeddedFont>
      <p:font typeface="Mukta" panose="020B0000000000000000" pitchFamily="34" charset="77"/>
      <p:regular r:id="rId50"/>
      <p:bold r:id="rId51"/>
    </p:embeddedFont>
    <p:embeddedFont>
      <p:font typeface="MuktaMahee Regular" panose="020B0000000000000000" pitchFamily="34" charset="77"/>
      <p:regular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3" orient="horz" pos="2890" userDrawn="1">
          <p15:clr>
            <a:srgbClr val="9AA0A6"/>
          </p15:clr>
        </p15:guide>
        <p15:guide id="4" pos="1111" userDrawn="1">
          <p15:clr>
            <a:srgbClr val="A4A3A4"/>
          </p15:clr>
        </p15:guide>
        <p15:guide id="5" orient="horz" pos="26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5D3DA"/>
    <a:srgbClr val="6F9BD5"/>
    <a:srgbClr val="59BF90"/>
    <a:srgbClr val="F3F3F3"/>
    <a:srgbClr val="F18E6F"/>
    <a:srgbClr val="F38853"/>
    <a:srgbClr val="164D53"/>
    <a:srgbClr val="21573E"/>
    <a:srgbClr val="0715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94EABC-2B78-4D60-9508-8942BDD43E0F}" v="1080" dt="2021-05-31T21:26:50.212"/>
  </p1510:revLst>
</p1510:revInfo>
</file>

<file path=ppt/tableStyles.xml><?xml version="1.0" encoding="utf-8"?>
<a:tblStyleLst xmlns:a="http://schemas.openxmlformats.org/drawingml/2006/main" def="{1FF81556-B288-4A9E-A778-3252A734DD1C}">
  <a:tblStyle styleId="{1FF81556-B288-4A9E-A778-3252A734DD1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7" autoAdjust="0"/>
    <p:restoredTop sz="96197" autoAdjust="0"/>
  </p:normalViewPr>
  <p:slideViewPr>
    <p:cSldViewPr snapToGrid="0">
      <p:cViewPr varScale="1">
        <p:scale>
          <a:sx n="158" d="100"/>
          <a:sy n="158" d="100"/>
        </p:scale>
        <p:origin x="192" y="200"/>
      </p:cViewPr>
      <p:guideLst>
        <p:guide orient="horz" pos="2890"/>
        <p:guide pos="1111"/>
        <p:guide orient="horz" pos="2663"/>
      </p:guideLst>
    </p:cSldViewPr>
  </p:slideViewPr>
  <p:outlineViewPr>
    <p:cViewPr>
      <p:scale>
        <a:sx n="33" d="100"/>
        <a:sy n="33" d="100"/>
      </p:scale>
      <p:origin x="0" y="-4696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d0985b5fa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d0985b5fa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34549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8430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  <a:tabLst>
                <a:tab pos="450850" algn="l"/>
              </a:tabLst>
            </a:pPr>
            <a:r>
              <a:rPr lang="en-GB" dirty="0">
                <a:latin typeface="MuktaMahee Regular" panose="020B0000000000000000" pitchFamily="34" charset="77"/>
                <a:cs typeface="MuktaMahee Regular" panose="020B0000000000000000" pitchFamily="34" charset="77"/>
                <a:sym typeface="Wingdings" pitchFamily="2" charset="2"/>
              </a:rPr>
              <a:t>Motivation</a:t>
            </a:r>
          </a:p>
          <a:p>
            <a:pPr>
              <a:tabLst>
                <a:tab pos="450850" algn="l"/>
              </a:tabLst>
            </a:pPr>
            <a:r>
              <a:rPr lang="en-GB" dirty="0">
                <a:latin typeface="MuktaMahee Regular" panose="020B0000000000000000" pitchFamily="34" charset="77"/>
                <a:cs typeface="MuktaMahee Regular" panose="020B0000000000000000" pitchFamily="34" charset="77"/>
                <a:sym typeface="Wingdings" pitchFamily="2" charset="2"/>
              </a:rPr>
              <a:t>Is there a grantor for the creation of the dataset?</a:t>
            </a:r>
          </a:p>
          <a:p>
            <a:pPr>
              <a:tabLst>
                <a:tab pos="450850" algn="l"/>
              </a:tabLst>
            </a:pPr>
            <a:r>
              <a:rPr lang="en-GB" dirty="0">
                <a:latin typeface="MuktaMahee Regular" panose="020B0000000000000000" pitchFamily="34" charset="77"/>
                <a:cs typeface="MuktaMahee Regular" panose="020B0000000000000000" pitchFamily="34" charset="77"/>
                <a:sym typeface="Wingdings" pitchFamily="2" charset="2"/>
              </a:rPr>
              <a:t>What is the purpose of the dataset?</a:t>
            </a:r>
          </a:p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r>
              <a:rPr lang="en-US" dirty="0"/>
              <a:t>Composition</a:t>
            </a:r>
          </a:p>
          <a:p>
            <a:pPr>
              <a:tabLst>
                <a:tab pos="450850" algn="l"/>
              </a:tabLst>
            </a:pPr>
            <a:r>
              <a:rPr lang="en-GB" dirty="0">
                <a:latin typeface="MuktaMahee Regular" panose="020B0000000000000000" pitchFamily="34" charset="77"/>
                <a:cs typeface="MuktaMahee Regular" panose="020B0000000000000000" pitchFamily="34" charset="77"/>
                <a:sym typeface="Wingdings" pitchFamily="2" charset="2"/>
              </a:rPr>
              <a:t>Is the dataset representative of the entire distribution?</a:t>
            </a:r>
          </a:p>
          <a:p>
            <a:pPr>
              <a:tabLst>
                <a:tab pos="450850" algn="l"/>
              </a:tabLst>
            </a:pPr>
            <a:r>
              <a:rPr lang="en-GB" dirty="0">
                <a:latin typeface="MuktaMahee Regular" panose="020B0000000000000000" pitchFamily="34" charset="77"/>
                <a:cs typeface="MuktaMahee Regular" panose="020B0000000000000000" pitchFamily="34" charset="77"/>
                <a:sym typeface="Wingdings" pitchFamily="2" charset="2"/>
              </a:rPr>
              <a:t>Does the dataset contain information that is confidential?</a:t>
            </a:r>
          </a:p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r>
              <a:rPr lang="en-US" dirty="0"/>
              <a:t>Collection</a:t>
            </a:r>
          </a:p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747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6ac5e8787_1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6ac5e8787_1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 What is truth? (“truth is the property of being in accord with fact or reality”, now what is fact/reality –</a:t>
            </a:r>
          </a:p>
          <a:p>
            <a:r>
              <a:rPr lang="en-US" noProof="0" dirty="0"/>
              <a:t>does certainly shifts w.r.t society, time, HOWEVER, whole different discussion)</a:t>
            </a:r>
          </a:p>
          <a:p>
            <a:r>
              <a:rPr lang="en-US" noProof="0" dirty="0"/>
              <a:t> What is a model? (= data model, machine learning model, human, etc.)</a:t>
            </a:r>
          </a:p>
          <a:p>
            <a:r>
              <a:rPr lang="en-US" noProof="0" dirty="0"/>
              <a:t> What is output? (= e.g. what a model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987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084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087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725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9124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0" indent="0">
              <a:buNone/>
            </a:pPr>
            <a:endParaRPr lang="en-US" dirty="0"/>
          </a:p>
          <a:p>
            <a:r>
              <a:rPr lang="en-US" dirty="0"/>
              <a:t>If an annotator consistently uses language patterns that correlate with the labels,</a:t>
            </a:r>
          </a:p>
          <a:p>
            <a:r>
              <a:rPr lang="en-US" dirty="0"/>
              <a:t>neural model can pick up on those, which can lead to an over-estimation of model performance.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69602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cf1efe8043_0_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cf1efe8043_0_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3799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35225" y="788773"/>
            <a:ext cx="4294500" cy="25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6500"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35225" y="3606367"/>
            <a:ext cx="3245100" cy="4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4978525" y="-1958475"/>
            <a:ext cx="3443100" cy="7101975"/>
            <a:chOff x="4978525" y="-1958475"/>
            <a:chExt cx="3443100" cy="7101975"/>
          </a:xfrm>
        </p:grpSpPr>
        <p:sp>
          <p:nvSpPr>
            <p:cNvPr id="12" name="Google Shape;12;p2"/>
            <p:cNvSpPr/>
            <p:nvPr/>
          </p:nvSpPr>
          <p:spPr>
            <a:xfrm>
              <a:off x="4978525" y="1691400"/>
              <a:ext cx="3443100" cy="34521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>
              <a:off x="4978525" y="-1958475"/>
              <a:ext cx="3443100" cy="34521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837916" y="3245392"/>
            <a:ext cx="3957151" cy="231421"/>
            <a:chOff x="824535" y="3269150"/>
            <a:chExt cx="3561792" cy="208300"/>
          </a:xfrm>
        </p:grpSpPr>
        <p:cxnSp>
          <p:nvCxnSpPr>
            <p:cNvPr id="15" name="Google Shape;15;p2"/>
            <p:cNvCxnSpPr/>
            <p:nvPr/>
          </p:nvCxnSpPr>
          <p:spPr>
            <a:xfrm>
              <a:off x="824535" y="3373300"/>
              <a:ext cx="31938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" name="Google Shape;16;p2"/>
            <p:cNvSpPr/>
            <p:nvPr/>
          </p:nvSpPr>
          <p:spPr>
            <a:xfrm>
              <a:off x="4170302" y="3269150"/>
              <a:ext cx="216025" cy="208300"/>
            </a:xfrm>
            <a:custGeom>
              <a:avLst/>
              <a:gdLst/>
              <a:ahLst/>
              <a:cxnLst/>
              <a:rect l="l" t="t" r="r" b="b"/>
              <a:pathLst>
                <a:path w="8641" h="8332" extrusionOk="0">
                  <a:moveTo>
                    <a:pt x="4337" y="1"/>
                  </a:moveTo>
                  <a:cubicBezTo>
                    <a:pt x="4104" y="1"/>
                    <a:pt x="3870" y="159"/>
                    <a:pt x="3837" y="476"/>
                  </a:cubicBezTo>
                  <a:lnTo>
                    <a:pt x="3837" y="2978"/>
                  </a:lnTo>
                  <a:lnTo>
                    <a:pt x="1902" y="1043"/>
                  </a:lnTo>
                  <a:cubicBezTo>
                    <a:pt x="1796" y="944"/>
                    <a:pt x="1681" y="903"/>
                    <a:pt x="1572" y="903"/>
                  </a:cubicBezTo>
                  <a:cubicBezTo>
                    <a:pt x="1200" y="903"/>
                    <a:pt x="893" y="1383"/>
                    <a:pt x="1202" y="1744"/>
                  </a:cubicBezTo>
                  <a:lnTo>
                    <a:pt x="3136" y="3645"/>
                  </a:lnTo>
                  <a:lnTo>
                    <a:pt x="635" y="3645"/>
                  </a:lnTo>
                  <a:cubicBezTo>
                    <a:pt x="1" y="3712"/>
                    <a:pt x="1" y="4579"/>
                    <a:pt x="635" y="4646"/>
                  </a:cubicBezTo>
                  <a:lnTo>
                    <a:pt x="3136" y="4646"/>
                  </a:lnTo>
                  <a:lnTo>
                    <a:pt x="1202" y="6580"/>
                  </a:lnTo>
                  <a:cubicBezTo>
                    <a:pt x="890" y="6944"/>
                    <a:pt x="1205" y="7408"/>
                    <a:pt x="1579" y="7408"/>
                  </a:cubicBezTo>
                  <a:cubicBezTo>
                    <a:pt x="1686" y="7408"/>
                    <a:pt x="1798" y="7370"/>
                    <a:pt x="1902" y="7281"/>
                  </a:cubicBezTo>
                  <a:lnTo>
                    <a:pt x="3837" y="5346"/>
                  </a:lnTo>
                  <a:lnTo>
                    <a:pt x="3837" y="7881"/>
                  </a:lnTo>
                  <a:cubicBezTo>
                    <a:pt x="3870" y="8182"/>
                    <a:pt x="4104" y="8332"/>
                    <a:pt x="4337" y="8332"/>
                  </a:cubicBezTo>
                  <a:cubicBezTo>
                    <a:pt x="4571" y="8332"/>
                    <a:pt x="4804" y="8182"/>
                    <a:pt x="4838" y="7881"/>
                  </a:cubicBezTo>
                  <a:lnTo>
                    <a:pt x="4838" y="5346"/>
                  </a:lnTo>
                  <a:lnTo>
                    <a:pt x="6772" y="7281"/>
                  </a:lnTo>
                  <a:cubicBezTo>
                    <a:pt x="6869" y="7370"/>
                    <a:pt x="6977" y="7408"/>
                    <a:pt x="7082" y="7408"/>
                  </a:cubicBezTo>
                  <a:cubicBezTo>
                    <a:pt x="7450" y="7408"/>
                    <a:pt x="7784" y="6944"/>
                    <a:pt x="7473" y="6580"/>
                  </a:cubicBezTo>
                  <a:lnTo>
                    <a:pt x="5538" y="4646"/>
                  </a:lnTo>
                  <a:lnTo>
                    <a:pt x="8040" y="4646"/>
                  </a:lnTo>
                  <a:cubicBezTo>
                    <a:pt x="8640" y="4612"/>
                    <a:pt x="8640" y="3712"/>
                    <a:pt x="8040" y="3678"/>
                  </a:cubicBezTo>
                  <a:lnTo>
                    <a:pt x="5538" y="3678"/>
                  </a:lnTo>
                  <a:lnTo>
                    <a:pt x="7473" y="1744"/>
                  </a:lnTo>
                  <a:cubicBezTo>
                    <a:pt x="7782" y="1383"/>
                    <a:pt x="7474" y="903"/>
                    <a:pt x="7103" y="903"/>
                  </a:cubicBezTo>
                  <a:cubicBezTo>
                    <a:pt x="6994" y="903"/>
                    <a:pt x="6879" y="944"/>
                    <a:pt x="6772" y="1043"/>
                  </a:cubicBezTo>
                  <a:lnTo>
                    <a:pt x="4838" y="2978"/>
                  </a:lnTo>
                  <a:lnTo>
                    <a:pt x="4838" y="476"/>
                  </a:lnTo>
                  <a:cubicBezTo>
                    <a:pt x="4804" y="159"/>
                    <a:pt x="4571" y="1"/>
                    <a:pt x="43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31;p26">
            <a:extLst>
              <a:ext uri="{FF2B5EF4-FFF2-40B4-BE49-F238E27FC236}">
                <a16:creationId xmlns:a16="http://schemas.microsoft.com/office/drawing/2014/main" id="{69CE6396-72E0-6E4E-B7DD-1EB163717EF8}"/>
              </a:ext>
            </a:extLst>
          </p:cNvPr>
          <p:cNvSpPr/>
          <p:nvPr userDrawn="1"/>
        </p:nvSpPr>
        <p:spPr>
          <a:xfrm>
            <a:off x="455425" y="365525"/>
            <a:ext cx="1538400" cy="402000"/>
          </a:xfrm>
          <a:prstGeom prst="roundRect">
            <a:avLst>
              <a:gd name="adj" fmla="val 50000"/>
            </a:avLst>
          </a:prstGeom>
          <a:solidFill>
            <a:srgbClr val="EB53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" name="Google Shape;234;p26">
            <a:extLst>
              <a:ext uri="{FF2B5EF4-FFF2-40B4-BE49-F238E27FC236}">
                <a16:creationId xmlns:a16="http://schemas.microsoft.com/office/drawing/2014/main" id="{F691680E-99B9-BE48-A4BC-7A4FE3FB2C6C}"/>
              </a:ext>
            </a:extLst>
          </p:cNvPr>
          <p:cNvCxnSpPr/>
          <p:nvPr/>
        </p:nvCxnSpPr>
        <p:spPr>
          <a:xfrm>
            <a:off x="825085" y="1104625"/>
            <a:ext cx="7249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D90ABDC3-968D-4440-8CE8-591D63A5F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7" name="Google Shape;117;p16">
            <a:extLst>
              <a:ext uri="{FF2B5EF4-FFF2-40B4-BE49-F238E27FC236}">
                <a16:creationId xmlns:a16="http://schemas.microsoft.com/office/drawing/2014/main" id="{7F388CEF-A275-4D4D-986A-2B862A72D52D}"/>
              </a:ext>
            </a:extLst>
          </p:cNvPr>
          <p:cNvSpPr/>
          <p:nvPr userDrawn="1"/>
        </p:nvSpPr>
        <p:spPr>
          <a:xfrm>
            <a:off x="8159254" y="1000475"/>
            <a:ext cx="216025" cy="208300"/>
          </a:xfrm>
          <a:custGeom>
            <a:avLst/>
            <a:gdLst/>
            <a:ahLst/>
            <a:cxnLst/>
            <a:rect l="l" t="t" r="r" b="b"/>
            <a:pathLst>
              <a:path w="8641" h="8332" extrusionOk="0">
                <a:moveTo>
                  <a:pt x="4337" y="1"/>
                </a:moveTo>
                <a:cubicBezTo>
                  <a:pt x="4104" y="1"/>
                  <a:pt x="3870" y="159"/>
                  <a:pt x="3837" y="476"/>
                </a:cubicBezTo>
                <a:lnTo>
                  <a:pt x="3837" y="2978"/>
                </a:lnTo>
                <a:lnTo>
                  <a:pt x="1902" y="1043"/>
                </a:lnTo>
                <a:cubicBezTo>
                  <a:pt x="1796" y="944"/>
                  <a:pt x="1681" y="903"/>
                  <a:pt x="1572" y="903"/>
                </a:cubicBezTo>
                <a:cubicBezTo>
                  <a:pt x="1200" y="903"/>
                  <a:pt x="893" y="1383"/>
                  <a:pt x="1202" y="1744"/>
                </a:cubicBezTo>
                <a:lnTo>
                  <a:pt x="3136" y="3645"/>
                </a:lnTo>
                <a:lnTo>
                  <a:pt x="635" y="3645"/>
                </a:lnTo>
                <a:cubicBezTo>
                  <a:pt x="1" y="3712"/>
                  <a:pt x="1" y="4579"/>
                  <a:pt x="635" y="4646"/>
                </a:cubicBezTo>
                <a:lnTo>
                  <a:pt x="3136" y="4646"/>
                </a:lnTo>
                <a:lnTo>
                  <a:pt x="1202" y="6580"/>
                </a:lnTo>
                <a:cubicBezTo>
                  <a:pt x="890" y="6944"/>
                  <a:pt x="1205" y="7408"/>
                  <a:pt x="1579" y="7408"/>
                </a:cubicBezTo>
                <a:cubicBezTo>
                  <a:pt x="1686" y="7408"/>
                  <a:pt x="1798" y="7370"/>
                  <a:pt x="1902" y="7281"/>
                </a:cubicBezTo>
                <a:lnTo>
                  <a:pt x="3837" y="5346"/>
                </a:lnTo>
                <a:lnTo>
                  <a:pt x="3837" y="7881"/>
                </a:lnTo>
                <a:cubicBezTo>
                  <a:pt x="3870" y="8182"/>
                  <a:pt x="4104" y="8332"/>
                  <a:pt x="4337" y="8332"/>
                </a:cubicBezTo>
                <a:cubicBezTo>
                  <a:pt x="4571" y="8332"/>
                  <a:pt x="4804" y="8182"/>
                  <a:pt x="4838" y="7881"/>
                </a:cubicBezTo>
                <a:lnTo>
                  <a:pt x="4838" y="5346"/>
                </a:lnTo>
                <a:lnTo>
                  <a:pt x="6772" y="7281"/>
                </a:lnTo>
                <a:cubicBezTo>
                  <a:pt x="6869" y="7370"/>
                  <a:pt x="6977" y="7408"/>
                  <a:pt x="7082" y="7408"/>
                </a:cubicBezTo>
                <a:cubicBezTo>
                  <a:pt x="7450" y="7408"/>
                  <a:pt x="7784" y="6944"/>
                  <a:pt x="7473" y="6580"/>
                </a:cubicBezTo>
                <a:lnTo>
                  <a:pt x="5538" y="4646"/>
                </a:lnTo>
                <a:lnTo>
                  <a:pt x="8040" y="4646"/>
                </a:lnTo>
                <a:cubicBezTo>
                  <a:pt x="8640" y="4612"/>
                  <a:pt x="8640" y="3712"/>
                  <a:pt x="8040" y="3678"/>
                </a:cubicBezTo>
                <a:lnTo>
                  <a:pt x="5538" y="3678"/>
                </a:lnTo>
                <a:lnTo>
                  <a:pt x="7473" y="1744"/>
                </a:lnTo>
                <a:cubicBezTo>
                  <a:pt x="7782" y="1383"/>
                  <a:pt x="7474" y="903"/>
                  <a:pt x="7103" y="903"/>
                </a:cubicBezTo>
                <a:cubicBezTo>
                  <a:pt x="6994" y="903"/>
                  <a:pt x="6879" y="944"/>
                  <a:pt x="6772" y="1043"/>
                </a:cubicBezTo>
                <a:lnTo>
                  <a:pt x="4838" y="2978"/>
                </a:lnTo>
                <a:lnTo>
                  <a:pt x="4838" y="476"/>
                </a:lnTo>
                <a:cubicBezTo>
                  <a:pt x="4804" y="159"/>
                  <a:pt x="4571" y="1"/>
                  <a:pt x="433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7;p1">
            <a:extLst>
              <a:ext uri="{FF2B5EF4-FFF2-40B4-BE49-F238E27FC236}">
                <a16:creationId xmlns:a16="http://schemas.microsoft.com/office/drawing/2014/main" id="{ADAC9F8D-4419-564E-953A-D7167DF3D93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19999" y="1276349"/>
            <a:ext cx="7704863" cy="3311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●"/>
              <a:defRPr sz="1600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○"/>
              <a:defRPr sz="1600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■"/>
              <a:defRPr sz="1600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●"/>
              <a:defRPr sz="1600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○"/>
              <a:defRPr sz="1600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■"/>
              <a:defRPr sz="1600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●"/>
              <a:defRPr sz="1600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○"/>
              <a:defRPr sz="1600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■"/>
              <a:defRPr sz="1600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9994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6;p10">
            <a:extLst>
              <a:ext uri="{FF2B5EF4-FFF2-40B4-BE49-F238E27FC236}">
                <a16:creationId xmlns:a16="http://schemas.microsoft.com/office/drawing/2014/main" id="{ECFA7A34-EEFC-5245-A9AB-544DFF6649BF}"/>
              </a:ext>
            </a:extLst>
          </p:cNvPr>
          <p:cNvSpPr/>
          <p:nvPr userDrawn="1"/>
        </p:nvSpPr>
        <p:spPr>
          <a:xfrm>
            <a:off x="-1425625" y="1186200"/>
            <a:ext cx="5388000" cy="27711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67;p10">
            <a:extLst>
              <a:ext uri="{FF2B5EF4-FFF2-40B4-BE49-F238E27FC236}">
                <a16:creationId xmlns:a16="http://schemas.microsoft.com/office/drawing/2014/main" id="{AF289BD8-6564-3C49-BEFD-EF802710D0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405500"/>
            <a:ext cx="2649600" cy="233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8386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6;p10">
            <a:extLst>
              <a:ext uri="{FF2B5EF4-FFF2-40B4-BE49-F238E27FC236}">
                <a16:creationId xmlns:a16="http://schemas.microsoft.com/office/drawing/2014/main" id="{ECFA7A34-EEFC-5245-A9AB-544DFF6649BF}"/>
              </a:ext>
            </a:extLst>
          </p:cNvPr>
          <p:cNvSpPr/>
          <p:nvPr userDrawn="1"/>
        </p:nvSpPr>
        <p:spPr>
          <a:xfrm>
            <a:off x="-1425625" y="1186200"/>
            <a:ext cx="5388000" cy="2771100"/>
          </a:xfrm>
          <a:prstGeom prst="roundRect">
            <a:avLst>
              <a:gd name="adj" fmla="val 50000"/>
            </a:avLst>
          </a:prstGeom>
          <a:solidFill>
            <a:srgbClr val="6F9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67;p10">
            <a:extLst>
              <a:ext uri="{FF2B5EF4-FFF2-40B4-BE49-F238E27FC236}">
                <a16:creationId xmlns:a16="http://schemas.microsoft.com/office/drawing/2014/main" id="{AF289BD8-6564-3C49-BEFD-EF802710D0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405500"/>
            <a:ext cx="2649600" cy="233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99820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31;p26">
            <a:extLst>
              <a:ext uri="{FF2B5EF4-FFF2-40B4-BE49-F238E27FC236}">
                <a16:creationId xmlns:a16="http://schemas.microsoft.com/office/drawing/2014/main" id="{0D807244-366C-A646-BEDD-72D831C236FD}"/>
              </a:ext>
            </a:extLst>
          </p:cNvPr>
          <p:cNvSpPr/>
          <p:nvPr userDrawn="1"/>
        </p:nvSpPr>
        <p:spPr>
          <a:xfrm>
            <a:off x="455425" y="365525"/>
            <a:ext cx="1538400" cy="402000"/>
          </a:xfrm>
          <a:prstGeom prst="roundRect">
            <a:avLst>
              <a:gd name="adj" fmla="val 50000"/>
            </a:avLst>
          </a:prstGeom>
          <a:solidFill>
            <a:srgbClr val="6F9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" name="Google Shape;234;p26">
            <a:extLst>
              <a:ext uri="{FF2B5EF4-FFF2-40B4-BE49-F238E27FC236}">
                <a16:creationId xmlns:a16="http://schemas.microsoft.com/office/drawing/2014/main" id="{734F52BD-8E86-6947-B771-B6F11B40CFEB}"/>
              </a:ext>
            </a:extLst>
          </p:cNvPr>
          <p:cNvCxnSpPr/>
          <p:nvPr userDrawn="1"/>
        </p:nvCxnSpPr>
        <p:spPr>
          <a:xfrm>
            <a:off x="825085" y="1104625"/>
            <a:ext cx="7249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itel 1">
            <a:extLst>
              <a:ext uri="{FF2B5EF4-FFF2-40B4-BE49-F238E27FC236}">
                <a16:creationId xmlns:a16="http://schemas.microsoft.com/office/drawing/2014/main" id="{40774199-F2B4-A04D-942C-1223513A5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61411"/>
            <a:ext cx="7704000" cy="5922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6" name="Google Shape;117;p16">
            <a:extLst>
              <a:ext uri="{FF2B5EF4-FFF2-40B4-BE49-F238E27FC236}">
                <a16:creationId xmlns:a16="http://schemas.microsoft.com/office/drawing/2014/main" id="{61DAB13D-8779-0B44-8B3B-6E19FA1C45DD}"/>
              </a:ext>
            </a:extLst>
          </p:cNvPr>
          <p:cNvSpPr/>
          <p:nvPr userDrawn="1"/>
        </p:nvSpPr>
        <p:spPr>
          <a:xfrm>
            <a:off x="8159254" y="1000475"/>
            <a:ext cx="216025" cy="208300"/>
          </a:xfrm>
          <a:custGeom>
            <a:avLst/>
            <a:gdLst/>
            <a:ahLst/>
            <a:cxnLst/>
            <a:rect l="l" t="t" r="r" b="b"/>
            <a:pathLst>
              <a:path w="8641" h="8332" extrusionOk="0">
                <a:moveTo>
                  <a:pt x="4337" y="1"/>
                </a:moveTo>
                <a:cubicBezTo>
                  <a:pt x="4104" y="1"/>
                  <a:pt x="3870" y="159"/>
                  <a:pt x="3837" y="476"/>
                </a:cubicBezTo>
                <a:lnTo>
                  <a:pt x="3837" y="2978"/>
                </a:lnTo>
                <a:lnTo>
                  <a:pt x="1902" y="1043"/>
                </a:lnTo>
                <a:cubicBezTo>
                  <a:pt x="1796" y="944"/>
                  <a:pt x="1681" y="903"/>
                  <a:pt x="1572" y="903"/>
                </a:cubicBezTo>
                <a:cubicBezTo>
                  <a:pt x="1200" y="903"/>
                  <a:pt x="893" y="1383"/>
                  <a:pt x="1202" y="1744"/>
                </a:cubicBezTo>
                <a:lnTo>
                  <a:pt x="3136" y="3645"/>
                </a:lnTo>
                <a:lnTo>
                  <a:pt x="635" y="3645"/>
                </a:lnTo>
                <a:cubicBezTo>
                  <a:pt x="1" y="3712"/>
                  <a:pt x="1" y="4579"/>
                  <a:pt x="635" y="4646"/>
                </a:cubicBezTo>
                <a:lnTo>
                  <a:pt x="3136" y="4646"/>
                </a:lnTo>
                <a:lnTo>
                  <a:pt x="1202" y="6580"/>
                </a:lnTo>
                <a:cubicBezTo>
                  <a:pt x="890" y="6944"/>
                  <a:pt x="1205" y="7408"/>
                  <a:pt x="1579" y="7408"/>
                </a:cubicBezTo>
                <a:cubicBezTo>
                  <a:pt x="1686" y="7408"/>
                  <a:pt x="1798" y="7370"/>
                  <a:pt x="1902" y="7281"/>
                </a:cubicBezTo>
                <a:lnTo>
                  <a:pt x="3837" y="5346"/>
                </a:lnTo>
                <a:lnTo>
                  <a:pt x="3837" y="7881"/>
                </a:lnTo>
                <a:cubicBezTo>
                  <a:pt x="3870" y="8182"/>
                  <a:pt x="4104" y="8332"/>
                  <a:pt x="4337" y="8332"/>
                </a:cubicBezTo>
                <a:cubicBezTo>
                  <a:pt x="4571" y="8332"/>
                  <a:pt x="4804" y="8182"/>
                  <a:pt x="4838" y="7881"/>
                </a:cubicBezTo>
                <a:lnTo>
                  <a:pt x="4838" y="5346"/>
                </a:lnTo>
                <a:lnTo>
                  <a:pt x="6772" y="7281"/>
                </a:lnTo>
                <a:cubicBezTo>
                  <a:pt x="6869" y="7370"/>
                  <a:pt x="6977" y="7408"/>
                  <a:pt x="7082" y="7408"/>
                </a:cubicBezTo>
                <a:cubicBezTo>
                  <a:pt x="7450" y="7408"/>
                  <a:pt x="7784" y="6944"/>
                  <a:pt x="7473" y="6580"/>
                </a:cubicBezTo>
                <a:lnTo>
                  <a:pt x="5538" y="4646"/>
                </a:lnTo>
                <a:lnTo>
                  <a:pt x="8040" y="4646"/>
                </a:lnTo>
                <a:cubicBezTo>
                  <a:pt x="8640" y="4612"/>
                  <a:pt x="8640" y="3712"/>
                  <a:pt x="8040" y="3678"/>
                </a:cubicBezTo>
                <a:lnTo>
                  <a:pt x="5538" y="3678"/>
                </a:lnTo>
                <a:lnTo>
                  <a:pt x="7473" y="1744"/>
                </a:lnTo>
                <a:cubicBezTo>
                  <a:pt x="7782" y="1383"/>
                  <a:pt x="7474" y="903"/>
                  <a:pt x="7103" y="903"/>
                </a:cubicBezTo>
                <a:cubicBezTo>
                  <a:pt x="6994" y="903"/>
                  <a:pt x="6879" y="944"/>
                  <a:pt x="6772" y="1043"/>
                </a:cubicBezTo>
                <a:lnTo>
                  <a:pt x="4838" y="2978"/>
                </a:lnTo>
                <a:lnTo>
                  <a:pt x="4838" y="476"/>
                </a:lnTo>
                <a:cubicBezTo>
                  <a:pt x="4804" y="159"/>
                  <a:pt x="4571" y="1"/>
                  <a:pt x="4337" y="1"/>
                </a:cubicBezTo>
                <a:close/>
              </a:path>
            </a:pathLst>
          </a:custGeom>
          <a:solidFill>
            <a:srgbClr val="6F9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>
            <a:extLst>
              <a:ext uri="{FF2B5EF4-FFF2-40B4-BE49-F238E27FC236}">
                <a16:creationId xmlns:a16="http://schemas.microsoft.com/office/drawing/2014/main" id="{3C5BD62A-58A2-724A-95D2-37C952B9CDB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19999" y="1276349"/>
            <a:ext cx="7704863" cy="3311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●"/>
              <a:defRPr sz="1600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○"/>
              <a:defRPr sz="1600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■"/>
              <a:defRPr sz="1600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●"/>
              <a:defRPr sz="1600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○"/>
              <a:defRPr sz="1600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■"/>
              <a:defRPr sz="1600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●"/>
              <a:defRPr sz="1600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○"/>
              <a:defRPr sz="1600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■"/>
              <a:defRPr sz="1600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89537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31;p26">
            <a:extLst>
              <a:ext uri="{FF2B5EF4-FFF2-40B4-BE49-F238E27FC236}">
                <a16:creationId xmlns:a16="http://schemas.microsoft.com/office/drawing/2014/main" id="{0D807244-366C-A646-BEDD-72D831C236FD}"/>
              </a:ext>
            </a:extLst>
          </p:cNvPr>
          <p:cNvSpPr/>
          <p:nvPr userDrawn="1"/>
        </p:nvSpPr>
        <p:spPr>
          <a:xfrm>
            <a:off x="455425" y="365525"/>
            <a:ext cx="1538400" cy="402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" name="Google Shape;234;p26">
            <a:extLst>
              <a:ext uri="{FF2B5EF4-FFF2-40B4-BE49-F238E27FC236}">
                <a16:creationId xmlns:a16="http://schemas.microsoft.com/office/drawing/2014/main" id="{734F52BD-8E86-6947-B771-B6F11B40CFEB}"/>
              </a:ext>
            </a:extLst>
          </p:cNvPr>
          <p:cNvCxnSpPr/>
          <p:nvPr userDrawn="1"/>
        </p:nvCxnSpPr>
        <p:spPr>
          <a:xfrm>
            <a:off x="825085" y="1104625"/>
            <a:ext cx="7249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itel 1">
            <a:extLst>
              <a:ext uri="{FF2B5EF4-FFF2-40B4-BE49-F238E27FC236}">
                <a16:creationId xmlns:a16="http://schemas.microsoft.com/office/drawing/2014/main" id="{40774199-F2B4-A04D-942C-1223513A5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61411"/>
            <a:ext cx="7704000" cy="5922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6" name="Google Shape;117;p16">
            <a:extLst>
              <a:ext uri="{FF2B5EF4-FFF2-40B4-BE49-F238E27FC236}">
                <a16:creationId xmlns:a16="http://schemas.microsoft.com/office/drawing/2014/main" id="{61DAB13D-8779-0B44-8B3B-6E19FA1C45DD}"/>
              </a:ext>
            </a:extLst>
          </p:cNvPr>
          <p:cNvSpPr/>
          <p:nvPr userDrawn="1"/>
        </p:nvSpPr>
        <p:spPr>
          <a:xfrm>
            <a:off x="8159254" y="1000475"/>
            <a:ext cx="216025" cy="208300"/>
          </a:xfrm>
          <a:custGeom>
            <a:avLst/>
            <a:gdLst/>
            <a:ahLst/>
            <a:cxnLst/>
            <a:rect l="l" t="t" r="r" b="b"/>
            <a:pathLst>
              <a:path w="8641" h="8332" extrusionOk="0">
                <a:moveTo>
                  <a:pt x="4337" y="1"/>
                </a:moveTo>
                <a:cubicBezTo>
                  <a:pt x="4104" y="1"/>
                  <a:pt x="3870" y="159"/>
                  <a:pt x="3837" y="476"/>
                </a:cubicBezTo>
                <a:lnTo>
                  <a:pt x="3837" y="2978"/>
                </a:lnTo>
                <a:lnTo>
                  <a:pt x="1902" y="1043"/>
                </a:lnTo>
                <a:cubicBezTo>
                  <a:pt x="1796" y="944"/>
                  <a:pt x="1681" y="903"/>
                  <a:pt x="1572" y="903"/>
                </a:cubicBezTo>
                <a:cubicBezTo>
                  <a:pt x="1200" y="903"/>
                  <a:pt x="893" y="1383"/>
                  <a:pt x="1202" y="1744"/>
                </a:cubicBezTo>
                <a:lnTo>
                  <a:pt x="3136" y="3645"/>
                </a:lnTo>
                <a:lnTo>
                  <a:pt x="635" y="3645"/>
                </a:lnTo>
                <a:cubicBezTo>
                  <a:pt x="1" y="3712"/>
                  <a:pt x="1" y="4579"/>
                  <a:pt x="635" y="4646"/>
                </a:cubicBezTo>
                <a:lnTo>
                  <a:pt x="3136" y="4646"/>
                </a:lnTo>
                <a:lnTo>
                  <a:pt x="1202" y="6580"/>
                </a:lnTo>
                <a:cubicBezTo>
                  <a:pt x="890" y="6944"/>
                  <a:pt x="1205" y="7408"/>
                  <a:pt x="1579" y="7408"/>
                </a:cubicBezTo>
                <a:cubicBezTo>
                  <a:pt x="1686" y="7408"/>
                  <a:pt x="1798" y="7370"/>
                  <a:pt x="1902" y="7281"/>
                </a:cubicBezTo>
                <a:lnTo>
                  <a:pt x="3837" y="5346"/>
                </a:lnTo>
                <a:lnTo>
                  <a:pt x="3837" y="7881"/>
                </a:lnTo>
                <a:cubicBezTo>
                  <a:pt x="3870" y="8182"/>
                  <a:pt x="4104" y="8332"/>
                  <a:pt x="4337" y="8332"/>
                </a:cubicBezTo>
                <a:cubicBezTo>
                  <a:pt x="4571" y="8332"/>
                  <a:pt x="4804" y="8182"/>
                  <a:pt x="4838" y="7881"/>
                </a:cubicBezTo>
                <a:lnTo>
                  <a:pt x="4838" y="5346"/>
                </a:lnTo>
                <a:lnTo>
                  <a:pt x="6772" y="7281"/>
                </a:lnTo>
                <a:cubicBezTo>
                  <a:pt x="6869" y="7370"/>
                  <a:pt x="6977" y="7408"/>
                  <a:pt x="7082" y="7408"/>
                </a:cubicBezTo>
                <a:cubicBezTo>
                  <a:pt x="7450" y="7408"/>
                  <a:pt x="7784" y="6944"/>
                  <a:pt x="7473" y="6580"/>
                </a:cubicBezTo>
                <a:lnTo>
                  <a:pt x="5538" y="4646"/>
                </a:lnTo>
                <a:lnTo>
                  <a:pt x="8040" y="4646"/>
                </a:lnTo>
                <a:cubicBezTo>
                  <a:pt x="8640" y="4612"/>
                  <a:pt x="8640" y="3712"/>
                  <a:pt x="8040" y="3678"/>
                </a:cubicBezTo>
                <a:lnTo>
                  <a:pt x="5538" y="3678"/>
                </a:lnTo>
                <a:lnTo>
                  <a:pt x="7473" y="1744"/>
                </a:lnTo>
                <a:cubicBezTo>
                  <a:pt x="7782" y="1383"/>
                  <a:pt x="7474" y="903"/>
                  <a:pt x="7103" y="903"/>
                </a:cubicBezTo>
                <a:cubicBezTo>
                  <a:pt x="6994" y="903"/>
                  <a:pt x="6879" y="944"/>
                  <a:pt x="6772" y="1043"/>
                </a:cubicBezTo>
                <a:lnTo>
                  <a:pt x="4838" y="2978"/>
                </a:lnTo>
                <a:lnTo>
                  <a:pt x="4838" y="476"/>
                </a:lnTo>
                <a:cubicBezTo>
                  <a:pt x="4804" y="159"/>
                  <a:pt x="4571" y="1"/>
                  <a:pt x="433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>
            <a:extLst>
              <a:ext uri="{FF2B5EF4-FFF2-40B4-BE49-F238E27FC236}">
                <a16:creationId xmlns:a16="http://schemas.microsoft.com/office/drawing/2014/main" id="{3C5BD62A-58A2-724A-95D2-37C952B9CDB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19999" y="1276349"/>
            <a:ext cx="7704863" cy="3311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●"/>
              <a:defRPr sz="1600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○"/>
              <a:defRPr sz="1600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■"/>
              <a:defRPr sz="1600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●"/>
              <a:defRPr sz="1600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○"/>
              <a:defRPr sz="1600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■"/>
              <a:defRPr sz="1600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●"/>
              <a:defRPr sz="1600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○"/>
              <a:defRPr sz="1600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■"/>
              <a:defRPr sz="1600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43042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6;p10">
            <a:extLst>
              <a:ext uri="{FF2B5EF4-FFF2-40B4-BE49-F238E27FC236}">
                <a16:creationId xmlns:a16="http://schemas.microsoft.com/office/drawing/2014/main" id="{ECFA7A34-EEFC-5245-A9AB-544DFF6649BF}"/>
              </a:ext>
            </a:extLst>
          </p:cNvPr>
          <p:cNvSpPr/>
          <p:nvPr userDrawn="1"/>
        </p:nvSpPr>
        <p:spPr>
          <a:xfrm>
            <a:off x="-1425625" y="1186200"/>
            <a:ext cx="5388000" cy="2771100"/>
          </a:xfrm>
          <a:prstGeom prst="roundRect">
            <a:avLst>
              <a:gd name="adj" fmla="val 50000"/>
            </a:avLst>
          </a:prstGeom>
          <a:solidFill>
            <a:srgbClr val="F18E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67;p10">
            <a:extLst>
              <a:ext uri="{FF2B5EF4-FFF2-40B4-BE49-F238E27FC236}">
                <a16:creationId xmlns:a16="http://schemas.microsoft.com/office/drawing/2014/main" id="{AF289BD8-6564-3C49-BEFD-EF802710D0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405500"/>
            <a:ext cx="2649600" cy="233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988822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31;p26">
            <a:extLst>
              <a:ext uri="{FF2B5EF4-FFF2-40B4-BE49-F238E27FC236}">
                <a16:creationId xmlns:a16="http://schemas.microsoft.com/office/drawing/2014/main" id="{0D807244-366C-A646-BEDD-72D831C236FD}"/>
              </a:ext>
            </a:extLst>
          </p:cNvPr>
          <p:cNvSpPr/>
          <p:nvPr userDrawn="1"/>
        </p:nvSpPr>
        <p:spPr>
          <a:xfrm>
            <a:off x="455425" y="365525"/>
            <a:ext cx="1538400" cy="402000"/>
          </a:xfrm>
          <a:prstGeom prst="roundRect">
            <a:avLst>
              <a:gd name="adj" fmla="val 50000"/>
            </a:avLst>
          </a:prstGeom>
          <a:solidFill>
            <a:srgbClr val="F18E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" name="Google Shape;234;p26">
            <a:extLst>
              <a:ext uri="{FF2B5EF4-FFF2-40B4-BE49-F238E27FC236}">
                <a16:creationId xmlns:a16="http://schemas.microsoft.com/office/drawing/2014/main" id="{734F52BD-8E86-6947-B771-B6F11B40CFEB}"/>
              </a:ext>
            </a:extLst>
          </p:cNvPr>
          <p:cNvCxnSpPr/>
          <p:nvPr userDrawn="1"/>
        </p:nvCxnSpPr>
        <p:spPr>
          <a:xfrm>
            <a:off x="825085" y="1104625"/>
            <a:ext cx="7249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itel 1">
            <a:extLst>
              <a:ext uri="{FF2B5EF4-FFF2-40B4-BE49-F238E27FC236}">
                <a16:creationId xmlns:a16="http://schemas.microsoft.com/office/drawing/2014/main" id="{40774199-F2B4-A04D-942C-1223513A5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61411"/>
            <a:ext cx="7704000" cy="5922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6" name="Google Shape;117;p16">
            <a:extLst>
              <a:ext uri="{FF2B5EF4-FFF2-40B4-BE49-F238E27FC236}">
                <a16:creationId xmlns:a16="http://schemas.microsoft.com/office/drawing/2014/main" id="{61DAB13D-8779-0B44-8B3B-6E19FA1C45DD}"/>
              </a:ext>
            </a:extLst>
          </p:cNvPr>
          <p:cNvSpPr/>
          <p:nvPr userDrawn="1"/>
        </p:nvSpPr>
        <p:spPr>
          <a:xfrm>
            <a:off x="8159254" y="1000475"/>
            <a:ext cx="216025" cy="208300"/>
          </a:xfrm>
          <a:custGeom>
            <a:avLst/>
            <a:gdLst/>
            <a:ahLst/>
            <a:cxnLst/>
            <a:rect l="l" t="t" r="r" b="b"/>
            <a:pathLst>
              <a:path w="8641" h="8332" extrusionOk="0">
                <a:moveTo>
                  <a:pt x="4337" y="1"/>
                </a:moveTo>
                <a:cubicBezTo>
                  <a:pt x="4104" y="1"/>
                  <a:pt x="3870" y="159"/>
                  <a:pt x="3837" y="476"/>
                </a:cubicBezTo>
                <a:lnTo>
                  <a:pt x="3837" y="2978"/>
                </a:lnTo>
                <a:lnTo>
                  <a:pt x="1902" y="1043"/>
                </a:lnTo>
                <a:cubicBezTo>
                  <a:pt x="1796" y="944"/>
                  <a:pt x="1681" y="903"/>
                  <a:pt x="1572" y="903"/>
                </a:cubicBezTo>
                <a:cubicBezTo>
                  <a:pt x="1200" y="903"/>
                  <a:pt x="893" y="1383"/>
                  <a:pt x="1202" y="1744"/>
                </a:cubicBezTo>
                <a:lnTo>
                  <a:pt x="3136" y="3645"/>
                </a:lnTo>
                <a:lnTo>
                  <a:pt x="635" y="3645"/>
                </a:lnTo>
                <a:cubicBezTo>
                  <a:pt x="1" y="3712"/>
                  <a:pt x="1" y="4579"/>
                  <a:pt x="635" y="4646"/>
                </a:cubicBezTo>
                <a:lnTo>
                  <a:pt x="3136" y="4646"/>
                </a:lnTo>
                <a:lnTo>
                  <a:pt x="1202" y="6580"/>
                </a:lnTo>
                <a:cubicBezTo>
                  <a:pt x="890" y="6944"/>
                  <a:pt x="1205" y="7408"/>
                  <a:pt x="1579" y="7408"/>
                </a:cubicBezTo>
                <a:cubicBezTo>
                  <a:pt x="1686" y="7408"/>
                  <a:pt x="1798" y="7370"/>
                  <a:pt x="1902" y="7281"/>
                </a:cubicBezTo>
                <a:lnTo>
                  <a:pt x="3837" y="5346"/>
                </a:lnTo>
                <a:lnTo>
                  <a:pt x="3837" y="7881"/>
                </a:lnTo>
                <a:cubicBezTo>
                  <a:pt x="3870" y="8182"/>
                  <a:pt x="4104" y="8332"/>
                  <a:pt x="4337" y="8332"/>
                </a:cubicBezTo>
                <a:cubicBezTo>
                  <a:pt x="4571" y="8332"/>
                  <a:pt x="4804" y="8182"/>
                  <a:pt x="4838" y="7881"/>
                </a:cubicBezTo>
                <a:lnTo>
                  <a:pt x="4838" y="5346"/>
                </a:lnTo>
                <a:lnTo>
                  <a:pt x="6772" y="7281"/>
                </a:lnTo>
                <a:cubicBezTo>
                  <a:pt x="6869" y="7370"/>
                  <a:pt x="6977" y="7408"/>
                  <a:pt x="7082" y="7408"/>
                </a:cubicBezTo>
                <a:cubicBezTo>
                  <a:pt x="7450" y="7408"/>
                  <a:pt x="7784" y="6944"/>
                  <a:pt x="7473" y="6580"/>
                </a:cubicBezTo>
                <a:lnTo>
                  <a:pt x="5538" y="4646"/>
                </a:lnTo>
                <a:lnTo>
                  <a:pt x="8040" y="4646"/>
                </a:lnTo>
                <a:cubicBezTo>
                  <a:pt x="8640" y="4612"/>
                  <a:pt x="8640" y="3712"/>
                  <a:pt x="8040" y="3678"/>
                </a:cubicBezTo>
                <a:lnTo>
                  <a:pt x="5538" y="3678"/>
                </a:lnTo>
                <a:lnTo>
                  <a:pt x="7473" y="1744"/>
                </a:lnTo>
                <a:cubicBezTo>
                  <a:pt x="7782" y="1383"/>
                  <a:pt x="7474" y="903"/>
                  <a:pt x="7103" y="903"/>
                </a:cubicBezTo>
                <a:cubicBezTo>
                  <a:pt x="6994" y="903"/>
                  <a:pt x="6879" y="944"/>
                  <a:pt x="6772" y="1043"/>
                </a:cubicBezTo>
                <a:lnTo>
                  <a:pt x="4838" y="2978"/>
                </a:lnTo>
                <a:lnTo>
                  <a:pt x="4838" y="476"/>
                </a:lnTo>
                <a:cubicBezTo>
                  <a:pt x="4804" y="159"/>
                  <a:pt x="4571" y="1"/>
                  <a:pt x="4337" y="1"/>
                </a:cubicBezTo>
                <a:close/>
              </a:path>
            </a:pathLst>
          </a:custGeom>
          <a:solidFill>
            <a:srgbClr val="F18E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>
            <a:extLst>
              <a:ext uri="{FF2B5EF4-FFF2-40B4-BE49-F238E27FC236}">
                <a16:creationId xmlns:a16="http://schemas.microsoft.com/office/drawing/2014/main" id="{3C5BD62A-58A2-724A-95D2-37C952B9CDB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19999" y="1276349"/>
            <a:ext cx="7704863" cy="3311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●"/>
              <a:defRPr sz="1600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○"/>
              <a:defRPr sz="1600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■"/>
              <a:defRPr sz="1600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●"/>
              <a:defRPr sz="1600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○"/>
              <a:defRPr sz="1600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■"/>
              <a:defRPr sz="1600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●"/>
              <a:defRPr sz="1600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○"/>
              <a:defRPr sz="1600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■"/>
              <a:defRPr sz="1600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88015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4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oogle Shape;244;p28"/>
          <p:cNvGrpSpPr/>
          <p:nvPr/>
        </p:nvGrpSpPr>
        <p:grpSpPr>
          <a:xfrm>
            <a:off x="-434475" y="365525"/>
            <a:ext cx="10012950" cy="4412575"/>
            <a:chOff x="-355900" y="365525"/>
            <a:chExt cx="10012950" cy="4412575"/>
          </a:xfrm>
        </p:grpSpPr>
        <p:sp>
          <p:nvSpPr>
            <p:cNvPr id="245" name="Google Shape;245;p28"/>
            <p:cNvSpPr/>
            <p:nvPr/>
          </p:nvSpPr>
          <p:spPr>
            <a:xfrm>
              <a:off x="-355900" y="365525"/>
              <a:ext cx="2349600" cy="402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8"/>
            <p:cNvSpPr/>
            <p:nvPr/>
          </p:nvSpPr>
          <p:spPr>
            <a:xfrm>
              <a:off x="7307450" y="4376100"/>
              <a:ext cx="2349600" cy="4020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5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Google Shape;248;p29"/>
          <p:cNvGrpSpPr/>
          <p:nvPr/>
        </p:nvGrpSpPr>
        <p:grpSpPr>
          <a:xfrm>
            <a:off x="722375" y="-2112775"/>
            <a:ext cx="7699250" cy="9369050"/>
            <a:chOff x="722375" y="-2701550"/>
            <a:chExt cx="7699250" cy="9369050"/>
          </a:xfrm>
        </p:grpSpPr>
        <p:sp>
          <p:nvSpPr>
            <p:cNvPr id="249" name="Google Shape;249;p29"/>
            <p:cNvSpPr/>
            <p:nvPr/>
          </p:nvSpPr>
          <p:spPr>
            <a:xfrm>
              <a:off x="4978525" y="3215400"/>
              <a:ext cx="3443100" cy="34521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9"/>
            <p:cNvSpPr/>
            <p:nvPr/>
          </p:nvSpPr>
          <p:spPr>
            <a:xfrm rot="10800000">
              <a:off x="722375" y="-2701550"/>
              <a:ext cx="3443100" cy="34563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 preserve="1" userDrawn="1">
  <p:cSld name="1_Background 2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9F9E62D-36EA-4EAF-B3B0-0A1E722FBC51}"/>
              </a:ext>
            </a:extLst>
          </p:cNvPr>
          <p:cNvSpPr/>
          <p:nvPr userDrawn="1"/>
        </p:nvSpPr>
        <p:spPr>
          <a:xfrm rot="19817075">
            <a:off x="-2041268" y="-2583296"/>
            <a:ext cx="11996462" cy="52045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6CFB56-374A-40FF-B154-8CD1375BB565}"/>
              </a:ext>
            </a:extLst>
          </p:cNvPr>
          <p:cNvSpPr/>
          <p:nvPr userDrawn="1"/>
        </p:nvSpPr>
        <p:spPr>
          <a:xfrm rot="3600229">
            <a:off x="-3288165" y="1985621"/>
            <a:ext cx="11996462" cy="5204508"/>
          </a:xfrm>
          <a:prstGeom prst="rect">
            <a:avLst/>
          </a:prstGeom>
          <a:solidFill>
            <a:srgbClr val="6F9BD5"/>
          </a:solidFill>
          <a:ln>
            <a:solidFill>
              <a:srgbClr val="F3F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Google Shape;234;p26">
            <a:extLst>
              <a:ext uri="{FF2B5EF4-FFF2-40B4-BE49-F238E27FC236}">
                <a16:creationId xmlns:a16="http://schemas.microsoft.com/office/drawing/2014/main" id="{CE48C9FF-79CF-49A5-A094-041C78AF79BA}"/>
              </a:ext>
            </a:extLst>
          </p:cNvPr>
          <p:cNvCxnSpPr/>
          <p:nvPr userDrawn="1"/>
        </p:nvCxnSpPr>
        <p:spPr>
          <a:xfrm>
            <a:off x="825085" y="1104625"/>
            <a:ext cx="7249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Titel 1">
            <a:extLst>
              <a:ext uri="{FF2B5EF4-FFF2-40B4-BE49-F238E27FC236}">
                <a16:creationId xmlns:a16="http://schemas.microsoft.com/office/drawing/2014/main" id="{EF9E982A-8191-4D09-AB5E-10F3D8E9B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61411"/>
            <a:ext cx="7704000" cy="592200"/>
          </a:xfrm>
        </p:spPr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4787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noFill/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/>
          <p:nvPr/>
        </p:nvSpPr>
        <p:spPr>
          <a:xfrm>
            <a:off x="-1425625" y="1186200"/>
            <a:ext cx="5388000" cy="27711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title"/>
          </p:nvPr>
        </p:nvSpPr>
        <p:spPr>
          <a:xfrm>
            <a:off x="720000" y="1405500"/>
            <a:ext cx="2649600" cy="233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6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/>
          <p:nvPr/>
        </p:nvSpPr>
        <p:spPr>
          <a:xfrm>
            <a:off x="455425" y="365525"/>
            <a:ext cx="1538400" cy="4020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hasCustomPrompt="1"/>
          </p:nvPr>
        </p:nvSpPr>
        <p:spPr>
          <a:xfrm>
            <a:off x="828911" y="1829622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1"/>
          </p:nvPr>
        </p:nvSpPr>
        <p:spPr>
          <a:xfrm>
            <a:off x="1677525" y="1615657"/>
            <a:ext cx="26859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nit Medium"/>
                <a:ea typeface="Kanit Medium"/>
                <a:cs typeface="Kanit Medium"/>
                <a:sym typeface="Kani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nit Medium"/>
                <a:ea typeface="Kanit Medium"/>
                <a:cs typeface="Kanit Medium"/>
                <a:sym typeface="Kani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nit Medium"/>
                <a:ea typeface="Kanit Medium"/>
                <a:cs typeface="Kanit Medium"/>
                <a:sym typeface="Kani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nit Medium"/>
                <a:ea typeface="Kanit Medium"/>
                <a:cs typeface="Kanit Medium"/>
                <a:sym typeface="Kani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nit Medium"/>
                <a:ea typeface="Kanit Medium"/>
                <a:cs typeface="Kanit Medium"/>
                <a:sym typeface="Kani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nit Medium"/>
                <a:ea typeface="Kanit Medium"/>
                <a:cs typeface="Kanit Medium"/>
                <a:sym typeface="Kani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nit Medium"/>
                <a:ea typeface="Kanit Medium"/>
                <a:cs typeface="Kanit Medium"/>
                <a:sym typeface="Kani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nit Medium"/>
                <a:ea typeface="Kanit Medium"/>
                <a:cs typeface="Kanit Medium"/>
                <a:sym typeface="Kanit Medium"/>
              </a:defRPr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2"/>
          </p:nvPr>
        </p:nvSpPr>
        <p:spPr>
          <a:xfrm>
            <a:off x="1677525" y="1965592"/>
            <a:ext cx="26859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3" hasCustomPrompt="1"/>
          </p:nvPr>
        </p:nvSpPr>
        <p:spPr>
          <a:xfrm>
            <a:off x="828911" y="3330721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4"/>
          </p:nvPr>
        </p:nvSpPr>
        <p:spPr>
          <a:xfrm>
            <a:off x="1677525" y="3124318"/>
            <a:ext cx="26859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nit Medium"/>
                <a:ea typeface="Kanit Medium"/>
                <a:cs typeface="Kanit Medium"/>
                <a:sym typeface="Kani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nit Medium"/>
                <a:ea typeface="Kanit Medium"/>
                <a:cs typeface="Kanit Medium"/>
                <a:sym typeface="Kani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nit Medium"/>
                <a:ea typeface="Kanit Medium"/>
                <a:cs typeface="Kanit Medium"/>
                <a:sym typeface="Kani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nit Medium"/>
                <a:ea typeface="Kanit Medium"/>
                <a:cs typeface="Kanit Medium"/>
                <a:sym typeface="Kani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nit Medium"/>
                <a:ea typeface="Kanit Medium"/>
                <a:cs typeface="Kanit Medium"/>
                <a:sym typeface="Kani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nit Medium"/>
                <a:ea typeface="Kanit Medium"/>
                <a:cs typeface="Kanit Medium"/>
                <a:sym typeface="Kani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nit Medium"/>
                <a:ea typeface="Kanit Medium"/>
                <a:cs typeface="Kanit Medium"/>
                <a:sym typeface="Kani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nit Medium"/>
                <a:ea typeface="Kanit Medium"/>
                <a:cs typeface="Kanit Medium"/>
                <a:sym typeface="Kanit Medium"/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5"/>
          </p:nvPr>
        </p:nvSpPr>
        <p:spPr>
          <a:xfrm>
            <a:off x="1677525" y="3462456"/>
            <a:ext cx="26859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6" hasCustomPrompt="1"/>
          </p:nvPr>
        </p:nvSpPr>
        <p:spPr>
          <a:xfrm>
            <a:off x="4786272" y="1829620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7"/>
          </p:nvPr>
        </p:nvSpPr>
        <p:spPr>
          <a:xfrm>
            <a:off x="5634885" y="1615657"/>
            <a:ext cx="26859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nit Medium"/>
                <a:ea typeface="Kanit Medium"/>
                <a:cs typeface="Kanit Medium"/>
                <a:sym typeface="Kani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nit Medium"/>
                <a:ea typeface="Kanit Medium"/>
                <a:cs typeface="Kanit Medium"/>
                <a:sym typeface="Kani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nit Medium"/>
                <a:ea typeface="Kanit Medium"/>
                <a:cs typeface="Kanit Medium"/>
                <a:sym typeface="Kani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nit Medium"/>
                <a:ea typeface="Kanit Medium"/>
                <a:cs typeface="Kanit Medium"/>
                <a:sym typeface="Kani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nit Medium"/>
                <a:ea typeface="Kanit Medium"/>
                <a:cs typeface="Kanit Medium"/>
                <a:sym typeface="Kani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nit Medium"/>
                <a:ea typeface="Kanit Medium"/>
                <a:cs typeface="Kanit Medium"/>
                <a:sym typeface="Kani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nit Medium"/>
                <a:ea typeface="Kanit Medium"/>
                <a:cs typeface="Kanit Medium"/>
                <a:sym typeface="Kani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nit Medium"/>
                <a:ea typeface="Kanit Medium"/>
                <a:cs typeface="Kanit Medium"/>
                <a:sym typeface="Kanit Medium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8"/>
          </p:nvPr>
        </p:nvSpPr>
        <p:spPr>
          <a:xfrm>
            <a:off x="5634885" y="1965586"/>
            <a:ext cx="26859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9"/>
          </p:nvPr>
        </p:nvSpPr>
        <p:spPr>
          <a:xfrm>
            <a:off x="720000" y="361411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13" hasCustomPrompt="1"/>
          </p:nvPr>
        </p:nvSpPr>
        <p:spPr>
          <a:xfrm>
            <a:off x="4786272" y="3330716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4"/>
          </p:nvPr>
        </p:nvSpPr>
        <p:spPr>
          <a:xfrm>
            <a:off x="5634885" y="3124306"/>
            <a:ext cx="26859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nit Medium"/>
                <a:ea typeface="Kanit Medium"/>
                <a:cs typeface="Kanit Medium"/>
                <a:sym typeface="Kani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nit Medium"/>
                <a:ea typeface="Kanit Medium"/>
                <a:cs typeface="Kanit Medium"/>
                <a:sym typeface="Kani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nit Medium"/>
                <a:ea typeface="Kanit Medium"/>
                <a:cs typeface="Kanit Medium"/>
                <a:sym typeface="Kani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nit Medium"/>
                <a:ea typeface="Kanit Medium"/>
                <a:cs typeface="Kanit Medium"/>
                <a:sym typeface="Kani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nit Medium"/>
                <a:ea typeface="Kanit Medium"/>
                <a:cs typeface="Kanit Medium"/>
                <a:sym typeface="Kani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nit Medium"/>
                <a:ea typeface="Kanit Medium"/>
                <a:cs typeface="Kanit Medium"/>
                <a:sym typeface="Kani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nit Medium"/>
                <a:ea typeface="Kanit Medium"/>
                <a:cs typeface="Kanit Medium"/>
                <a:sym typeface="Kani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nit Medium"/>
                <a:ea typeface="Kanit Medium"/>
                <a:cs typeface="Kanit Medium"/>
                <a:sym typeface="Kanit Medium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5"/>
          </p:nvPr>
        </p:nvSpPr>
        <p:spPr>
          <a:xfrm>
            <a:off x="5634885" y="3462456"/>
            <a:ext cx="26859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grpSp>
        <p:nvGrpSpPr>
          <p:cNvPr id="90" name="Google Shape;90;p13"/>
          <p:cNvGrpSpPr/>
          <p:nvPr/>
        </p:nvGrpSpPr>
        <p:grpSpPr>
          <a:xfrm>
            <a:off x="825085" y="1000475"/>
            <a:ext cx="7599542" cy="208300"/>
            <a:chOff x="825085" y="1000475"/>
            <a:chExt cx="7599542" cy="208300"/>
          </a:xfrm>
        </p:grpSpPr>
        <p:sp>
          <p:nvSpPr>
            <p:cNvPr id="91" name="Google Shape;91;p13"/>
            <p:cNvSpPr/>
            <p:nvPr/>
          </p:nvSpPr>
          <p:spPr>
            <a:xfrm>
              <a:off x="8208602" y="1000475"/>
              <a:ext cx="216025" cy="208300"/>
            </a:xfrm>
            <a:custGeom>
              <a:avLst/>
              <a:gdLst/>
              <a:ahLst/>
              <a:cxnLst/>
              <a:rect l="l" t="t" r="r" b="b"/>
              <a:pathLst>
                <a:path w="8641" h="8332" extrusionOk="0">
                  <a:moveTo>
                    <a:pt x="4337" y="1"/>
                  </a:moveTo>
                  <a:cubicBezTo>
                    <a:pt x="4104" y="1"/>
                    <a:pt x="3870" y="159"/>
                    <a:pt x="3837" y="476"/>
                  </a:cubicBezTo>
                  <a:lnTo>
                    <a:pt x="3837" y="2978"/>
                  </a:lnTo>
                  <a:lnTo>
                    <a:pt x="1902" y="1043"/>
                  </a:lnTo>
                  <a:cubicBezTo>
                    <a:pt x="1796" y="944"/>
                    <a:pt x="1681" y="903"/>
                    <a:pt x="1572" y="903"/>
                  </a:cubicBezTo>
                  <a:cubicBezTo>
                    <a:pt x="1200" y="903"/>
                    <a:pt x="893" y="1383"/>
                    <a:pt x="1202" y="1744"/>
                  </a:cubicBezTo>
                  <a:lnTo>
                    <a:pt x="3136" y="3645"/>
                  </a:lnTo>
                  <a:lnTo>
                    <a:pt x="635" y="3645"/>
                  </a:lnTo>
                  <a:cubicBezTo>
                    <a:pt x="1" y="3712"/>
                    <a:pt x="1" y="4579"/>
                    <a:pt x="635" y="4646"/>
                  </a:cubicBezTo>
                  <a:lnTo>
                    <a:pt x="3136" y="4646"/>
                  </a:lnTo>
                  <a:lnTo>
                    <a:pt x="1202" y="6580"/>
                  </a:lnTo>
                  <a:cubicBezTo>
                    <a:pt x="890" y="6944"/>
                    <a:pt x="1205" y="7408"/>
                    <a:pt x="1579" y="7408"/>
                  </a:cubicBezTo>
                  <a:cubicBezTo>
                    <a:pt x="1686" y="7408"/>
                    <a:pt x="1798" y="7370"/>
                    <a:pt x="1902" y="7281"/>
                  </a:cubicBezTo>
                  <a:lnTo>
                    <a:pt x="3837" y="5346"/>
                  </a:lnTo>
                  <a:lnTo>
                    <a:pt x="3837" y="7881"/>
                  </a:lnTo>
                  <a:cubicBezTo>
                    <a:pt x="3870" y="8182"/>
                    <a:pt x="4104" y="8332"/>
                    <a:pt x="4337" y="8332"/>
                  </a:cubicBezTo>
                  <a:cubicBezTo>
                    <a:pt x="4571" y="8332"/>
                    <a:pt x="4804" y="8182"/>
                    <a:pt x="4838" y="7881"/>
                  </a:cubicBezTo>
                  <a:lnTo>
                    <a:pt x="4838" y="5346"/>
                  </a:lnTo>
                  <a:lnTo>
                    <a:pt x="6772" y="7281"/>
                  </a:lnTo>
                  <a:cubicBezTo>
                    <a:pt x="6869" y="7370"/>
                    <a:pt x="6977" y="7408"/>
                    <a:pt x="7082" y="7408"/>
                  </a:cubicBezTo>
                  <a:cubicBezTo>
                    <a:pt x="7450" y="7408"/>
                    <a:pt x="7784" y="6944"/>
                    <a:pt x="7473" y="6580"/>
                  </a:cubicBezTo>
                  <a:lnTo>
                    <a:pt x="5538" y="4646"/>
                  </a:lnTo>
                  <a:lnTo>
                    <a:pt x="8040" y="4646"/>
                  </a:lnTo>
                  <a:cubicBezTo>
                    <a:pt x="8640" y="4612"/>
                    <a:pt x="8640" y="3712"/>
                    <a:pt x="8040" y="3678"/>
                  </a:cubicBezTo>
                  <a:lnTo>
                    <a:pt x="5538" y="3678"/>
                  </a:lnTo>
                  <a:lnTo>
                    <a:pt x="7473" y="1744"/>
                  </a:lnTo>
                  <a:cubicBezTo>
                    <a:pt x="7782" y="1383"/>
                    <a:pt x="7474" y="903"/>
                    <a:pt x="7103" y="903"/>
                  </a:cubicBezTo>
                  <a:cubicBezTo>
                    <a:pt x="6994" y="903"/>
                    <a:pt x="6879" y="944"/>
                    <a:pt x="6772" y="1043"/>
                  </a:cubicBezTo>
                  <a:lnTo>
                    <a:pt x="4838" y="2978"/>
                  </a:lnTo>
                  <a:lnTo>
                    <a:pt x="4838" y="476"/>
                  </a:lnTo>
                  <a:cubicBezTo>
                    <a:pt x="4804" y="159"/>
                    <a:pt x="4571" y="1"/>
                    <a:pt x="43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2" name="Google Shape;92;p13"/>
            <p:cNvCxnSpPr/>
            <p:nvPr/>
          </p:nvCxnSpPr>
          <p:spPr>
            <a:xfrm>
              <a:off x="825085" y="1104625"/>
              <a:ext cx="7249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8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4"/>
          <p:cNvGrpSpPr/>
          <p:nvPr/>
        </p:nvGrpSpPr>
        <p:grpSpPr>
          <a:xfrm>
            <a:off x="-1485477" y="1203324"/>
            <a:ext cx="13646231" cy="2736850"/>
            <a:chOff x="-3681285" y="850199"/>
            <a:chExt cx="13646231" cy="3443101"/>
          </a:xfrm>
        </p:grpSpPr>
        <p:sp>
          <p:nvSpPr>
            <p:cNvPr id="95" name="Google Shape;95;p14"/>
            <p:cNvSpPr/>
            <p:nvPr/>
          </p:nvSpPr>
          <p:spPr>
            <a:xfrm rot="16200000">
              <a:off x="-818619" y="-2012467"/>
              <a:ext cx="3443100" cy="9168432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4"/>
            <p:cNvSpPr/>
            <p:nvPr/>
          </p:nvSpPr>
          <p:spPr>
            <a:xfrm rot="16200000">
              <a:off x="6004496" y="332850"/>
              <a:ext cx="3443100" cy="44778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722375" y="3296535"/>
            <a:ext cx="42498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1"/>
          </p:nvPr>
        </p:nvSpPr>
        <p:spPr>
          <a:xfrm>
            <a:off x="722375" y="1363424"/>
            <a:ext cx="5018400" cy="187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8" userDrawn="1">
          <p15:clr>
            <a:srgbClr val="FBAE40"/>
          </p15:clr>
        </p15:guide>
        <p15:guide id="2" orient="horz" pos="248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6;p10">
            <a:extLst>
              <a:ext uri="{FF2B5EF4-FFF2-40B4-BE49-F238E27FC236}">
                <a16:creationId xmlns:a16="http://schemas.microsoft.com/office/drawing/2014/main" id="{F2379D86-A5E0-0E45-93A2-FC56EFC83C65}"/>
              </a:ext>
            </a:extLst>
          </p:cNvPr>
          <p:cNvSpPr/>
          <p:nvPr userDrawn="1"/>
        </p:nvSpPr>
        <p:spPr>
          <a:xfrm>
            <a:off x="-1425625" y="1186200"/>
            <a:ext cx="5388000" cy="27711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67;p10">
            <a:extLst>
              <a:ext uri="{FF2B5EF4-FFF2-40B4-BE49-F238E27FC236}">
                <a16:creationId xmlns:a16="http://schemas.microsoft.com/office/drawing/2014/main" id="{40AB0B24-D23E-4B48-B7D0-7BFD4EB7B9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405500"/>
            <a:ext cx="2649600" cy="233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760460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8" userDrawn="1">
          <p15:clr>
            <a:srgbClr val="FBAE40"/>
          </p15:clr>
        </p15:guide>
        <p15:guide id="2" orient="horz" pos="248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 userDrawn="1">
  <p:cSld name="CUSTOM_20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"/>
          <p:cNvSpPr/>
          <p:nvPr/>
        </p:nvSpPr>
        <p:spPr>
          <a:xfrm>
            <a:off x="455425" y="365525"/>
            <a:ext cx="1538400" cy="402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5"/>
          <p:cNvSpPr txBox="1">
            <a:spLocks noGrp="1"/>
          </p:cNvSpPr>
          <p:nvPr>
            <p:ph type="title"/>
          </p:nvPr>
        </p:nvSpPr>
        <p:spPr>
          <a:xfrm>
            <a:off x="720000" y="361411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cxnSp>
        <p:nvCxnSpPr>
          <p:cNvPr id="228" name="Google Shape;228;p25"/>
          <p:cNvCxnSpPr/>
          <p:nvPr/>
        </p:nvCxnSpPr>
        <p:spPr>
          <a:xfrm>
            <a:off x="825085" y="1104625"/>
            <a:ext cx="7249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117;p16">
            <a:extLst>
              <a:ext uri="{FF2B5EF4-FFF2-40B4-BE49-F238E27FC236}">
                <a16:creationId xmlns:a16="http://schemas.microsoft.com/office/drawing/2014/main" id="{CEC88BF1-9239-CA48-B546-FA840C88498C}"/>
              </a:ext>
            </a:extLst>
          </p:cNvPr>
          <p:cNvSpPr/>
          <p:nvPr userDrawn="1"/>
        </p:nvSpPr>
        <p:spPr>
          <a:xfrm>
            <a:off x="8159254" y="1000475"/>
            <a:ext cx="216025" cy="208300"/>
          </a:xfrm>
          <a:custGeom>
            <a:avLst/>
            <a:gdLst/>
            <a:ahLst/>
            <a:cxnLst/>
            <a:rect l="l" t="t" r="r" b="b"/>
            <a:pathLst>
              <a:path w="8641" h="8332" extrusionOk="0">
                <a:moveTo>
                  <a:pt x="4337" y="1"/>
                </a:moveTo>
                <a:cubicBezTo>
                  <a:pt x="4104" y="1"/>
                  <a:pt x="3870" y="159"/>
                  <a:pt x="3837" y="476"/>
                </a:cubicBezTo>
                <a:lnTo>
                  <a:pt x="3837" y="2978"/>
                </a:lnTo>
                <a:lnTo>
                  <a:pt x="1902" y="1043"/>
                </a:lnTo>
                <a:cubicBezTo>
                  <a:pt x="1796" y="944"/>
                  <a:pt x="1681" y="903"/>
                  <a:pt x="1572" y="903"/>
                </a:cubicBezTo>
                <a:cubicBezTo>
                  <a:pt x="1200" y="903"/>
                  <a:pt x="893" y="1383"/>
                  <a:pt x="1202" y="1744"/>
                </a:cubicBezTo>
                <a:lnTo>
                  <a:pt x="3136" y="3645"/>
                </a:lnTo>
                <a:lnTo>
                  <a:pt x="635" y="3645"/>
                </a:lnTo>
                <a:cubicBezTo>
                  <a:pt x="1" y="3712"/>
                  <a:pt x="1" y="4579"/>
                  <a:pt x="635" y="4646"/>
                </a:cubicBezTo>
                <a:lnTo>
                  <a:pt x="3136" y="4646"/>
                </a:lnTo>
                <a:lnTo>
                  <a:pt x="1202" y="6580"/>
                </a:lnTo>
                <a:cubicBezTo>
                  <a:pt x="890" y="6944"/>
                  <a:pt x="1205" y="7408"/>
                  <a:pt x="1579" y="7408"/>
                </a:cubicBezTo>
                <a:cubicBezTo>
                  <a:pt x="1686" y="7408"/>
                  <a:pt x="1798" y="7370"/>
                  <a:pt x="1902" y="7281"/>
                </a:cubicBezTo>
                <a:lnTo>
                  <a:pt x="3837" y="5346"/>
                </a:lnTo>
                <a:lnTo>
                  <a:pt x="3837" y="7881"/>
                </a:lnTo>
                <a:cubicBezTo>
                  <a:pt x="3870" y="8182"/>
                  <a:pt x="4104" y="8332"/>
                  <a:pt x="4337" y="8332"/>
                </a:cubicBezTo>
                <a:cubicBezTo>
                  <a:pt x="4571" y="8332"/>
                  <a:pt x="4804" y="8182"/>
                  <a:pt x="4838" y="7881"/>
                </a:cubicBezTo>
                <a:lnTo>
                  <a:pt x="4838" y="5346"/>
                </a:lnTo>
                <a:lnTo>
                  <a:pt x="6772" y="7281"/>
                </a:lnTo>
                <a:cubicBezTo>
                  <a:pt x="6869" y="7370"/>
                  <a:pt x="6977" y="7408"/>
                  <a:pt x="7082" y="7408"/>
                </a:cubicBezTo>
                <a:cubicBezTo>
                  <a:pt x="7450" y="7408"/>
                  <a:pt x="7784" y="6944"/>
                  <a:pt x="7473" y="6580"/>
                </a:cubicBezTo>
                <a:lnTo>
                  <a:pt x="5538" y="4646"/>
                </a:lnTo>
                <a:lnTo>
                  <a:pt x="8040" y="4646"/>
                </a:lnTo>
                <a:cubicBezTo>
                  <a:pt x="8640" y="4612"/>
                  <a:pt x="8640" y="3712"/>
                  <a:pt x="8040" y="3678"/>
                </a:cubicBezTo>
                <a:lnTo>
                  <a:pt x="5538" y="3678"/>
                </a:lnTo>
                <a:lnTo>
                  <a:pt x="7473" y="1744"/>
                </a:lnTo>
                <a:cubicBezTo>
                  <a:pt x="7782" y="1383"/>
                  <a:pt x="7474" y="903"/>
                  <a:pt x="7103" y="903"/>
                </a:cubicBezTo>
                <a:cubicBezTo>
                  <a:pt x="6994" y="903"/>
                  <a:pt x="6879" y="944"/>
                  <a:pt x="6772" y="1043"/>
                </a:cubicBezTo>
                <a:lnTo>
                  <a:pt x="4838" y="2978"/>
                </a:lnTo>
                <a:lnTo>
                  <a:pt x="4838" y="476"/>
                </a:lnTo>
                <a:cubicBezTo>
                  <a:pt x="4804" y="159"/>
                  <a:pt x="4571" y="1"/>
                  <a:pt x="433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;p1">
            <a:extLst>
              <a:ext uri="{FF2B5EF4-FFF2-40B4-BE49-F238E27FC236}">
                <a16:creationId xmlns:a16="http://schemas.microsoft.com/office/drawing/2014/main" id="{0E363620-6437-CA42-A109-9099F18213E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19999" y="1276349"/>
            <a:ext cx="7704863" cy="3311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●"/>
              <a:defRPr sz="1600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○"/>
              <a:defRPr sz="1600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■"/>
              <a:defRPr sz="1600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●"/>
              <a:defRPr sz="1600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○"/>
              <a:defRPr sz="1600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■"/>
              <a:defRPr sz="1600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●"/>
              <a:defRPr sz="1600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○"/>
              <a:defRPr sz="1600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■"/>
              <a:defRPr sz="1600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6;p10">
            <a:extLst>
              <a:ext uri="{FF2B5EF4-FFF2-40B4-BE49-F238E27FC236}">
                <a16:creationId xmlns:a16="http://schemas.microsoft.com/office/drawing/2014/main" id="{C2DB3FEA-2EA8-474F-A50C-8C3373AE5E52}"/>
              </a:ext>
            </a:extLst>
          </p:cNvPr>
          <p:cNvSpPr/>
          <p:nvPr userDrawn="1"/>
        </p:nvSpPr>
        <p:spPr>
          <a:xfrm>
            <a:off x="-1425625" y="1186200"/>
            <a:ext cx="5388000" cy="27711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67;p10">
            <a:extLst>
              <a:ext uri="{FF2B5EF4-FFF2-40B4-BE49-F238E27FC236}">
                <a16:creationId xmlns:a16="http://schemas.microsoft.com/office/drawing/2014/main" id="{F0B92266-9667-214E-965F-D20600C607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405500"/>
            <a:ext cx="2649600" cy="233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8704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 userDrawn="1">
  <p:cSld name="CUSTOM_20_1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6"/>
          <p:cNvSpPr/>
          <p:nvPr/>
        </p:nvSpPr>
        <p:spPr>
          <a:xfrm>
            <a:off x="455425" y="365525"/>
            <a:ext cx="1538400" cy="4020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6"/>
          <p:cNvSpPr txBox="1">
            <a:spLocks noGrp="1"/>
          </p:cNvSpPr>
          <p:nvPr>
            <p:ph type="title"/>
          </p:nvPr>
        </p:nvSpPr>
        <p:spPr>
          <a:xfrm>
            <a:off x="720000" y="361411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cxnSp>
        <p:nvCxnSpPr>
          <p:cNvPr id="234" name="Google Shape;234;p26"/>
          <p:cNvCxnSpPr/>
          <p:nvPr/>
        </p:nvCxnSpPr>
        <p:spPr>
          <a:xfrm>
            <a:off x="825085" y="1104625"/>
            <a:ext cx="7249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117;p16">
            <a:extLst>
              <a:ext uri="{FF2B5EF4-FFF2-40B4-BE49-F238E27FC236}">
                <a16:creationId xmlns:a16="http://schemas.microsoft.com/office/drawing/2014/main" id="{A337CD97-29B3-2E4A-8256-CE2B86B49C68}"/>
              </a:ext>
            </a:extLst>
          </p:cNvPr>
          <p:cNvSpPr/>
          <p:nvPr userDrawn="1"/>
        </p:nvSpPr>
        <p:spPr>
          <a:xfrm>
            <a:off x="8159254" y="1000475"/>
            <a:ext cx="216025" cy="208300"/>
          </a:xfrm>
          <a:custGeom>
            <a:avLst/>
            <a:gdLst/>
            <a:ahLst/>
            <a:cxnLst/>
            <a:rect l="l" t="t" r="r" b="b"/>
            <a:pathLst>
              <a:path w="8641" h="8332" extrusionOk="0">
                <a:moveTo>
                  <a:pt x="4337" y="1"/>
                </a:moveTo>
                <a:cubicBezTo>
                  <a:pt x="4104" y="1"/>
                  <a:pt x="3870" y="159"/>
                  <a:pt x="3837" y="476"/>
                </a:cubicBezTo>
                <a:lnTo>
                  <a:pt x="3837" y="2978"/>
                </a:lnTo>
                <a:lnTo>
                  <a:pt x="1902" y="1043"/>
                </a:lnTo>
                <a:cubicBezTo>
                  <a:pt x="1796" y="944"/>
                  <a:pt x="1681" y="903"/>
                  <a:pt x="1572" y="903"/>
                </a:cubicBezTo>
                <a:cubicBezTo>
                  <a:pt x="1200" y="903"/>
                  <a:pt x="893" y="1383"/>
                  <a:pt x="1202" y="1744"/>
                </a:cubicBezTo>
                <a:lnTo>
                  <a:pt x="3136" y="3645"/>
                </a:lnTo>
                <a:lnTo>
                  <a:pt x="635" y="3645"/>
                </a:lnTo>
                <a:cubicBezTo>
                  <a:pt x="1" y="3712"/>
                  <a:pt x="1" y="4579"/>
                  <a:pt x="635" y="4646"/>
                </a:cubicBezTo>
                <a:lnTo>
                  <a:pt x="3136" y="4646"/>
                </a:lnTo>
                <a:lnTo>
                  <a:pt x="1202" y="6580"/>
                </a:lnTo>
                <a:cubicBezTo>
                  <a:pt x="890" y="6944"/>
                  <a:pt x="1205" y="7408"/>
                  <a:pt x="1579" y="7408"/>
                </a:cubicBezTo>
                <a:cubicBezTo>
                  <a:pt x="1686" y="7408"/>
                  <a:pt x="1798" y="7370"/>
                  <a:pt x="1902" y="7281"/>
                </a:cubicBezTo>
                <a:lnTo>
                  <a:pt x="3837" y="5346"/>
                </a:lnTo>
                <a:lnTo>
                  <a:pt x="3837" y="7881"/>
                </a:lnTo>
                <a:cubicBezTo>
                  <a:pt x="3870" y="8182"/>
                  <a:pt x="4104" y="8332"/>
                  <a:pt x="4337" y="8332"/>
                </a:cubicBezTo>
                <a:cubicBezTo>
                  <a:pt x="4571" y="8332"/>
                  <a:pt x="4804" y="8182"/>
                  <a:pt x="4838" y="7881"/>
                </a:cubicBezTo>
                <a:lnTo>
                  <a:pt x="4838" y="5346"/>
                </a:lnTo>
                <a:lnTo>
                  <a:pt x="6772" y="7281"/>
                </a:lnTo>
                <a:cubicBezTo>
                  <a:pt x="6869" y="7370"/>
                  <a:pt x="6977" y="7408"/>
                  <a:pt x="7082" y="7408"/>
                </a:cubicBezTo>
                <a:cubicBezTo>
                  <a:pt x="7450" y="7408"/>
                  <a:pt x="7784" y="6944"/>
                  <a:pt x="7473" y="6580"/>
                </a:cubicBezTo>
                <a:lnTo>
                  <a:pt x="5538" y="4646"/>
                </a:lnTo>
                <a:lnTo>
                  <a:pt x="8040" y="4646"/>
                </a:lnTo>
                <a:cubicBezTo>
                  <a:pt x="8640" y="4612"/>
                  <a:pt x="8640" y="3712"/>
                  <a:pt x="8040" y="3678"/>
                </a:cubicBezTo>
                <a:lnTo>
                  <a:pt x="5538" y="3678"/>
                </a:lnTo>
                <a:lnTo>
                  <a:pt x="7473" y="1744"/>
                </a:lnTo>
                <a:cubicBezTo>
                  <a:pt x="7782" y="1383"/>
                  <a:pt x="7474" y="903"/>
                  <a:pt x="7103" y="903"/>
                </a:cubicBezTo>
                <a:cubicBezTo>
                  <a:pt x="6994" y="903"/>
                  <a:pt x="6879" y="944"/>
                  <a:pt x="6772" y="1043"/>
                </a:cubicBezTo>
                <a:lnTo>
                  <a:pt x="4838" y="2978"/>
                </a:lnTo>
                <a:lnTo>
                  <a:pt x="4838" y="476"/>
                </a:lnTo>
                <a:cubicBezTo>
                  <a:pt x="4804" y="159"/>
                  <a:pt x="4571" y="1"/>
                  <a:pt x="433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7;p1">
            <a:extLst>
              <a:ext uri="{FF2B5EF4-FFF2-40B4-BE49-F238E27FC236}">
                <a16:creationId xmlns:a16="http://schemas.microsoft.com/office/drawing/2014/main" id="{D5A9C839-D120-F841-A52E-7E9BA892847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19999" y="1276349"/>
            <a:ext cx="7704863" cy="3311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●"/>
              <a:defRPr sz="1600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○"/>
              <a:defRPr sz="1600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■"/>
              <a:defRPr sz="1600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●"/>
              <a:defRPr sz="1600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○"/>
              <a:defRPr sz="1600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■"/>
              <a:defRPr sz="1600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●"/>
              <a:defRPr sz="1600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○"/>
              <a:defRPr sz="1600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■"/>
              <a:defRPr sz="1600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9pPr>
          </a:lstStyle>
          <a:p>
            <a:endParaRPr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8" userDrawn="1">
          <p15:clr>
            <a:srgbClr val="FBAE40"/>
          </p15:clr>
        </p15:guide>
        <p15:guide id="2" orient="horz" pos="248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6;p10">
            <a:extLst>
              <a:ext uri="{FF2B5EF4-FFF2-40B4-BE49-F238E27FC236}">
                <a16:creationId xmlns:a16="http://schemas.microsoft.com/office/drawing/2014/main" id="{5539526C-F048-5742-9BD6-FDF8E47BB76A}"/>
              </a:ext>
            </a:extLst>
          </p:cNvPr>
          <p:cNvSpPr/>
          <p:nvPr userDrawn="1"/>
        </p:nvSpPr>
        <p:spPr>
          <a:xfrm>
            <a:off x="-1425625" y="1186200"/>
            <a:ext cx="5388000" cy="2771100"/>
          </a:xfrm>
          <a:prstGeom prst="roundRect">
            <a:avLst>
              <a:gd name="adj" fmla="val 50000"/>
            </a:avLst>
          </a:prstGeom>
          <a:solidFill>
            <a:srgbClr val="EB53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67;p10">
            <a:extLst>
              <a:ext uri="{FF2B5EF4-FFF2-40B4-BE49-F238E27FC236}">
                <a16:creationId xmlns:a16="http://schemas.microsoft.com/office/drawing/2014/main" id="{9E9D2428-50BE-3445-AC3B-FEFE75601E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405500"/>
            <a:ext cx="2649600" cy="233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43234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61411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Kanit Medium"/>
              <a:buNone/>
              <a:defRPr sz="34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Bubblegum Sans"/>
              <a:buNone/>
              <a:defRPr sz="3800">
                <a:solidFill>
                  <a:schemeClr val="dk1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Bubblegum Sans"/>
              <a:buNone/>
              <a:defRPr sz="3800">
                <a:solidFill>
                  <a:schemeClr val="dk1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Bubblegum Sans"/>
              <a:buNone/>
              <a:defRPr sz="3800">
                <a:solidFill>
                  <a:schemeClr val="dk1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Bubblegum Sans"/>
              <a:buNone/>
              <a:defRPr sz="3800">
                <a:solidFill>
                  <a:schemeClr val="dk1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Bubblegum Sans"/>
              <a:buNone/>
              <a:defRPr sz="3800">
                <a:solidFill>
                  <a:schemeClr val="dk1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Bubblegum Sans"/>
              <a:buNone/>
              <a:defRPr sz="3800">
                <a:solidFill>
                  <a:schemeClr val="dk1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Bubblegum Sans"/>
              <a:buNone/>
              <a:defRPr sz="3800">
                <a:solidFill>
                  <a:schemeClr val="dk1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Bubblegum Sans"/>
              <a:buNone/>
              <a:defRPr sz="3800">
                <a:solidFill>
                  <a:schemeClr val="dk1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●"/>
              <a:defRPr sz="1600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○"/>
              <a:defRPr sz="1600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■"/>
              <a:defRPr sz="1600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●"/>
              <a:defRPr sz="1600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○"/>
              <a:defRPr sz="1600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■"/>
              <a:defRPr sz="1600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●"/>
              <a:defRPr sz="1600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○"/>
              <a:defRPr sz="1600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■"/>
              <a:defRPr sz="1600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6" r:id="rId2"/>
    <p:sldLayoutId id="2147483659" r:id="rId3"/>
    <p:sldLayoutId id="2147483660" r:id="rId4"/>
    <p:sldLayoutId id="2147483685" r:id="rId5"/>
    <p:sldLayoutId id="2147483671" r:id="rId6"/>
    <p:sldLayoutId id="2147483684" r:id="rId7"/>
    <p:sldLayoutId id="2147483672" r:id="rId8"/>
    <p:sldLayoutId id="2147483683" r:id="rId9"/>
    <p:sldLayoutId id="2147483680" r:id="rId10"/>
    <p:sldLayoutId id="2147483682" r:id="rId11"/>
    <p:sldLayoutId id="2147483687" r:id="rId12"/>
    <p:sldLayoutId id="2147483688" r:id="rId13"/>
    <p:sldLayoutId id="2147483681" r:id="rId14"/>
    <p:sldLayoutId id="2147483686" r:id="rId15"/>
    <p:sldLayoutId id="2147483689" r:id="rId16"/>
    <p:sldLayoutId id="2147483674" r:id="rId17"/>
    <p:sldLayoutId id="2147483675" r:id="rId18"/>
    <p:sldLayoutId id="2147483690" r:id="rId19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2" orient="horz" pos="804" userDrawn="1">
          <p15:clr>
            <a:srgbClr val="F26B43"/>
          </p15:clr>
        </p15:guide>
        <p15:guide id="3" orient="horz" pos="690" userDrawn="1">
          <p15:clr>
            <a:srgbClr val="F26B43"/>
          </p15:clr>
        </p15:guide>
        <p15:guide id="4" orient="horz" pos="2890" userDrawn="1">
          <p15:clr>
            <a:srgbClr val="F26B43"/>
          </p15:clr>
        </p15:guide>
        <p15:guide id="5" pos="453" userDrawn="1">
          <p15:clr>
            <a:srgbClr val="F26B43"/>
          </p15:clr>
        </p15:guide>
        <p15:guide id="6" pos="530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10" Type="http://schemas.openxmlformats.org/officeDocument/2006/relationships/image" Target="../media/image12.png"/><Relationship Id="rId9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hyperlink" Target="%20/s" TargetMode="External"/><Relationship Id="rId7" Type="http://schemas.openxmlformats.org/officeDocument/2006/relationships/image" Target="../media/image1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0.png"/><Relationship Id="rId5" Type="http://schemas.openxmlformats.org/officeDocument/2006/relationships/image" Target="../media/image9.png"/><Relationship Id="rId4" Type="http://schemas.openxmlformats.org/officeDocument/2006/relationships/image" Target="../media/image8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2"/>
          <p:cNvSpPr/>
          <p:nvPr/>
        </p:nvSpPr>
        <p:spPr>
          <a:xfrm>
            <a:off x="475525" y="1311200"/>
            <a:ext cx="2210100" cy="7650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32"/>
          <p:cNvSpPr txBox="1">
            <a:spLocks noGrp="1"/>
          </p:cNvSpPr>
          <p:nvPr>
            <p:ph type="ctrTitle"/>
          </p:nvPr>
        </p:nvSpPr>
        <p:spPr>
          <a:xfrm>
            <a:off x="735225" y="788773"/>
            <a:ext cx="4294500" cy="25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6000" noProof="0" dirty="0"/>
              <a:t>Detection of </a:t>
            </a:r>
            <a:r>
              <a:rPr lang="en-US" sz="6000" noProof="0" dirty="0">
                <a:ln>
                  <a:solidFill>
                    <a:schemeClr val="bg1"/>
                  </a:solidFill>
                </a:ln>
                <a:solidFill>
                  <a:srgbClr val="F2D951"/>
                </a:solidFill>
              </a:rPr>
              <a:t>Bias</a:t>
            </a:r>
            <a:r>
              <a:rPr lang="en-US" sz="6000" noProof="0" dirty="0"/>
              <a:t> and Debiasing</a:t>
            </a:r>
          </a:p>
        </p:txBody>
      </p:sp>
      <p:sp>
        <p:nvSpPr>
          <p:cNvPr id="261" name="Google Shape;261;p32"/>
          <p:cNvSpPr txBox="1">
            <a:spLocks noGrp="1"/>
          </p:cNvSpPr>
          <p:nvPr>
            <p:ph type="subTitle" idx="1"/>
          </p:nvPr>
        </p:nvSpPr>
        <p:spPr>
          <a:xfrm>
            <a:off x="722313" y="3378200"/>
            <a:ext cx="3258012" cy="1222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Seminar Ethics in NLP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Marcel </a:t>
            </a:r>
            <a:r>
              <a:rPr lang="en-US" noProof="0" dirty="0" err="1"/>
              <a:t>Braasch</a:t>
            </a:r>
            <a:endParaRPr lang="en-US" noProof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Technical University Munich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06/23/2021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7B918E-0617-FA48-85FE-ECA99CB8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405500"/>
            <a:ext cx="3379034" cy="2332500"/>
          </a:xfrm>
        </p:spPr>
        <p:txBody>
          <a:bodyPr/>
          <a:lstStyle/>
          <a:p>
            <a:r>
              <a:rPr lang="en-US" sz="5000" noProof="0" dirty="0"/>
              <a:t>Anno-</a:t>
            </a:r>
            <a:r>
              <a:rPr lang="en-US" sz="5000" noProof="0" dirty="0" err="1"/>
              <a:t>tation</a:t>
            </a:r>
            <a:r>
              <a:rPr lang="en-US" sz="5000" noProof="0" dirty="0"/>
              <a:t> practices</a:t>
            </a:r>
          </a:p>
        </p:txBody>
      </p:sp>
    </p:spTree>
    <p:extLst>
      <p:ext uri="{BB962C8B-B14F-4D97-AF65-F5344CB8AC3E}">
        <p14:creationId xmlns:p14="http://schemas.microsoft.com/office/powerpoint/2010/main" val="2306058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;p1">
            <a:extLst>
              <a:ext uri="{FF2B5EF4-FFF2-40B4-BE49-F238E27FC236}">
                <a16:creationId xmlns:a16="http://schemas.microsoft.com/office/drawing/2014/main" id="{F95DE7C7-93EA-214C-A62C-61FD4E54DF3A}"/>
              </a:ext>
            </a:extLst>
          </p:cNvPr>
          <p:cNvSpPr txBox="1">
            <a:spLocks/>
          </p:cNvSpPr>
          <p:nvPr/>
        </p:nvSpPr>
        <p:spPr>
          <a:xfrm>
            <a:off x="719139" y="1289051"/>
            <a:ext cx="7705724" cy="3311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●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○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■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●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○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■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●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○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■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9pPr>
          </a:lstStyle>
          <a:p>
            <a:pPr marL="127000" indent="0">
              <a:buNone/>
            </a:pPr>
            <a:r>
              <a:rPr lang="en-US" dirty="0"/>
              <a:t>Usually, one can distinguish between two data generating processes</a:t>
            </a:r>
          </a:p>
          <a:p>
            <a:pPr marL="469900" indent="-342900">
              <a:buFont typeface="+mj-lt"/>
              <a:buAutoNum type="arabicParenR"/>
            </a:pPr>
            <a:r>
              <a:rPr lang="en-US" dirty="0"/>
              <a:t>The dataset is handcrafted by a group of people</a:t>
            </a:r>
            <a:r>
              <a:rPr lang="en-US" dirty="0">
                <a:solidFill>
                  <a:srgbClr val="95D3DA"/>
                </a:solidFill>
              </a:rPr>
              <a:t> [Section 04: </a:t>
            </a:r>
            <a:r>
              <a:rPr lang="en-US" dirty="0" err="1">
                <a:solidFill>
                  <a:srgbClr val="95D3DA"/>
                </a:solidFill>
              </a:rPr>
              <a:t>Detecing</a:t>
            </a:r>
            <a:r>
              <a:rPr lang="en-US" dirty="0">
                <a:solidFill>
                  <a:srgbClr val="95D3DA"/>
                </a:solidFill>
              </a:rPr>
              <a:t> Bias]</a:t>
            </a:r>
          </a:p>
          <a:p>
            <a:pPr marL="469900" indent="-342900">
              <a:buFont typeface="+mj-lt"/>
              <a:buAutoNum type="arabicParenR"/>
            </a:pPr>
            <a:r>
              <a:rPr lang="en-US" dirty="0"/>
              <a:t>The dataset is sourced from the internet </a:t>
            </a:r>
            <a:r>
              <a:rPr lang="en-US" dirty="0">
                <a:solidFill>
                  <a:srgbClr val="6F9BD5"/>
                </a:solidFill>
              </a:rPr>
              <a:t>[Section 05: Debiasing]</a:t>
            </a:r>
          </a:p>
          <a:p>
            <a:pPr marL="127000" indent="0">
              <a:buNone/>
            </a:pPr>
            <a:endParaRPr lang="en-US" dirty="0"/>
          </a:p>
          <a:p>
            <a:r>
              <a:rPr lang="en-US" dirty="0"/>
              <a:t>Generating large datasets has become one of the main drivers of progress in NLP</a:t>
            </a:r>
          </a:p>
          <a:p>
            <a:pPr marL="127000" indent="0">
              <a:buNone/>
            </a:pPr>
            <a:endParaRPr lang="en-US" dirty="0"/>
          </a:p>
          <a:p>
            <a:pPr marL="127000" indent="0">
              <a:buNone/>
            </a:pPr>
            <a:r>
              <a:rPr lang="en-US" dirty="0"/>
              <a:t>A common recent practice is to </a:t>
            </a:r>
          </a:p>
          <a:p>
            <a:r>
              <a:rPr lang="en-US" dirty="0"/>
              <a:t>have a group of workers generate a massive number of high-quality annotations</a:t>
            </a:r>
          </a:p>
          <a:p>
            <a:r>
              <a:rPr lang="en-US" dirty="0"/>
              <a:t>where only a few workers annotate the majority of the dataset examples</a:t>
            </a:r>
          </a:p>
          <a:p>
            <a:endParaRPr lang="en-US" dirty="0"/>
          </a:p>
          <a:p>
            <a:pPr marL="127000" indent="0">
              <a:buNone/>
              <a:tabLst>
                <a:tab pos="438150" algn="l"/>
              </a:tabLst>
            </a:pPr>
            <a:r>
              <a:rPr lang="en-GB" b="1" dirty="0">
                <a:latin typeface="MuktaMahee Regular" panose="020B0000000000000000" pitchFamily="34" charset="77"/>
                <a:cs typeface="MuktaMahee Regular" panose="020B0000000000000000" pitchFamily="34" charset="77"/>
                <a:sym typeface="Wingdings" pitchFamily="2" charset="2"/>
              </a:rPr>
              <a:t>➜  </a:t>
            </a:r>
            <a:r>
              <a:rPr lang="en-US" dirty="0"/>
              <a:t>Raises concerns about data diversity and the ability of models to generalize, 	especially when the task is to generate free text.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162A8A-7E87-0149-BE98-AC55A7232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Annotation practices</a:t>
            </a:r>
          </a:p>
        </p:txBody>
      </p:sp>
    </p:spTree>
    <p:extLst>
      <p:ext uri="{BB962C8B-B14F-4D97-AF65-F5344CB8AC3E}">
        <p14:creationId xmlns:p14="http://schemas.microsoft.com/office/powerpoint/2010/main" val="3424703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162A8A-7E87-0149-BE98-AC55A7232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Annotation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E89CC-482E-314D-83AE-3853D28A7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548932"/>
            <a:ext cx="7704863" cy="3311525"/>
          </a:xfrm>
        </p:spPr>
      </p:sp>
      <p:sp>
        <p:nvSpPr>
          <p:cNvPr id="6" name="Google Shape;529;p40">
            <a:extLst>
              <a:ext uri="{FF2B5EF4-FFF2-40B4-BE49-F238E27FC236}">
                <a16:creationId xmlns:a16="http://schemas.microsoft.com/office/drawing/2014/main" id="{A5EB41E5-FE31-CB48-9FF1-B422F5B63EEE}"/>
              </a:ext>
            </a:extLst>
          </p:cNvPr>
          <p:cNvSpPr txBox="1">
            <a:spLocks/>
          </p:cNvSpPr>
          <p:nvPr/>
        </p:nvSpPr>
        <p:spPr>
          <a:xfrm flipH="1">
            <a:off x="721188" y="3388835"/>
            <a:ext cx="21411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●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○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■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●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○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■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●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○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■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9pPr>
          </a:lstStyle>
          <a:p>
            <a:pPr marL="0" indent="0" algn="ctr">
              <a:buFont typeface="Mukta"/>
              <a:buNone/>
            </a:pPr>
            <a:r>
              <a:rPr lang="de-DE" sz="2400" dirty="0" err="1">
                <a:solidFill>
                  <a:schemeClr val="tx2">
                    <a:lumMod val="50000"/>
                  </a:schemeClr>
                </a:solidFill>
                <a:latin typeface="DIN Condensed" pitchFamily="2" charset="0"/>
                <a:ea typeface="Kanit Medium"/>
                <a:cs typeface="Kanit Medium"/>
                <a:sym typeface="Kanit Medium"/>
              </a:rPr>
              <a:t>OpenBookQA</a:t>
            </a:r>
            <a:endParaRPr lang="de-DE" sz="2400" dirty="0">
              <a:solidFill>
                <a:schemeClr val="tx2">
                  <a:lumMod val="50000"/>
                </a:schemeClr>
              </a:solidFill>
              <a:latin typeface="DIN Condensed" pitchFamily="2" charset="0"/>
              <a:ea typeface="Kanit Medium"/>
              <a:cs typeface="Kanit Medium"/>
              <a:sym typeface="Kanit Medium"/>
            </a:endParaRPr>
          </a:p>
        </p:txBody>
      </p:sp>
      <p:sp>
        <p:nvSpPr>
          <p:cNvPr id="8" name="Google Shape;531;p40">
            <a:extLst>
              <a:ext uri="{FF2B5EF4-FFF2-40B4-BE49-F238E27FC236}">
                <a16:creationId xmlns:a16="http://schemas.microsoft.com/office/drawing/2014/main" id="{AB321CD0-2D18-0144-A47D-5DF68BDC0125}"/>
              </a:ext>
            </a:extLst>
          </p:cNvPr>
          <p:cNvSpPr txBox="1">
            <a:spLocks/>
          </p:cNvSpPr>
          <p:nvPr/>
        </p:nvSpPr>
        <p:spPr>
          <a:xfrm flipH="1">
            <a:off x="3501451" y="3388835"/>
            <a:ext cx="21411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●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○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■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●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○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■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●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○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■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9pPr>
          </a:lstStyle>
          <a:p>
            <a:pPr marL="0" indent="0" algn="ctr">
              <a:buFont typeface="Mukta"/>
              <a:buNone/>
            </a:pPr>
            <a:r>
              <a:rPr lang="de-DE" sz="2400" dirty="0">
                <a:solidFill>
                  <a:srgbClr val="21573E"/>
                </a:solidFill>
                <a:latin typeface="DIN Condensed" pitchFamily="2" charset="0"/>
                <a:ea typeface="Kanit Medium"/>
                <a:cs typeface="Kanit Medium"/>
                <a:sym typeface="Kanit Medium"/>
              </a:rPr>
              <a:t>MNLI</a:t>
            </a:r>
          </a:p>
        </p:txBody>
      </p:sp>
      <p:sp>
        <p:nvSpPr>
          <p:cNvPr id="10" name="Google Shape;533;p40">
            <a:extLst>
              <a:ext uri="{FF2B5EF4-FFF2-40B4-BE49-F238E27FC236}">
                <a16:creationId xmlns:a16="http://schemas.microsoft.com/office/drawing/2014/main" id="{30851022-E329-F344-9390-4ED74A713A8D}"/>
              </a:ext>
            </a:extLst>
          </p:cNvPr>
          <p:cNvSpPr txBox="1">
            <a:spLocks/>
          </p:cNvSpPr>
          <p:nvPr/>
        </p:nvSpPr>
        <p:spPr>
          <a:xfrm flipH="1">
            <a:off x="5959367" y="3388835"/>
            <a:ext cx="2785794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●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○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■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●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○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■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●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○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■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9pPr>
          </a:lstStyle>
          <a:p>
            <a:pPr marL="0" indent="0" algn="ctr">
              <a:buFont typeface="Mukta"/>
              <a:buNone/>
            </a:pPr>
            <a:r>
              <a:rPr lang="de-DE" sz="2400" dirty="0" err="1">
                <a:solidFill>
                  <a:srgbClr val="164D53"/>
                </a:solidFill>
                <a:latin typeface="DIN Condensed" pitchFamily="2" charset="0"/>
                <a:ea typeface="Kanit Medium"/>
                <a:cs typeface="Kanit Medium"/>
                <a:sym typeface="Kanit Medium"/>
              </a:rPr>
              <a:t>CommonSenseQA</a:t>
            </a:r>
            <a:endParaRPr lang="de-DE" sz="2400" dirty="0">
              <a:solidFill>
                <a:srgbClr val="164D53"/>
              </a:solidFill>
              <a:latin typeface="DIN Condensed" pitchFamily="2" charset="0"/>
              <a:ea typeface="Kanit Medium"/>
              <a:cs typeface="Kanit Medium"/>
              <a:sym typeface="Kanit Medium"/>
            </a:endParaRPr>
          </a:p>
        </p:txBody>
      </p: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841D45DA-CD19-E840-B0F5-65B70EF565DD}"/>
              </a:ext>
            </a:extLst>
          </p:cNvPr>
          <p:cNvGrpSpPr/>
          <p:nvPr/>
        </p:nvGrpSpPr>
        <p:grpSpPr>
          <a:xfrm>
            <a:off x="3830897" y="1860114"/>
            <a:ext cx="1482209" cy="1482281"/>
            <a:chOff x="3830897" y="1289070"/>
            <a:chExt cx="1482209" cy="1482281"/>
          </a:xfrm>
        </p:grpSpPr>
        <p:grpSp>
          <p:nvGrpSpPr>
            <p:cNvPr id="31" name="Google Shape;561;p40">
              <a:extLst>
                <a:ext uri="{FF2B5EF4-FFF2-40B4-BE49-F238E27FC236}">
                  <a16:creationId xmlns:a16="http://schemas.microsoft.com/office/drawing/2014/main" id="{84466E6C-B479-0343-9352-F5643488919E}"/>
                </a:ext>
              </a:extLst>
            </p:cNvPr>
            <p:cNvGrpSpPr/>
            <p:nvPr/>
          </p:nvGrpSpPr>
          <p:grpSpPr>
            <a:xfrm>
              <a:off x="3830897" y="1289070"/>
              <a:ext cx="1482209" cy="1482281"/>
              <a:chOff x="2881050" y="3422322"/>
              <a:chExt cx="757505" cy="757503"/>
            </a:xfrm>
          </p:grpSpPr>
          <p:sp>
            <p:nvSpPr>
              <p:cNvPr id="35" name="Google Shape;562;p40">
                <a:extLst>
                  <a:ext uri="{FF2B5EF4-FFF2-40B4-BE49-F238E27FC236}">
                    <a16:creationId xmlns:a16="http://schemas.microsoft.com/office/drawing/2014/main" id="{26916B52-2138-6045-9F1E-22F7258FC439}"/>
                  </a:ext>
                </a:extLst>
              </p:cNvPr>
              <p:cNvSpPr/>
              <p:nvPr/>
            </p:nvSpPr>
            <p:spPr>
              <a:xfrm flipH="1">
                <a:off x="2881050" y="3422325"/>
                <a:ext cx="757500" cy="757500"/>
              </a:xfrm>
              <a:prstGeom prst="donut">
                <a:avLst>
                  <a:gd name="adj" fmla="val 25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563;p40">
                <a:extLst>
                  <a:ext uri="{FF2B5EF4-FFF2-40B4-BE49-F238E27FC236}">
                    <a16:creationId xmlns:a16="http://schemas.microsoft.com/office/drawing/2014/main" id="{A923122A-029D-154E-9E85-28482000FAC8}"/>
                  </a:ext>
                </a:extLst>
              </p:cNvPr>
              <p:cNvSpPr/>
              <p:nvPr/>
            </p:nvSpPr>
            <p:spPr>
              <a:xfrm rot="10800000" flipH="1">
                <a:off x="2881055" y="3422322"/>
                <a:ext cx="757500" cy="7575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ruppieren 57">
              <a:extLst>
                <a:ext uri="{FF2B5EF4-FFF2-40B4-BE49-F238E27FC236}">
                  <a16:creationId xmlns:a16="http://schemas.microsoft.com/office/drawing/2014/main" id="{642320C8-BC5D-0A4D-9258-6F5C8FF23044}"/>
                </a:ext>
              </a:extLst>
            </p:cNvPr>
            <p:cNvGrpSpPr/>
            <p:nvPr/>
          </p:nvGrpSpPr>
          <p:grpSpPr>
            <a:xfrm>
              <a:off x="4341781" y="1860354"/>
              <a:ext cx="472699" cy="360000"/>
              <a:chOff x="7122725" y="1849233"/>
              <a:chExt cx="472699" cy="360000"/>
            </a:xfrm>
            <a:solidFill>
              <a:schemeClr val="accent3">
                <a:lumMod val="50000"/>
              </a:schemeClr>
            </a:solidFill>
          </p:grpSpPr>
          <p:sp>
            <p:nvSpPr>
              <p:cNvPr id="51" name="Google Shape;8276;p77">
                <a:extLst>
                  <a:ext uri="{FF2B5EF4-FFF2-40B4-BE49-F238E27FC236}">
                    <a16:creationId xmlns:a16="http://schemas.microsoft.com/office/drawing/2014/main" id="{9B2D20EE-B749-6940-B971-C65F93DB20AA}"/>
                  </a:ext>
                </a:extLst>
              </p:cNvPr>
              <p:cNvSpPr/>
              <p:nvPr/>
            </p:nvSpPr>
            <p:spPr>
              <a:xfrm>
                <a:off x="7122725" y="1904638"/>
                <a:ext cx="277861" cy="304595"/>
              </a:xfrm>
              <a:custGeom>
                <a:avLst/>
                <a:gdLst/>
                <a:ahLst/>
                <a:cxnLst/>
                <a:rect l="l" t="t" r="r" b="b"/>
                <a:pathLst>
                  <a:path w="11329" h="12419" extrusionOk="0">
                    <a:moveTo>
                      <a:pt x="1693" y="0"/>
                    </a:moveTo>
                    <a:cubicBezTo>
                      <a:pt x="756" y="0"/>
                      <a:pt x="0" y="756"/>
                      <a:pt x="0" y="1693"/>
                    </a:cubicBezTo>
                    <a:lnTo>
                      <a:pt x="0" y="8468"/>
                    </a:lnTo>
                    <a:cubicBezTo>
                      <a:pt x="0" y="9405"/>
                      <a:pt x="756" y="10160"/>
                      <a:pt x="1693" y="10163"/>
                    </a:cubicBezTo>
                    <a:lnTo>
                      <a:pt x="2861" y="10163"/>
                    </a:lnTo>
                    <a:cubicBezTo>
                      <a:pt x="2861" y="11410"/>
                      <a:pt x="3870" y="12419"/>
                      <a:pt x="5120" y="12419"/>
                    </a:cubicBezTo>
                    <a:cubicBezTo>
                      <a:pt x="6366" y="12419"/>
                      <a:pt x="7378" y="11410"/>
                      <a:pt x="7378" y="10163"/>
                    </a:cubicBezTo>
                    <a:lnTo>
                      <a:pt x="9070" y="10163"/>
                    </a:lnTo>
                    <a:lnTo>
                      <a:pt x="9070" y="6679"/>
                    </a:lnTo>
                    <a:cubicBezTo>
                      <a:pt x="9070" y="6356"/>
                      <a:pt x="9350" y="6116"/>
                      <a:pt x="9645" y="6116"/>
                    </a:cubicBezTo>
                    <a:cubicBezTo>
                      <a:pt x="9705" y="6116"/>
                      <a:pt x="9765" y="6126"/>
                      <a:pt x="9823" y="6146"/>
                    </a:cubicBezTo>
                    <a:cubicBezTo>
                      <a:pt x="9938" y="6187"/>
                      <a:pt x="10055" y="6206"/>
                      <a:pt x="10172" y="6206"/>
                    </a:cubicBezTo>
                    <a:cubicBezTo>
                      <a:pt x="10766" y="6206"/>
                      <a:pt x="11329" y="5708"/>
                      <a:pt x="11329" y="5080"/>
                    </a:cubicBezTo>
                    <a:cubicBezTo>
                      <a:pt x="11329" y="4453"/>
                      <a:pt x="10766" y="3954"/>
                      <a:pt x="10172" y="3954"/>
                    </a:cubicBezTo>
                    <a:cubicBezTo>
                      <a:pt x="10055" y="3954"/>
                      <a:pt x="9938" y="3974"/>
                      <a:pt x="9823" y="4014"/>
                    </a:cubicBezTo>
                    <a:cubicBezTo>
                      <a:pt x="9759" y="4037"/>
                      <a:pt x="9695" y="4048"/>
                      <a:pt x="9632" y="4048"/>
                    </a:cubicBezTo>
                    <a:cubicBezTo>
                      <a:pt x="9333" y="4048"/>
                      <a:pt x="9070" y="3805"/>
                      <a:pt x="9070" y="3484"/>
                    </a:cubicBezTo>
                    <a:lnTo>
                      <a:pt x="9070" y="0"/>
                    </a:lnTo>
                    <a:lnTo>
                      <a:pt x="6381" y="0"/>
                    </a:lnTo>
                    <a:cubicBezTo>
                      <a:pt x="5894" y="0"/>
                      <a:pt x="5635" y="576"/>
                      <a:pt x="5960" y="940"/>
                    </a:cubicBezTo>
                    <a:cubicBezTo>
                      <a:pt x="6610" y="1669"/>
                      <a:pt x="6095" y="2822"/>
                      <a:pt x="5120" y="2822"/>
                    </a:cubicBezTo>
                    <a:cubicBezTo>
                      <a:pt x="4141" y="2822"/>
                      <a:pt x="3626" y="1669"/>
                      <a:pt x="4276" y="940"/>
                    </a:cubicBezTo>
                    <a:cubicBezTo>
                      <a:pt x="4602" y="576"/>
                      <a:pt x="4343" y="0"/>
                      <a:pt x="385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0000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2" name="Google Shape;8277;p77">
                <a:extLst>
                  <a:ext uri="{FF2B5EF4-FFF2-40B4-BE49-F238E27FC236}">
                    <a16:creationId xmlns:a16="http://schemas.microsoft.com/office/drawing/2014/main" id="{98BE7670-B9CB-4E46-B93F-34215D804080}"/>
                  </a:ext>
                </a:extLst>
              </p:cNvPr>
              <p:cNvSpPr/>
              <p:nvPr/>
            </p:nvSpPr>
            <p:spPr>
              <a:xfrm>
                <a:off x="7372870" y="1849233"/>
                <a:ext cx="222554" cy="304693"/>
              </a:xfrm>
              <a:custGeom>
                <a:avLst/>
                <a:gdLst/>
                <a:ahLst/>
                <a:cxnLst/>
                <a:rect l="l" t="t" r="r" b="b"/>
                <a:pathLst>
                  <a:path w="9074" h="12423" extrusionOk="0">
                    <a:moveTo>
                      <a:pt x="3954" y="1"/>
                    </a:moveTo>
                    <a:cubicBezTo>
                      <a:pt x="2705" y="1"/>
                      <a:pt x="1696" y="1010"/>
                      <a:pt x="1696" y="2259"/>
                    </a:cubicBezTo>
                    <a:lnTo>
                      <a:pt x="1" y="2259"/>
                    </a:lnTo>
                    <a:lnTo>
                      <a:pt x="1" y="5081"/>
                    </a:lnTo>
                    <a:cubicBezTo>
                      <a:pt x="1247" y="5081"/>
                      <a:pt x="2259" y="6093"/>
                      <a:pt x="2259" y="7339"/>
                    </a:cubicBezTo>
                    <a:cubicBezTo>
                      <a:pt x="2259" y="8586"/>
                      <a:pt x="1247" y="9598"/>
                      <a:pt x="1" y="9598"/>
                    </a:cubicBezTo>
                    <a:lnTo>
                      <a:pt x="1" y="12422"/>
                    </a:lnTo>
                    <a:lnTo>
                      <a:pt x="7378" y="12422"/>
                    </a:lnTo>
                    <a:cubicBezTo>
                      <a:pt x="8315" y="12419"/>
                      <a:pt x="9070" y="11664"/>
                      <a:pt x="9073" y="10727"/>
                    </a:cubicBezTo>
                    <a:lnTo>
                      <a:pt x="9073" y="3952"/>
                    </a:lnTo>
                    <a:cubicBezTo>
                      <a:pt x="9070" y="3015"/>
                      <a:pt x="8315" y="2259"/>
                      <a:pt x="7378" y="2259"/>
                    </a:cubicBezTo>
                    <a:lnTo>
                      <a:pt x="6213" y="2259"/>
                    </a:lnTo>
                    <a:cubicBezTo>
                      <a:pt x="6213" y="1010"/>
                      <a:pt x="5201" y="1"/>
                      <a:pt x="395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0000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6AE2265A-621D-FF4C-AA5A-11C542AA7C31}"/>
              </a:ext>
            </a:extLst>
          </p:cNvPr>
          <p:cNvGrpSpPr/>
          <p:nvPr/>
        </p:nvGrpSpPr>
        <p:grpSpPr>
          <a:xfrm>
            <a:off x="1063329" y="1860264"/>
            <a:ext cx="1482248" cy="1481980"/>
            <a:chOff x="1063329" y="1289220"/>
            <a:chExt cx="1482248" cy="1481980"/>
          </a:xfrm>
        </p:grpSpPr>
        <p:grpSp>
          <p:nvGrpSpPr>
            <p:cNvPr id="41" name="Google Shape;8446;p78">
              <a:extLst>
                <a:ext uri="{FF2B5EF4-FFF2-40B4-BE49-F238E27FC236}">
                  <a16:creationId xmlns:a16="http://schemas.microsoft.com/office/drawing/2014/main" id="{FD96925A-67D2-F543-8252-7FAA62E15B4C}"/>
                </a:ext>
              </a:extLst>
            </p:cNvPr>
            <p:cNvGrpSpPr/>
            <p:nvPr/>
          </p:nvGrpSpPr>
          <p:grpSpPr>
            <a:xfrm>
              <a:off x="1618408" y="1860354"/>
              <a:ext cx="371814" cy="338690"/>
              <a:chOff x="-40745125" y="3632900"/>
              <a:chExt cx="318225" cy="289875"/>
            </a:xfrm>
            <a:solidFill>
              <a:schemeClr val="tx2">
                <a:lumMod val="50000"/>
              </a:schemeClr>
            </a:solidFill>
          </p:grpSpPr>
          <p:sp>
            <p:nvSpPr>
              <p:cNvPr id="42" name="Google Shape;8447;p78">
                <a:extLst>
                  <a:ext uri="{FF2B5EF4-FFF2-40B4-BE49-F238E27FC236}">
                    <a16:creationId xmlns:a16="http://schemas.microsoft.com/office/drawing/2014/main" id="{AA289E8C-93A0-9243-99F7-75EE4F3B9662}"/>
                  </a:ext>
                </a:extLst>
              </p:cNvPr>
              <p:cNvSpPr/>
              <p:nvPr/>
            </p:nvSpPr>
            <p:spPr>
              <a:xfrm>
                <a:off x="-40745125" y="3632900"/>
                <a:ext cx="300125" cy="82725"/>
              </a:xfrm>
              <a:custGeom>
                <a:avLst/>
                <a:gdLst/>
                <a:ahLst/>
                <a:cxnLst/>
                <a:rect l="l" t="t" r="r" b="b"/>
                <a:pathLst>
                  <a:path w="12005" h="3309" extrusionOk="0">
                    <a:moveTo>
                      <a:pt x="1671" y="0"/>
                    </a:moveTo>
                    <a:cubicBezTo>
                      <a:pt x="757" y="0"/>
                      <a:pt x="1" y="757"/>
                      <a:pt x="1" y="1670"/>
                    </a:cubicBezTo>
                    <a:cubicBezTo>
                      <a:pt x="1" y="2552"/>
                      <a:pt x="757" y="3308"/>
                      <a:pt x="1671" y="3308"/>
                    </a:cubicBezTo>
                    <a:lnTo>
                      <a:pt x="11469" y="3308"/>
                    </a:lnTo>
                    <a:cubicBezTo>
                      <a:pt x="11815" y="3308"/>
                      <a:pt x="12004" y="2930"/>
                      <a:pt x="11784" y="2647"/>
                    </a:cubicBezTo>
                    <a:cubicBezTo>
                      <a:pt x="11595" y="2363"/>
                      <a:pt x="11469" y="2017"/>
                      <a:pt x="11469" y="1670"/>
                    </a:cubicBezTo>
                    <a:cubicBezTo>
                      <a:pt x="11469" y="1292"/>
                      <a:pt x="11595" y="946"/>
                      <a:pt x="11784" y="662"/>
                    </a:cubicBezTo>
                    <a:cubicBezTo>
                      <a:pt x="11973" y="410"/>
                      <a:pt x="11784" y="0"/>
                      <a:pt x="1146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8448;p78">
                <a:extLst>
                  <a:ext uri="{FF2B5EF4-FFF2-40B4-BE49-F238E27FC236}">
                    <a16:creationId xmlns:a16="http://schemas.microsoft.com/office/drawing/2014/main" id="{DAD0F212-C41B-024B-9F70-9FE66E356B71}"/>
                  </a:ext>
                </a:extLst>
              </p:cNvPr>
              <p:cNvSpPr/>
              <p:nvPr/>
            </p:nvSpPr>
            <p:spPr>
              <a:xfrm>
                <a:off x="-40508050" y="3736075"/>
                <a:ext cx="21300" cy="82725"/>
              </a:xfrm>
              <a:custGeom>
                <a:avLst/>
                <a:gdLst/>
                <a:ahLst/>
                <a:cxnLst/>
                <a:rect l="l" t="t" r="r" b="b"/>
                <a:pathLst>
                  <a:path w="852" h="3309" extrusionOk="0">
                    <a:moveTo>
                      <a:pt x="1" y="1"/>
                    </a:moveTo>
                    <a:lnTo>
                      <a:pt x="1" y="3309"/>
                    </a:lnTo>
                    <a:lnTo>
                      <a:pt x="852" y="3309"/>
                    </a:lnTo>
                    <a:lnTo>
                      <a:pt x="852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8449;p78">
                <a:extLst>
                  <a:ext uri="{FF2B5EF4-FFF2-40B4-BE49-F238E27FC236}">
                    <a16:creationId xmlns:a16="http://schemas.microsoft.com/office/drawing/2014/main" id="{37C0AA0D-3DBB-574B-852F-A4F91156702A}"/>
                  </a:ext>
                </a:extLst>
              </p:cNvPr>
              <p:cNvSpPr/>
              <p:nvPr/>
            </p:nvSpPr>
            <p:spPr>
              <a:xfrm>
                <a:off x="-40466300" y="3736875"/>
                <a:ext cx="39400" cy="8272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3309" extrusionOk="0">
                    <a:moveTo>
                      <a:pt x="1" y="0"/>
                    </a:moveTo>
                    <a:lnTo>
                      <a:pt x="1" y="3308"/>
                    </a:lnTo>
                    <a:lnTo>
                      <a:pt x="1198" y="3308"/>
                    </a:lnTo>
                    <a:cubicBezTo>
                      <a:pt x="1387" y="3277"/>
                      <a:pt x="1576" y="3088"/>
                      <a:pt x="1576" y="2899"/>
                    </a:cubicBezTo>
                    <a:lnTo>
                      <a:pt x="1576" y="410"/>
                    </a:lnTo>
                    <a:cubicBezTo>
                      <a:pt x="1576" y="158"/>
                      <a:pt x="1387" y="0"/>
                      <a:pt x="119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8450;p78">
                <a:extLst>
                  <a:ext uri="{FF2B5EF4-FFF2-40B4-BE49-F238E27FC236}">
                    <a16:creationId xmlns:a16="http://schemas.microsoft.com/office/drawing/2014/main" id="{6E394B1C-B5A6-D24A-A009-36C9CEDAFC3A}"/>
                  </a:ext>
                </a:extLst>
              </p:cNvPr>
              <p:cNvSpPr/>
              <p:nvPr/>
            </p:nvSpPr>
            <p:spPr>
              <a:xfrm>
                <a:off x="-40723050" y="3736075"/>
                <a:ext cx="194550" cy="82725"/>
              </a:xfrm>
              <a:custGeom>
                <a:avLst/>
                <a:gdLst/>
                <a:ahLst/>
                <a:cxnLst/>
                <a:rect l="l" t="t" r="r" b="b"/>
                <a:pathLst>
                  <a:path w="7782" h="3309" extrusionOk="0">
                    <a:moveTo>
                      <a:pt x="441" y="1"/>
                    </a:moveTo>
                    <a:cubicBezTo>
                      <a:pt x="189" y="1"/>
                      <a:pt x="0" y="221"/>
                      <a:pt x="0" y="442"/>
                    </a:cubicBezTo>
                    <a:lnTo>
                      <a:pt x="0" y="2931"/>
                    </a:lnTo>
                    <a:cubicBezTo>
                      <a:pt x="0" y="3151"/>
                      <a:pt x="189" y="3309"/>
                      <a:pt x="441" y="3309"/>
                    </a:cubicBezTo>
                    <a:lnTo>
                      <a:pt x="7782" y="3309"/>
                    </a:lnTo>
                    <a:lnTo>
                      <a:pt x="7782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8451;p78">
                <a:extLst>
                  <a:ext uri="{FF2B5EF4-FFF2-40B4-BE49-F238E27FC236}">
                    <a16:creationId xmlns:a16="http://schemas.microsoft.com/office/drawing/2014/main" id="{5C672408-3D94-1549-A902-8F86B0B969BB}"/>
                  </a:ext>
                </a:extLst>
              </p:cNvPr>
              <p:cNvSpPr/>
              <p:nvPr/>
            </p:nvSpPr>
            <p:spPr>
              <a:xfrm>
                <a:off x="-40681325" y="3839250"/>
                <a:ext cx="21300" cy="82725"/>
              </a:xfrm>
              <a:custGeom>
                <a:avLst/>
                <a:gdLst/>
                <a:ahLst/>
                <a:cxnLst/>
                <a:rect l="l" t="t" r="r" b="b"/>
                <a:pathLst>
                  <a:path w="852" h="3309" extrusionOk="0">
                    <a:moveTo>
                      <a:pt x="1" y="1"/>
                    </a:moveTo>
                    <a:lnTo>
                      <a:pt x="1" y="3309"/>
                    </a:lnTo>
                    <a:lnTo>
                      <a:pt x="851" y="3309"/>
                    </a:lnTo>
                    <a:lnTo>
                      <a:pt x="851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8452;p78">
                <a:extLst>
                  <a:ext uri="{FF2B5EF4-FFF2-40B4-BE49-F238E27FC236}">
                    <a16:creationId xmlns:a16="http://schemas.microsoft.com/office/drawing/2014/main" id="{4F24BC66-8726-F54E-846F-A4535D990A28}"/>
                  </a:ext>
                </a:extLst>
              </p:cNvPr>
              <p:cNvSpPr/>
              <p:nvPr/>
            </p:nvSpPr>
            <p:spPr>
              <a:xfrm>
                <a:off x="-40639575" y="3840825"/>
                <a:ext cx="190625" cy="81950"/>
              </a:xfrm>
              <a:custGeom>
                <a:avLst/>
                <a:gdLst/>
                <a:ahLst/>
                <a:cxnLst/>
                <a:rect l="l" t="t" r="r" b="b"/>
                <a:pathLst>
                  <a:path w="7625" h="3278" extrusionOk="0">
                    <a:moveTo>
                      <a:pt x="1" y="1"/>
                    </a:moveTo>
                    <a:lnTo>
                      <a:pt x="1" y="3277"/>
                    </a:lnTo>
                    <a:lnTo>
                      <a:pt x="7247" y="3277"/>
                    </a:lnTo>
                    <a:cubicBezTo>
                      <a:pt x="7467" y="3277"/>
                      <a:pt x="7625" y="3057"/>
                      <a:pt x="7625" y="2868"/>
                    </a:cubicBezTo>
                    <a:lnTo>
                      <a:pt x="7625" y="379"/>
                    </a:lnTo>
                    <a:cubicBezTo>
                      <a:pt x="7625" y="158"/>
                      <a:pt x="7436" y="1"/>
                      <a:pt x="72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8453;p78">
                <a:extLst>
                  <a:ext uri="{FF2B5EF4-FFF2-40B4-BE49-F238E27FC236}">
                    <a16:creationId xmlns:a16="http://schemas.microsoft.com/office/drawing/2014/main" id="{E07A5FB9-9A9B-8C42-93C8-A080434902A9}"/>
                  </a:ext>
                </a:extLst>
              </p:cNvPr>
              <p:cNvSpPr/>
              <p:nvPr/>
            </p:nvSpPr>
            <p:spPr>
              <a:xfrm>
                <a:off x="-40745125" y="3840050"/>
                <a:ext cx="43350" cy="82725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3309" extrusionOk="0">
                    <a:moveTo>
                      <a:pt x="442" y="0"/>
                    </a:moveTo>
                    <a:cubicBezTo>
                      <a:pt x="190" y="0"/>
                      <a:pt x="1" y="189"/>
                      <a:pt x="1" y="378"/>
                    </a:cubicBezTo>
                    <a:lnTo>
                      <a:pt x="1" y="2867"/>
                    </a:lnTo>
                    <a:cubicBezTo>
                      <a:pt x="1" y="3088"/>
                      <a:pt x="190" y="3308"/>
                      <a:pt x="442" y="3308"/>
                    </a:cubicBezTo>
                    <a:lnTo>
                      <a:pt x="1734" y="3308"/>
                    </a:lnTo>
                    <a:lnTo>
                      <a:pt x="17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" name="Google Shape;555;p40">
              <a:extLst>
                <a:ext uri="{FF2B5EF4-FFF2-40B4-BE49-F238E27FC236}">
                  <a16:creationId xmlns:a16="http://schemas.microsoft.com/office/drawing/2014/main" id="{B88CF03A-0F5B-C647-B38D-2A4FB723752A}"/>
                </a:ext>
              </a:extLst>
            </p:cNvPr>
            <p:cNvGrpSpPr/>
            <p:nvPr/>
          </p:nvGrpSpPr>
          <p:grpSpPr>
            <a:xfrm>
              <a:off x="1063329" y="1289220"/>
              <a:ext cx="1482248" cy="1481980"/>
              <a:chOff x="5505450" y="3422321"/>
              <a:chExt cx="757641" cy="757504"/>
            </a:xfrm>
          </p:grpSpPr>
          <p:sp>
            <p:nvSpPr>
              <p:cNvPr id="39" name="Google Shape;556;p40">
                <a:extLst>
                  <a:ext uri="{FF2B5EF4-FFF2-40B4-BE49-F238E27FC236}">
                    <a16:creationId xmlns:a16="http://schemas.microsoft.com/office/drawing/2014/main" id="{6822E210-B5E6-8D4A-B5E5-A8030B6A14F4}"/>
                  </a:ext>
                </a:extLst>
              </p:cNvPr>
              <p:cNvSpPr/>
              <p:nvPr/>
            </p:nvSpPr>
            <p:spPr>
              <a:xfrm>
                <a:off x="5505450" y="3422325"/>
                <a:ext cx="757500" cy="757500"/>
              </a:xfrm>
              <a:prstGeom prst="donut">
                <a:avLst>
                  <a:gd name="adj" fmla="val 25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557;p40">
                <a:extLst>
                  <a:ext uri="{FF2B5EF4-FFF2-40B4-BE49-F238E27FC236}">
                    <a16:creationId xmlns:a16="http://schemas.microsoft.com/office/drawing/2014/main" id="{83EA137D-A509-2E44-A136-C7F5396C2EDE}"/>
                  </a:ext>
                </a:extLst>
              </p:cNvPr>
              <p:cNvSpPr/>
              <p:nvPr/>
            </p:nvSpPr>
            <p:spPr>
              <a:xfrm rot="10800000">
                <a:off x="5505591" y="3422321"/>
                <a:ext cx="757500" cy="757500"/>
              </a:xfrm>
              <a:prstGeom prst="blockArc">
                <a:avLst>
                  <a:gd name="adj1" fmla="val 9183883"/>
                  <a:gd name="adj2" fmla="val 0"/>
                  <a:gd name="adj3" fmla="val 25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FC862D03-D1F8-7B4D-8487-BFE392CE4282}"/>
              </a:ext>
            </a:extLst>
          </p:cNvPr>
          <p:cNvGrpSpPr/>
          <p:nvPr/>
        </p:nvGrpSpPr>
        <p:grpSpPr>
          <a:xfrm>
            <a:off x="6611003" y="1859606"/>
            <a:ext cx="1482243" cy="1482319"/>
            <a:chOff x="6611003" y="1288562"/>
            <a:chExt cx="1482243" cy="1482319"/>
          </a:xfrm>
        </p:grpSpPr>
        <p:sp>
          <p:nvSpPr>
            <p:cNvPr id="37" name="Google Shape;559;p40">
              <a:extLst>
                <a:ext uri="{FF2B5EF4-FFF2-40B4-BE49-F238E27FC236}">
                  <a16:creationId xmlns:a16="http://schemas.microsoft.com/office/drawing/2014/main" id="{3B7D41BD-4D26-7840-96B1-DEF9BB6630A1}"/>
                </a:ext>
              </a:extLst>
            </p:cNvPr>
            <p:cNvSpPr/>
            <p:nvPr/>
          </p:nvSpPr>
          <p:spPr>
            <a:xfrm flipH="1">
              <a:off x="6611046" y="1288562"/>
              <a:ext cx="1482200" cy="1482276"/>
            </a:xfrm>
            <a:prstGeom prst="donut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" name="Gruppieren 60">
              <a:extLst>
                <a:ext uri="{FF2B5EF4-FFF2-40B4-BE49-F238E27FC236}">
                  <a16:creationId xmlns:a16="http://schemas.microsoft.com/office/drawing/2014/main" id="{86B2B016-D6C7-0D4F-8CDB-EBC33889BBAF}"/>
                </a:ext>
              </a:extLst>
            </p:cNvPr>
            <p:cNvGrpSpPr/>
            <p:nvPr/>
          </p:nvGrpSpPr>
          <p:grpSpPr>
            <a:xfrm>
              <a:off x="6611003" y="1288605"/>
              <a:ext cx="1482200" cy="1482276"/>
              <a:chOff x="6611003" y="1288605"/>
              <a:chExt cx="1482200" cy="1482276"/>
            </a:xfrm>
          </p:grpSpPr>
          <p:sp>
            <p:nvSpPr>
              <p:cNvPr id="38" name="Google Shape;560;p40">
                <a:extLst>
                  <a:ext uri="{FF2B5EF4-FFF2-40B4-BE49-F238E27FC236}">
                    <a16:creationId xmlns:a16="http://schemas.microsoft.com/office/drawing/2014/main" id="{8C98BB66-06A9-AC4C-990C-73C93FEA392C}"/>
                  </a:ext>
                </a:extLst>
              </p:cNvPr>
              <p:cNvSpPr/>
              <p:nvPr/>
            </p:nvSpPr>
            <p:spPr>
              <a:xfrm rot="16200000" flipH="1">
                <a:off x="6610965" y="1288643"/>
                <a:ext cx="1482276" cy="1482200"/>
              </a:xfrm>
              <a:prstGeom prst="blockArc">
                <a:avLst>
                  <a:gd name="adj1" fmla="val 16204549"/>
                  <a:gd name="adj2" fmla="val 0"/>
                  <a:gd name="adj3" fmla="val 25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8470;p78">
                <a:extLst>
                  <a:ext uri="{FF2B5EF4-FFF2-40B4-BE49-F238E27FC236}">
                    <a16:creationId xmlns:a16="http://schemas.microsoft.com/office/drawing/2014/main" id="{95BEEB3A-D454-004D-AE71-344E9D0BB6EE}"/>
                  </a:ext>
                </a:extLst>
              </p:cNvPr>
              <p:cNvSpPr/>
              <p:nvPr/>
            </p:nvSpPr>
            <p:spPr>
              <a:xfrm>
                <a:off x="7169876" y="1844990"/>
                <a:ext cx="364453" cy="369419"/>
              </a:xfrm>
              <a:custGeom>
                <a:avLst/>
                <a:gdLst/>
                <a:ahLst/>
                <a:cxnLst/>
                <a:rect l="l" t="t" r="r" b="b"/>
                <a:pathLst>
                  <a:path w="12477" h="12647" extrusionOk="0">
                    <a:moveTo>
                      <a:pt x="3750" y="4538"/>
                    </a:moveTo>
                    <a:cubicBezTo>
                      <a:pt x="4223" y="4538"/>
                      <a:pt x="4601" y="4884"/>
                      <a:pt x="4601" y="5357"/>
                    </a:cubicBezTo>
                    <a:cubicBezTo>
                      <a:pt x="4601" y="5829"/>
                      <a:pt x="4223" y="6176"/>
                      <a:pt x="3750" y="6176"/>
                    </a:cubicBezTo>
                    <a:cubicBezTo>
                      <a:pt x="3277" y="6176"/>
                      <a:pt x="2931" y="5829"/>
                      <a:pt x="2931" y="5357"/>
                    </a:cubicBezTo>
                    <a:cubicBezTo>
                      <a:pt x="2931" y="4884"/>
                      <a:pt x="3277" y="4538"/>
                      <a:pt x="3750" y="4538"/>
                    </a:cubicBezTo>
                    <a:close/>
                    <a:moveTo>
                      <a:pt x="6239" y="4538"/>
                    </a:moveTo>
                    <a:cubicBezTo>
                      <a:pt x="6711" y="4538"/>
                      <a:pt x="7058" y="4884"/>
                      <a:pt x="7058" y="5357"/>
                    </a:cubicBezTo>
                    <a:cubicBezTo>
                      <a:pt x="7058" y="5829"/>
                      <a:pt x="6711" y="6176"/>
                      <a:pt x="6239" y="6176"/>
                    </a:cubicBezTo>
                    <a:cubicBezTo>
                      <a:pt x="5766" y="6176"/>
                      <a:pt x="5420" y="5829"/>
                      <a:pt x="5420" y="5357"/>
                    </a:cubicBezTo>
                    <a:cubicBezTo>
                      <a:pt x="5420" y="4884"/>
                      <a:pt x="5766" y="4538"/>
                      <a:pt x="6239" y="4538"/>
                    </a:cubicBezTo>
                    <a:close/>
                    <a:moveTo>
                      <a:pt x="8728" y="4538"/>
                    </a:moveTo>
                    <a:cubicBezTo>
                      <a:pt x="9200" y="4538"/>
                      <a:pt x="9547" y="4884"/>
                      <a:pt x="9547" y="5357"/>
                    </a:cubicBezTo>
                    <a:cubicBezTo>
                      <a:pt x="9547" y="5829"/>
                      <a:pt x="9200" y="6176"/>
                      <a:pt x="8728" y="6176"/>
                    </a:cubicBezTo>
                    <a:cubicBezTo>
                      <a:pt x="8255" y="6176"/>
                      <a:pt x="7877" y="5829"/>
                      <a:pt x="7877" y="5357"/>
                    </a:cubicBezTo>
                    <a:cubicBezTo>
                      <a:pt x="7877" y="4884"/>
                      <a:pt x="8255" y="4538"/>
                      <a:pt x="8728" y="4538"/>
                    </a:cubicBezTo>
                    <a:close/>
                    <a:moveTo>
                      <a:pt x="6239" y="1"/>
                    </a:moveTo>
                    <a:cubicBezTo>
                      <a:pt x="2805" y="1"/>
                      <a:pt x="1" y="2395"/>
                      <a:pt x="1" y="5357"/>
                    </a:cubicBezTo>
                    <a:cubicBezTo>
                      <a:pt x="1" y="7436"/>
                      <a:pt x="1387" y="9200"/>
                      <a:pt x="3309" y="10082"/>
                    </a:cubicBezTo>
                    <a:lnTo>
                      <a:pt x="3309" y="12256"/>
                    </a:lnTo>
                    <a:cubicBezTo>
                      <a:pt x="3309" y="12486"/>
                      <a:pt x="3502" y="12646"/>
                      <a:pt x="3715" y="12646"/>
                    </a:cubicBezTo>
                    <a:cubicBezTo>
                      <a:pt x="3824" y="12646"/>
                      <a:pt x="3938" y="12604"/>
                      <a:pt x="4034" y="12508"/>
                    </a:cubicBezTo>
                    <a:lnTo>
                      <a:pt x="5609" y="10681"/>
                    </a:lnTo>
                    <a:cubicBezTo>
                      <a:pt x="5798" y="10681"/>
                      <a:pt x="5987" y="10713"/>
                      <a:pt x="6239" y="10713"/>
                    </a:cubicBezTo>
                    <a:cubicBezTo>
                      <a:pt x="9641" y="10713"/>
                      <a:pt x="12477" y="8350"/>
                      <a:pt x="12477" y="5357"/>
                    </a:cubicBezTo>
                    <a:cubicBezTo>
                      <a:pt x="12477" y="2395"/>
                      <a:pt x="9704" y="1"/>
                      <a:pt x="6239" y="1"/>
                    </a:cubicBezTo>
                    <a:close/>
                  </a:path>
                </a:pathLst>
              </a:custGeom>
              <a:solidFill>
                <a:schemeClr val="accent1">
                  <a:lumMod val="2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Textfeld 3">
            <a:extLst>
              <a:ext uri="{FF2B5EF4-FFF2-40B4-BE49-F238E27FC236}">
                <a16:creationId xmlns:a16="http://schemas.microsoft.com/office/drawing/2014/main" id="{C10387DD-54AE-FE46-97AB-DC18E3AD5621}"/>
              </a:ext>
            </a:extLst>
          </p:cNvPr>
          <p:cNvSpPr txBox="1"/>
          <p:nvPr/>
        </p:nvSpPr>
        <p:spPr>
          <a:xfrm>
            <a:off x="3858880" y="3940175"/>
            <a:ext cx="18136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400.000 samples</a:t>
            </a:r>
          </a:p>
          <a:p>
            <a:r>
              <a:rPr lang="en-GB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380 annotators</a:t>
            </a:r>
          </a:p>
          <a:p>
            <a:r>
              <a:rPr lang="en-GB" dirty="0">
                <a:latin typeface="MuktaMahee Regular" panose="020B0000000000000000" pitchFamily="34" charset="77"/>
                <a:cs typeface="MuktaMahee Regular" panose="020B0000000000000000" pitchFamily="34" charset="77"/>
                <a:sym typeface="Wingdings" pitchFamily="2" charset="2"/>
              </a:rPr>
              <a:t>➜ </a:t>
            </a:r>
            <a:r>
              <a:rPr lang="en-GB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1000 samples each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C352D2CD-96C5-BD4C-A1D3-CF6507C8A4D9}"/>
              </a:ext>
            </a:extLst>
          </p:cNvPr>
          <p:cNvSpPr txBox="1"/>
          <p:nvPr/>
        </p:nvSpPr>
        <p:spPr>
          <a:xfrm>
            <a:off x="897475" y="3940175"/>
            <a:ext cx="18136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5500 samples</a:t>
            </a:r>
          </a:p>
          <a:p>
            <a:r>
              <a:rPr lang="en-GB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84 annotators</a:t>
            </a:r>
          </a:p>
          <a:p>
            <a:r>
              <a:rPr lang="en-GB" dirty="0">
                <a:latin typeface="MuktaMahee Regular" panose="020B0000000000000000" pitchFamily="34" charset="77"/>
                <a:cs typeface="MuktaMahee Regular" panose="020B0000000000000000" pitchFamily="34" charset="77"/>
                <a:sym typeface="Wingdings" pitchFamily="2" charset="2"/>
              </a:rPr>
              <a:t>➜ 6</a:t>
            </a:r>
            <a:r>
              <a:rPr lang="en-GB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5 samples each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2226F674-AE08-E448-A794-B4DFFFEA5CA9}"/>
              </a:ext>
            </a:extLst>
          </p:cNvPr>
          <p:cNvSpPr txBox="1"/>
          <p:nvPr/>
        </p:nvSpPr>
        <p:spPr>
          <a:xfrm>
            <a:off x="6445285" y="3940175"/>
            <a:ext cx="18136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11.000 samples</a:t>
            </a:r>
          </a:p>
          <a:p>
            <a:r>
              <a:rPr lang="en-GB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130 annotators</a:t>
            </a:r>
          </a:p>
          <a:p>
            <a:r>
              <a:rPr lang="en-GB" dirty="0">
                <a:latin typeface="MuktaMahee Regular" panose="020B0000000000000000" pitchFamily="34" charset="77"/>
                <a:cs typeface="MuktaMahee Regular" panose="020B0000000000000000" pitchFamily="34" charset="77"/>
                <a:sym typeface="Wingdings" pitchFamily="2" charset="2"/>
              </a:rPr>
              <a:t>➜ 8</a:t>
            </a:r>
            <a:r>
              <a:rPr lang="en-GB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5 samples each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E714AEFA-47C4-E44D-AA75-06FFA2BC340F}"/>
              </a:ext>
            </a:extLst>
          </p:cNvPr>
          <p:cNvSpPr txBox="1"/>
          <p:nvPr/>
        </p:nvSpPr>
        <p:spPr>
          <a:xfrm>
            <a:off x="719130" y="1383214"/>
            <a:ext cx="770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latin typeface="MuktaMahee Regular" panose="020B0000000000000000" pitchFamily="34" charset="77"/>
                <a:cs typeface="MuktaMahee Regular" panose="020B0000000000000000" pitchFamily="34" charset="77"/>
              </a:rPr>
              <a:t>Geva</a:t>
            </a:r>
            <a:r>
              <a:rPr lang="en-GB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 et al. (2019) </a:t>
            </a:r>
            <a:r>
              <a:rPr lang="en-GB" dirty="0" err="1">
                <a:latin typeface="MuktaMahee Regular" panose="020B0000000000000000" pitchFamily="34" charset="77"/>
                <a:cs typeface="MuktaMahee Regular" panose="020B0000000000000000" pitchFamily="34" charset="77"/>
              </a:rPr>
              <a:t>analyzed</a:t>
            </a:r>
            <a:r>
              <a:rPr lang="en-GB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 the following datasets [11]</a:t>
            </a:r>
          </a:p>
        </p:txBody>
      </p:sp>
    </p:spTree>
    <p:extLst>
      <p:ext uri="{BB962C8B-B14F-4D97-AF65-F5344CB8AC3E}">
        <p14:creationId xmlns:p14="http://schemas.microsoft.com/office/powerpoint/2010/main" val="56423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4" grpId="0"/>
      <p:bldP spid="53" grpId="0"/>
      <p:bldP spid="54" grpId="0"/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95;p14">
            <a:extLst>
              <a:ext uri="{FF2B5EF4-FFF2-40B4-BE49-F238E27FC236}">
                <a16:creationId xmlns:a16="http://schemas.microsoft.com/office/drawing/2014/main" id="{5A4B009F-380F-CA48-A7F4-49056D27F510}"/>
              </a:ext>
            </a:extLst>
          </p:cNvPr>
          <p:cNvSpPr/>
          <p:nvPr/>
        </p:nvSpPr>
        <p:spPr>
          <a:xfrm rot="16200000">
            <a:off x="8860249" y="-874746"/>
            <a:ext cx="2734826" cy="6877829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Grafik 8" descr="Ein Bild, das Tisch enthält.&#10;&#10;Automatisch generierte Beschreibung">
            <a:extLst>
              <a:ext uri="{FF2B5EF4-FFF2-40B4-BE49-F238E27FC236}">
                <a16:creationId xmlns:a16="http://schemas.microsoft.com/office/drawing/2014/main" id="{2651390E-AD84-9249-BDB7-CA38E4B6C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5353" y="1369175"/>
            <a:ext cx="3381683" cy="188253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E162A8A-7E87-0149-BE98-AC55A7232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Annotation practices</a:t>
            </a:r>
          </a:p>
        </p:txBody>
      </p: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E680FD14-92C1-CA46-96C9-2A6DA433B072}"/>
              </a:ext>
            </a:extLst>
          </p:cNvPr>
          <p:cNvGrpSpPr/>
          <p:nvPr/>
        </p:nvGrpSpPr>
        <p:grpSpPr>
          <a:xfrm>
            <a:off x="3484357" y="3555593"/>
            <a:ext cx="992552" cy="992600"/>
            <a:chOff x="3830897" y="1289070"/>
            <a:chExt cx="1482209" cy="1482281"/>
          </a:xfrm>
        </p:grpSpPr>
        <p:grpSp>
          <p:nvGrpSpPr>
            <p:cNvPr id="86" name="Google Shape;561;p40">
              <a:extLst>
                <a:ext uri="{FF2B5EF4-FFF2-40B4-BE49-F238E27FC236}">
                  <a16:creationId xmlns:a16="http://schemas.microsoft.com/office/drawing/2014/main" id="{C1C06077-D492-774A-9B22-4D101CCAE692}"/>
                </a:ext>
              </a:extLst>
            </p:cNvPr>
            <p:cNvGrpSpPr/>
            <p:nvPr/>
          </p:nvGrpSpPr>
          <p:grpSpPr>
            <a:xfrm>
              <a:off x="3830897" y="1289070"/>
              <a:ext cx="1482209" cy="1482281"/>
              <a:chOff x="2881050" y="3422322"/>
              <a:chExt cx="757505" cy="757503"/>
            </a:xfrm>
          </p:grpSpPr>
          <p:sp>
            <p:nvSpPr>
              <p:cNvPr id="90" name="Google Shape;562;p40">
                <a:extLst>
                  <a:ext uri="{FF2B5EF4-FFF2-40B4-BE49-F238E27FC236}">
                    <a16:creationId xmlns:a16="http://schemas.microsoft.com/office/drawing/2014/main" id="{8DD1696D-1459-7049-9792-535EF4C42EB2}"/>
                  </a:ext>
                </a:extLst>
              </p:cNvPr>
              <p:cNvSpPr/>
              <p:nvPr/>
            </p:nvSpPr>
            <p:spPr>
              <a:xfrm flipH="1">
                <a:off x="2881050" y="3422325"/>
                <a:ext cx="757500" cy="757500"/>
              </a:xfrm>
              <a:prstGeom prst="donut">
                <a:avLst>
                  <a:gd name="adj" fmla="val 25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563;p40">
                <a:extLst>
                  <a:ext uri="{FF2B5EF4-FFF2-40B4-BE49-F238E27FC236}">
                    <a16:creationId xmlns:a16="http://schemas.microsoft.com/office/drawing/2014/main" id="{D95742B0-6479-8042-B601-1FBD2D12D6BE}"/>
                  </a:ext>
                </a:extLst>
              </p:cNvPr>
              <p:cNvSpPr/>
              <p:nvPr/>
            </p:nvSpPr>
            <p:spPr>
              <a:xfrm rot="10800000" flipH="1">
                <a:off x="2881055" y="3422322"/>
                <a:ext cx="757500" cy="7575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ruppieren 86">
              <a:extLst>
                <a:ext uri="{FF2B5EF4-FFF2-40B4-BE49-F238E27FC236}">
                  <a16:creationId xmlns:a16="http://schemas.microsoft.com/office/drawing/2014/main" id="{CEC5D2AD-6B65-3548-BDEC-1303811291BE}"/>
                </a:ext>
              </a:extLst>
            </p:cNvPr>
            <p:cNvGrpSpPr/>
            <p:nvPr/>
          </p:nvGrpSpPr>
          <p:grpSpPr>
            <a:xfrm>
              <a:off x="4341781" y="1860354"/>
              <a:ext cx="472699" cy="360000"/>
              <a:chOff x="7122725" y="1849233"/>
              <a:chExt cx="472699" cy="360000"/>
            </a:xfrm>
            <a:solidFill>
              <a:schemeClr val="accent3">
                <a:lumMod val="50000"/>
              </a:schemeClr>
            </a:solidFill>
          </p:grpSpPr>
          <p:sp>
            <p:nvSpPr>
              <p:cNvPr id="88" name="Google Shape;8276;p77">
                <a:extLst>
                  <a:ext uri="{FF2B5EF4-FFF2-40B4-BE49-F238E27FC236}">
                    <a16:creationId xmlns:a16="http://schemas.microsoft.com/office/drawing/2014/main" id="{05E6E6D8-23BF-D54F-BA1F-274AF8F6F33D}"/>
                  </a:ext>
                </a:extLst>
              </p:cNvPr>
              <p:cNvSpPr/>
              <p:nvPr/>
            </p:nvSpPr>
            <p:spPr>
              <a:xfrm>
                <a:off x="7122725" y="1904638"/>
                <a:ext cx="277861" cy="304595"/>
              </a:xfrm>
              <a:custGeom>
                <a:avLst/>
                <a:gdLst/>
                <a:ahLst/>
                <a:cxnLst/>
                <a:rect l="l" t="t" r="r" b="b"/>
                <a:pathLst>
                  <a:path w="11329" h="12419" extrusionOk="0">
                    <a:moveTo>
                      <a:pt x="1693" y="0"/>
                    </a:moveTo>
                    <a:cubicBezTo>
                      <a:pt x="756" y="0"/>
                      <a:pt x="0" y="756"/>
                      <a:pt x="0" y="1693"/>
                    </a:cubicBezTo>
                    <a:lnTo>
                      <a:pt x="0" y="8468"/>
                    </a:lnTo>
                    <a:cubicBezTo>
                      <a:pt x="0" y="9405"/>
                      <a:pt x="756" y="10160"/>
                      <a:pt x="1693" y="10163"/>
                    </a:cubicBezTo>
                    <a:lnTo>
                      <a:pt x="2861" y="10163"/>
                    </a:lnTo>
                    <a:cubicBezTo>
                      <a:pt x="2861" y="11410"/>
                      <a:pt x="3870" y="12419"/>
                      <a:pt x="5120" y="12419"/>
                    </a:cubicBezTo>
                    <a:cubicBezTo>
                      <a:pt x="6366" y="12419"/>
                      <a:pt x="7378" y="11410"/>
                      <a:pt x="7378" y="10163"/>
                    </a:cubicBezTo>
                    <a:lnTo>
                      <a:pt x="9070" y="10163"/>
                    </a:lnTo>
                    <a:lnTo>
                      <a:pt x="9070" y="6679"/>
                    </a:lnTo>
                    <a:cubicBezTo>
                      <a:pt x="9070" y="6356"/>
                      <a:pt x="9350" y="6116"/>
                      <a:pt x="9645" y="6116"/>
                    </a:cubicBezTo>
                    <a:cubicBezTo>
                      <a:pt x="9705" y="6116"/>
                      <a:pt x="9765" y="6126"/>
                      <a:pt x="9823" y="6146"/>
                    </a:cubicBezTo>
                    <a:cubicBezTo>
                      <a:pt x="9938" y="6187"/>
                      <a:pt x="10055" y="6206"/>
                      <a:pt x="10172" y="6206"/>
                    </a:cubicBezTo>
                    <a:cubicBezTo>
                      <a:pt x="10766" y="6206"/>
                      <a:pt x="11329" y="5708"/>
                      <a:pt x="11329" y="5080"/>
                    </a:cubicBezTo>
                    <a:cubicBezTo>
                      <a:pt x="11329" y="4453"/>
                      <a:pt x="10766" y="3954"/>
                      <a:pt x="10172" y="3954"/>
                    </a:cubicBezTo>
                    <a:cubicBezTo>
                      <a:pt x="10055" y="3954"/>
                      <a:pt x="9938" y="3974"/>
                      <a:pt x="9823" y="4014"/>
                    </a:cubicBezTo>
                    <a:cubicBezTo>
                      <a:pt x="9759" y="4037"/>
                      <a:pt x="9695" y="4048"/>
                      <a:pt x="9632" y="4048"/>
                    </a:cubicBezTo>
                    <a:cubicBezTo>
                      <a:pt x="9333" y="4048"/>
                      <a:pt x="9070" y="3805"/>
                      <a:pt x="9070" y="3484"/>
                    </a:cubicBezTo>
                    <a:lnTo>
                      <a:pt x="9070" y="0"/>
                    </a:lnTo>
                    <a:lnTo>
                      <a:pt x="6381" y="0"/>
                    </a:lnTo>
                    <a:cubicBezTo>
                      <a:pt x="5894" y="0"/>
                      <a:pt x="5635" y="576"/>
                      <a:pt x="5960" y="940"/>
                    </a:cubicBezTo>
                    <a:cubicBezTo>
                      <a:pt x="6610" y="1669"/>
                      <a:pt x="6095" y="2822"/>
                      <a:pt x="5120" y="2822"/>
                    </a:cubicBezTo>
                    <a:cubicBezTo>
                      <a:pt x="4141" y="2822"/>
                      <a:pt x="3626" y="1669"/>
                      <a:pt x="4276" y="940"/>
                    </a:cubicBezTo>
                    <a:cubicBezTo>
                      <a:pt x="4602" y="576"/>
                      <a:pt x="4343" y="0"/>
                      <a:pt x="385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0000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89" name="Google Shape;8277;p77">
                <a:extLst>
                  <a:ext uri="{FF2B5EF4-FFF2-40B4-BE49-F238E27FC236}">
                    <a16:creationId xmlns:a16="http://schemas.microsoft.com/office/drawing/2014/main" id="{B079619F-6F74-0943-B7DF-95FF40C1B9D5}"/>
                  </a:ext>
                </a:extLst>
              </p:cNvPr>
              <p:cNvSpPr/>
              <p:nvPr/>
            </p:nvSpPr>
            <p:spPr>
              <a:xfrm>
                <a:off x="7372870" y="1849233"/>
                <a:ext cx="222554" cy="304693"/>
              </a:xfrm>
              <a:custGeom>
                <a:avLst/>
                <a:gdLst/>
                <a:ahLst/>
                <a:cxnLst/>
                <a:rect l="l" t="t" r="r" b="b"/>
                <a:pathLst>
                  <a:path w="9074" h="12423" extrusionOk="0">
                    <a:moveTo>
                      <a:pt x="3954" y="1"/>
                    </a:moveTo>
                    <a:cubicBezTo>
                      <a:pt x="2705" y="1"/>
                      <a:pt x="1696" y="1010"/>
                      <a:pt x="1696" y="2259"/>
                    </a:cubicBezTo>
                    <a:lnTo>
                      <a:pt x="1" y="2259"/>
                    </a:lnTo>
                    <a:lnTo>
                      <a:pt x="1" y="5081"/>
                    </a:lnTo>
                    <a:cubicBezTo>
                      <a:pt x="1247" y="5081"/>
                      <a:pt x="2259" y="6093"/>
                      <a:pt x="2259" y="7339"/>
                    </a:cubicBezTo>
                    <a:cubicBezTo>
                      <a:pt x="2259" y="8586"/>
                      <a:pt x="1247" y="9598"/>
                      <a:pt x="1" y="9598"/>
                    </a:cubicBezTo>
                    <a:lnTo>
                      <a:pt x="1" y="12422"/>
                    </a:lnTo>
                    <a:lnTo>
                      <a:pt x="7378" y="12422"/>
                    </a:lnTo>
                    <a:cubicBezTo>
                      <a:pt x="8315" y="12419"/>
                      <a:pt x="9070" y="11664"/>
                      <a:pt x="9073" y="10727"/>
                    </a:cubicBezTo>
                    <a:lnTo>
                      <a:pt x="9073" y="3952"/>
                    </a:lnTo>
                    <a:cubicBezTo>
                      <a:pt x="9070" y="3015"/>
                      <a:pt x="8315" y="2259"/>
                      <a:pt x="7378" y="2259"/>
                    </a:cubicBezTo>
                    <a:lnTo>
                      <a:pt x="6213" y="2259"/>
                    </a:lnTo>
                    <a:cubicBezTo>
                      <a:pt x="6213" y="1010"/>
                      <a:pt x="5201" y="1"/>
                      <a:pt x="395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0000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92" name="Gruppieren 91">
            <a:extLst>
              <a:ext uri="{FF2B5EF4-FFF2-40B4-BE49-F238E27FC236}">
                <a16:creationId xmlns:a16="http://schemas.microsoft.com/office/drawing/2014/main" id="{E03C5C56-DD8B-CA40-8489-D861F4274A2A}"/>
              </a:ext>
            </a:extLst>
          </p:cNvPr>
          <p:cNvGrpSpPr/>
          <p:nvPr/>
        </p:nvGrpSpPr>
        <p:grpSpPr>
          <a:xfrm>
            <a:off x="3484345" y="2462497"/>
            <a:ext cx="992577" cy="992398"/>
            <a:chOff x="1063329" y="1289220"/>
            <a:chExt cx="1482248" cy="1481980"/>
          </a:xfrm>
        </p:grpSpPr>
        <p:grpSp>
          <p:nvGrpSpPr>
            <p:cNvPr id="93" name="Google Shape;8446;p78">
              <a:extLst>
                <a:ext uri="{FF2B5EF4-FFF2-40B4-BE49-F238E27FC236}">
                  <a16:creationId xmlns:a16="http://schemas.microsoft.com/office/drawing/2014/main" id="{28F9FCB2-EDF2-674E-A967-3BBC8125B864}"/>
                </a:ext>
              </a:extLst>
            </p:cNvPr>
            <p:cNvGrpSpPr/>
            <p:nvPr/>
          </p:nvGrpSpPr>
          <p:grpSpPr>
            <a:xfrm>
              <a:off x="1618408" y="1860354"/>
              <a:ext cx="371814" cy="338690"/>
              <a:chOff x="-40745125" y="3632900"/>
              <a:chExt cx="318225" cy="289875"/>
            </a:xfrm>
            <a:solidFill>
              <a:schemeClr val="tx2">
                <a:lumMod val="50000"/>
              </a:schemeClr>
            </a:solidFill>
          </p:grpSpPr>
          <p:sp>
            <p:nvSpPr>
              <p:cNvPr id="97" name="Google Shape;8447;p78">
                <a:extLst>
                  <a:ext uri="{FF2B5EF4-FFF2-40B4-BE49-F238E27FC236}">
                    <a16:creationId xmlns:a16="http://schemas.microsoft.com/office/drawing/2014/main" id="{148C7599-8FFE-244A-A647-732BD3A0DE12}"/>
                  </a:ext>
                </a:extLst>
              </p:cNvPr>
              <p:cNvSpPr/>
              <p:nvPr/>
            </p:nvSpPr>
            <p:spPr>
              <a:xfrm>
                <a:off x="-40745125" y="3632900"/>
                <a:ext cx="300125" cy="82725"/>
              </a:xfrm>
              <a:custGeom>
                <a:avLst/>
                <a:gdLst/>
                <a:ahLst/>
                <a:cxnLst/>
                <a:rect l="l" t="t" r="r" b="b"/>
                <a:pathLst>
                  <a:path w="12005" h="3309" extrusionOk="0">
                    <a:moveTo>
                      <a:pt x="1671" y="0"/>
                    </a:moveTo>
                    <a:cubicBezTo>
                      <a:pt x="757" y="0"/>
                      <a:pt x="1" y="757"/>
                      <a:pt x="1" y="1670"/>
                    </a:cubicBezTo>
                    <a:cubicBezTo>
                      <a:pt x="1" y="2552"/>
                      <a:pt x="757" y="3308"/>
                      <a:pt x="1671" y="3308"/>
                    </a:cubicBezTo>
                    <a:lnTo>
                      <a:pt x="11469" y="3308"/>
                    </a:lnTo>
                    <a:cubicBezTo>
                      <a:pt x="11815" y="3308"/>
                      <a:pt x="12004" y="2930"/>
                      <a:pt x="11784" y="2647"/>
                    </a:cubicBezTo>
                    <a:cubicBezTo>
                      <a:pt x="11595" y="2363"/>
                      <a:pt x="11469" y="2017"/>
                      <a:pt x="11469" y="1670"/>
                    </a:cubicBezTo>
                    <a:cubicBezTo>
                      <a:pt x="11469" y="1292"/>
                      <a:pt x="11595" y="946"/>
                      <a:pt x="11784" y="662"/>
                    </a:cubicBezTo>
                    <a:cubicBezTo>
                      <a:pt x="11973" y="410"/>
                      <a:pt x="11784" y="0"/>
                      <a:pt x="1146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8448;p78">
                <a:extLst>
                  <a:ext uri="{FF2B5EF4-FFF2-40B4-BE49-F238E27FC236}">
                    <a16:creationId xmlns:a16="http://schemas.microsoft.com/office/drawing/2014/main" id="{DFF19E4F-E525-E64A-84C3-D4E4E49F8F3D}"/>
                  </a:ext>
                </a:extLst>
              </p:cNvPr>
              <p:cNvSpPr/>
              <p:nvPr/>
            </p:nvSpPr>
            <p:spPr>
              <a:xfrm>
                <a:off x="-40508050" y="3736075"/>
                <a:ext cx="21300" cy="82725"/>
              </a:xfrm>
              <a:custGeom>
                <a:avLst/>
                <a:gdLst/>
                <a:ahLst/>
                <a:cxnLst/>
                <a:rect l="l" t="t" r="r" b="b"/>
                <a:pathLst>
                  <a:path w="852" h="3309" extrusionOk="0">
                    <a:moveTo>
                      <a:pt x="1" y="1"/>
                    </a:moveTo>
                    <a:lnTo>
                      <a:pt x="1" y="3309"/>
                    </a:lnTo>
                    <a:lnTo>
                      <a:pt x="852" y="3309"/>
                    </a:lnTo>
                    <a:lnTo>
                      <a:pt x="852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8449;p78">
                <a:extLst>
                  <a:ext uri="{FF2B5EF4-FFF2-40B4-BE49-F238E27FC236}">
                    <a16:creationId xmlns:a16="http://schemas.microsoft.com/office/drawing/2014/main" id="{F7EB350F-6B98-C84B-923D-C2762FD7179B}"/>
                  </a:ext>
                </a:extLst>
              </p:cNvPr>
              <p:cNvSpPr/>
              <p:nvPr/>
            </p:nvSpPr>
            <p:spPr>
              <a:xfrm>
                <a:off x="-40466300" y="3736875"/>
                <a:ext cx="39400" cy="8272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3309" extrusionOk="0">
                    <a:moveTo>
                      <a:pt x="1" y="0"/>
                    </a:moveTo>
                    <a:lnTo>
                      <a:pt x="1" y="3308"/>
                    </a:lnTo>
                    <a:lnTo>
                      <a:pt x="1198" y="3308"/>
                    </a:lnTo>
                    <a:cubicBezTo>
                      <a:pt x="1387" y="3277"/>
                      <a:pt x="1576" y="3088"/>
                      <a:pt x="1576" y="2899"/>
                    </a:cubicBezTo>
                    <a:lnTo>
                      <a:pt x="1576" y="410"/>
                    </a:lnTo>
                    <a:cubicBezTo>
                      <a:pt x="1576" y="158"/>
                      <a:pt x="1387" y="0"/>
                      <a:pt x="119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8450;p78">
                <a:extLst>
                  <a:ext uri="{FF2B5EF4-FFF2-40B4-BE49-F238E27FC236}">
                    <a16:creationId xmlns:a16="http://schemas.microsoft.com/office/drawing/2014/main" id="{E9ED7DAC-C6BA-864A-903F-B782773C4053}"/>
                  </a:ext>
                </a:extLst>
              </p:cNvPr>
              <p:cNvSpPr/>
              <p:nvPr/>
            </p:nvSpPr>
            <p:spPr>
              <a:xfrm>
                <a:off x="-40723050" y="3736075"/>
                <a:ext cx="194550" cy="82725"/>
              </a:xfrm>
              <a:custGeom>
                <a:avLst/>
                <a:gdLst/>
                <a:ahLst/>
                <a:cxnLst/>
                <a:rect l="l" t="t" r="r" b="b"/>
                <a:pathLst>
                  <a:path w="7782" h="3309" extrusionOk="0">
                    <a:moveTo>
                      <a:pt x="441" y="1"/>
                    </a:moveTo>
                    <a:cubicBezTo>
                      <a:pt x="189" y="1"/>
                      <a:pt x="0" y="221"/>
                      <a:pt x="0" y="442"/>
                    </a:cubicBezTo>
                    <a:lnTo>
                      <a:pt x="0" y="2931"/>
                    </a:lnTo>
                    <a:cubicBezTo>
                      <a:pt x="0" y="3151"/>
                      <a:pt x="189" y="3309"/>
                      <a:pt x="441" y="3309"/>
                    </a:cubicBezTo>
                    <a:lnTo>
                      <a:pt x="7782" y="3309"/>
                    </a:lnTo>
                    <a:lnTo>
                      <a:pt x="7782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8451;p78">
                <a:extLst>
                  <a:ext uri="{FF2B5EF4-FFF2-40B4-BE49-F238E27FC236}">
                    <a16:creationId xmlns:a16="http://schemas.microsoft.com/office/drawing/2014/main" id="{1CFB44A8-A8A9-1F48-A93B-A7914D764A37}"/>
                  </a:ext>
                </a:extLst>
              </p:cNvPr>
              <p:cNvSpPr/>
              <p:nvPr/>
            </p:nvSpPr>
            <p:spPr>
              <a:xfrm>
                <a:off x="-40681325" y="3839250"/>
                <a:ext cx="21300" cy="82725"/>
              </a:xfrm>
              <a:custGeom>
                <a:avLst/>
                <a:gdLst/>
                <a:ahLst/>
                <a:cxnLst/>
                <a:rect l="l" t="t" r="r" b="b"/>
                <a:pathLst>
                  <a:path w="852" h="3309" extrusionOk="0">
                    <a:moveTo>
                      <a:pt x="1" y="1"/>
                    </a:moveTo>
                    <a:lnTo>
                      <a:pt x="1" y="3309"/>
                    </a:lnTo>
                    <a:lnTo>
                      <a:pt x="851" y="3309"/>
                    </a:lnTo>
                    <a:lnTo>
                      <a:pt x="851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8452;p78">
                <a:extLst>
                  <a:ext uri="{FF2B5EF4-FFF2-40B4-BE49-F238E27FC236}">
                    <a16:creationId xmlns:a16="http://schemas.microsoft.com/office/drawing/2014/main" id="{E6B0C118-B3E5-F340-AF8B-35D2FA12A10D}"/>
                  </a:ext>
                </a:extLst>
              </p:cNvPr>
              <p:cNvSpPr/>
              <p:nvPr/>
            </p:nvSpPr>
            <p:spPr>
              <a:xfrm>
                <a:off x="-40639575" y="3840825"/>
                <a:ext cx="190625" cy="81950"/>
              </a:xfrm>
              <a:custGeom>
                <a:avLst/>
                <a:gdLst/>
                <a:ahLst/>
                <a:cxnLst/>
                <a:rect l="l" t="t" r="r" b="b"/>
                <a:pathLst>
                  <a:path w="7625" h="3278" extrusionOk="0">
                    <a:moveTo>
                      <a:pt x="1" y="1"/>
                    </a:moveTo>
                    <a:lnTo>
                      <a:pt x="1" y="3277"/>
                    </a:lnTo>
                    <a:lnTo>
                      <a:pt x="7247" y="3277"/>
                    </a:lnTo>
                    <a:cubicBezTo>
                      <a:pt x="7467" y="3277"/>
                      <a:pt x="7625" y="3057"/>
                      <a:pt x="7625" y="2868"/>
                    </a:cubicBezTo>
                    <a:lnTo>
                      <a:pt x="7625" y="379"/>
                    </a:lnTo>
                    <a:cubicBezTo>
                      <a:pt x="7625" y="158"/>
                      <a:pt x="7436" y="1"/>
                      <a:pt x="72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8453;p78">
                <a:extLst>
                  <a:ext uri="{FF2B5EF4-FFF2-40B4-BE49-F238E27FC236}">
                    <a16:creationId xmlns:a16="http://schemas.microsoft.com/office/drawing/2014/main" id="{3206827F-30C9-4748-892C-68493D8F3C77}"/>
                  </a:ext>
                </a:extLst>
              </p:cNvPr>
              <p:cNvSpPr/>
              <p:nvPr/>
            </p:nvSpPr>
            <p:spPr>
              <a:xfrm>
                <a:off x="-40745125" y="3840050"/>
                <a:ext cx="43350" cy="82725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3309" extrusionOk="0">
                    <a:moveTo>
                      <a:pt x="442" y="0"/>
                    </a:moveTo>
                    <a:cubicBezTo>
                      <a:pt x="190" y="0"/>
                      <a:pt x="1" y="189"/>
                      <a:pt x="1" y="378"/>
                    </a:cubicBezTo>
                    <a:lnTo>
                      <a:pt x="1" y="2867"/>
                    </a:lnTo>
                    <a:cubicBezTo>
                      <a:pt x="1" y="3088"/>
                      <a:pt x="190" y="3308"/>
                      <a:pt x="442" y="3308"/>
                    </a:cubicBezTo>
                    <a:lnTo>
                      <a:pt x="1734" y="3308"/>
                    </a:lnTo>
                    <a:lnTo>
                      <a:pt x="17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" name="Google Shape;555;p40">
              <a:extLst>
                <a:ext uri="{FF2B5EF4-FFF2-40B4-BE49-F238E27FC236}">
                  <a16:creationId xmlns:a16="http://schemas.microsoft.com/office/drawing/2014/main" id="{A0C3D015-CABA-6D44-9D2C-8E57B5087B25}"/>
                </a:ext>
              </a:extLst>
            </p:cNvPr>
            <p:cNvGrpSpPr/>
            <p:nvPr/>
          </p:nvGrpSpPr>
          <p:grpSpPr>
            <a:xfrm>
              <a:off x="1063329" y="1289220"/>
              <a:ext cx="1482248" cy="1481980"/>
              <a:chOff x="5505450" y="3422321"/>
              <a:chExt cx="757641" cy="757504"/>
            </a:xfrm>
          </p:grpSpPr>
          <p:sp>
            <p:nvSpPr>
              <p:cNvPr id="95" name="Google Shape;556;p40">
                <a:extLst>
                  <a:ext uri="{FF2B5EF4-FFF2-40B4-BE49-F238E27FC236}">
                    <a16:creationId xmlns:a16="http://schemas.microsoft.com/office/drawing/2014/main" id="{9867145F-BA38-D249-A83A-BC25DED1BEDE}"/>
                  </a:ext>
                </a:extLst>
              </p:cNvPr>
              <p:cNvSpPr/>
              <p:nvPr/>
            </p:nvSpPr>
            <p:spPr>
              <a:xfrm>
                <a:off x="5505450" y="3422325"/>
                <a:ext cx="757500" cy="757500"/>
              </a:xfrm>
              <a:prstGeom prst="donut">
                <a:avLst>
                  <a:gd name="adj" fmla="val 25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557;p40">
                <a:extLst>
                  <a:ext uri="{FF2B5EF4-FFF2-40B4-BE49-F238E27FC236}">
                    <a16:creationId xmlns:a16="http://schemas.microsoft.com/office/drawing/2014/main" id="{39D0BB4A-8137-AF45-BCAC-3C67CF70119E}"/>
                  </a:ext>
                </a:extLst>
              </p:cNvPr>
              <p:cNvSpPr/>
              <p:nvPr/>
            </p:nvSpPr>
            <p:spPr>
              <a:xfrm rot="10800000">
                <a:off x="5505591" y="3422321"/>
                <a:ext cx="757500" cy="757500"/>
              </a:xfrm>
              <a:prstGeom prst="blockArc">
                <a:avLst>
                  <a:gd name="adj1" fmla="val 9183883"/>
                  <a:gd name="adj2" fmla="val 0"/>
                  <a:gd name="adj3" fmla="val 25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4" name="Gruppieren 103">
            <a:extLst>
              <a:ext uri="{FF2B5EF4-FFF2-40B4-BE49-F238E27FC236}">
                <a16:creationId xmlns:a16="http://schemas.microsoft.com/office/drawing/2014/main" id="{00329836-F0EC-D844-A3A4-F2A28A4B5136}"/>
              </a:ext>
            </a:extLst>
          </p:cNvPr>
          <p:cNvGrpSpPr/>
          <p:nvPr/>
        </p:nvGrpSpPr>
        <p:grpSpPr>
          <a:xfrm>
            <a:off x="3484346" y="1369175"/>
            <a:ext cx="992574" cy="992625"/>
            <a:chOff x="6611003" y="1288562"/>
            <a:chExt cx="1482243" cy="1482319"/>
          </a:xfrm>
        </p:grpSpPr>
        <p:sp>
          <p:nvSpPr>
            <p:cNvPr id="105" name="Google Shape;559;p40">
              <a:extLst>
                <a:ext uri="{FF2B5EF4-FFF2-40B4-BE49-F238E27FC236}">
                  <a16:creationId xmlns:a16="http://schemas.microsoft.com/office/drawing/2014/main" id="{8D06BD2C-4706-FD43-99E2-E50DD767394D}"/>
                </a:ext>
              </a:extLst>
            </p:cNvPr>
            <p:cNvSpPr/>
            <p:nvPr/>
          </p:nvSpPr>
          <p:spPr>
            <a:xfrm flipH="1">
              <a:off x="6611046" y="1288562"/>
              <a:ext cx="1482200" cy="1482276"/>
            </a:xfrm>
            <a:prstGeom prst="donut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" name="Gruppieren 105">
              <a:extLst>
                <a:ext uri="{FF2B5EF4-FFF2-40B4-BE49-F238E27FC236}">
                  <a16:creationId xmlns:a16="http://schemas.microsoft.com/office/drawing/2014/main" id="{9990FC84-CA71-C84A-8CA2-4538542D4E59}"/>
                </a:ext>
              </a:extLst>
            </p:cNvPr>
            <p:cNvGrpSpPr/>
            <p:nvPr/>
          </p:nvGrpSpPr>
          <p:grpSpPr>
            <a:xfrm>
              <a:off x="6611003" y="1288605"/>
              <a:ext cx="1482200" cy="1482276"/>
              <a:chOff x="6611003" y="1288605"/>
              <a:chExt cx="1482200" cy="1482276"/>
            </a:xfrm>
          </p:grpSpPr>
          <p:sp>
            <p:nvSpPr>
              <p:cNvPr id="107" name="Google Shape;560;p40">
                <a:extLst>
                  <a:ext uri="{FF2B5EF4-FFF2-40B4-BE49-F238E27FC236}">
                    <a16:creationId xmlns:a16="http://schemas.microsoft.com/office/drawing/2014/main" id="{7456DE38-1030-0B46-90C1-28964874257F}"/>
                  </a:ext>
                </a:extLst>
              </p:cNvPr>
              <p:cNvSpPr/>
              <p:nvPr/>
            </p:nvSpPr>
            <p:spPr>
              <a:xfrm rot="16200000" flipH="1">
                <a:off x="6610965" y="1288643"/>
                <a:ext cx="1482276" cy="1482200"/>
              </a:xfrm>
              <a:prstGeom prst="blockArc">
                <a:avLst>
                  <a:gd name="adj1" fmla="val 16204549"/>
                  <a:gd name="adj2" fmla="val 0"/>
                  <a:gd name="adj3" fmla="val 25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8470;p78">
                <a:extLst>
                  <a:ext uri="{FF2B5EF4-FFF2-40B4-BE49-F238E27FC236}">
                    <a16:creationId xmlns:a16="http://schemas.microsoft.com/office/drawing/2014/main" id="{04BF6028-7778-404C-A8FF-C817F249BE92}"/>
                  </a:ext>
                </a:extLst>
              </p:cNvPr>
              <p:cNvSpPr/>
              <p:nvPr/>
            </p:nvSpPr>
            <p:spPr>
              <a:xfrm>
                <a:off x="7169876" y="1844990"/>
                <a:ext cx="364453" cy="369419"/>
              </a:xfrm>
              <a:custGeom>
                <a:avLst/>
                <a:gdLst/>
                <a:ahLst/>
                <a:cxnLst/>
                <a:rect l="l" t="t" r="r" b="b"/>
                <a:pathLst>
                  <a:path w="12477" h="12647" extrusionOk="0">
                    <a:moveTo>
                      <a:pt x="3750" y="4538"/>
                    </a:moveTo>
                    <a:cubicBezTo>
                      <a:pt x="4223" y="4538"/>
                      <a:pt x="4601" y="4884"/>
                      <a:pt x="4601" y="5357"/>
                    </a:cubicBezTo>
                    <a:cubicBezTo>
                      <a:pt x="4601" y="5829"/>
                      <a:pt x="4223" y="6176"/>
                      <a:pt x="3750" y="6176"/>
                    </a:cubicBezTo>
                    <a:cubicBezTo>
                      <a:pt x="3277" y="6176"/>
                      <a:pt x="2931" y="5829"/>
                      <a:pt x="2931" y="5357"/>
                    </a:cubicBezTo>
                    <a:cubicBezTo>
                      <a:pt x="2931" y="4884"/>
                      <a:pt x="3277" y="4538"/>
                      <a:pt x="3750" y="4538"/>
                    </a:cubicBezTo>
                    <a:close/>
                    <a:moveTo>
                      <a:pt x="6239" y="4538"/>
                    </a:moveTo>
                    <a:cubicBezTo>
                      <a:pt x="6711" y="4538"/>
                      <a:pt x="7058" y="4884"/>
                      <a:pt x="7058" y="5357"/>
                    </a:cubicBezTo>
                    <a:cubicBezTo>
                      <a:pt x="7058" y="5829"/>
                      <a:pt x="6711" y="6176"/>
                      <a:pt x="6239" y="6176"/>
                    </a:cubicBezTo>
                    <a:cubicBezTo>
                      <a:pt x="5766" y="6176"/>
                      <a:pt x="5420" y="5829"/>
                      <a:pt x="5420" y="5357"/>
                    </a:cubicBezTo>
                    <a:cubicBezTo>
                      <a:pt x="5420" y="4884"/>
                      <a:pt x="5766" y="4538"/>
                      <a:pt x="6239" y="4538"/>
                    </a:cubicBezTo>
                    <a:close/>
                    <a:moveTo>
                      <a:pt x="8728" y="4538"/>
                    </a:moveTo>
                    <a:cubicBezTo>
                      <a:pt x="9200" y="4538"/>
                      <a:pt x="9547" y="4884"/>
                      <a:pt x="9547" y="5357"/>
                    </a:cubicBezTo>
                    <a:cubicBezTo>
                      <a:pt x="9547" y="5829"/>
                      <a:pt x="9200" y="6176"/>
                      <a:pt x="8728" y="6176"/>
                    </a:cubicBezTo>
                    <a:cubicBezTo>
                      <a:pt x="8255" y="6176"/>
                      <a:pt x="7877" y="5829"/>
                      <a:pt x="7877" y="5357"/>
                    </a:cubicBezTo>
                    <a:cubicBezTo>
                      <a:pt x="7877" y="4884"/>
                      <a:pt x="8255" y="4538"/>
                      <a:pt x="8728" y="4538"/>
                    </a:cubicBezTo>
                    <a:close/>
                    <a:moveTo>
                      <a:pt x="6239" y="1"/>
                    </a:moveTo>
                    <a:cubicBezTo>
                      <a:pt x="2805" y="1"/>
                      <a:pt x="1" y="2395"/>
                      <a:pt x="1" y="5357"/>
                    </a:cubicBezTo>
                    <a:cubicBezTo>
                      <a:pt x="1" y="7436"/>
                      <a:pt x="1387" y="9200"/>
                      <a:pt x="3309" y="10082"/>
                    </a:cubicBezTo>
                    <a:lnTo>
                      <a:pt x="3309" y="12256"/>
                    </a:lnTo>
                    <a:cubicBezTo>
                      <a:pt x="3309" y="12486"/>
                      <a:pt x="3502" y="12646"/>
                      <a:pt x="3715" y="12646"/>
                    </a:cubicBezTo>
                    <a:cubicBezTo>
                      <a:pt x="3824" y="12646"/>
                      <a:pt x="3938" y="12604"/>
                      <a:pt x="4034" y="12508"/>
                    </a:cubicBezTo>
                    <a:lnTo>
                      <a:pt x="5609" y="10681"/>
                    </a:lnTo>
                    <a:cubicBezTo>
                      <a:pt x="5798" y="10681"/>
                      <a:pt x="5987" y="10713"/>
                      <a:pt x="6239" y="10713"/>
                    </a:cubicBezTo>
                    <a:cubicBezTo>
                      <a:pt x="9641" y="10713"/>
                      <a:pt x="12477" y="8350"/>
                      <a:pt x="12477" y="5357"/>
                    </a:cubicBezTo>
                    <a:cubicBezTo>
                      <a:pt x="12477" y="2395"/>
                      <a:pt x="9704" y="1"/>
                      <a:pt x="6239" y="1"/>
                    </a:cubicBezTo>
                    <a:close/>
                  </a:path>
                </a:pathLst>
              </a:custGeom>
              <a:solidFill>
                <a:schemeClr val="accent1">
                  <a:lumMod val="2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" name="Google Shape;7;p1">
            <a:extLst>
              <a:ext uri="{FF2B5EF4-FFF2-40B4-BE49-F238E27FC236}">
                <a16:creationId xmlns:a16="http://schemas.microsoft.com/office/drawing/2014/main" id="{C8BCA76D-40EE-884A-A5D6-78924A2FF823}"/>
              </a:ext>
            </a:extLst>
          </p:cNvPr>
          <p:cNvSpPr txBox="1">
            <a:spLocks/>
          </p:cNvSpPr>
          <p:nvPr/>
        </p:nvSpPr>
        <p:spPr>
          <a:xfrm>
            <a:off x="719138" y="1289051"/>
            <a:ext cx="2516591" cy="3311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●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○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■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●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○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■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●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○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■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9pPr>
          </a:lstStyle>
          <a:p>
            <a:pPr marL="127000" indent="0">
              <a:buNone/>
            </a:pPr>
            <a:endParaRPr lang="de-DE" sz="900" dirty="0">
              <a:latin typeface="Kanit Medium"/>
              <a:ea typeface="Kanit Medium"/>
              <a:cs typeface="Kanit Medium"/>
              <a:sym typeface="Kanit Medium"/>
            </a:endParaRPr>
          </a:p>
          <a:p>
            <a:pPr marL="127000" indent="0">
              <a:buNone/>
            </a:pPr>
            <a:r>
              <a:rPr lang="de-DE" sz="1800" dirty="0" err="1">
                <a:solidFill>
                  <a:srgbClr val="164D53"/>
                </a:solidFill>
                <a:latin typeface="DIN Condensed" pitchFamily="2" charset="0"/>
                <a:ea typeface="Kanit Medium"/>
                <a:cs typeface="Kanit Medium"/>
                <a:sym typeface="Kanit Medium"/>
              </a:rPr>
              <a:t>CommonSenseQA</a:t>
            </a:r>
            <a:endParaRPr lang="de-DE" sz="1800" dirty="0">
              <a:solidFill>
                <a:srgbClr val="164D53"/>
              </a:solidFill>
              <a:latin typeface="DIN Condensed" pitchFamily="2" charset="0"/>
              <a:ea typeface="Kanit Medium"/>
              <a:cs typeface="Kanit Medium"/>
              <a:sym typeface="Kanit Medium"/>
            </a:endParaRPr>
          </a:p>
          <a:p>
            <a:pPr marL="127000" indent="0">
              <a:buNone/>
            </a:pPr>
            <a:r>
              <a:rPr lang="de-DE" sz="1400" dirty="0"/>
              <a:t>10% / 13 </a:t>
            </a:r>
            <a:r>
              <a:rPr lang="de-DE" sz="1400" dirty="0" err="1"/>
              <a:t>annotators</a:t>
            </a:r>
            <a:r>
              <a:rPr lang="de-DE" sz="1400" dirty="0"/>
              <a:t> </a:t>
            </a:r>
            <a:r>
              <a:rPr lang="de-DE" sz="1400" dirty="0" err="1"/>
              <a:t>created</a:t>
            </a:r>
            <a:endParaRPr lang="de-DE" sz="1400" dirty="0"/>
          </a:p>
          <a:p>
            <a:pPr marL="127000" indent="0">
              <a:buNone/>
            </a:pPr>
            <a:r>
              <a:rPr lang="de-DE" sz="1400" dirty="0"/>
              <a:t>90%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data</a:t>
            </a:r>
            <a:r>
              <a:rPr lang="de-DE" sz="1400" dirty="0"/>
              <a:t> </a:t>
            </a:r>
            <a:r>
              <a:rPr lang="de-DE" sz="1400" dirty="0" err="1"/>
              <a:t>set</a:t>
            </a:r>
            <a:endParaRPr lang="de-DE" sz="1400" dirty="0"/>
          </a:p>
          <a:p>
            <a:pPr marL="127000" indent="0">
              <a:buNone/>
            </a:pPr>
            <a:endParaRPr lang="de-DE" sz="1400" dirty="0"/>
          </a:p>
          <a:p>
            <a:pPr marL="127000" indent="0">
              <a:buNone/>
            </a:pPr>
            <a:endParaRPr lang="de-DE" sz="1000" dirty="0"/>
          </a:p>
          <a:p>
            <a:pPr marL="127000" indent="0">
              <a:buNone/>
            </a:pPr>
            <a:r>
              <a:rPr lang="de-DE" sz="1800" dirty="0" err="1">
                <a:solidFill>
                  <a:schemeClr val="tx2">
                    <a:lumMod val="50000"/>
                  </a:schemeClr>
                </a:solidFill>
                <a:latin typeface="DIN Condensed" pitchFamily="2" charset="0"/>
                <a:ea typeface="Kanit Medium"/>
                <a:cs typeface="Kanit Medium"/>
                <a:sym typeface="Kanit Medium"/>
              </a:rPr>
              <a:t>OpenBookQA</a:t>
            </a:r>
            <a:endParaRPr lang="de-DE" sz="1800" dirty="0">
              <a:solidFill>
                <a:schemeClr val="tx2">
                  <a:lumMod val="50000"/>
                </a:schemeClr>
              </a:solidFill>
              <a:latin typeface="DIN Condensed" pitchFamily="2" charset="0"/>
              <a:ea typeface="Kanit Medium"/>
              <a:cs typeface="Kanit Medium"/>
              <a:sym typeface="Kanit Medium"/>
            </a:endParaRPr>
          </a:p>
          <a:p>
            <a:pPr marL="127000" indent="0">
              <a:buNone/>
            </a:pPr>
            <a:r>
              <a:rPr lang="de-DE" sz="1400" dirty="0"/>
              <a:t>25%  / 20 </a:t>
            </a:r>
            <a:r>
              <a:rPr lang="de-DE" sz="1400" dirty="0" err="1"/>
              <a:t>annotators</a:t>
            </a:r>
            <a:r>
              <a:rPr lang="de-DE" sz="1400" dirty="0"/>
              <a:t> </a:t>
            </a:r>
            <a:r>
              <a:rPr lang="de-DE" sz="1400" dirty="0" err="1"/>
              <a:t>created</a:t>
            </a:r>
            <a:endParaRPr lang="de-DE" sz="1400" dirty="0"/>
          </a:p>
          <a:p>
            <a:pPr marL="127000" indent="0">
              <a:buNone/>
            </a:pPr>
            <a:r>
              <a:rPr lang="de-DE" sz="1400" dirty="0"/>
              <a:t>90%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dataset</a:t>
            </a:r>
            <a:r>
              <a:rPr lang="de-DE" sz="1400" dirty="0"/>
              <a:t> </a:t>
            </a:r>
          </a:p>
          <a:p>
            <a:pPr marL="127000" indent="0">
              <a:buNone/>
            </a:pPr>
            <a:endParaRPr lang="de-DE" sz="1400" dirty="0"/>
          </a:p>
          <a:p>
            <a:pPr marL="127000" indent="0">
              <a:buNone/>
            </a:pPr>
            <a:endParaRPr lang="de-DE" sz="900" dirty="0"/>
          </a:p>
          <a:p>
            <a:pPr marL="127000" indent="0">
              <a:buNone/>
            </a:pPr>
            <a:r>
              <a:rPr lang="de-DE" sz="1800" dirty="0">
                <a:solidFill>
                  <a:srgbClr val="21573E"/>
                </a:solidFill>
                <a:latin typeface="DIN Condensed" pitchFamily="2" charset="0"/>
                <a:ea typeface="Kanit Medium"/>
                <a:cs typeface="Kanit Medium"/>
                <a:sym typeface="Kanit Medium"/>
              </a:rPr>
              <a:t>MNLI</a:t>
            </a:r>
          </a:p>
          <a:p>
            <a:pPr marL="127000" indent="0">
              <a:buNone/>
            </a:pPr>
            <a:r>
              <a:rPr lang="de-DE" sz="1400" dirty="0"/>
              <a:t>55%  / 130 </a:t>
            </a:r>
            <a:r>
              <a:rPr lang="de-DE" sz="1400" dirty="0" err="1"/>
              <a:t>annotators</a:t>
            </a:r>
            <a:r>
              <a:rPr lang="de-DE" sz="1400" dirty="0"/>
              <a:t> </a:t>
            </a:r>
            <a:r>
              <a:rPr lang="de-DE" sz="1400" dirty="0" err="1"/>
              <a:t>created</a:t>
            </a:r>
            <a:endParaRPr lang="de-DE" sz="1400" dirty="0"/>
          </a:p>
          <a:p>
            <a:pPr marL="127000" indent="0">
              <a:buNone/>
            </a:pPr>
            <a:r>
              <a:rPr lang="de-DE" sz="1400" dirty="0"/>
              <a:t>90%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dataset</a:t>
            </a:r>
            <a:r>
              <a:rPr lang="de-DE" sz="1400" dirty="0"/>
              <a:t> </a:t>
            </a:r>
          </a:p>
        </p:txBody>
      </p:sp>
      <p:sp>
        <p:nvSpPr>
          <p:cNvPr id="31" name="Google Shape;7;p1">
            <a:extLst>
              <a:ext uri="{FF2B5EF4-FFF2-40B4-BE49-F238E27FC236}">
                <a16:creationId xmlns:a16="http://schemas.microsoft.com/office/drawing/2014/main" id="{366F0AB5-C6DA-6449-A758-7E600723A66F}"/>
              </a:ext>
            </a:extLst>
          </p:cNvPr>
          <p:cNvSpPr txBox="1">
            <a:spLocks/>
          </p:cNvSpPr>
          <p:nvPr/>
        </p:nvSpPr>
        <p:spPr>
          <a:xfrm>
            <a:off x="4661139" y="3343790"/>
            <a:ext cx="3568801" cy="2653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●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○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■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●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○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■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●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○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■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9pPr>
          </a:lstStyle>
          <a:p>
            <a:pPr marL="127000" indent="0">
              <a:buNone/>
            </a:pPr>
            <a:r>
              <a:rPr lang="en-GB" sz="1200" dirty="0">
                <a:latin typeface="MuktaMahee Regular" panose="020B0000000000000000" pitchFamily="34" charset="77"/>
                <a:cs typeface="MuktaMahee Regular" panose="020B0000000000000000" pitchFamily="34" charset="77"/>
                <a:sym typeface="Wingdings" pitchFamily="2" charset="2"/>
              </a:rPr>
              <a:t>➜ </a:t>
            </a:r>
            <a:r>
              <a:rPr lang="de-DE" sz="1200" dirty="0" err="1"/>
              <a:t>annotator</a:t>
            </a:r>
            <a:r>
              <a:rPr lang="de-DE" sz="1200" dirty="0"/>
              <a:t> </a:t>
            </a:r>
            <a:r>
              <a:rPr lang="de-DE" sz="1200" dirty="0" err="1"/>
              <a:t>distribution</a:t>
            </a:r>
            <a:r>
              <a:rPr lang="de-DE" sz="1200" dirty="0"/>
              <a:t> </a:t>
            </a:r>
            <a:r>
              <a:rPr lang="de-DE" sz="1200" dirty="0" err="1"/>
              <a:t>skewed</a:t>
            </a:r>
            <a:r>
              <a:rPr lang="de-DE" sz="1200" dirty="0"/>
              <a:t>, </a:t>
            </a:r>
            <a:r>
              <a:rPr lang="de-DE" sz="1200" dirty="0" err="1"/>
              <a:t>very</a:t>
            </a:r>
            <a:r>
              <a:rPr lang="de-DE" sz="1200" dirty="0"/>
              <a:t> </a:t>
            </a:r>
            <a:r>
              <a:rPr lang="de-DE" sz="1200" dirty="0" err="1"/>
              <a:t>few</a:t>
            </a:r>
            <a:r>
              <a:rPr lang="de-DE" sz="1200" dirty="0"/>
              <a:t> </a:t>
            </a:r>
            <a:r>
              <a:rPr lang="de-DE" sz="1200" dirty="0" err="1"/>
              <a:t>annotators</a:t>
            </a:r>
            <a:r>
              <a:rPr lang="de-DE" sz="1200" dirty="0"/>
              <a:t> </a:t>
            </a:r>
            <a:r>
              <a:rPr lang="de-DE" sz="1200" dirty="0" err="1"/>
              <a:t>create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vast</a:t>
            </a:r>
            <a:r>
              <a:rPr lang="de-DE" sz="1200" dirty="0"/>
              <a:t> </a:t>
            </a:r>
            <a:r>
              <a:rPr lang="de-DE" sz="1200" dirty="0" err="1"/>
              <a:t>majority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dataset</a:t>
            </a:r>
            <a:endParaRPr lang="de-DE" sz="1200" dirty="0"/>
          </a:p>
          <a:p>
            <a:pPr marL="127000" indent="0">
              <a:buNone/>
            </a:pPr>
            <a:r>
              <a:rPr lang="en-GB" sz="1200" dirty="0">
                <a:latin typeface="MuktaMahee Regular" panose="020B0000000000000000" pitchFamily="34" charset="77"/>
                <a:cs typeface="MuktaMahee Regular" panose="020B0000000000000000" pitchFamily="34" charset="77"/>
                <a:sym typeface="Wingdings" pitchFamily="2" charset="2"/>
              </a:rPr>
              <a:t>➜ in </a:t>
            </a:r>
            <a:r>
              <a:rPr lang="de-DE" sz="1200" dirty="0" err="1"/>
              <a:t>tasks</a:t>
            </a:r>
            <a:r>
              <a:rPr lang="de-DE" sz="1200" dirty="0"/>
              <a:t> </a:t>
            </a:r>
            <a:r>
              <a:rPr lang="de-DE" sz="1200" dirty="0" err="1"/>
              <a:t>that</a:t>
            </a:r>
            <a:r>
              <a:rPr lang="de-DE" sz="1200" dirty="0"/>
              <a:t> </a:t>
            </a:r>
            <a:r>
              <a:rPr lang="de-DE" sz="1200" dirty="0" err="1"/>
              <a:t>involve</a:t>
            </a:r>
            <a:r>
              <a:rPr lang="de-DE" sz="1200" dirty="0"/>
              <a:t> </a:t>
            </a:r>
            <a:r>
              <a:rPr lang="de-DE" sz="1200" dirty="0" err="1"/>
              <a:t>creative</a:t>
            </a:r>
            <a:r>
              <a:rPr lang="de-DE" sz="1200" dirty="0"/>
              <a:t> </a:t>
            </a:r>
            <a:r>
              <a:rPr lang="de-DE" sz="1200" dirty="0" err="1"/>
              <a:t>writing</a:t>
            </a:r>
            <a:r>
              <a:rPr lang="de-DE" sz="1200" dirty="0"/>
              <a:t>, </a:t>
            </a:r>
            <a:r>
              <a:rPr lang="de-DE" sz="1200" dirty="0" err="1"/>
              <a:t>this</a:t>
            </a:r>
            <a:r>
              <a:rPr lang="de-DE" sz="1200" dirty="0"/>
              <a:t> </a:t>
            </a:r>
            <a:r>
              <a:rPr lang="de-DE" sz="1200" dirty="0" err="1"/>
              <a:t>may</a:t>
            </a:r>
            <a:r>
              <a:rPr lang="de-DE" sz="1200" dirty="0"/>
              <a:t> </a:t>
            </a:r>
            <a:r>
              <a:rPr lang="de-DE" sz="1200" dirty="0" err="1"/>
              <a:t>have</a:t>
            </a:r>
            <a:r>
              <a:rPr lang="de-DE" sz="1200" dirty="0"/>
              <a:t> </a:t>
            </a:r>
            <a:r>
              <a:rPr lang="de-DE" sz="1200" dirty="0" err="1"/>
              <a:t>implications</a:t>
            </a:r>
            <a:r>
              <a:rPr lang="de-DE" sz="1200" dirty="0"/>
              <a:t> on </a:t>
            </a:r>
            <a:r>
              <a:rPr lang="de-DE" sz="1200" dirty="0" err="1"/>
              <a:t>data</a:t>
            </a:r>
            <a:r>
              <a:rPr lang="de-DE" sz="1200" dirty="0"/>
              <a:t> </a:t>
            </a:r>
            <a:r>
              <a:rPr lang="de-DE" sz="1200" dirty="0" err="1"/>
              <a:t>diversity</a:t>
            </a:r>
            <a:endParaRPr lang="de-DE" sz="1200" dirty="0"/>
          </a:p>
          <a:p>
            <a:pPr marL="127000" indent="0">
              <a:buNone/>
            </a:pPr>
            <a:r>
              <a:rPr lang="en-GB" sz="1200" dirty="0">
                <a:latin typeface="MuktaMahee Regular" panose="020B0000000000000000" pitchFamily="34" charset="77"/>
                <a:cs typeface="MuktaMahee Regular" panose="020B0000000000000000" pitchFamily="34" charset="77"/>
                <a:sym typeface="Wingdings" pitchFamily="2" charset="2"/>
              </a:rPr>
              <a:t>➜ may </a:t>
            </a:r>
            <a:r>
              <a:rPr lang="de-DE" sz="1200" dirty="0" err="1"/>
              <a:t>lead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an </a:t>
            </a:r>
            <a:r>
              <a:rPr lang="de-DE" sz="1200" dirty="0" err="1"/>
              <a:t>over-estimation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model</a:t>
            </a:r>
            <a:r>
              <a:rPr lang="de-DE" sz="1200" dirty="0"/>
              <a:t> </a:t>
            </a:r>
            <a:r>
              <a:rPr lang="de-DE" sz="1200" dirty="0" err="1"/>
              <a:t>performance</a:t>
            </a:r>
            <a:r>
              <a:rPr lang="de-DE" sz="1200" dirty="0"/>
              <a:t>. </a:t>
            </a:r>
            <a:endParaRPr lang="de-DE" sz="700" dirty="0"/>
          </a:p>
        </p:txBody>
      </p:sp>
    </p:spTree>
    <p:extLst>
      <p:ext uri="{BB962C8B-B14F-4D97-AF65-F5344CB8AC3E}">
        <p14:creationId xmlns:p14="http://schemas.microsoft.com/office/powerpoint/2010/main" val="1197448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8"/>
          <p:cNvSpPr txBox="1">
            <a:spLocks noGrp="1"/>
          </p:cNvSpPr>
          <p:nvPr>
            <p:ph type="subTitle" idx="1"/>
          </p:nvPr>
        </p:nvSpPr>
        <p:spPr>
          <a:xfrm>
            <a:off x="722374" y="1363424"/>
            <a:ext cx="7000232" cy="18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500" noProof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1. Utility of annotator information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2. Annotator recognition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3. Generalization across annotators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noProof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noProof="0" dirty="0"/>
              <a:t>▶︎Model for all experiments: BERT</a:t>
            </a:r>
            <a:r>
              <a:rPr lang="en-US" sz="1600" baseline="-25000" noProof="0" dirty="0"/>
              <a:t>BASE </a:t>
            </a:r>
            <a:r>
              <a:rPr lang="en-US" sz="1600" noProof="0" dirty="0"/>
              <a:t>fine-tuned to respective task</a:t>
            </a:r>
          </a:p>
        </p:txBody>
      </p:sp>
      <p:sp>
        <p:nvSpPr>
          <p:cNvPr id="436" name="Google Shape;436;p38"/>
          <p:cNvSpPr/>
          <p:nvPr/>
        </p:nvSpPr>
        <p:spPr>
          <a:xfrm>
            <a:off x="4052219" y="1446814"/>
            <a:ext cx="2712903" cy="402000"/>
          </a:xfrm>
          <a:prstGeom prst="roundRect">
            <a:avLst>
              <a:gd name="adj" fmla="val 50000"/>
            </a:avLst>
          </a:prstGeom>
          <a:solidFill>
            <a:srgbClr val="EB53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38"/>
          <p:cNvSpPr txBox="1">
            <a:spLocks noGrp="1"/>
          </p:cNvSpPr>
          <p:nvPr>
            <p:ph type="title"/>
          </p:nvPr>
        </p:nvSpPr>
        <p:spPr>
          <a:xfrm>
            <a:off x="722375" y="1445668"/>
            <a:ext cx="6675952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— </a:t>
            </a:r>
            <a:r>
              <a:rPr lang="en-US" noProof="0" dirty="0" err="1"/>
              <a:t>Geva</a:t>
            </a:r>
            <a:r>
              <a:rPr lang="en-US" noProof="0" dirty="0"/>
              <a:t> et al. conducted three experiments</a:t>
            </a:r>
          </a:p>
        </p:txBody>
      </p:sp>
      <p:cxnSp>
        <p:nvCxnSpPr>
          <p:cNvPr id="450" name="Google Shape;450;p38"/>
          <p:cNvCxnSpPr>
            <a:cxnSpLocks/>
          </p:cNvCxnSpPr>
          <p:nvPr/>
        </p:nvCxnSpPr>
        <p:spPr>
          <a:xfrm>
            <a:off x="819281" y="3294686"/>
            <a:ext cx="4362319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688321438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8F6D29-5B86-324A-AAB7-F74764828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405500"/>
            <a:ext cx="3539580" cy="2332500"/>
          </a:xfrm>
        </p:spPr>
        <p:txBody>
          <a:bodyPr/>
          <a:lstStyle/>
          <a:p>
            <a:r>
              <a:rPr lang="en-US" sz="4800" noProof="0" dirty="0"/>
              <a:t>Detecting bias</a:t>
            </a:r>
          </a:p>
        </p:txBody>
      </p:sp>
    </p:spTree>
    <p:extLst>
      <p:ext uri="{BB962C8B-B14F-4D97-AF65-F5344CB8AC3E}">
        <p14:creationId xmlns:p14="http://schemas.microsoft.com/office/powerpoint/2010/main" val="2873954056"/>
      </p:ext>
    </p:extLst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82139D-B728-F444-A8FD-9290FF52C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</a:t>
            </a:r>
            <a:r>
              <a:rPr lang="en-US" noProof="0" dirty="0"/>
              <a:t>bias </a:t>
            </a:r>
            <a:r>
              <a:rPr lang="en-US" noProof="0" dirty="0">
                <a:solidFill>
                  <a:schemeClr val="dk1">
                    <a:alpha val="25000"/>
                  </a:schemeClr>
                </a:solidFill>
              </a:rPr>
              <a:t>[experiment 1]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7;p1">
                <a:extLst>
                  <a:ext uri="{FF2B5EF4-FFF2-40B4-BE49-F238E27FC236}">
                    <a16:creationId xmlns:a16="http://schemas.microsoft.com/office/drawing/2014/main" id="{32B43E0C-A523-DA4C-9E6D-1FCDBFF614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9139" y="1276351"/>
                <a:ext cx="7705724" cy="33242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ukta"/>
                  <a:buChar char="●"/>
                  <a:defRPr sz="1600" b="0" i="0" u="none" strike="noStrike" cap="none">
                    <a:solidFill>
                      <a:schemeClr val="dk1"/>
                    </a:solidFill>
                    <a:latin typeface="Mukta"/>
                    <a:ea typeface="Mukta"/>
                    <a:cs typeface="Mukta"/>
                    <a:sym typeface="Mukta"/>
                  </a:defRPr>
                </a:lvl1pPr>
                <a:lvl2pPr marL="914400" marR="0" lvl="1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ukta"/>
                  <a:buChar char="○"/>
                  <a:defRPr sz="1600" b="0" i="0" u="none" strike="noStrike" cap="none">
                    <a:solidFill>
                      <a:schemeClr val="dk1"/>
                    </a:solidFill>
                    <a:latin typeface="Mukta"/>
                    <a:ea typeface="Mukta"/>
                    <a:cs typeface="Mukta"/>
                    <a:sym typeface="Mukta"/>
                  </a:defRPr>
                </a:lvl2pPr>
                <a:lvl3pPr marL="1371600" marR="0" lvl="2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ukta"/>
                  <a:buChar char="■"/>
                  <a:defRPr sz="1600" b="0" i="0" u="none" strike="noStrike" cap="none">
                    <a:solidFill>
                      <a:schemeClr val="dk1"/>
                    </a:solidFill>
                    <a:latin typeface="Mukta"/>
                    <a:ea typeface="Mukta"/>
                    <a:cs typeface="Mukta"/>
                    <a:sym typeface="Mukta"/>
                  </a:defRPr>
                </a:lvl3pPr>
                <a:lvl4pPr marL="1828800" marR="0" lvl="3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ukta"/>
                  <a:buChar char="●"/>
                  <a:defRPr sz="1600" b="0" i="0" u="none" strike="noStrike" cap="none">
                    <a:solidFill>
                      <a:schemeClr val="dk1"/>
                    </a:solidFill>
                    <a:latin typeface="Mukta"/>
                    <a:ea typeface="Mukta"/>
                    <a:cs typeface="Mukta"/>
                    <a:sym typeface="Mukta"/>
                  </a:defRPr>
                </a:lvl4pPr>
                <a:lvl5pPr marL="2286000" marR="0" lvl="4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ukta"/>
                  <a:buChar char="○"/>
                  <a:defRPr sz="1600" b="0" i="0" u="none" strike="noStrike" cap="none">
                    <a:solidFill>
                      <a:schemeClr val="dk1"/>
                    </a:solidFill>
                    <a:latin typeface="Mukta"/>
                    <a:ea typeface="Mukta"/>
                    <a:cs typeface="Mukta"/>
                    <a:sym typeface="Mukta"/>
                  </a:defRPr>
                </a:lvl5pPr>
                <a:lvl6pPr marL="2743200" marR="0" lvl="5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ukta"/>
                  <a:buChar char="■"/>
                  <a:defRPr sz="1600" b="0" i="0" u="none" strike="noStrike" cap="none">
                    <a:solidFill>
                      <a:schemeClr val="dk1"/>
                    </a:solidFill>
                    <a:latin typeface="Mukta"/>
                    <a:ea typeface="Mukta"/>
                    <a:cs typeface="Mukta"/>
                    <a:sym typeface="Mukta"/>
                  </a:defRPr>
                </a:lvl6pPr>
                <a:lvl7pPr marL="3200400" marR="0" lvl="6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ukta"/>
                  <a:buChar char="●"/>
                  <a:defRPr sz="1600" b="0" i="0" u="none" strike="noStrike" cap="none">
                    <a:solidFill>
                      <a:schemeClr val="dk1"/>
                    </a:solidFill>
                    <a:latin typeface="Mukta"/>
                    <a:ea typeface="Mukta"/>
                    <a:cs typeface="Mukta"/>
                    <a:sym typeface="Mukta"/>
                  </a:defRPr>
                </a:lvl7pPr>
                <a:lvl8pPr marL="3657600" marR="0" lvl="7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ukta"/>
                  <a:buChar char="○"/>
                  <a:defRPr sz="1600" b="0" i="0" u="none" strike="noStrike" cap="none">
                    <a:solidFill>
                      <a:schemeClr val="dk1"/>
                    </a:solidFill>
                    <a:latin typeface="Mukta"/>
                    <a:ea typeface="Mukta"/>
                    <a:cs typeface="Mukta"/>
                    <a:sym typeface="Mukta"/>
                  </a:defRPr>
                </a:lvl8pPr>
                <a:lvl9pPr marL="4114800" marR="0" lvl="8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ukta"/>
                  <a:buChar char="■"/>
                  <a:defRPr sz="1600" b="0" i="0" u="none" strike="noStrike" cap="none">
                    <a:solidFill>
                      <a:schemeClr val="dk1"/>
                    </a:solidFill>
                    <a:latin typeface="Mukta"/>
                    <a:ea typeface="Mukta"/>
                    <a:cs typeface="Mukta"/>
                    <a:sym typeface="Mukta"/>
                  </a:defRPr>
                </a:lvl9pPr>
              </a:lstStyle>
              <a:p>
                <a:pPr marL="127000" indent="0">
                  <a:buNone/>
                </a:pPr>
                <a:r>
                  <a:rPr lang="en-US" b="1" dirty="0"/>
                  <a:t>Hypothesis : </a:t>
                </a:r>
                <a:r>
                  <a:rPr lang="en-US" dirty="0"/>
                  <a:t>given </a:t>
                </a:r>
                <a:r>
                  <a:rPr lang="en-US" i="1" dirty="0"/>
                  <a:t>perfect </a:t>
                </a:r>
                <a:r>
                  <a:rPr lang="en-US" dirty="0"/>
                  <a:t>annotator information model performance increases </a:t>
                </a:r>
                <a:r>
                  <a:rPr lang="en-US" b="1" dirty="0"/>
                  <a:t>Experimental setup: </a:t>
                </a:r>
                <a:r>
                  <a:rPr lang="en-US" dirty="0"/>
                  <a:t>add an annotator’s ID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to every sample such that</a:t>
                </a:r>
              </a:p>
              <a:p>
                <a:pPr marL="127000" indent="0">
                  <a:buNone/>
                </a:pPr>
                <a:endParaRPr lang="en-US" sz="600" dirty="0"/>
              </a:p>
              <a:p>
                <a:pPr marL="127000" indent="0">
                  <a:buNone/>
                  <a:tabLst>
                    <a:tab pos="441325" algn="l"/>
                  </a:tabLst>
                </a:pPr>
                <a:r>
                  <a:rPr lang="en-US" b="0" dirty="0"/>
                  <a:t>			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de-DE" b="0" dirty="0"/>
              </a:p>
              <a:p>
                <a:pPr marL="127000" indent="0">
                  <a:buNone/>
                  <a:tabLst>
                    <a:tab pos="441325" algn="l"/>
                  </a:tabLst>
                </a:pPr>
                <a:endParaRPr lang="de-DE" sz="600" b="0" dirty="0"/>
              </a:p>
              <a:p>
                <a:pPr marL="127000" indent="0">
                  <a:buNone/>
                  <a:tabLst>
                    <a:tab pos="441325" algn="l"/>
                  </a:tabLst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the input sequence,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the words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the ground truth.</a:t>
                </a:r>
              </a:p>
              <a:p>
                <a:pPr marL="127000" indent="0">
                  <a:buNone/>
                </a:pPr>
                <a:endParaRPr lang="en-US" dirty="0"/>
              </a:p>
              <a:p>
                <a:pPr marL="127000" indent="0">
                  <a:buNone/>
                </a:pPr>
                <a:endParaRPr lang="en-US" dirty="0"/>
              </a:p>
              <a:p>
                <a:pPr marL="127000" indent="0">
                  <a:buNone/>
                </a:pPr>
                <a:endParaRPr lang="en-US" dirty="0"/>
              </a:p>
              <a:p>
                <a:pPr marL="127000" indent="0">
                  <a:buNone/>
                </a:pPr>
                <a:endParaRPr lang="en-US" dirty="0"/>
              </a:p>
              <a:p>
                <a:pPr marL="127000" indent="0">
                  <a:buNone/>
                </a:pPr>
                <a:endParaRPr lang="en-US" dirty="0"/>
              </a:p>
              <a:p>
                <a:pPr marL="127000" indent="0">
                  <a:buNone/>
                </a:pPr>
                <a:endParaRPr lang="en-US" dirty="0"/>
              </a:p>
              <a:p>
                <a:pPr marL="127000" indent="0">
                  <a:buNone/>
                </a:pPr>
                <a:r>
                  <a:rPr lang="en-US" b="1" dirty="0"/>
                  <a:t>Result:</a:t>
                </a:r>
                <a:r>
                  <a:rPr lang="en-US" dirty="0"/>
                  <a:t> Performance boost on all tasks</a:t>
                </a:r>
              </a:p>
              <a:p>
                <a:pPr marL="127000" indent="0">
                  <a:buNone/>
                </a:pPr>
                <a:r>
                  <a:rPr lang="en-GB" dirty="0">
                    <a:latin typeface="MuktaMahee Regular" panose="020B0000000000000000" pitchFamily="34" charset="77"/>
                    <a:cs typeface="MuktaMahee Regular" panose="020B0000000000000000" pitchFamily="34" charset="77"/>
                    <a:sym typeface="Wingdings" pitchFamily="2" charset="2"/>
                  </a:rPr>
                  <a:t>➜ </a:t>
                </a:r>
                <a:r>
                  <a:rPr lang="en-US" dirty="0">
                    <a:latin typeface="MuktaMahee Regular" panose="020B0000000000000000" pitchFamily="34" charset="77"/>
                    <a:cs typeface="MuktaMahee Regular" panose="020B0000000000000000" pitchFamily="34" charset="77"/>
                    <a:sym typeface="Wingdings" pitchFamily="2" charset="2"/>
                  </a:rPr>
                  <a:t>I</a:t>
                </a:r>
                <a:r>
                  <a:rPr lang="en-US" dirty="0"/>
                  <a:t>ndicates annotator encodes latent structure captured by model</a:t>
                </a:r>
              </a:p>
              <a:p>
                <a:pPr marL="127000" indent="0">
                  <a:buNone/>
                </a:pPr>
                <a:endParaRPr lang="en-US" dirty="0"/>
              </a:p>
              <a:p>
                <a:pPr marL="127000" indent="0">
                  <a:buNone/>
                </a:pPr>
                <a:endParaRPr lang="en-US" dirty="0"/>
              </a:p>
              <a:p>
                <a:pPr marL="127000" indent="0">
                  <a:buNone/>
                </a:pPr>
                <a:endParaRPr lang="en-US" dirty="0"/>
              </a:p>
              <a:p>
                <a:pPr marL="127000" indent="0">
                  <a:buNone/>
                </a:pPr>
                <a:endParaRPr lang="en-US" dirty="0"/>
              </a:p>
              <a:p>
                <a:pPr marL="1270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6" name="Google Shape;7;p1">
                <a:extLst>
                  <a:ext uri="{FF2B5EF4-FFF2-40B4-BE49-F238E27FC236}">
                    <a16:creationId xmlns:a16="http://schemas.microsoft.com/office/drawing/2014/main" id="{32B43E0C-A523-DA4C-9E6D-1FCDBFF61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139" y="1276351"/>
                <a:ext cx="7705724" cy="3324226"/>
              </a:xfrm>
              <a:prstGeom prst="rect">
                <a:avLst/>
              </a:prstGeom>
              <a:blipFill>
                <a:blip r:embed="rId3"/>
                <a:stretch>
                  <a:fillRect b="-114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8AD35A5C-9AB4-2940-930C-A23E99CB87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1032" y="2763777"/>
            <a:ext cx="3656563" cy="1120094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15" name="Google Shape;7;p1">
            <a:extLst>
              <a:ext uri="{FF2B5EF4-FFF2-40B4-BE49-F238E27FC236}">
                <a16:creationId xmlns:a16="http://schemas.microsoft.com/office/drawing/2014/main" id="{F9985AF0-4801-DF41-A5D3-0F86F1D03209}"/>
              </a:ext>
            </a:extLst>
          </p:cNvPr>
          <p:cNvSpPr txBox="1">
            <a:spLocks/>
          </p:cNvSpPr>
          <p:nvPr/>
        </p:nvSpPr>
        <p:spPr>
          <a:xfrm>
            <a:off x="5801989" y="2796145"/>
            <a:ext cx="1294725" cy="112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●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○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■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●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○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■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●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○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■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9pPr>
          </a:lstStyle>
          <a:p>
            <a:pPr marL="127000" indent="0">
              <a:buNone/>
            </a:pPr>
            <a:r>
              <a:rPr lang="de-DE" sz="1400" u="sng" dirty="0">
                <a:solidFill>
                  <a:srgbClr val="FF0000"/>
                </a:solidFill>
              </a:rPr>
              <a:t>Absolut </a:t>
            </a:r>
            <a:r>
              <a:rPr lang="de-DE" sz="1400" u="sng" dirty="0" err="1">
                <a:solidFill>
                  <a:srgbClr val="FF0000"/>
                </a:solidFill>
              </a:rPr>
              <a:t>gain</a:t>
            </a:r>
            <a:endParaRPr lang="de-DE" sz="1400" u="sng" dirty="0">
              <a:solidFill>
                <a:srgbClr val="FF0000"/>
              </a:solidFill>
            </a:endParaRPr>
          </a:p>
          <a:p>
            <a:pPr marL="127000" indent="0">
              <a:buNone/>
            </a:pPr>
            <a:r>
              <a:rPr lang="de-DE" dirty="0">
                <a:solidFill>
                  <a:srgbClr val="FF0000"/>
                </a:solidFill>
              </a:rPr>
              <a:t>+ 4.2%</a:t>
            </a:r>
          </a:p>
          <a:p>
            <a:pPr marL="127000" indent="0">
              <a:buNone/>
            </a:pPr>
            <a:r>
              <a:rPr lang="de-DE" dirty="0">
                <a:solidFill>
                  <a:srgbClr val="FF0000"/>
                </a:solidFill>
              </a:rPr>
              <a:t>+ 1.7%</a:t>
            </a:r>
          </a:p>
          <a:p>
            <a:pPr marL="127000" indent="0">
              <a:buNone/>
            </a:pPr>
            <a:r>
              <a:rPr lang="de-DE" dirty="0">
                <a:solidFill>
                  <a:srgbClr val="FF0000"/>
                </a:solidFill>
              </a:rPr>
              <a:t>+ 1.6%</a:t>
            </a:r>
          </a:p>
        </p:txBody>
      </p:sp>
      <p:sp>
        <p:nvSpPr>
          <p:cNvPr id="7" name="Google Shape;436;p38">
            <a:extLst>
              <a:ext uri="{FF2B5EF4-FFF2-40B4-BE49-F238E27FC236}">
                <a16:creationId xmlns:a16="http://schemas.microsoft.com/office/drawing/2014/main" id="{7005A4C2-12D8-884C-8DC7-82CA3656FED9}"/>
              </a:ext>
            </a:extLst>
          </p:cNvPr>
          <p:cNvSpPr/>
          <p:nvPr/>
        </p:nvSpPr>
        <p:spPr>
          <a:xfrm>
            <a:off x="2320786" y="3385250"/>
            <a:ext cx="1606053" cy="140188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  <a:alpha val="36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436;p38">
            <a:extLst>
              <a:ext uri="{FF2B5EF4-FFF2-40B4-BE49-F238E27FC236}">
                <a16:creationId xmlns:a16="http://schemas.microsoft.com/office/drawing/2014/main" id="{F3F32F88-C480-7C4D-A65B-87DF9481F36D}"/>
              </a:ext>
            </a:extLst>
          </p:cNvPr>
          <p:cNvSpPr/>
          <p:nvPr/>
        </p:nvSpPr>
        <p:spPr>
          <a:xfrm>
            <a:off x="2320786" y="3165454"/>
            <a:ext cx="1606052" cy="140188"/>
          </a:xfrm>
          <a:prstGeom prst="roundRect">
            <a:avLst>
              <a:gd name="adj" fmla="val 50000"/>
            </a:avLst>
          </a:prstGeom>
          <a:solidFill>
            <a:srgbClr val="FF0000">
              <a:alpha val="36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436;p38">
            <a:extLst>
              <a:ext uri="{FF2B5EF4-FFF2-40B4-BE49-F238E27FC236}">
                <a16:creationId xmlns:a16="http://schemas.microsoft.com/office/drawing/2014/main" id="{713E546B-614B-C149-9176-11DC993567EC}"/>
              </a:ext>
            </a:extLst>
          </p:cNvPr>
          <p:cNvSpPr/>
          <p:nvPr/>
        </p:nvSpPr>
        <p:spPr>
          <a:xfrm>
            <a:off x="2320785" y="3615295"/>
            <a:ext cx="1606053" cy="140188"/>
          </a:xfrm>
          <a:prstGeom prst="roundRect">
            <a:avLst>
              <a:gd name="adj" fmla="val 50000"/>
            </a:avLst>
          </a:prstGeom>
          <a:solidFill>
            <a:schemeClr val="accent3">
              <a:alpha val="36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4710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7" grpId="0" animBg="1"/>
      <p:bldP spid="8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82139D-B728-F444-A8FD-9290FF52C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</a:t>
            </a:r>
            <a:r>
              <a:rPr lang="en-US" noProof="0" dirty="0"/>
              <a:t>bias </a:t>
            </a:r>
            <a:r>
              <a:rPr lang="en-US" noProof="0" dirty="0">
                <a:solidFill>
                  <a:schemeClr val="dk1">
                    <a:alpha val="25000"/>
                  </a:schemeClr>
                </a:solidFill>
              </a:rPr>
              <a:t>[experiment 2]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7;p1">
                <a:extLst>
                  <a:ext uri="{FF2B5EF4-FFF2-40B4-BE49-F238E27FC236}">
                    <a16:creationId xmlns:a16="http://schemas.microsoft.com/office/drawing/2014/main" id="{32B43E0C-A523-DA4C-9E6D-1FCDBFF614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9139" y="1276349"/>
                <a:ext cx="7704000" cy="33242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ukta"/>
                  <a:buChar char="●"/>
                  <a:defRPr sz="1600" b="0" i="0" u="none" strike="noStrike" cap="none">
                    <a:solidFill>
                      <a:schemeClr val="dk1"/>
                    </a:solidFill>
                    <a:latin typeface="Mukta"/>
                    <a:ea typeface="Mukta"/>
                    <a:cs typeface="Mukta"/>
                    <a:sym typeface="Mukta"/>
                  </a:defRPr>
                </a:lvl1pPr>
                <a:lvl2pPr marL="914400" marR="0" lvl="1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ukta"/>
                  <a:buChar char="○"/>
                  <a:defRPr sz="1600" b="0" i="0" u="none" strike="noStrike" cap="none">
                    <a:solidFill>
                      <a:schemeClr val="dk1"/>
                    </a:solidFill>
                    <a:latin typeface="Mukta"/>
                    <a:ea typeface="Mukta"/>
                    <a:cs typeface="Mukta"/>
                    <a:sym typeface="Mukta"/>
                  </a:defRPr>
                </a:lvl2pPr>
                <a:lvl3pPr marL="1371600" marR="0" lvl="2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ukta"/>
                  <a:buChar char="■"/>
                  <a:defRPr sz="1600" b="0" i="0" u="none" strike="noStrike" cap="none">
                    <a:solidFill>
                      <a:schemeClr val="dk1"/>
                    </a:solidFill>
                    <a:latin typeface="Mukta"/>
                    <a:ea typeface="Mukta"/>
                    <a:cs typeface="Mukta"/>
                    <a:sym typeface="Mukta"/>
                  </a:defRPr>
                </a:lvl3pPr>
                <a:lvl4pPr marL="1828800" marR="0" lvl="3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ukta"/>
                  <a:buChar char="●"/>
                  <a:defRPr sz="1600" b="0" i="0" u="none" strike="noStrike" cap="none">
                    <a:solidFill>
                      <a:schemeClr val="dk1"/>
                    </a:solidFill>
                    <a:latin typeface="Mukta"/>
                    <a:ea typeface="Mukta"/>
                    <a:cs typeface="Mukta"/>
                    <a:sym typeface="Mukta"/>
                  </a:defRPr>
                </a:lvl4pPr>
                <a:lvl5pPr marL="2286000" marR="0" lvl="4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ukta"/>
                  <a:buChar char="○"/>
                  <a:defRPr sz="1600" b="0" i="0" u="none" strike="noStrike" cap="none">
                    <a:solidFill>
                      <a:schemeClr val="dk1"/>
                    </a:solidFill>
                    <a:latin typeface="Mukta"/>
                    <a:ea typeface="Mukta"/>
                    <a:cs typeface="Mukta"/>
                    <a:sym typeface="Mukta"/>
                  </a:defRPr>
                </a:lvl5pPr>
                <a:lvl6pPr marL="2743200" marR="0" lvl="5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ukta"/>
                  <a:buChar char="■"/>
                  <a:defRPr sz="1600" b="0" i="0" u="none" strike="noStrike" cap="none">
                    <a:solidFill>
                      <a:schemeClr val="dk1"/>
                    </a:solidFill>
                    <a:latin typeface="Mukta"/>
                    <a:ea typeface="Mukta"/>
                    <a:cs typeface="Mukta"/>
                    <a:sym typeface="Mukta"/>
                  </a:defRPr>
                </a:lvl6pPr>
                <a:lvl7pPr marL="3200400" marR="0" lvl="6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ukta"/>
                  <a:buChar char="●"/>
                  <a:defRPr sz="1600" b="0" i="0" u="none" strike="noStrike" cap="none">
                    <a:solidFill>
                      <a:schemeClr val="dk1"/>
                    </a:solidFill>
                    <a:latin typeface="Mukta"/>
                    <a:ea typeface="Mukta"/>
                    <a:cs typeface="Mukta"/>
                    <a:sym typeface="Mukta"/>
                  </a:defRPr>
                </a:lvl7pPr>
                <a:lvl8pPr marL="3657600" marR="0" lvl="7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ukta"/>
                  <a:buChar char="○"/>
                  <a:defRPr sz="1600" b="0" i="0" u="none" strike="noStrike" cap="none">
                    <a:solidFill>
                      <a:schemeClr val="dk1"/>
                    </a:solidFill>
                    <a:latin typeface="Mukta"/>
                    <a:ea typeface="Mukta"/>
                    <a:cs typeface="Mukta"/>
                    <a:sym typeface="Mukta"/>
                  </a:defRPr>
                </a:lvl8pPr>
                <a:lvl9pPr marL="4114800" marR="0" lvl="8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ukta"/>
                  <a:buChar char="■"/>
                  <a:defRPr sz="1600" b="0" i="0" u="none" strike="noStrike" cap="none">
                    <a:solidFill>
                      <a:schemeClr val="dk1"/>
                    </a:solidFill>
                    <a:latin typeface="Mukta"/>
                    <a:ea typeface="Mukta"/>
                    <a:cs typeface="Mukta"/>
                    <a:sym typeface="Mukta"/>
                  </a:defRPr>
                </a:lvl9pPr>
              </a:lstStyle>
              <a:p>
                <a:pPr marL="127000" indent="0">
                  <a:buNone/>
                </a:pPr>
                <a:r>
                  <a:rPr lang="en-US" b="1" dirty="0"/>
                  <a:t>Hypothesis : </a:t>
                </a:r>
                <a:r>
                  <a:rPr lang="en-US" dirty="0"/>
                  <a:t>given a sample, the model recognizes its annotator</a:t>
                </a:r>
              </a:p>
              <a:p>
                <a:pPr marL="127000" indent="0">
                  <a:buNone/>
                </a:pPr>
                <a:endParaRPr lang="en-US" i="1" dirty="0"/>
              </a:p>
              <a:p>
                <a:pPr marL="127000" indent="0">
                  <a:buNone/>
                </a:pPr>
                <a:r>
                  <a:rPr lang="en-US" b="1" dirty="0"/>
                  <a:t>Experimental setup: </a:t>
                </a:r>
                <a:r>
                  <a:rPr lang="en-US" dirty="0"/>
                  <a:t>instead of inferring on the gold standard target the model tries to predict which annotator created the sample. Formally, samples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get replaced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de-DE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1,…,5, „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𝑂𝑇𝐻𝐸𝑅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“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127000" indent="0">
                  <a:buNone/>
                </a:pPr>
                <a:endParaRPr lang="en-US" dirty="0"/>
              </a:p>
              <a:p>
                <a:pPr marL="127000" indent="0">
                  <a:buNone/>
                </a:pPr>
                <a:r>
                  <a:rPr lang="en-US" b="1" dirty="0"/>
                  <a:t>Result: </a:t>
                </a:r>
                <a:r>
                  <a:rPr lang="en-US" dirty="0"/>
                  <a:t>The model</a:t>
                </a:r>
              </a:p>
              <a:p>
                <a:pPr marL="127000" indent="0">
                  <a:buNone/>
                </a:pPr>
                <a:r>
                  <a:rPr lang="en-US" dirty="0"/>
                  <a:t>can easily identify top-5 annotators for CQA</a:t>
                </a:r>
              </a:p>
              <a:p>
                <a:pPr marL="127000" indent="0">
                  <a:buNone/>
                </a:pPr>
                <a:r>
                  <a:rPr lang="en-US" dirty="0"/>
                  <a:t>can easily identify top-1 annotator for OQA</a:t>
                </a:r>
              </a:p>
              <a:p>
                <a:pPr marL="127000" indent="0">
                  <a:buNone/>
                </a:pPr>
                <a:r>
                  <a:rPr lang="en-US" dirty="0"/>
                  <a:t>struggles to identify rest of OQA annotators</a:t>
                </a:r>
              </a:p>
              <a:p>
                <a:pPr marL="127000" indent="0">
                  <a:buNone/>
                </a:pPr>
                <a:r>
                  <a:rPr lang="en-US" dirty="0"/>
                  <a:t>struggles to identify MNLI annotators</a:t>
                </a:r>
              </a:p>
              <a:p>
                <a:pPr marL="127000" indent="0">
                  <a:buNone/>
                </a:pPr>
                <a:r>
                  <a:rPr lang="en-GB" dirty="0">
                    <a:latin typeface="MuktaMahee Regular" panose="020B0000000000000000" pitchFamily="34" charset="77"/>
                    <a:cs typeface="MuktaMahee Regular" panose="020B0000000000000000" pitchFamily="34" charset="77"/>
                    <a:sym typeface="Wingdings" pitchFamily="2" charset="2"/>
                  </a:rPr>
                  <a:t>➜ </a:t>
                </a:r>
                <a:r>
                  <a:rPr lang="en-US" dirty="0"/>
                  <a:t>Strong indicator annotator encodes</a:t>
                </a:r>
              </a:p>
              <a:p>
                <a:pPr marL="127000" indent="0">
                  <a:buNone/>
                </a:pPr>
                <a:r>
                  <a:rPr lang="en-US" dirty="0"/>
                  <a:t>      latent structure captured by model</a:t>
                </a:r>
              </a:p>
              <a:p>
                <a:pPr marL="127000" indent="0">
                  <a:buNone/>
                </a:pPr>
                <a:endParaRPr lang="en-US" dirty="0"/>
              </a:p>
              <a:p>
                <a:pPr marL="127000" indent="0">
                  <a:buNone/>
                </a:pPr>
                <a:endParaRPr lang="en-US" dirty="0"/>
              </a:p>
              <a:p>
                <a:pPr marL="127000" indent="0">
                  <a:buNone/>
                </a:pPr>
                <a:endParaRPr lang="en-US" dirty="0"/>
              </a:p>
              <a:p>
                <a:pPr marL="127000" indent="0">
                  <a:buNone/>
                </a:pPr>
                <a:endParaRPr lang="en-US" dirty="0"/>
              </a:p>
              <a:p>
                <a:pPr marL="1270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6" name="Google Shape;7;p1">
                <a:extLst>
                  <a:ext uri="{FF2B5EF4-FFF2-40B4-BE49-F238E27FC236}">
                    <a16:creationId xmlns:a16="http://schemas.microsoft.com/office/drawing/2014/main" id="{32B43E0C-A523-DA4C-9E6D-1FCDBFF61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139" y="1276349"/>
                <a:ext cx="7704000" cy="3324227"/>
              </a:xfrm>
              <a:prstGeom prst="rect">
                <a:avLst/>
              </a:prstGeom>
              <a:blipFill>
                <a:blip r:embed="rId2"/>
                <a:stretch>
                  <a:fillRect b="-15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fik 3">
            <a:extLst>
              <a:ext uri="{FF2B5EF4-FFF2-40B4-BE49-F238E27FC236}">
                <a16:creationId xmlns:a16="http://schemas.microsoft.com/office/drawing/2014/main" id="{D5B0762C-A4B3-294E-9DA7-7DC39565E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019" y="2571750"/>
            <a:ext cx="3448120" cy="184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931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ruppieren 130">
            <a:extLst>
              <a:ext uri="{FF2B5EF4-FFF2-40B4-BE49-F238E27FC236}">
                <a16:creationId xmlns:a16="http://schemas.microsoft.com/office/drawing/2014/main" id="{0B70CA93-D7F4-074D-926F-1E7F48F6E794}"/>
              </a:ext>
            </a:extLst>
          </p:cNvPr>
          <p:cNvGrpSpPr/>
          <p:nvPr/>
        </p:nvGrpSpPr>
        <p:grpSpPr>
          <a:xfrm>
            <a:off x="6884803" y="2164678"/>
            <a:ext cx="1463980" cy="1437330"/>
            <a:chOff x="6279512" y="2829602"/>
            <a:chExt cx="1463980" cy="1437330"/>
          </a:xfrm>
        </p:grpSpPr>
        <p:grpSp>
          <p:nvGrpSpPr>
            <p:cNvPr id="130" name="Gruppieren 129">
              <a:extLst>
                <a:ext uri="{FF2B5EF4-FFF2-40B4-BE49-F238E27FC236}">
                  <a16:creationId xmlns:a16="http://schemas.microsoft.com/office/drawing/2014/main" id="{550E4C61-ED12-364F-AA02-115511D8DD7B}"/>
                </a:ext>
              </a:extLst>
            </p:cNvPr>
            <p:cNvGrpSpPr/>
            <p:nvPr/>
          </p:nvGrpSpPr>
          <p:grpSpPr>
            <a:xfrm>
              <a:off x="6279512" y="2829602"/>
              <a:ext cx="1463980" cy="1437330"/>
              <a:chOff x="6317174" y="2831506"/>
              <a:chExt cx="1463980" cy="1437330"/>
            </a:xfrm>
          </p:grpSpPr>
          <p:grpSp>
            <p:nvGrpSpPr>
              <p:cNvPr id="117" name="Gruppieren 116">
                <a:extLst>
                  <a:ext uri="{FF2B5EF4-FFF2-40B4-BE49-F238E27FC236}">
                    <a16:creationId xmlns:a16="http://schemas.microsoft.com/office/drawing/2014/main" id="{007AC2B3-9CC7-4D40-B5B9-1166CE9654F3}"/>
                  </a:ext>
                </a:extLst>
              </p:cNvPr>
              <p:cNvGrpSpPr/>
              <p:nvPr/>
            </p:nvGrpSpPr>
            <p:grpSpPr>
              <a:xfrm>
                <a:off x="6317174" y="2831506"/>
                <a:ext cx="1463980" cy="1437330"/>
                <a:chOff x="1473570" y="2364494"/>
                <a:chExt cx="1463980" cy="1437330"/>
              </a:xfrm>
            </p:grpSpPr>
            <p:sp>
              <p:nvSpPr>
                <p:cNvPr id="7" name="Sehne 6">
                  <a:extLst>
                    <a:ext uri="{FF2B5EF4-FFF2-40B4-BE49-F238E27FC236}">
                      <a16:creationId xmlns:a16="http://schemas.microsoft.com/office/drawing/2014/main" id="{8771A067-FC44-944E-B692-F7AF7956E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0800000">
                  <a:off x="1497550" y="2364494"/>
                  <a:ext cx="1440000" cy="1437330"/>
                </a:xfrm>
                <a:prstGeom prst="chord">
                  <a:avLst>
                    <a:gd name="adj1" fmla="val 5402164"/>
                    <a:gd name="adj2" fmla="val 16200000"/>
                  </a:avLst>
                </a:prstGeom>
                <a:solidFill>
                  <a:schemeClr val="tx2"/>
                </a:solidFill>
                <a:ln>
                  <a:solidFill>
                    <a:srgbClr val="07151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116" name="Gruppieren 115">
                  <a:extLst>
                    <a:ext uri="{FF2B5EF4-FFF2-40B4-BE49-F238E27FC236}">
                      <a16:creationId xmlns:a16="http://schemas.microsoft.com/office/drawing/2014/main" id="{B287C130-2168-8D45-AEFD-BE9197517112}"/>
                    </a:ext>
                  </a:extLst>
                </p:cNvPr>
                <p:cNvGrpSpPr/>
                <p:nvPr/>
              </p:nvGrpSpPr>
              <p:grpSpPr>
                <a:xfrm>
                  <a:off x="1473570" y="2364494"/>
                  <a:ext cx="1033595" cy="1437330"/>
                  <a:chOff x="1473570" y="2364494"/>
                  <a:chExt cx="1033595" cy="1437330"/>
                </a:xfrm>
              </p:grpSpPr>
              <p:sp>
                <p:nvSpPr>
                  <p:cNvPr id="96" name="Freihandform 95">
                    <a:extLst>
                      <a:ext uri="{FF2B5EF4-FFF2-40B4-BE49-F238E27FC236}">
                        <a16:creationId xmlns:a16="http://schemas.microsoft.com/office/drawing/2014/main" id="{EE57C7B1-133A-6044-9492-44B01C19CBBB}"/>
                      </a:ext>
                    </a:extLst>
                  </p:cNvPr>
                  <p:cNvSpPr/>
                  <p:nvPr/>
                </p:nvSpPr>
                <p:spPr>
                  <a:xfrm>
                    <a:off x="1916350" y="2376811"/>
                    <a:ext cx="148800" cy="1412886"/>
                  </a:xfrm>
                  <a:custGeom>
                    <a:avLst/>
                    <a:gdLst>
                      <a:gd name="connsiteX0" fmla="*/ 148800 w 148800"/>
                      <a:gd name="connsiteY0" fmla="*/ 0 h 1412886"/>
                      <a:gd name="connsiteX1" fmla="*/ 148800 w 148800"/>
                      <a:gd name="connsiteY1" fmla="*/ 1412886 h 1412886"/>
                      <a:gd name="connsiteX2" fmla="*/ 111802 w 148800"/>
                      <a:gd name="connsiteY2" fmla="*/ 1407317 h 1412886"/>
                      <a:gd name="connsiteX3" fmla="*/ 0 w 148800"/>
                      <a:gd name="connsiteY3" fmla="*/ 1370982 h 1412886"/>
                      <a:gd name="connsiteX4" fmla="*/ 0 w 148800"/>
                      <a:gd name="connsiteY4" fmla="*/ 42592 h 1412886"/>
                      <a:gd name="connsiteX5" fmla="*/ 5647 w 148800"/>
                      <a:gd name="connsiteY5" fmla="*/ 39727 h 1412886"/>
                      <a:gd name="connsiteX6" fmla="*/ 119085 w 148800"/>
                      <a:gd name="connsiteY6" fmla="*/ 4158 h 1412886"/>
                      <a:gd name="connsiteX7" fmla="*/ 148800 w 148800"/>
                      <a:gd name="connsiteY7" fmla="*/ 0 h 14128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8800" h="1412886">
                        <a:moveTo>
                          <a:pt x="148800" y="0"/>
                        </a:moveTo>
                        <a:lnTo>
                          <a:pt x="148800" y="1412886"/>
                        </a:lnTo>
                        <a:lnTo>
                          <a:pt x="111802" y="1407317"/>
                        </a:lnTo>
                        <a:lnTo>
                          <a:pt x="0" y="1370982"/>
                        </a:lnTo>
                        <a:lnTo>
                          <a:pt x="0" y="42592"/>
                        </a:lnTo>
                        <a:lnTo>
                          <a:pt x="5647" y="39727"/>
                        </a:lnTo>
                        <a:cubicBezTo>
                          <a:pt x="42465" y="24751"/>
                          <a:pt x="80417" y="12863"/>
                          <a:pt x="119085" y="4158"/>
                        </a:cubicBezTo>
                        <a:lnTo>
                          <a:pt x="148800" y="0"/>
                        </a:lnTo>
                        <a:close/>
                      </a:path>
                    </a:pathLst>
                  </a:custGeom>
                  <a:solidFill>
                    <a:schemeClr val="accent1">
                      <a:lumMod val="75000"/>
                    </a:schemeClr>
                  </a:solidFill>
                  <a:ln>
                    <a:solidFill>
                      <a:srgbClr val="07151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8" name="Freihandform 97">
                    <a:extLst>
                      <a:ext uri="{FF2B5EF4-FFF2-40B4-BE49-F238E27FC236}">
                        <a16:creationId xmlns:a16="http://schemas.microsoft.com/office/drawing/2014/main" id="{1A444343-0742-7B47-BA9D-811048B8628B}"/>
                      </a:ext>
                    </a:extLst>
                  </p:cNvPr>
                  <p:cNvSpPr/>
                  <p:nvPr/>
                </p:nvSpPr>
                <p:spPr>
                  <a:xfrm>
                    <a:off x="2068750" y="2364494"/>
                    <a:ext cx="148800" cy="1437330"/>
                  </a:xfrm>
                  <a:custGeom>
                    <a:avLst/>
                    <a:gdLst>
                      <a:gd name="connsiteX0" fmla="*/ 84422 w 148800"/>
                      <a:gd name="connsiteY0" fmla="*/ 0 h 1437330"/>
                      <a:gd name="connsiteX1" fmla="*/ 148800 w 148800"/>
                      <a:gd name="connsiteY1" fmla="*/ 1714 h 1437330"/>
                      <a:gd name="connsiteX2" fmla="*/ 148800 w 148800"/>
                      <a:gd name="connsiteY2" fmla="*/ 1436163 h 1437330"/>
                      <a:gd name="connsiteX3" fmla="*/ 76962 w 148800"/>
                      <a:gd name="connsiteY3" fmla="*/ 1437330 h 1437330"/>
                      <a:gd name="connsiteX4" fmla="*/ 0 w 148800"/>
                      <a:gd name="connsiteY4" fmla="*/ 1425745 h 1437330"/>
                      <a:gd name="connsiteX5" fmla="*/ 0 w 148800"/>
                      <a:gd name="connsiteY5" fmla="*/ 11813 h 1437330"/>
                      <a:gd name="connsiteX6" fmla="*/ 84422 w 148800"/>
                      <a:gd name="connsiteY6" fmla="*/ 0 h 14373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8800" h="1437330">
                        <a:moveTo>
                          <a:pt x="84422" y="0"/>
                        </a:moveTo>
                        <a:lnTo>
                          <a:pt x="148800" y="1714"/>
                        </a:lnTo>
                        <a:lnTo>
                          <a:pt x="148800" y="1436163"/>
                        </a:lnTo>
                        <a:lnTo>
                          <a:pt x="76962" y="1437330"/>
                        </a:lnTo>
                        <a:lnTo>
                          <a:pt x="0" y="1425745"/>
                        </a:lnTo>
                        <a:lnTo>
                          <a:pt x="0" y="11813"/>
                        </a:lnTo>
                        <a:lnTo>
                          <a:pt x="84422" y="0"/>
                        </a:lnTo>
                        <a:close/>
                      </a:path>
                    </a:pathLst>
                  </a:custGeom>
                  <a:solidFill>
                    <a:schemeClr val="accent1">
                      <a:lumMod val="90000"/>
                    </a:schemeClr>
                  </a:solidFill>
                  <a:ln>
                    <a:solidFill>
                      <a:srgbClr val="07151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7" name="Freihandform 96">
                    <a:extLst>
                      <a:ext uri="{FF2B5EF4-FFF2-40B4-BE49-F238E27FC236}">
                        <a16:creationId xmlns:a16="http://schemas.microsoft.com/office/drawing/2014/main" id="{4D9A532B-5D0E-A648-94A3-7E348260E718}"/>
                      </a:ext>
                    </a:extLst>
                  </p:cNvPr>
                  <p:cNvSpPr/>
                  <p:nvPr/>
                </p:nvSpPr>
                <p:spPr>
                  <a:xfrm>
                    <a:off x="2221150" y="2366304"/>
                    <a:ext cx="148800" cy="1434295"/>
                  </a:xfrm>
                  <a:custGeom>
                    <a:avLst/>
                    <a:gdLst>
                      <a:gd name="connsiteX0" fmla="*/ 0 w 148800"/>
                      <a:gd name="connsiteY0" fmla="*/ 0 h 1434295"/>
                      <a:gd name="connsiteX1" fmla="*/ 51557 w 148800"/>
                      <a:gd name="connsiteY1" fmla="*/ 1373 h 1434295"/>
                      <a:gd name="connsiteX2" fmla="*/ 148800 w 148800"/>
                      <a:gd name="connsiteY2" fmla="*/ 20526 h 1434295"/>
                      <a:gd name="connsiteX3" fmla="*/ 148800 w 148800"/>
                      <a:gd name="connsiteY3" fmla="*/ 1414089 h 1434295"/>
                      <a:gd name="connsiteX4" fmla="*/ 44123 w 148800"/>
                      <a:gd name="connsiteY4" fmla="*/ 1433578 h 1434295"/>
                      <a:gd name="connsiteX5" fmla="*/ 0 w 148800"/>
                      <a:gd name="connsiteY5" fmla="*/ 1434295 h 1434295"/>
                      <a:gd name="connsiteX6" fmla="*/ 0 w 148800"/>
                      <a:gd name="connsiteY6" fmla="*/ 0 h 14342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8800" h="1434295">
                        <a:moveTo>
                          <a:pt x="0" y="0"/>
                        </a:moveTo>
                        <a:lnTo>
                          <a:pt x="51557" y="1373"/>
                        </a:lnTo>
                        <a:lnTo>
                          <a:pt x="148800" y="20526"/>
                        </a:lnTo>
                        <a:lnTo>
                          <a:pt x="148800" y="1414089"/>
                        </a:lnTo>
                        <a:lnTo>
                          <a:pt x="44123" y="1433578"/>
                        </a:lnTo>
                        <a:lnTo>
                          <a:pt x="0" y="143429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07151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5" name="Freihandform 94">
                    <a:extLst>
                      <a:ext uri="{FF2B5EF4-FFF2-40B4-BE49-F238E27FC236}">
                        <a16:creationId xmlns:a16="http://schemas.microsoft.com/office/drawing/2014/main" id="{05627EEC-60B8-374F-BF47-EA0EF5843B3C}"/>
                      </a:ext>
                    </a:extLst>
                  </p:cNvPr>
                  <p:cNvSpPr/>
                  <p:nvPr/>
                </p:nvSpPr>
                <p:spPr>
                  <a:xfrm>
                    <a:off x="2373550" y="2387539"/>
                    <a:ext cx="133615" cy="1392183"/>
                  </a:xfrm>
                  <a:custGeom>
                    <a:avLst/>
                    <a:gdLst>
                      <a:gd name="connsiteX0" fmla="*/ 0 w 133615"/>
                      <a:gd name="connsiteY0" fmla="*/ 0 h 1392183"/>
                      <a:gd name="connsiteX1" fmla="*/ 17988 w 133615"/>
                      <a:gd name="connsiteY1" fmla="*/ 3543 h 1392183"/>
                      <a:gd name="connsiteX2" fmla="*/ 133615 w 133615"/>
                      <a:gd name="connsiteY2" fmla="*/ 47731 h 1392183"/>
                      <a:gd name="connsiteX3" fmla="*/ 126870 w 133615"/>
                      <a:gd name="connsiteY3" fmla="*/ 1347189 h 1392183"/>
                      <a:gd name="connsiteX4" fmla="*/ 10791 w 133615"/>
                      <a:gd name="connsiteY4" fmla="*/ 1390174 h 1392183"/>
                      <a:gd name="connsiteX5" fmla="*/ 0 w 133615"/>
                      <a:gd name="connsiteY5" fmla="*/ 1392183 h 1392183"/>
                      <a:gd name="connsiteX6" fmla="*/ 0 w 133615"/>
                      <a:gd name="connsiteY6" fmla="*/ 0 h 13921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3615" h="1392183">
                        <a:moveTo>
                          <a:pt x="0" y="0"/>
                        </a:moveTo>
                        <a:lnTo>
                          <a:pt x="17988" y="3543"/>
                        </a:lnTo>
                        <a:cubicBezTo>
                          <a:pt x="57204" y="14777"/>
                          <a:pt x="95885" y="29475"/>
                          <a:pt x="133615" y="47731"/>
                        </a:cubicBezTo>
                        <a:cubicBezTo>
                          <a:pt x="131367" y="480884"/>
                          <a:pt x="129118" y="914036"/>
                          <a:pt x="126870" y="1347189"/>
                        </a:cubicBezTo>
                        <a:cubicBezTo>
                          <a:pt x="88952" y="1365052"/>
                          <a:pt x="50121" y="1379348"/>
                          <a:pt x="10791" y="1390174"/>
                        </a:cubicBezTo>
                        <a:lnTo>
                          <a:pt x="0" y="139218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rgbClr val="07151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4" name="Freihandform 93">
                    <a:extLst>
                      <a:ext uri="{FF2B5EF4-FFF2-40B4-BE49-F238E27FC236}">
                        <a16:creationId xmlns:a16="http://schemas.microsoft.com/office/drawing/2014/main" id="{FFE333F9-1685-2745-85EA-F4293F10F821}"/>
                      </a:ext>
                    </a:extLst>
                  </p:cNvPr>
                  <p:cNvSpPr/>
                  <p:nvPr/>
                </p:nvSpPr>
                <p:spPr>
                  <a:xfrm>
                    <a:off x="1763950" y="2421229"/>
                    <a:ext cx="148800" cy="1324937"/>
                  </a:xfrm>
                  <a:custGeom>
                    <a:avLst/>
                    <a:gdLst>
                      <a:gd name="connsiteX0" fmla="*/ 148800 w 148800"/>
                      <a:gd name="connsiteY0" fmla="*/ 0 h 1324937"/>
                      <a:gd name="connsiteX1" fmla="*/ 148800 w 148800"/>
                      <a:gd name="connsiteY1" fmla="*/ 1324937 h 1324937"/>
                      <a:gd name="connsiteX2" fmla="*/ 45068 w 148800"/>
                      <a:gd name="connsiteY2" fmla="*/ 1270949 h 1324937"/>
                      <a:gd name="connsiteX3" fmla="*/ 0 w 148800"/>
                      <a:gd name="connsiteY3" fmla="*/ 1236850 h 1324937"/>
                      <a:gd name="connsiteX4" fmla="*/ 0 w 148800"/>
                      <a:gd name="connsiteY4" fmla="*/ 87474 h 1324937"/>
                      <a:gd name="connsiteX5" fmla="*/ 51409 w 148800"/>
                      <a:gd name="connsiteY5" fmla="*/ 49410 h 1324937"/>
                      <a:gd name="connsiteX6" fmla="*/ 148800 w 148800"/>
                      <a:gd name="connsiteY6" fmla="*/ 0 h 13249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8800" h="1324937">
                        <a:moveTo>
                          <a:pt x="148800" y="0"/>
                        </a:moveTo>
                        <a:lnTo>
                          <a:pt x="148800" y="1324937"/>
                        </a:lnTo>
                        <a:lnTo>
                          <a:pt x="45068" y="1270949"/>
                        </a:lnTo>
                        <a:lnTo>
                          <a:pt x="0" y="1236850"/>
                        </a:lnTo>
                        <a:lnTo>
                          <a:pt x="0" y="87474"/>
                        </a:lnTo>
                        <a:lnTo>
                          <a:pt x="51409" y="49410"/>
                        </a:lnTo>
                        <a:lnTo>
                          <a:pt x="148800" y="0"/>
                        </a:lnTo>
                        <a:close/>
                      </a:path>
                    </a:pathLst>
                  </a:custGeom>
                  <a:solidFill>
                    <a:schemeClr val="accent1">
                      <a:lumMod val="50000"/>
                    </a:schemeClr>
                  </a:solidFill>
                  <a:ln>
                    <a:solidFill>
                      <a:srgbClr val="07151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3" name="Freihandform 92">
                    <a:extLst>
                      <a:ext uri="{FF2B5EF4-FFF2-40B4-BE49-F238E27FC236}">
                        <a16:creationId xmlns:a16="http://schemas.microsoft.com/office/drawing/2014/main" id="{76AB5A81-9922-894F-ACBB-E14DADCBCCA7}"/>
                      </a:ext>
                    </a:extLst>
                  </p:cNvPr>
                  <p:cNvSpPr/>
                  <p:nvPr/>
                </p:nvSpPr>
                <p:spPr>
                  <a:xfrm>
                    <a:off x="1611550" y="2511368"/>
                    <a:ext cx="148800" cy="1143987"/>
                  </a:xfrm>
                  <a:custGeom>
                    <a:avLst/>
                    <a:gdLst>
                      <a:gd name="connsiteX0" fmla="*/ 148800 w 148800"/>
                      <a:gd name="connsiteY0" fmla="*/ 0 h 1143987"/>
                      <a:gd name="connsiteX1" fmla="*/ 148800 w 148800"/>
                      <a:gd name="connsiteY1" fmla="*/ 1143987 h 1143987"/>
                      <a:gd name="connsiteX2" fmla="*/ 100884 w 148800"/>
                      <a:gd name="connsiteY2" fmla="*/ 1107733 h 1143987"/>
                      <a:gd name="connsiteX3" fmla="*/ 16282 w 148800"/>
                      <a:gd name="connsiteY3" fmla="*/ 1017375 h 1143987"/>
                      <a:gd name="connsiteX4" fmla="*/ 0 w 148800"/>
                      <a:gd name="connsiteY4" fmla="*/ 992593 h 1143987"/>
                      <a:gd name="connsiteX5" fmla="*/ 0 w 148800"/>
                      <a:gd name="connsiteY5" fmla="*/ 151972 h 1143987"/>
                      <a:gd name="connsiteX6" fmla="*/ 20936 w 148800"/>
                      <a:gd name="connsiteY6" fmla="*/ 120816 h 1143987"/>
                      <a:gd name="connsiteX7" fmla="*/ 106471 w 148800"/>
                      <a:gd name="connsiteY7" fmla="*/ 31341 h 1143987"/>
                      <a:gd name="connsiteX8" fmla="*/ 148800 w 148800"/>
                      <a:gd name="connsiteY8" fmla="*/ 0 h 11439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48800" h="1143987">
                        <a:moveTo>
                          <a:pt x="148800" y="0"/>
                        </a:moveTo>
                        <a:lnTo>
                          <a:pt x="148800" y="1143987"/>
                        </a:lnTo>
                        <a:lnTo>
                          <a:pt x="100884" y="1107733"/>
                        </a:lnTo>
                        <a:cubicBezTo>
                          <a:pt x="70547" y="1080462"/>
                          <a:pt x="42208" y="1050310"/>
                          <a:pt x="16282" y="1017375"/>
                        </a:cubicBezTo>
                        <a:lnTo>
                          <a:pt x="0" y="992593"/>
                        </a:lnTo>
                        <a:lnTo>
                          <a:pt x="0" y="151972"/>
                        </a:lnTo>
                        <a:lnTo>
                          <a:pt x="20936" y="120816"/>
                        </a:lnTo>
                        <a:cubicBezTo>
                          <a:pt x="47203" y="88153"/>
                          <a:pt x="75853" y="58296"/>
                          <a:pt x="106471" y="31341"/>
                        </a:cubicBezTo>
                        <a:lnTo>
                          <a:pt x="148800" y="0"/>
                        </a:lnTo>
                        <a:close/>
                      </a:path>
                    </a:pathLst>
                  </a:custGeom>
                  <a:solidFill>
                    <a:schemeClr val="accent1">
                      <a:lumMod val="25000"/>
                    </a:schemeClr>
                  </a:solidFill>
                  <a:ln>
                    <a:solidFill>
                      <a:srgbClr val="07151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2" name="Freihandform 91">
                    <a:extLst>
                      <a:ext uri="{FF2B5EF4-FFF2-40B4-BE49-F238E27FC236}">
                        <a16:creationId xmlns:a16="http://schemas.microsoft.com/office/drawing/2014/main" id="{28E61DDC-F9A6-6F4F-89BD-67C6BEAB39CC}"/>
                      </a:ext>
                    </a:extLst>
                  </p:cNvPr>
                  <p:cNvSpPr/>
                  <p:nvPr/>
                </p:nvSpPr>
                <p:spPr>
                  <a:xfrm>
                    <a:off x="1473570" y="2668698"/>
                    <a:ext cx="134380" cy="829783"/>
                  </a:xfrm>
                  <a:custGeom>
                    <a:avLst/>
                    <a:gdLst>
                      <a:gd name="connsiteX0" fmla="*/ 134380 w 134380"/>
                      <a:gd name="connsiteY0" fmla="*/ 0 h 829783"/>
                      <a:gd name="connsiteX1" fmla="*/ 134380 w 134380"/>
                      <a:gd name="connsiteY1" fmla="*/ 829783 h 829783"/>
                      <a:gd name="connsiteX2" fmla="*/ 86294 w 134380"/>
                      <a:gd name="connsiteY2" fmla="*/ 756592 h 829783"/>
                      <a:gd name="connsiteX3" fmla="*/ 89877 w 134380"/>
                      <a:gd name="connsiteY3" fmla="*/ 66227 h 829783"/>
                      <a:gd name="connsiteX4" fmla="*/ 134380 w 134380"/>
                      <a:gd name="connsiteY4" fmla="*/ 0 h 8297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380" h="829783">
                        <a:moveTo>
                          <a:pt x="134380" y="0"/>
                        </a:moveTo>
                        <a:lnTo>
                          <a:pt x="134380" y="829783"/>
                        </a:lnTo>
                        <a:lnTo>
                          <a:pt x="86294" y="756592"/>
                        </a:lnTo>
                        <a:cubicBezTo>
                          <a:pt x="-30027" y="541243"/>
                          <a:pt x="-28672" y="280357"/>
                          <a:pt x="89877" y="66227"/>
                        </a:cubicBezTo>
                        <a:lnTo>
                          <a:pt x="134380" y="0"/>
                        </a:lnTo>
                        <a:close/>
                      </a:path>
                    </a:pathLst>
                  </a:custGeom>
                  <a:solidFill>
                    <a:srgbClr val="0F383D"/>
                  </a:solidFill>
                  <a:ln>
                    <a:solidFill>
                      <a:srgbClr val="07151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7" name="Textfeld 126">
                    <a:extLst>
                      <a:ext uri="{FF2B5EF4-FFF2-40B4-BE49-F238E27FC236}">
                        <a16:creationId xmlns:a16="http://schemas.microsoft.com/office/drawing/2014/main" id="{77608FE5-2301-6B4D-BF78-1FF1492ABB91}"/>
                      </a:ext>
                    </a:extLst>
                  </p:cNvPr>
                  <p:cNvSpPr txBox="1"/>
                  <p:nvPr/>
                </p:nvSpPr>
                <p:spPr>
                  <a:xfrm>
                    <a:off x="6515280" y="3396282"/>
                    <a:ext cx="35195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MuktaMahee Regular" panose="020B0000000000000000" pitchFamily="34" charset="77"/>
                            </a:rPr>
                            <m:t>𝒯</m:t>
                          </m:r>
                        </m:oMath>
                      </m:oMathPara>
                    </a14:m>
                    <a:endParaRPr lang="en-GB" dirty="0">
                      <a:solidFill>
                        <a:schemeClr val="bg1"/>
                      </a:solidFill>
                      <a:latin typeface="MuktaMahee Regular" panose="020B0000000000000000" pitchFamily="34" charset="77"/>
                      <a:cs typeface="MuktaMahee Regular" panose="020B0000000000000000" pitchFamily="34" charset="77"/>
                    </a:endParaRPr>
                  </a:p>
                </p:txBody>
              </p:sp>
            </mc:Choice>
            <mc:Fallback xmlns="">
              <p:sp>
                <p:nvSpPr>
                  <p:cNvPr id="127" name="Textfeld 126">
                    <a:extLst>
                      <a:ext uri="{FF2B5EF4-FFF2-40B4-BE49-F238E27FC236}">
                        <a16:creationId xmlns:a16="http://schemas.microsoft.com/office/drawing/2014/main" id="{77608FE5-2301-6B4D-BF78-1FF1492ABB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15280" y="3396282"/>
                    <a:ext cx="351956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feld 128">
                  <a:extLst>
                    <a:ext uri="{FF2B5EF4-FFF2-40B4-BE49-F238E27FC236}">
                      <a16:creationId xmlns:a16="http://schemas.microsoft.com/office/drawing/2014/main" id="{E837A0A7-B3A4-4B4C-A5B7-D14B498DFF14}"/>
                    </a:ext>
                  </a:extLst>
                </p:cNvPr>
                <p:cNvSpPr txBox="1"/>
                <p:nvPr/>
              </p:nvSpPr>
              <p:spPr>
                <a:xfrm>
                  <a:off x="7322608" y="3396282"/>
                  <a:ext cx="39780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MuktaMahee Regular" panose="020B0000000000000000" pitchFamily="34" charset="77"/>
                              </a:rPr>
                            </m:ctrlPr>
                          </m:sSubPr>
                          <m:e>
                            <m:r>
                              <a:rPr lang="de-DE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MuktaMahee Regular" panose="020B0000000000000000" pitchFamily="34" charset="77"/>
                              </a:rPr>
                              <m:t>𝒮</m:t>
                            </m:r>
                          </m:e>
                          <m:sub>
                            <m:r>
                              <a:rPr lang="de-DE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MuktaMahee Regular" panose="020B0000000000000000" pitchFamily="34" charset="77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chemeClr val="bg1"/>
                    </a:solidFill>
                    <a:latin typeface="MuktaMahee Regular" panose="020B0000000000000000" pitchFamily="34" charset="77"/>
                    <a:cs typeface="MuktaMahee Regular" panose="020B0000000000000000" pitchFamily="34" charset="77"/>
                  </a:endParaRPr>
                </a:p>
              </p:txBody>
            </p:sp>
          </mc:Choice>
          <mc:Fallback xmlns="">
            <p:sp>
              <p:nvSpPr>
                <p:cNvPr id="129" name="Textfeld 128">
                  <a:extLst>
                    <a:ext uri="{FF2B5EF4-FFF2-40B4-BE49-F238E27FC236}">
                      <a16:creationId xmlns:a16="http://schemas.microsoft.com/office/drawing/2014/main" id="{E837A0A7-B3A4-4B4C-A5B7-D14B498DFF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2608" y="3396282"/>
                  <a:ext cx="397801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4B684C73-5BBE-E84D-B9AD-C91E31F9D0FC}"/>
              </a:ext>
            </a:extLst>
          </p:cNvPr>
          <p:cNvGrpSpPr/>
          <p:nvPr/>
        </p:nvGrpSpPr>
        <p:grpSpPr>
          <a:xfrm>
            <a:off x="4482094" y="1907541"/>
            <a:ext cx="2345709" cy="1948146"/>
            <a:chOff x="5587530" y="2865612"/>
            <a:chExt cx="2345709" cy="1948146"/>
          </a:xfrm>
        </p:grpSpPr>
        <p:grpSp>
          <p:nvGrpSpPr>
            <p:cNvPr id="73" name="Gruppieren 72">
              <a:extLst>
                <a:ext uri="{FF2B5EF4-FFF2-40B4-BE49-F238E27FC236}">
                  <a16:creationId xmlns:a16="http://schemas.microsoft.com/office/drawing/2014/main" id="{4DFAE8FB-11DC-B240-AF9D-46AD297F582F}"/>
                </a:ext>
              </a:extLst>
            </p:cNvPr>
            <p:cNvGrpSpPr/>
            <p:nvPr/>
          </p:nvGrpSpPr>
          <p:grpSpPr>
            <a:xfrm>
              <a:off x="6073409" y="3117335"/>
              <a:ext cx="1463980" cy="1437330"/>
              <a:chOff x="6279512" y="2829602"/>
              <a:chExt cx="1463980" cy="1437330"/>
            </a:xfrm>
          </p:grpSpPr>
          <p:grpSp>
            <p:nvGrpSpPr>
              <p:cNvPr id="106" name="Gruppieren 105">
                <a:extLst>
                  <a:ext uri="{FF2B5EF4-FFF2-40B4-BE49-F238E27FC236}">
                    <a16:creationId xmlns:a16="http://schemas.microsoft.com/office/drawing/2014/main" id="{0275DDE9-52A9-A94F-B79D-2A11DC9E635E}"/>
                  </a:ext>
                </a:extLst>
              </p:cNvPr>
              <p:cNvGrpSpPr/>
              <p:nvPr/>
            </p:nvGrpSpPr>
            <p:grpSpPr>
              <a:xfrm>
                <a:off x="6279512" y="2829602"/>
                <a:ext cx="1463980" cy="1437330"/>
                <a:chOff x="1473570" y="2364494"/>
                <a:chExt cx="1463980" cy="1437330"/>
              </a:xfrm>
            </p:grpSpPr>
            <p:sp>
              <p:nvSpPr>
                <p:cNvPr id="108" name="Sehne 107">
                  <a:extLst>
                    <a:ext uri="{FF2B5EF4-FFF2-40B4-BE49-F238E27FC236}">
                      <a16:creationId xmlns:a16="http://schemas.microsoft.com/office/drawing/2014/main" id="{7C8431DD-6A3D-D24E-A394-A23A8FFAFB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0800000">
                  <a:off x="1497550" y="2364494"/>
                  <a:ext cx="1440000" cy="1437330"/>
                </a:xfrm>
                <a:prstGeom prst="chord">
                  <a:avLst>
                    <a:gd name="adj1" fmla="val 5402164"/>
                    <a:gd name="adj2" fmla="val 16200000"/>
                  </a:avLst>
                </a:prstGeom>
                <a:solidFill>
                  <a:schemeClr val="tx2"/>
                </a:solidFill>
                <a:ln>
                  <a:solidFill>
                    <a:srgbClr val="07151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109" name="Gruppieren 108">
                  <a:extLst>
                    <a:ext uri="{FF2B5EF4-FFF2-40B4-BE49-F238E27FC236}">
                      <a16:creationId xmlns:a16="http://schemas.microsoft.com/office/drawing/2014/main" id="{481494C7-6672-3D4E-B4AC-AD619D289B1E}"/>
                    </a:ext>
                  </a:extLst>
                </p:cNvPr>
                <p:cNvGrpSpPr/>
                <p:nvPr/>
              </p:nvGrpSpPr>
              <p:grpSpPr>
                <a:xfrm>
                  <a:off x="1473570" y="2364494"/>
                  <a:ext cx="1033595" cy="1437330"/>
                  <a:chOff x="1473570" y="2364494"/>
                  <a:chExt cx="1033595" cy="1437330"/>
                </a:xfrm>
              </p:grpSpPr>
              <p:sp>
                <p:nvSpPr>
                  <p:cNvPr id="110" name="Freihandform 109">
                    <a:extLst>
                      <a:ext uri="{FF2B5EF4-FFF2-40B4-BE49-F238E27FC236}">
                        <a16:creationId xmlns:a16="http://schemas.microsoft.com/office/drawing/2014/main" id="{D919BD16-D5ED-4D4C-9BC7-3FBA67AE6FF5}"/>
                      </a:ext>
                    </a:extLst>
                  </p:cNvPr>
                  <p:cNvSpPr/>
                  <p:nvPr/>
                </p:nvSpPr>
                <p:spPr>
                  <a:xfrm>
                    <a:off x="1916350" y="2376811"/>
                    <a:ext cx="148800" cy="1412886"/>
                  </a:xfrm>
                  <a:custGeom>
                    <a:avLst/>
                    <a:gdLst>
                      <a:gd name="connsiteX0" fmla="*/ 148800 w 148800"/>
                      <a:gd name="connsiteY0" fmla="*/ 0 h 1412886"/>
                      <a:gd name="connsiteX1" fmla="*/ 148800 w 148800"/>
                      <a:gd name="connsiteY1" fmla="*/ 1412886 h 1412886"/>
                      <a:gd name="connsiteX2" fmla="*/ 111802 w 148800"/>
                      <a:gd name="connsiteY2" fmla="*/ 1407317 h 1412886"/>
                      <a:gd name="connsiteX3" fmla="*/ 0 w 148800"/>
                      <a:gd name="connsiteY3" fmla="*/ 1370982 h 1412886"/>
                      <a:gd name="connsiteX4" fmla="*/ 0 w 148800"/>
                      <a:gd name="connsiteY4" fmla="*/ 42592 h 1412886"/>
                      <a:gd name="connsiteX5" fmla="*/ 5647 w 148800"/>
                      <a:gd name="connsiteY5" fmla="*/ 39727 h 1412886"/>
                      <a:gd name="connsiteX6" fmla="*/ 119085 w 148800"/>
                      <a:gd name="connsiteY6" fmla="*/ 4158 h 1412886"/>
                      <a:gd name="connsiteX7" fmla="*/ 148800 w 148800"/>
                      <a:gd name="connsiteY7" fmla="*/ 0 h 14128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8800" h="1412886">
                        <a:moveTo>
                          <a:pt x="148800" y="0"/>
                        </a:moveTo>
                        <a:lnTo>
                          <a:pt x="148800" y="1412886"/>
                        </a:lnTo>
                        <a:lnTo>
                          <a:pt x="111802" y="1407317"/>
                        </a:lnTo>
                        <a:lnTo>
                          <a:pt x="0" y="1370982"/>
                        </a:lnTo>
                        <a:lnTo>
                          <a:pt x="0" y="42592"/>
                        </a:lnTo>
                        <a:lnTo>
                          <a:pt x="5647" y="39727"/>
                        </a:lnTo>
                        <a:cubicBezTo>
                          <a:pt x="42465" y="24751"/>
                          <a:pt x="80417" y="12863"/>
                          <a:pt x="119085" y="4158"/>
                        </a:cubicBezTo>
                        <a:lnTo>
                          <a:pt x="148800" y="0"/>
                        </a:lnTo>
                        <a:close/>
                      </a:path>
                    </a:pathLst>
                  </a:custGeom>
                  <a:solidFill>
                    <a:schemeClr val="accent1">
                      <a:lumMod val="75000"/>
                    </a:schemeClr>
                  </a:solidFill>
                  <a:ln>
                    <a:solidFill>
                      <a:srgbClr val="07151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11" name="Freihandform 110">
                    <a:extLst>
                      <a:ext uri="{FF2B5EF4-FFF2-40B4-BE49-F238E27FC236}">
                        <a16:creationId xmlns:a16="http://schemas.microsoft.com/office/drawing/2014/main" id="{B994538F-63E4-524B-8B51-D64F8D62081B}"/>
                      </a:ext>
                    </a:extLst>
                  </p:cNvPr>
                  <p:cNvSpPr/>
                  <p:nvPr/>
                </p:nvSpPr>
                <p:spPr>
                  <a:xfrm>
                    <a:off x="2068750" y="2364494"/>
                    <a:ext cx="148800" cy="1437330"/>
                  </a:xfrm>
                  <a:custGeom>
                    <a:avLst/>
                    <a:gdLst>
                      <a:gd name="connsiteX0" fmla="*/ 84422 w 148800"/>
                      <a:gd name="connsiteY0" fmla="*/ 0 h 1437330"/>
                      <a:gd name="connsiteX1" fmla="*/ 148800 w 148800"/>
                      <a:gd name="connsiteY1" fmla="*/ 1714 h 1437330"/>
                      <a:gd name="connsiteX2" fmla="*/ 148800 w 148800"/>
                      <a:gd name="connsiteY2" fmla="*/ 1436163 h 1437330"/>
                      <a:gd name="connsiteX3" fmla="*/ 76962 w 148800"/>
                      <a:gd name="connsiteY3" fmla="*/ 1437330 h 1437330"/>
                      <a:gd name="connsiteX4" fmla="*/ 0 w 148800"/>
                      <a:gd name="connsiteY4" fmla="*/ 1425745 h 1437330"/>
                      <a:gd name="connsiteX5" fmla="*/ 0 w 148800"/>
                      <a:gd name="connsiteY5" fmla="*/ 11813 h 1437330"/>
                      <a:gd name="connsiteX6" fmla="*/ 84422 w 148800"/>
                      <a:gd name="connsiteY6" fmla="*/ 0 h 14373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8800" h="1437330">
                        <a:moveTo>
                          <a:pt x="84422" y="0"/>
                        </a:moveTo>
                        <a:lnTo>
                          <a:pt x="148800" y="1714"/>
                        </a:lnTo>
                        <a:lnTo>
                          <a:pt x="148800" y="1436163"/>
                        </a:lnTo>
                        <a:lnTo>
                          <a:pt x="76962" y="1437330"/>
                        </a:lnTo>
                        <a:lnTo>
                          <a:pt x="0" y="1425745"/>
                        </a:lnTo>
                        <a:lnTo>
                          <a:pt x="0" y="11813"/>
                        </a:lnTo>
                        <a:lnTo>
                          <a:pt x="84422" y="0"/>
                        </a:lnTo>
                        <a:close/>
                      </a:path>
                    </a:pathLst>
                  </a:custGeom>
                  <a:solidFill>
                    <a:schemeClr val="accent1">
                      <a:lumMod val="90000"/>
                    </a:schemeClr>
                  </a:solidFill>
                  <a:ln>
                    <a:solidFill>
                      <a:srgbClr val="07151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12" name="Freihandform 111">
                    <a:extLst>
                      <a:ext uri="{FF2B5EF4-FFF2-40B4-BE49-F238E27FC236}">
                        <a16:creationId xmlns:a16="http://schemas.microsoft.com/office/drawing/2014/main" id="{D7D83572-AC87-D14C-9A8A-C5000140FE94}"/>
                      </a:ext>
                    </a:extLst>
                  </p:cNvPr>
                  <p:cNvSpPr/>
                  <p:nvPr/>
                </p:nvSpPr>
                <p:spPr>
                  <a:xfrm>
                    <a:off x="2221150" y="2366304"/>
                    <a:ext cx="148800" cy="1434295"/>
                  </a:xfrm>
                  <a:custGeom>
                    <a:avLst/>
                    <a:gdLst>
                      <a:gd name="connsiteX0" fmla="*/ 0 w 148800"/>
                      <a:gd name="connsiteY0" fmla="*/ 0 h 1434295"/>
                      <a:gd name="connsiteX1" fmla="*/ 51557 w 148800"/>
                      <a:gd name="connsiteY1" fmla="*/ 1373 h 1434295"/>
                      <a:gd name="connsiteX2" fmla="*/ 148800 w 148800"/>
                      <a:gd name="connsiteY2" fmla="*/ 20526 h 1434295"/>
                      <a:gd name="connsiteX3" fmla="*/ 148800 w 148800"/>
                      <a:gd name="connsiteY3" fmla="*/ 1414089 h 1434295"/>
                      <a:gd name="connsiteX4" fmla="*/ 44123 w 148800"/>
                      <a:gd name="connsiteY4" fmla="*/ 1433578 h 1434295"/>
                      <a:gd name="connsiteX5" fmla="*/ 0 w 148800"/>
                      <a:gd name="connsiteY5" fmla="*/ 1434295 h 1434295"/>
                      <a:gd name="connsiteX6" fmla="*/ 0 w 148800"/>
                      <a:gd name="connsiteY6" fmla="*/ 0 h 14342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8800" h="1434295">
                        <a:moveTo>
                          <a:pt x="0" y="0"/>
                        </a:moveTo>
                        <a:lnTo>
                          <a:pt x="51557" y="1373"/>
                        </a:lnTo>
                        <a:lnTo>
                          <a:pt x="148800" y="20526"/>
                        </a:lnTo>
                        <a:lnTo>
                          <a:pt x="148800" y="1414089"/>
                        </a:lnTo>
                        <a:lnTo>
                          <a:pt x="44123" y="1433578"/>
                        </a:lnTo>
                        <a:lnTo>
                          <a:pt x="0" y="143429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07151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13" name="Freihandform 112">
                    <a:extLst>
                      <a:ext uri="{FF2B5EF4-FFF2-40B4-BE49-F238E27FC236}">
                        <a16:creationId xmlns:a16="http://schemas.microsoft.com/office/drawing/2014/main" id="{B21E51C0-590C-6146-A645-058A0FA74BA4}"/>
                      </a:ext>
                    </a:extLst>
                  </p:cNvPr>
                  <p:cNvSpPr/>
                  <p:nvPr/>
                </p:nvSpPr>
                <p:spPr>
                  <a:xfrm>
                    <a:off x="2373550" y="2387539"/>
                    <a:ext cx="133615" cy="1392183"/>
                  </a:xfrm>
                  <a:custGeom>
                    <a:avLst/>
                    <a:gdLst>
                      <a:gd name="connsiteX0" fmla="*/ 0 w 133615"/>
                      <a:gd name="connsiteY0" fmla="*/ 0 h 1392183"/>
                      <a:gd name="connsiteX1" fmla="*/ 17988 w 133615"/>
                      <a:gd name="connsiteY1" fmla="*/ 3543 h 1392183"/>
                      <a:gd name="connsiteX2" fmla="*/ 133615 w 133615"/>
                      <a:gd name="connsiteY2" fmla="*/ 47731 h 1392183"/>
                      <a:gd name="connsiteX3" fmla="*/ 126870 w 133615"/>
                      <a:gd name="connsiteY3" fmla="*/ 1347189 h 1392183"/>
                      <a:gd name="connsiteX4" fmla="*/ 10791 w 133615"/>
                      <a:gd name="connsiteY4" fmla="*/ 1390174 h 1392183"/>
                      <a:gd name="connsiteX5" fmla="*/ 0 w 133615"/>
                      <a:gd name="connsiteY5" fmla="*/ 1392183 h 1392183"/>
                      <a:gd name="connsiteX6" fmla="*/ 0 w 133615"/>
                      <a:gd name="connsiteY6" fmla="*/ 0 h 13921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3615" h="1392183">
                        <a:moveTo>
                          <a:pt x="0" y="0"/>
                        </a:moveTo>
                        <a:lnTo>
                          <a:pt x="17988" y="3543"/>
                        </a:lnTo>
                        <a:cubicBezTo>
                          <a:pt x="57204" y="14777"/>
                          <a:pt x="95885" y="29475"/>
                          <a:pt x="133615" y="47731"/>
                        </a:cubicBezTo>
                        <a:cubicBezTo>
                          <a:pt x="131367" y="480884"/>
                          <a:pt x="129118" y="914036"/>
                          <a:pt x="126870" y="1347189"/>
                        </a:cubicBezTo>
                        <a:cubicBezTo>
                          <a:pt x="88952" y="1365052"/>
                          <a:pt x="50121" y="1379348"/>
                          <a:pt x="10791" y="1390174"/>
                        </a:cubicBezTo>
                        <a:lnTo>
                          <a:pt x="0" y="139218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rgbClr val="07151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14" name="Freihandform 113">
                    <a:extLst>
                      <a:ext uri="{FF2B5EF4-FFF2-40B4-BE49-F238E27FC236}">
                        <a16:creationId xmlns:a16="http://schemas.microsoft.com/office/drawing/2014/main" id="{637A05F8-E150-9845-8B8C-44E53ADD42CD}"/>
                      </a:ext>
                    </a:extLst>
                  </p:cNvPr>
                  <p:cNvSpPr/>
                  <p:nvPr/>
                </p:nvSpPr>
                <p:spPr>
                  <a:xfrm>
                    <a:off x="1763950" y="2421229"/>
                    <a:ext cx="148800" cy="1324937"/>
                  </a:xfrm>
                  <a:custGeom>
                    <a:avLst/>
                    <a:gdLst>
                      <a:gd name="connsiteX0" fmla="*/ 148800 w 148800"/>
                      <a:gd name="connsiteY0" fmla="*/ 0 h 1324937"/>
                      <a:gd name="connsiteX1" fmla="*/ 148800 w 148800"/>
                      <a:gd name="connsiteY1" fmla="*/ 1324937 h 1324937"/>
                      <a:gd name="connsiteX2" fmla="*/ 45068 w 148800"/>
                      <a:gd name="connsiteY2" fmla="*/ 1270949 h 1324937"/>
                      <a:gd name="connsiteX3" fmla="*/ 0 w 148800"/>
                      <a:gd name="connsiteY3" fmla="*/ 1236850 h 1324937"/>
                      <a:gd name="connsiteX4" fmla="*/ 0 w 148800"/>
                      <a:gd name="connsiteY4" fmla="*/ 87474 h 1324937"/>
                      <a:gd name="connsiteX5" fmla="*/ 51409 w 148800"/>
                      <a:gd name="connsiteY5" fmla="*/ 49410 h 1324937"/>
                      <a:gd name="connsiteX6" fmla="*/ 148800 w 148800"/>
                      <a:gd name="connsiteY6" fmla="*/ 0 h 13249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8800" h="1324937">
                        <a:moveTo>
                          <a:pt x="148800" y="0"/>
                        </a:moveTo>
                        <a:lnTo>
                          <a:pt x="148800" y="1324937"/>
                        </a:lnTo>
                        <a:lnTo>
                          <a:pt x="45068" y="1270949"/>
                        </a:lnTo>
                        <a:lnTo>
                          <a:pt x="0" y="1236850"/>
                        </a:lnTo>
                        <a:lnTo>
                          <a:pt x="0" y="87474"/>
                        </a:lnTo>
                        <a:lnTo>
                          <a:pt x="51409" y="49410"/>
                        </a:lnTo>
                        <a:lnTo>
                          <a:pt x="148800" y="0"/>
                        </a:lnTo>
                        <a:close/>
                      </a:path>
                    </a:pathLst>
                  </a:custGeom>
                  <a:solidFill>
                    <a:schemeClr val="accent1">
                      <a:lumMod val="50000"/>
                    </a:schemeClr>
                  </a:solidFill>
                  <a:ln>
                    <a:solidFill>
                      <a:srgbClr val="07151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15" name="Freihandform 114">
                    <a:extLst>
                      <a:ext uri="{FF2B5EF4-FFF2-40B4-BE49-F238E27FC236}">
                        <a16:creationId xmlns:a16="http://schemas.microsoft.com/office/drawing/2014/main" id="{D10BBC86-711E-1B40-A6E1-3B2E235EA25D}"/>
                      </a:ext>
                    </a:extLst>
                  </p:cNvPr>
                  <p:cNvSpPr/>
                  <p:nvPr/>
                </p:nvSpPr>
                <p:spPr>
                  <a:xfrm>
                    <a:off x="1611550" y="2511368"/>
                    <a:ext cx="148800" cy="1143987"/>
                  </a:xfrm>
                  <a:custGeom>
                    <a:avLst/>
                    <a:gdLst>
                      <a:gd name="connsiteX0" fmla="*/ 148800 w 148800"/>
                      <a:gd name="connsiteY0" fmla="*/ 0 h 1143987"/>
                      <a:gd name="connsiteX1" fmla="*/ 148800 w 148800"/>
                      <a:gd name="connsiteY1" fmla="*/ 1143987 h 1143987"/>
                      <a:gd name="connsiteX2" fmla="*/ 100884 w 148800"/>
                      <a:gd name="connsiteY2" fmla="*/ 1107733 h 1143987"/>
                      <a:gd name="connsiteX3" fmla="*/ 16282 w 148800"/>
                      <a:gd name="connsiteY3" fmla="*/ 1017375 h 1143987"/>
                      <a:gd name="connsiteX4" fmla="*/ 0 w 148800"/>
                      <a:gd name="connsiteY4" fmla="*/ 992593 h 1143987"/>
                      <a:gd name="connsiteX5" fmla="*/ 0 w 148800"/>
                      <a:gd name="connsiteY5" fmla="*/ 151972 h 1143987"/>
                      <a:gd name="connsiteX6" fmla="*/ 20936 w 148800"/>
                      <a:gd name="connsiteY6" fmla="*/ 120816 h 1143987"/>
                      <a:gd name="connsiteX7" fmla="*/ 106471 w 148800"/>
                      <a:gd name="connsiteY7" fmla="*/ 31341 h 1143987"/>
                      <a:gd name="connsiteX8" fmla="*/ 148800 w 148800"/>
                      <a:gd name="connsiteY8" fmla="*/ 0 h 11439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48800" h="1143987">
                        <a:moveTo>
                          <a:pt x="148800" y="0"/>
                        </a:moveTo>
                        <a:lnTo>
                          <a:pt x="148800" y="1143987"/>
                        </a:lnTo>
                        <a:lnTo>
                          <a:pt x="100884" y="1107733"/>
                        </a:lnTo>
                        <a:cubicBezTo>
                          <a:pt x="70547" y="1080462"/>
                          <a:pt x="42208" y="1050310"/>
                          <a:pt x="16282" y="1017375"/>
                        </a:cubicBezTo>
                        <a:lnTo>
                          <a:pt x="0" y="992593"/>
                        </a:lnTo>
                        <a:lnTo>
                          <a:pt x="0" y="151972"/>
                        </a:lnTo>
                        <a:lnTo>
                          <a:pt x="20936" y="120816"/>
                        </a:lnTo>
                        <a:cubicBezTo>
                          <a:pt x="47203" y="88153"/>
                          <a:pt x="75853" y="58296"/>
                          <a:pt x="106471" y="31341"/>
                        </a:cubicBezTo>
                        <a:lnTo>
                          <a:pt x="148800" y="0"/>
                        </a:lnTo>
                        <a:close/>
                      </a:path>
                    </a:pathLst>
                  </a:custGeom>
                  <a:solidFill>
                    <a:schemeClr val="accent1">
                      <a:lumMod val="25000"/>
                    </a:schemeClr>
                  </a:solidFill>
                  <a:ln>
                    <a:solidFill>
                      <a:srgbClr val="07151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18" name="Freihandform 117">
                    <a:extLst>
                      <a:ext uri="{FF2B5EF4-FFF2-40B4-BE49-F238E27FC236}">
                        <a16:creationId xmlns:a16="http://schemas.microsoft.com/office/drawing/2014/main" id="{B2F4B00C-69D8-2443-967A-D0856F366920}"/>
                      </a:ext>
                    </a:extLst>
                  </p:cNvPr>
                  <p:cNvSpPr/>
                  <p:nvPr/>
                </p:nvSpPr>
                <p:spPr>
                  <a:xfrm>
                    <a:off x="1473570" y="2668698"/>
                    <a:ext cx="134380" cy="829783"/>
                  </a:xfrm>
                  <a:custGeom>
                    <a:avLst/>
                    <a:gdLst>
                      <a:gd name="connsiteX0" fmla="*/ 134380 w 134380"/>
                      <a:gd name="connsiteY0" fmla="*/ 0 h 829783"/>
                      <a:gd name="connsiteX1" fmla="*/ 134380 w 134380"/>
                      <a:gd name="connsiteY1" fmla="*/ 829783 h 829783"/>
                      <a:gd name="connsiteX2" fmla="*/ 86294 w 134380"/>
                      <a:gd name="connsiteY2" fmla="*/ 756592 h 829783"/>
                      <a:gd name="connsiteX3" fmla="*/ 89877 w 134380"/>
                      <a:gd name="connsiteY3" fmla="*/ 66227 h 829783"/>
                      <a:gd name="connsiteX4" fmla="*/ 134380 w 134380"/>
                      <a:gd name="connsiteY4" fmla="*/ 0 h 8297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380" h="829783">
                        <a:moveTo>
                          <a:pt x="134380" y="0"/>
                        </a:moveTo>
                        <a:lnTo>
                          <a:pt x="134380" y="829783"/>
                        </a:lnTo>
                        <a:lnTo>
                          <a:pt x="86294" y="756592"/>
                        </a:lnTo>
                        <a:cubicBezTo>
                          <a:pt x="-30027" y="541243"/>
                          <a:pt x="-28672" y="280357"/>
                          <a:pt x="89877" y="66227"/>
                        </a:cubicBezTo>
                        <a:lnTo>
                          <a:pt x="134380" y="0"/>
                        </a:lnTo>
                        <a:close/>
                      </a:path>
                    </a:pathLst>
                  </a:custGeom>
                  <a:solidFill>
                    <a:srgbClr val="0F383D"/>
                  </a:solidFill>
                  <a:ln>
                    <a:solidFill>
                      <a:srgbClr val="07151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Textfeld 104">
                    <a:extLst>
                      <a:ext uri="{FF2B5EF4-FFF2-40B4-BE49-F238E27FC236}">
                        <a16:creationId xmlns:a16="http://schemas.microsoft.com/office/drawing/2014/main" id="{B8097532-8171-DE4A-81D1-D48EB35D4E7A}"/>
                      </a:ext>
                    </a:extLst>
                  </p:cNvPr>
                  <p:cNvSpPr txBox="1"/>
                  <p:nvPr/>
                </p:nvSpPr>
                <p:spPr>
                  <a:xfrm>
                    <a:off x="7322608" y="3396282"/>
                    <a:ext cx="42088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MuktaMahee Regular" panose="020B0000000000000000" pitchFamily="34" charset="77"/>
                                </a:rPr>
                              </m:ctrlPr>
                            </m:sSubPr>
                            <m:e>
                              <m:r>
                                <a:rPr lang="de-DE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MuktaMahee Regular" panose="020B0000000000000000" pitchFamily="34" charset="77"/>
                                </a:rPr>
                                <m:t>𝒮</m:t>
                              </m:r>
                            </m:e>
                            <m:sub>
                              <m:r>
                                <a:rPr lang="de-DE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MuktaMahee Regular" panose="020B0000000000000000" pitchFamily="34" charset="77"/>
                                </a:rPr>
                                <m:t>𝒵</m:t>
                              </m:r>
                            </m:sub>
                          </m:sSub>
                        </m:oMath>
                      </m:oMathPara>
                    </a14:m>
                    <a:endParaRPr lang="en-GB" dirty="0">
                      <a:solidFill>
                        <a:schemeClr val="bg1"/>
                      </a:solidFill>
                      <a:latin typeface="MuktaMahee Regular" panose="020B0000000000000000" pitchFamily="34" charset="77"/>
                      <a:cs typeface="MuktaMahee Regular" panose="020B0000000000000000" pitchFamily="34" charset="77"/>
                    </a:endParaRPr>
                  </a:p>
                </p:txBody>
              </p:sp>
            </mc:Choice>
            <mc:Fallback xmlns="">
              <p:sp>
                <p:nvSpPr>
                  <p:cNvPr id="139" name="Textfeld 138">
                    <a:extLst>
                      <a:ext uri="{FF2B5EF4-FFF2-40B4-BE49-F238E27FC236}">
                        <a16:creationId xmlns:a16="http://schemas.microsoft.com/office/drawing/2014/main" id="{1C4FCE4C-38A7-324E-8122-D435E330E3E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22608" y="3396282"/>
                    <a:ext cx="420884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4" name="Gruppieren 73">
              <a:extLst>
                <a:ext uri="{FF2B5EF4-FFF2-40B4-BE49-F238E27FC236}">
                  <a16:creationId xmlns:a16="http://schemas.microsoft.com/office/drawing/2014/main" id="{F80ECD92-12C9-F046-B304-9A15132FDBDC}"/>
                </a:ext>
              </a:extLst>
            </p:cNvPr>
            <p:cNvGrpSpPr/>
            <p:nvPr/>
          </p:nvGrpSpPr>
          <p:grpSpPr>
            <a:xfrm>
              <a:off x="7104098" y="3188442"/>
              <a:ext cx="457270" cy="1310562"/>
              <a:chOff x="5417330" y="2773302"/>
              <a:chExt cx="388969" cy="1257259"/>
            </a:xfrm>
          </p:grpSpPr>
          <p:sp>
            <p:nvSpPr>
              <p:cNvPr id="76" name="Freihandform 75">
                <a:extLst>
                  <a:ext uri="{FF2B5EF4-FFF2-40B4-BE49-F238E27FC236}">
                    <a16:creationId xmlns:a16="http://schemas.microsoft.com/office/drawing/2014/main" id="{C9978E49-5191-4849-9898-0DB4BAAC2BA0}"/>
                  </a:ext>
                </a:extLst>
              </p:cNvPr>
              <p:cNvSpPr/>
              <p:nvPr/>
            </p:nvSpPr>
            <p:spPr>
              <a:xfrm flipH="1">
                <a:off x="5417330" y="2780428"/>
                <a:ext cx="3600" cy="1243016"/>
              </a:xfrm>
              <a:custGeom>
                <a:avLst/>
                <a:gdLst>
                  <a:gd name="connsiteX0" fmla="*/ 3600 w 3600"/>
                  <a:gd name="connsiteY0" fmla="*/ 0 h 1243016"/>
                  <a:gd name="connsiteX1" fmla="*/ 0 w 3600"/>
                  <a:gd name="connsiteY1" fmla="*/ 1953 h 1243016"/>
                  <a:gd name="connsiteX2" fmla="*/ 0 w 3600"/>
                  <a:gd name="connsiteY2" fmla="*/ 1241066 h 1243016"/>
                  <a:gd name="connsiteX3" fmla="*/ 3600 w 3600"/>
                  <a:gd name="connsiteY3" fmla="*/ 1243016 h 1243016"/>
                  <a:gd name="connsiteX4" fmla="*/ 3600 w 3600"/>
                  <a:gd name="connsiteY4" fmla="*/ 0 h 1243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00" h="1243016">
                    <a:moveTo>
                      <a:pt x="3600" y="0"/>
                    </a:moveTo>
                    <a:lnTo>
                      <a:pt x="0" y="1953"/>
                    </a:lnTo>
                    <a:lnTo>
                      <a:pt x="0" y="1241066"/>
                    </a:lnTo>
                    <a:lnTo>
                      <a:pt x="3600" y="1243016"/>
                    </a:lnTo>
                    <a:lnTo>
                      <a:pt x="3600" y="0"/>
                    </a:lnTo>
                    <a:close/>
                  </a:path>
                </a:pathLst>
              </a:custGeom>
              <a:ln w="15875">
                <a:solidFill>
                  <a:srgbClr val="07151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77" name="Freihandform 76">
                <a:extLst>
                  <a:ext uri="{FF2B5EF4-FFF2-40B4-BE49-F238E27FC236}">
                    <a16:creationId xmlns:a16="http://schemas.microsoft.com/office/drawing/2014/main" id="{7FE422DF-60D3-CD4A-BB06-B7693310B153}"/>
                  </a:ext>
                </a:extLst>
              </p:cNvPr>
              <p:cNvSpPr/>
              <p:nvPr/>
            </p:nvSpPr>
            <p:spPr>
              <a:xfrm flipH="1">
                <a:off x="5494404" y="2830569"/>
                <a:ext cx="3600" cy="1142701"/>
              </a:xfrm>
              <a:custGeom>
                <a:avLst/>
                <a:gdLst>
                  <a:gd name="connsiteX0" fmla="*/ 3600 w 3600"/>
                  <a:gd name="connsiteY0" fmla="*/ 0 h 1142701"/>
                  <a:gd name="connsiteX1" fmla="*/ 0 w 3600"/>
                  <a:gd name="connsiteY1" fmla="*/ 2968 h 1142701"/>
                  <a:gd name="connsiteX2" fmla="*/ 0 w 3600"/>
                  <a:gd name="connsiteY2" fmla="*/ 1139737 h 1142701"/>
                  <a:gd name="connsiteX3" fmla="*/ 3600 w 3600"/>
                  <a:gd name="connsiteY3" fmla="*/ 1142701 h 1142701"/>
                  <a:gd name="connsiteX4" fmla="*/ 3600 w 3600"/>
                  <a:gd name="connsiteY4" fmla="*/ 0 h 11427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00" h="1142701">
                    <a:moveTo>
                      <a:pt x="3600" y="0"/>
                    </a:moveTo>
                    <a:lnTo>
                      <a:pt x="0" y="2968"/>
                    </a:lnTo>
                    <a:lnTo>
                      <a:pt x="0" y="1139737"/>
                    </a:lnTo>
                    <a:lnTo>
                      <a:pt x="3600" y="1142701"/>
                    </a:lnTo>
                    <a:lnTo>
                      <a:pt x="3600" y="0"/>
                    </a:lnTo>
                    <a:close/>
                  </a:path>
                </a:pathLst>
              </a:custGeom>
              <a:ln w="15875">
                <a:solidFill>
                  <a:srgbClr val="07151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78" name="Freihandform 77">
                <a:extLst>
                  <a:ext uri="{FF2B5EF4-FFF2-40B4-BE49-F238E27FC236}">
                    <a16:creationId xmlns:a16="http://schemas.microsoft.com/office/drawing/2014/main" id="{033C2424-BF92-0648-9692-9C3B242FA234}"/>
                  </a:ext>
                </a:extLst>
              </p:cNvPr>
              <p:cNvSpPr/>
              <p:nvPr/>
            </p:nvSpPr>
            <p:spPr>
              <a:xfrm flipH="1">
                <a:off x="5571478" y="2894157"/>
                <a:ext cx="3600" cy="1015483"/>
              </a:xfrm>
              <a:custGeom>
                <a:avLst/>
                <a:gdLst>
                  <a:gd name="connsiteX0" fmla="*/ 3600 w 3600"/>
                  <a:gd name="connsiteY0" fmla="*/ 0 h 1015483"/>
                  <a:gd name="connsiteX1" fmla="*/ 0 w 3600"/>
                  <a:gd name="connsiteY1" fmla="*/ 4359 h 1015483"/>
                  <a:gd name="connsiteX2" fmla="*/ 0 w 3600"/>
                  <a:gd name="connsiteY2" fmla="*/ 1011129 h 1015483"/>
                  <a:gd name="connsiteX3" fmla="*/ 3600 w 3600"/>
                  <a:gd name="connsiteY3" fmla="*/ 1015483 h 1015483"/>
                  <a:gd name="connsiteX4" fmla="*/ 3600 w 3600"/>
                  <a:gd name="connsiteY4" fmla="*/ 0 h 101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00" h="1015483">
                    <a:moveTo>
                      <a:pt x="3600" y="0"/>
                    </a:moveTo>
                    <a:lnTo>
                      <a:pt x="0" y="4359"/>
                    </a:lnTo>
                    <a:lnTo>
                      <a:pt x="0" y="1011129"/>
                    </a:lnTo>
                    <a:lnTo>
                      <a:pt x="3600" y="1015483"/>
                    </a:lnTo>
                    <a:lnTo>
                      <a:pt x="3600" y="0"/>
                    </a:lnTo>
                    <a:close/>
                  </a:path>
                </a:pathLst>
              </a:custGeom>
              <a:ln w="15875">
                <a:solidFill>
                  <a:srgbClr val="07151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79" name="Freihandform 78">
                <a:extLst>
                  <a:ext uri="{FF2B5EF4-FFF2-40B4-BE49-F238E27FC236}">
                    <a16:creationId xmlns:a16="http://schemas.microsoft.com/office/drawing/2014/main" id="{2FB20A87-93A4-DB42-B008-D4B8697F4CA5}"/>
                  </a:ext>
                </a:extLst>
              </p:cNvPr>
              <p:cNvSpPr/>
              <p:nvPr/>
            </p:nvSpPr>
            <p:spPr>
              <a:xfrm flipH="1">
                <a:off x="5648552" y="2987483"/>
                <a:ext cx="3600" cy="828948"/>
              </a:xfrm>
              <a:custGeom>
                <a:avLst/>
                <a:gdLst>
                  <a:gd name="connsiteX0" fmla="*/ 3600 w 3600"/>
                  <a:gd name="connsiteY0" fmla="*/ 0 h 828948"/>
                  <a:gd name="connsiteX1" fmla="*/ 0 w 3600"/>
                  <a:gd name="connsiteY1" fmla="*/ 4360 h 828948"/>
                  <a:gd name="connsiteX2" fmla="*/ 0 w 3600"/>
                  <a:gd name="connsiteY2" fmla="*/ 824595 h 828948"/>
                  <a:gd name="connsiteX3" fmla="*/ 3600 w 3600"/>
                  <a:gd name="connsiteY3" fmla="*/ 828948 h 828948"/>
                  <a:gd name="connsiteX4" fmla="*/ 3600 w 3600"/>
                  <a:gd name="connsiteY4" fmla="*/ 0 h 828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00" h="828948">
                    <a:moveTo>
                      <a:pt x="3600" y="0"/>
                    </a:moveTo>
                    <a:lnTo>
                      <a:pt x="0" y="4360"/>
                    </a:lnTo>
                    <a:lnTo>
                      <a:pt x="0" y="824595"/>
                    </a:lnTo>
                    <a:lnTo>
                      <a:pt x="3600" y="828948"/>
                    </a:lnTo>
                    <a:lnTo>
                      <a:pt x="3600" y="0"/>
                    </a:lnTo>
                    <a:close/>
                  </a:path>
                </a:pathLst>
              </a:custGeom>
              <a:ln w="15875">
                <a:solidFill>
                  <a:srgbClr val="07151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80" name="Freihandform 79">
                <a:extLst>
                  <a:ext uri="{FF2B5EF4-FFF2-40B4-BE49-F238E27FC236}">
                    <a16:creationId xmlns:a16="http://schemas.microsoft.com/office/drawing/2014/main" id="{EDB85DE1-30E7-6148-BB44-27B253E0DF55}"/>
                  </a:ext>
                </a:extLst>
              </p:cNvPr>
              <p:cNvSpPr/>
              <p:nvPr/>
            </p:nvSpPr>
            <p:spPr>
              <a:xfrm flipH="1">
                <a:off x="5725626" y="3122796"/>
                <a:ext cx="3600" cy="558123"/>
              </a:xfrm>
              <a:custGeom>
                <a:avLst/>
                <a:gdLst>
                  <a:gd name="connsiteX0" fmla="*/ 3600 w 3600"/>
                  <a:gd name="connsiteY0" fmla="*/ 0 h 558123"/>
                  <a:gd name="connsiteX1" fmla="*/ 0 w 3600"/>
                  <a:gd name="connsiteY1" fmla="*/ 11591 h 558123"/>
                  <a:gd name="connsiteX2" fmla="*/ 0 w 3600"/>
                  <a:gd name="connsiteY2" fmla="*/ 546558 h 558123"/>
                  <a:gd name="connsiteX3" fmla="*/ 3600 w 3600"/>
                  <a:gd name="connsiteY3" fmla="*/ 558123 h 558123"/>
                  <a:gd name="connsiteX4" fmla="*/ 3600 w 3600"/>
                  <a:gd name="connsiteY4" fmla="*/ 0 h 558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00" h="558123">
                    <a:moveTo>
                      <a:pt x="3600" y="0"/>
                    </a:moveTo>
                    <a:lnTo>
                      <a:pt x="0" y="11591"/>
                    </a:lnTo>
                    <a:lnTo>
                      <a:pt x="0" y="546558"/>
                    </a:lnTo>
                    <a:lnTo>
                      <a:pt x="3600" y="558123"/>
                    </a:lnTo>
                    <a:lnTo>
                      <a:pt x="3600" y="0"/>
                    </a:lnTo>
                    <a:close/>
                  </a:path>
                </a:pathLst>
              </a:custGeom>
              <a:ln w="15875">
                <a:solidFill>
                  <a:srgbClr val="07151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81" name="Freihandform 80">
                <a:extLst>
                  <a:ext uri="{FF2B5EF4-FFF2-40B4-BE49-F238E27FC236}">
                    <a16:creationId xmlns:a16="http://schemas.microsoft.com/office/drawing/2014/main" id="{A12C8504-123C-5F44-AA3D-0552333CCEA3}"/>
                  </a:ext>
                </a:extLst>
              </p:cNvPr>
              <p:cNvSpPr/>
              <p:nvPr/>
            </p:nvSpPr>
            <p:spPr>
              <a:xfrm flipH="1">
                <a:off x="5417330" y="2773303"/>
                <a:ext cx="3600" cy="9079"/>
              </a:xfrm>
              <a:custGeom>
                <a:avLst/>
                <a:gdLst>
                  <a:gd name="connsiteX0" fmla="*/ 3600 w 3600"/>
                  <a:gd name="connsiteY0" fmla="*/ 0 h 9079"/>
                  <a:gd name="connsiteX1" fmla="*/ 0 w 3600"/>
                  <a:gd name="connsiteY1" fmla="*/ 0 h 9079"/>
                  <a:gd name="connsiteX2" fmla="*/ 0 w 3600"/>
                  <a:gd name="connsiteY2" fmla="*/ 9079 h 9079"/>
                  <a:gd name="connsiteX3" fmla="*/ 3600 w 3600"/>
                  <a:gd name="connsiteY3" fmla="*/ 7126 h 9079"/>
                  <a:gd name="connsiteX4" fmla="*/ 3600 w 3600"/>
                  <a:gd name="connsiteY4" fmla="*/ 0 h 9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00" h="9079">
                    <a:moveTo>
                      <a:pt x="3600" y="0"/>
                    </a:moveTo>
                    <a:lnTo>
                      <a:pt x="0" y="0"/>
                    </a:lnTo>
                    <a:lnTo>
                      <a:pt x="0" y="9079"/>
                    </a:lnTo>
                    <a:lnTo>
                      <a:pt x="3600" y="7126"/>
                    </a:lnTo>
                    <a:lnTo>
                      <a:pt x="3600" y="0"/>
                    </a:lnTo>
                    <a:close/>
                  </a:path>
                </a:pathLst>
              </a:custGeom>
              <a:ln w="15875">
                <a:solidFill>
                  <a:srgbClr val="07151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82" name="Freihandform 81">
                <a:extLst>
                  <a:ext uri="{FF2B5EF4-FFF2-40B4-BE49-F238E27FC236}">
                    <a16:creationId xmlns:a16="http://schemas.microsoft.com/office/drawing/2014/main" id="{3B95C834-57B9-A940-A8E2-292A3701BA12}"/>
                  </a:ext>
                </a:extLst>
              </p:cNvPr>
              <p:cNvSpPr/>
              <p:nvPr/>
            </p:nvSpPr>
            <p:spPr>
              <a:xfrm flipH="1">
                <a:off x="5494404" y="2773302"/>
                <a:ext cx="3600" cy="60234"/>
              </a:xfrm>
              <a:custGeom>
                <a:avLst/>
                <a:gdLst>
                  <a:gd name="connsiteX0" fmla="*/ 3600 w 3600"/>
                  <a:gd name="connsiteY0" fmla="*/ 0 h 60234"/>
                  <a:gd name="connsiteX1" fmla="*/ 0 w 3600"/>
                  <a:gd name="connsiteY1" fmla="*/ 0 h 60234"/>
                  <a:gd name="connsiteX2" fmla="*/ 0 w 3600"/>
                  <a:gd name="connsiteY2" fmla="*/ 60234 h 60234"/>
                  <a:gd name="connsiteX3" fmla="*/ 3600 w 3600"/>
                  <a:gd name="connsiteY3" fmla="*/ 57266 h 60234"/>
                  <a:gd name="connsiteX4" fmla="*/ 3600 w 3600"/>
                  <a:gd name="connsiteY4" fmla="*/ 0 h 60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00" h="60234">
                    <a:moveTo>
                      <a:pt x="3600" y="0"/>
                    </a:moveTo>
                    <a:lnTo>
                      <a:pt x="0" y="0"/>
                    </a:lnTo>
                    <a:lnTo>
                      <a:pt x="0" y="60234"/>
                    </a:lnTo>
                    <a:lnTo>
                      <a:pt x="3600" y="57266"/>
                    </a:lnTo>
                    <a:lnTo>
                      <a:pt x="3600" y="0"/>
                    </a:lnTo>
                    <a:close/>
                  </a:path>
                </a:pathLst>
              </a:custGeom>
              <a:ln w="15875">
                <a:solidFill>
                  <a:srgbClr val="07151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83" name="Freihandform 82">
                <a:extLst>
                  <a:ext uri="{FF2B5EF4-FFF2-40B4-BE49-F238E27FC236}">
                    <a16:creationId xmlns:a16="http://schemas.microsoft.com/office/drawing/2014/main" id="{C613056F-BE80-6C44-9AB3-DC6D15BE47D2}"/>
                  </a:ext>
                </a:extLst>
              </p:cNvPr>
              <p:cNvSpPr/>
              <p:nvPr/>
            </p:nvSpPr>
            <p:spPr>
              <a:xfrm flipH="1">
                <a:off x="5571478" y="2773303"/>
                <a:ext cx="3600" cy="125213"/>
              </a:xfrm>
              <a:custGeom>
                <a:avLst/>
                <a:gdLst>
                  <a:gd name="connsiteX0" fmla="*/ 3600 w 3600"/>
                  <a:gd name="connsiteY0" fmla="*/ 0 h 125213"/>
                  <a:gd name="connsiteX1" fmla="*/ 0 w 3600"/>
                  <a:gd name="connsiteY1" fmla="*/ 0 h 125213"/>
                  <a:gd name="connsiteX2" fmla="*/ 0 w 3600"/>
                  <a:gd name="connsiteY2" fmla="*/ 125213 h 125213"/>
                  <a:gd name="connsiteX3" fmla="*/ 3600 w 3600"/>
                  <a:gd name="connsiteY3" fmla="*/ 120854 h 125213"/>
                  <a:gd name="connsiteX4" fmla="*/ 3600 w 3600"/>
                  <a:gd name="connsiteY4" fmla="*/ 0 h 1252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00" h="125213">
                    <a:moveTo>
                      <a:pt x="3600" y="0"/>
                    </a:moveTo>
                    <a:lnTo>
                      <a:pt x="0" y="0"/>
                    </a:lnTo>
                    <a:lnTo>
                      <a:pt x="0" y="125213"/>
                    </a:lnTo>
                    <a:lnTo>
                      <a:pt x="3600" y="120854"/>
                    </a:lnTo>
                    <a:lnTo>
                      <a:pt x="3600" y="0"/>
                    </a:lnTo>
                    <a:close/>
                  </a:path>
                </a:pathLst>
              </a:custGeom>
              <a:ln w="15875">
                <a:solidFill>
                  <a:srgbClr val="07151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84" name="Freihandform 83">
                <a:extLst>
                  <a:ext uri="{FF2B5EF4-FFF2-40B4-BE49-F238E27FC236}">
                    <a16:creationId xmlns:a16="http://schemas.microsoft.com/office/drawing/2014/main" id="{B34A1F8A-0127-6D46-B733-28CFADEB4342}"/>
                  </a:ext>
                </a:extLst>
              </p:cNvPr>
              <p:cNvSpPr/>
              <p:nvPr/>
            </p:nvSpPr>
            <p:spPr>
              <a:xfrm flipH="1">
                <a:off x="5648552" y="2773303"/>
                <a:ext cx="3600" cy="218541"/>
              </a:xfrm>
              <a:custGeom>
                <a:avLst/>
                <a:gdLst>
                  <a:gd name="connsiteX0" fmla="*/ 3600 w 3600"/>
                  <a:gd name="connsiteY0" fmla="*/ 0 h 218541"/>
                  <a:gd name="connsiteX1" fmla="*/ 0 w 3600"/>
                  <a:gd name="connsiteY1" fmla="*/ 0 h 218541"/>
                  <a:gd name="connsiteX2" fmla="*/ 0 w 3600"/>
                  <a:gd name="connsiteY2" fmla="*/ 218541 h 218541"/>
                  <a:gd name="connsiteX3" fmla="*/ 3600 w 3600"/>
                  <a:gd name="connsiteY3" fmla="*/ 214181 h 218541"/>
                  <a:gd name="connsiteX4" fmla="*/ 3600 w 3600"/>
                  <a:gd name="connsiteY4" fmla="*/ 0 h 218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00" h="218541">
                    <a:moveTo>
                      <a:pt x="3600" y="0"/>
                    </a:moveTo>
                    <a:lnTo>
                      <a:pt x="0" y="0"/>
                    </a:lnTo>
                    <a:lnTo>
                      <a:pt x="0" y="218541"/>
                    </a:lnTo>
                    <a:lnTo>
                      <a:pt x="3600" y="214181"/>
                    </a:lnTo>
                    <a:lnTo>
                      <a:pt x="3600" y="0"/>
                    </a:lnTo>
                    <a:close/>
                  </a:path>
                </a:pathLst>
              </a:custGeom>
              <a:ln w="15875">
                <a:solidFill>
                  <a:srgbClr val="07151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85" name="Freihandform 84">
                <a:extLst>
                  <a:ext uri="{FF2B5EF4-FFF2-40B4-BE49-F238E27FC236}">
                    <a16:creationId xmlns:a16="http://schemas.microsoft.com/office/drawing/2014/main" id="{711961E3-2555-DB45-BB91-F7CE97F37086}"/>
                  </a:ext>
                </a:extLst>
              </p:cNvPr>
              <p:cNvSpPr/>
              <p:nvPr/>
            </p:nvSpPr>
            <p:spPr>
              <a:xfrm flipH="1">
                <a:off x="5725626" y="2773302"/>
                <a:ext cx="3600" cy="361084"/>
              </a:xfrm>
              <a:custGeom>
                <a:avLst/>
                <a:gdLst>
                  <a:gd name="connsiteX0" fmla="*/ 3600 w 3600"/>
                  <a:gd name="connsiteY0" fmla="*/ 0 h 361084"/>
                  <a:gd name="connsiteX1" fmla="*/ 0 w 3600"/>
                  <a:gd name="connsiteY1" fmla="*/ 0 h 361084"/>
                  <a:gd name="connsiteX2" fmla="*/ 0 w 3600"/>
                  <a:gd name="connsiteY2" fmla="*/ 361084 h 361084"/>
                  <a:gd name="connsiteX3" fmla="*/ 3600 w 3600"/>
                  <a:gd name="connsiteY3" fmla="*/ 349493 h 361084"/>
                  <a:gd name="connsiteX4" fmla="*/ 3600 w 3600"/>
                  <a:gd name="connsiteY4" fmla="*/ 0 h 361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00" h="361084">
                    <a:moveTo>
                      <a:pt x="3600" y="0"/>
                    </a:moveTo>
                    <a:lnTo>
                      <a:pt x="0" y="0"/>
                    </a:lnTo>
                    <a:lnTo>
                      <a:pt x="0" y="361084"/>
                    </a:lnTo>
                    <a:lnTo>
                      <a:pt x="3600" y="349493"/>
                    </a:lnTo>
                    <a:lnTo>
                      <a:pt x="3600" y="0"/>
                    </a:lnTo>
                    <a:close/>
                  </a:path>
                </a:pathLst>
              </a:custGeom>
              <a:ln w="15875">
                <a:solidFill>
                  <a:srgbClr val="07151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86" name="Freihandform 85">
                <a:extLst>
                  <a:ext uri="{FF2B5EF4-FFF2-40B4-BE49-F238E27FC236}">
                    <a16:creationId xmlns:a16="http://schemas.microsoft.com/office/drawing/2014/main" id="{9ED25D30-BA61-664F-A62F-33B0429C8B03}"/>
                  </a:ext>
                </a:extLst>
              </p:cNvPr>
              <p:cNvSpPr/>
              <p:nvPr/>
            </p:nvSpPr>
            <p:spPr>
              <a:xfrm flipH="1">
                <a:off x="5802699" y="2773302"/>
                <a:ext cx="3600" cy="1257258"/>
              </a:xfrm>
              <a:custGeom>
                <a:avLst/>
                <a:gdLst>
                  <a:gd name="connsiteX0" fmla="*/ 3600 w 3600"/>
                  <a:gd name="connsiteY0" fmla="*/ 0 h 1257258"/>
                  <a:gd name="connsiteX1" fmla="*/ 0 w 3600"/>
                  <a:gd name="connsiteY1" fmla="*/ 0 h 1257258"/>
                  <a:gd name="connsiteX2" fmla="*/ 0 w 3600"/>
                  <a:gd name="connsiteY2" fmla="*/ 1257258 h 1257258"/>
                  <a:gd name="connsiteX3" fmla="*/ 3600 w 3600"/>
                  <a:gd name="connsiteY3" fmla="*/ 1257258 h 1257258"/>
                  <a:gd name="connsiteX4" fmla="*/ 3600 w 3600"/>
                  <a:gd name="connsiteY4" fmla="*/ 0 h 1257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00" h="1257258">
                    <a:moveTo>
                      <a:pt x="3600" y="0"/>
                    </a:moveTo>
                    <a:lnTo>
                      <a:pt x="0" y="0"/>
                    </a:lnTo>
                    <a:lnTo>
                      <a:pt x="0" y="1257258"/>
                    </a:lnTo>
                    <a:lnTo>
                      <a:pt x="3600" y="1257258"/>
                    </a:lnTo>
                    <a:lnTo>
                      <a:pt x="3600" y="0"/>
                    </a:lnTo>
                    <a:close/>
                  </a:path>
                </a:pathLst>
              </a:custGeom>
              <a:ln w="15875">
                <a:solidFill>
                  <a:srgbClr val="07151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87" name="Freihandform 86">
                <a:extLst>
                  <a:ext uri="{FF2B5EF4-FFF2-40B4-BE49-F238E27FC236}">
                    <a16:creationId xmlns:a16="http://schemas.microsoft.com/office/drawing/2014/main" id="{8F58C0FE-32D0-1146-A1D9-9B766629276E}"/>
                  </a:ext>
                </a:extLst>
              </p:cNvPr>
              <p:cNvSpPr/>
              <p:nvPr/>
            </p:nvSpPr>
            <p:spPr>
              <a:xfrm flipH="1">
                <a:off x="5420930" y="2782382"/>
                <a:ext cx="73474" cy="1239113"/>
              </a:xfrm>
              <a:custGeom>
                <a:avLst/>
                <a:gdLst>
                  <a:gd name="connsiteX0" fmla="*/ 73474 w 73474"/>
                  <a:gd name="connsiteY0" fmla="*/ 0 h 1239113"/>
                  <a:gd name="connsiteX1" fmla="*/ 29551 w 73474"/>
                  <a:gd name="connsiteY1" fmla="*/ 23826 h 1239113"/>
                  <a:gd name="connsiteX2" fmla="*/ 0 w 73474"/>
                  <a:gd name="connsiteY2" fmla="*/ 48187 h 1239113"/>
                  <a:gd name="connsiteX3" fmla="*/ 0 w 73474"/>
                  <a:gd name="connsiteY3" fmla="*/ 1190888 h 1239113"/>
                  <a:gd name="connsiteX4" fmla="*/ 29926 w 73474"/>
                  <a:gd name="connsiteY4" fmla="*/ 1215526 h 1239113"/>
                  <a:gd name="connsiteX5" fmla="*/ 73474 w 73474"/>
                  <a:gd name="connsiteY5" fmla="*/ 1239113 h 1239113"/>
                  <a:gd name="connsiteX6" fmla="*/ 73474 w 73474"/>
                  <a:gd name="connsiteY6" fmla="*/ 0 h 1239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3474" h="1239113">
                    <a:moveTo>
                      <a:pt x="73474" y="0"/>
                    </a:moveTo>
                    <a:lnTo>
                      <a:pt x="29551" y="23826"/>
                    </a:lnTo>
                    <a:lnTo>
                      <a:pt x="0" y="48187"/>
                    </a:lnTo>
                    <a:lnTo>
                      <a:pt x="0" y="1190888"/>
                    </a:lnTo>
                    <a:lnTo>
                      <a:pt x="29926" y="1215526"/>
                    </a:lnTo>
                    <a:lnTo>
                      <a:pt x="73474" y="1239113"/>
                    </a:lnTo>
                    <a:lnTo>
                      <a:pt x="73474" y="0"/>
                    </a:ln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 w="15875">
                <a:solidFill>
                  <a:srgbClr val="07151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88" name="Freihandform 87">
                <a:extLst>
                  <a:ext uri="{FF2B5EF4-FFF2-40B4-BE49-F238E27FC236}">
                    <a16:creationId xmlns:a16="http://schemas.microsoft.com/office/drawing/2014/main" id="{36AA4472-84FE-5342-99D9-07790779FCD5}"/>
                  </a:ext>
                </a:extLst>
              </p:cNvPr>
              <p:cNvSpPr/>
              <p:nvPr/>
            </p:nvSpPr>
            <p:spPr>
              <a:xfrm flipH="1">
                <a:off x="5498004" y="2833537"/>
                <a:ext cx="73474" cy="1136769"/>
              </a:xfrm>
              <a:custGeom>
                <a:avLst/>
                <a:gdLst>
                  <a:gd name="connsiteX0" fmla="*/ 73474 w 73474"/>
                  <a:gd name="connsiteY0" fmla="*/ 0 h 1136769"/>
                  <a:gd name="connsiteX1" fmla="*/ 130 w 73474"/>
                  <a:gd name="connsiteY1" fmla="*/ 60462 h 1136769"/>
                  <a:gd name="connsiteX2" fmla="*/ 0 w 73474"/>
                  <a:gd name="connsiteY2" fmla="*/ 60620 h 1136769"/>
                  <a:gd name="connsiteX3" fmla="*/ 0 w 73474"/>
                  <a:gd name="connsiteY3" fmla="*/ 1076103 h 1136769"/>
                  <a:gd name="connsiteX4" fmla="*/ 450 w 73474"/>
                  <a:gd name="connsiteY4" fmla="*/ 1076647 h 1136769"/>
                  <a:gd name="connsiteX5" fmla="*/ 73474 w 73474"/>
                  <a:gd name="connsiteY5" fmla="*/ 1136769 h 1136769"/>
                  <a:gd name="connsiteX6" fmla="*/ 73474 w 73474"/>
                  <a:gd name="connsiteY6" fmla="*/ 0 h 11367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3474" h="1136769">
                    <a:moveTo>
                      <a:pt x="73474" y="0"/>
                    </a:moveTo>
                    <a:lnTo>
                      <a:pt x="130" y="60462"/>
                    </a:lnTo>
                    <a:lnTo>
                      <a:pt x="0" y="60620"/>
                    </a:lnTo>
                    <a:lnTo>
                      <a:pt x="0" y="1076103"/>
                    </a:lnTo>
                    <a:lnTo>
                      <a:pt x="450" y="1076647"/>
                    </a:lnTo>
                    <a:lnTo>
                      <a:pt x="73474" y="1136769"/>
                    </a:lnTo>
                    <a:lnTo>
                      <a:pt x="73474" y="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15875">
                <a:solidFill>
                  <a:srgbClr val="07151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89" name="Freihandform 88">
                <a:extLst>
                  <a:ext uri="{FF2B5EF4-FFF2-40B4-BE49-F238E27FC236}">
                    <a16:creationId xmlns:a16="http://schemas.microsoft.com/office/drawing/2014/main" id="{15295BA5-EF72-324F-8296-4FE37A81E31D}"/>
                  </a:ext>
                </a:extLst>
              </p:cNvPr>
              <p:cNvSpPr/>
              <p:nvPr/>
            </p:nvSpPr>
            <p:spPr>
              <a:xfrm flipH="1">
                <a:off x="5575078" y="2898515"/>
                <a:ext cx="73474" cy="1006770"/>
              </a:xfrm>
              <a:custGeom>
                <a:avLst/>
                <a:gdLst>
                  <a:gd name="connsiteX0" fmla="*/ 73474 w 73474"/>
                  <a:gd name="connsiteY0" fmla="*/ 0 h 1006770"/>
                  <a:gd name="connsiteX1" fmla="*/ 0 w 73474"/>
                  <a:gd name="connsiteY1" fmla="*/ 88968 h 1006770"/>
                  <a:gd name="connsiteX2" fmla="*/ 0 w 73474"/>
                  <a:gd name="connsiteY2" fmla="*/ 917916 h 1006770"/>
                  <a:gd name="connsiteX3" fmla="*/ 73474 w 73474"/>
                  <a:gd name="connsiteY3" fmla="*/ 1006770 h 1006770"/>
                  <a:gd name="connsiteX4" fmla="*/ 73474 w 73474"/>
                  <a:gd name="connsiteY4" fmla="*/ 0 h 1006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474" h="1006770">
                    <a:moveTo>
                      <a:pt x="73474" y="0"/>
                    </a:moveTo>
                    <a:lnTo>
                      <a:pt x="0" y="88968"/>
                    </a:lnTo>
                    <a:lnTo>
                      <a:pt x="0" y="917916"/>
                    </a:lnTo>
                    <a:lnTo>
                      <a:pt x="73474" y="1006770"/>
                    </a:lnTo>
                    <a:lnTo>
                      <a:pt x="73474" y="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15875">
                <a:solidFill>
                  <a:srgbClr val="07151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90" name="Freihandform 89">
                <a:extLst>
                  <a:ext uri="{FF2B5EF4-FFF2-40B4-BE49-F238E27FC236}">
                    <a16:creationId xmlns:a16="http://schemas.microsoft.com/office/drawing/2014/main" id="{3F1EBD15-9213-1D4C-BDC3-CA706842D183}"/>
                  </a:ext>
                </a:extLst>
              </p:cNvPr>
              <p:cNvSpPr/>
              <p:nvPr/>
            </p:nvSpPr>
            <p:spPr>
              <a:xfrm flipH="1">
                <a:off x="5652152" y="2991844"/>
                <a:ext cx="73474" cy="820235"/>
              </a:xfrm>
              <a:custGeom>
                <a:avLst/>
                <a:gdLst>
                  <a:gd name="connsiteX0" fmla="*/ 73474 w 73474"/>
                  <a:gd name="connsiteY0" fmla="*/ 0 h 820235"/>
                  <a:gd name="connsiteX1" fmla="*/ 66425 w 73474"/>
                  <a:gd name="connsiteY1" fmla="*/ 8535 h 820235"/>
                  <a:gd name="connsiteX2" fmla="*/ 105 w 73474"/>
                  <a:gd name="connsiteY2" fmla="*/ 130614 h 820235"/>
                  <a:gd name="connsiteX3" fmla="*/ 0 w 73474"/>
                  <a:gd name="connsiteY3" fmla="*/ 130952 h 820235"/>
                  <a:gd name="connsiteX4" fmla="*/ 0 w 73474"/>
                  <a:gd name="connsiteY4" fmla="*/ 689075 h 820235"/>
                  <a:gd name="connsiteX5" fmla="*/ 281 w 73474"/>
                  <a:gd name="connsiteY5" fmla="*/ 689978 h 820235"/>
                  <a:gd name="connsiteX6" fmla="*/ 66678 w 73474"/>
                  <a:gd name="connsiteY6" fmla="*/ 812016 h 820235"/>
                  <a:gd name="connsiteX7" fmla="*/ 73474 w 73474"/>
                  <a:gd name="connsiteY7" fmla="*/ 820235 h 820235"/>
                  <a:gd name="connsiteX8" fmla="*/ 73474 w 73474"/>
                  <a:gd name="connsiteY8" fmla="*/ 0 h 820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3474" h="820235">
                    <a:moveTo>
                      <a:pt x="73474" y="0"/>
                    </a:moveTo>
                    <a:lnTo>
                      <a:pt x="66425" y="8535"/>
                    </a:lnTo>
                    <a:cubicBezTo>
                      <a:pt x="40569" y="46772"/>
                      <a:pt x="18302" y="87626"/>
                      <a:pt x="105" y="130614"/>
                    </a:cubicBezTo>
                    <a:lnTo>
                      <a:pt x="0" y="130952"/>
                    </a:lnTo>
                    <a:lnTo>
                      <a:pt x="0" y="689075"/>
                    </a:lnTo>
                    <a:lnTo>
                      <a:pt x="281" y="689978"/>
                    </a:lnTo>
                    <a:cubicBezTo>
                      <a:pt x="18505" y="732955"/>
                      <a:pt x="40798" y="773795"/>
                      <a:pt x="66678" y="812016"/>
                    </a:cubicBezTo>
                    <a:lnTo>
                      <a:pt x="73474" y="820235"/>
                    </a:lnTo>
                    <a:lnTo>
                      <a:pt x="73474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15875">
                <a:solidFill>
                  <a:srgbClr val="07151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91" name="Freihandform 90">
                <a:extLst>
                  <a:ext uri="{FF2B5EF4-FFF2-40B4-BE49-F238E27FC236}">
                    <a16:creationId xmlns:a16="http://schemas.microsoft.com/office/drawing/2014/main" id="{6823440B-8843-0D47-9432-6C23D8E4A1AC}"/>
                  </a:ext>
                </a:extLst>
              </p:cNvPr>
              <p:cNvSpPr/>
              <p:nvPr/>
            </p:nvSpPr>
            <p:spPr>
              <a:xfrm flipH="1">
                <a:off x="5729226" y="3134387"/>
                <a:ext cx="52766" cy="534967"/>
              </a:xfrm>
              <a:custGeom>
                <a:avLst/>
                <a:gdLst>
                  <a:gd name="connsiteX0" fmla="*/ 52766 w 52766"/>
                  <a:gd name="connsiteY0" fmla="*/ 0 h 534967"/>
                  <a:gd name="connsiteX1" fmla="*/ 14577 w 52766"/>
                  <a:gd name="connsiteY1" fmla="*/ 122961 h 534967"/>
                  <a:gd name="connsiteX2" fmla="*/ 1 w 52766"/>
                  <a:gd name="connsiteY2" fmla="*/ 267771 h 534967"/>
                  <a:gd name="connsiteX3" fmla="*/ 14668 w 52766"/>
                  <a:gd name="connsiteY3" fmla="*/ 412572 h 534967"/>
                  <a:gd name="connsiteX4" fmla="*/ 52766 w 52766"/>
                  <a:gd name="connsiteY4" fmla="*/ 534967 h 534967"/>
                  <a:gd name="connsiteX5" fmla="*/ 52766 w 52766"/>
                  <a:gd name="connsiteY5" fmla="*/ 0 h 534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2766" h="534967">
                    <a:moveTo>
                      <a:pt x="52766" y="0"/>
                    </a:moveTo>
                    <a:lnTo>
                      <a:pt x="14577" y="122961"/>
                    </a:lnTo>
                    <a:cubicBezTo>
                      <a:pt x="5005" y="169738"/>
                      <a:pt x="-14" y="218169"/>
                      <a:pt x="1" y="267771"/>
                    </a:cubicBezTo>
                    <a:cubicBezTo>
                      <a:pt x="17" y="317374"/>
                      <a:pt x="5067" y="365801"/>
                      <a:pt x="14668" y="412572"/>
                    </a:cubicBezTo>
                    <a:lnTo>
                      <a:pt x="52766" y="534967"/>
                    </a:lnTo>
                    <a:lnTo>
                      <a:pt x="52766" y="0"/>
                    </a:lnTo>
                    <a:close/>
                  </a:path>
                </a:pathLst>
              </a:custGeom>
              <a:solidFill>
                <a:schemeClr val="bg2">
                  <a:lumMod val="20000"/>
                  <a:lumOff val="80000"/>
                </a:schemeClr>
              </a:solidFill>
              <a:ln w="15875">
                <a:solidFill>
                  <a:srgbClr val="07151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99" name="Freihandform 98">
                <a:extLst>
                  <a:ext uri="{FF2B5EF4-FFF2-40B4-BE49-F238E27FC236}">
                    <a16:creationId xmlns:a16="http://schemas.microsoft.com/office/drawing/2014/main" id="{7D6713A0-C310-8D4E-BCC1-28F53026333B}"/>
                  </a:ext>
                </a:extLst>
              </p:cNvPr>
              <p:cNvSpPr/>
              <p:nvPr/>
            </p:nvSpPr>
            <p:spPr>
              <a:xfrm flipH="1">
                <a:off x="5725626" y="3669354"/>
                <a:ext cx="3600" cy="361207"/>
              </a:xfrm>
              <a:custGeom>
                <a:avLst/>
                <a:gdLst>
                  <a:gd name="connsiteX0" fmla="*/ 0 w 3600"/>
                  <a:gd name="connsiteY0" fmla="*/ 0 h 361207"/>
                  <a:gd name="connsiteX1" fmla="*/ 0 w 3600"/>
                  <a:gd name="connsiteY1" fmla="*/ 361207 h 361207"/>
                  <a:gd name="connsiteX2" fmla="*/ 3600 w 3600"/>
                  <a:gd name="connsiteY2" fmla="*/ 361207 h 361207"/>
                  <a:gd name="connsiteX3" fmla="*/ 3600 w 3600"/>
                  <a:gd name="connsiteY3" fmla="*/ 11565 h 361207"/>
                  <a:gd name="connsiteX4" fmla="*/ 0 w 3600"/>
                  <a:gd name="connsiteY4" fmla="*/ 0 h 361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00" h="361207">
                    <a:moveTo>
                      <a:pt x="0" y="0"/>
                    </a:moveTo>
                    <a:lnTo>
                      <a:pt x="0" y="361207"/>
                    </a:lnTo>
                    <a:lnTo>
                      <a:pt x="3600" y="361207"/>
                    </a:lnTo>
                    <a:lnTo>
                      <a:pt x="3600" y="11565"/>
                    </a:lnTo>
                    <a:lnTo>
                      <a:pt x="0" y="0"/>
                    </a:lnTo>
                    <a:close/>
                  </a:path>
                </a:pathLst>
              </a:custGeom>
              <a:ln w="15875">
                <a:solidFill>
                  <a:srgbClr val="07151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100" name="Freihandform 99">
                <a:extLst>
                  <a:ext uri="{FF2B5EF4-FFF2-40B4-BE49-F238E27FC236}">
                    <a16:creationId xmlns:a16="http://schemas.microsoft.com/office/drawing/2014/main" id="{CB9B2307-2823-CE49-AAA6-F9E2454BB10F}"/>
                  </a:ext>
                </a:extLst>
              </p:cNvPr>
              <p:cNvSpPr/>
              <p:nvPr/>
            </p:nvSpPr>
            <p:spPr>
              <a:xfrm flipH="1">
                <a:off x="5648552" y="3812078"/>
                <a:ext cx="3600" cy="218482"/>
              </a:xfrm>
              <a:custGeom>
                <a:avLst/>
                <a:gdLst>
                  <a:gd name="connsiteX0" fmla="*/ 0 w 3600"/>
                  <a:gd name="connsiteY0" fmla="*/ 0 h 218482"/>
                  <a:gd name="connsiteX1" fmla="*/ 0 w 3600"/>
                  <a:gd name="connsiteY1" fmla="*/ 218482 h 218482"/>
                  <a:gd name="connsiteX2" fmla="*/ 3600 w 3600"/>
                  <a:gd name="connsiteY2" fmla="*/ 218482 h 218482"/>
                  <a:gd name="connsiteX3" fmla="*/ 3600 w 3600"/>
                  <a:gd name="connsiteY3" fmla="*/ 4353 h 218482"/>
                  <a:gd name="connsiteX4" fmla="*/ 0 w 3600"/>
                  <a:gd name="connsiteY4" fmla="*/ 0 h 218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00" h="218482">
                    <a:moveTo>
                      <a:pt x="0" y="0"/>
                    </a:moveTo>
                    <a:lnTo>
                      <a:pt x="0" y="218482"/>
                    </a:lnTo>
                    <a:lnTo>
                      <a:pt x="3600" y="218482"/>
                    </a:lnTo>
                    <a:lnTo>
                      <a:pt x="3600" y="4353"/>
                    </a:lnTo>
                    <a:lnTo>
                      <a:pt x="0" y="0"/>
                    </a:lnTo>
                    <a:close/>
                  </a:path>
                </a:pathLst>
              </a:custGeom>
              <a:ln w="15875">
                <a:solidFill>
                  <a:srgbClr val="07151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101" name="Freihandform 100">
                <a:extLst>
                  <a:ext uri="{FF2B5EF4-FFF2-40B4-BE49-F238E27FC236}">
                    <a16:creationId xmlns:a16="http://schemas.microsoft.com/office/drawing/2014/main" id="{68539071-3ECB-4847-B070-AE24738C5B81}"/>
                  </a:ext>
                </a:extLst>
              </p:cNvPr>
              <p:cNvSpPr/>
              <p:nvPr/>
            </p:nvSpPr>
            <p:spPr>
              <a:xfrm flipH="1">
                <a:off x="5571478" y="3905286"/>
                <a:ext cx="3600" cy="125275"/>
              </a:xfrm>
              <a:custGeom>
                <a:avLst/>
                <a:gdLst>
                  <a:gd name="connsiteX0" fmla="*/ 0 w 3600"/>
                  <a:gd name="connsiteY0" fmla="*/ 0 h 125275"/>
                  <a:gd name="connsiteX1" fmla="*/ 0 w 3600"/>
                  <a:gd name="connsiteY1" fmla="*/ 125275 h 125275"/>
                  <a:gd name="connsiteX2" fmla="*/ 3600 w 3600"/>
                  <a:gd name="connsiteY2" fmla="*/ 125275 h 125275"/>
                  <a:gd name="connsiteX3" fmla="*/ 3600 w 3600"/>
                  <a:gd name="connsiteY3" fmla="*/ 4354 h 125275"/>
                  <a:gd name="connsiteX4" fmla="*/ 0 w 3600"/>
                  <a:gd name="connsiteY4" fmla="*/ 0 h 12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00" h="125275">
                    <a:moveTo>
                      <a:pt x="0" y="0"/>
                    </a:moveTo>
                    <a:lnTo>
                      <a:pt x="0" y="125275"/>
                    </a:lnTo>
                    <a:lnTo>
                      <a:pt x="3600" y="125275"/>
                    </a:lnTo>
                    <a:lnTo>
                      <a:pt x="3600" y="4354"/>
                    </a:lnTo>
                    <a:lnTo>
                      <a:pt x="0" y="0"/>
                    </a:lnTo>
                    <a:close/>
                  </a:path>
                </a:pathLst>
              </a:custGeom>
              <a:ln w="15875">
                <a:solidFill>
                  <a:srgbClr val="07151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102" name="Freihandform 101">
                <a:extLst>
                  <a:ext uri="{FF2B5EF4-FFF2-40B4-BE49-F238E27FC236}">
                    <a16:creationId xmlns:a16="http://schemas.microsoft.com/office/drawing/2014/main" id="{024C62F8-AED0-504B-86F1-6A25A264DA13}"/>
                  </a:ext>
                </a:extLst>
              </p:cNvPr>
              <p:cNvSpPr/>
              <p:nvPr/>
            </p:nvSpPr>
            <p:spPr>
              <a:xfrm flipH="1">
                <a:off x="5494404" y="3970306"/>
                <a:ext cx="3600" cy="60255"/>
              </a:xfrm>
              <a:custGeom>
                <a:avLst/>
                <a:gdLst>
                  <a:gd name="connsiteX0" fmla="*/ 0 w 3600"/>
                  <a:gd name="connsiteY0" fmla="*/ 0 h 60255"/>
                  <a:gd name="connsiteX1" fmla="*/ 0 w 3600"/>
                  <a:gd name="connsiteY1" fmla="*/ 60255 h 60255"/>
                  <a:gd name="connsiteX2" fmla="*/ 3600 w 3600"/>
                  <a:gd name="connsiteY2" fmla="*/ 60255 h 60255"/>
                  <a:gd name="connsiteX3" fmla="*/ 3600 w 3600"/>
                  <a:gd name="connsiteY3" fmla="*/ 2964 h 60255"/>
                  <a:gd name="connsiteX4" fmla="*/ 0 w 3600"/>
                  <a:gd name="connsiteY4" fmla="*/ 0 h 60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00" h="60255">
                    <a:moveTo>
                      <a:pt x="0" y="0"/>
                    </a:moveTo>
                    <a:lnTo>
                      <a:pt x="0" y="60255"/>
                    </a:lnTo>
                    <a:lnTo>
                      <a:pt x="3600" y="60255"/>
                    </a:lnTo>
                    <a:lnTo>
                      <a:pt x="3600" y="2964"/>
                    </a:lnTo>
                    <a:lnTo>
                      <a:pt x="0" y="0"/>
                    </a:lnTo>
                    <a:close/>
                  </a:path>
                </a:pathLst>
              </a:custGeom>
              <a:ln w="15875">
                <a:solidFill>
                  <a:srgbClr val="07151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103" name="Freihandform 102">
                <a:extLst>
                  <a:ext uri="{FF2B5EF4-FFF2-40B4-BE49-F238E27FC236}">
                    <a16:creationId xmlns:a16="http://schemas.microsoft.com/office/drawing/2014/main" id="{2E3867B7-1498-4A48-91CC-A89D207F0183}"/>
                  </a:ext>
                </a:extLst>
              </p:cNvPr>
              <p:cNvSpPr/>
              <p:nvPr/>
            </p:nvSpPr>
            <p:spPr>
              <a:xfrm flipH="1">
                <a:off x="5417330" y="4021494"/>
                <a:ext cx="3600" cy="9066"/>
              </a:xfrm>
              <a:custGeom>
                <a:avLst/>
                <a:gdLst>
                  <a:gd name="connsiteX0" fmla="*/ 0 w 3600"/>
                  <a:gd name="connsiteY0" fmla="*/ 0 h 9066"/>
                  <a:gd name="connsiteX1" fmla="*/ 0 w 3600"/>
                  <a:gd name="connsiteY1" fmla="*/ 9066 h 9066"/>
                  <a:gd name="connsiteX2" fmla="*/ 3600 w 3600"/>
                  <a:gd name="connsiteY2" fmla="*/ 9066 h 9066"/>
                  <a:gd name="connsiteX3" fmla="*/ 3600 w 3600"/>
                  <a:gd name="connsiteY3" fmla="*/ 1950 h 9066"/>
                  <a:gd name="connsiteX4" fmla="*/ 0 w 3600"/>
                  <a:gd name="connsiteY4" fmla="*/ 0 h 9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00" h="9066">
                    <a:moveTo>
                      <a:pt x="0" y="0"/>
                    </a:moveTo>
                    <a:lnTo>
                      <a:pt x="0" y="9066"/>
                    </a:lnTo>
                    <a:lnTo>
                      <a:pt x="3600" y="9066"/>
                    </a:lnTo>
                    <a:lnTo>
                      <a:pt x="3600" y="1950"/>
                    </a:lnTo>
                    <a:lnTo>
                      <a:pt x="0" y="0"/>
                    </a:lnTo>
                    <a:close/>
                  </a:path>
                </a:pathLst>
              </a:custGeom>
              <a:ln w="15875">
                <a:solidFill>
                  <a:srgbClr val="07151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/>
              </a:p>
            </p:txBody>
          </p:sp>
        </p:grpSp>
        <p:sp>
          <p:nvSpPr>
            <p:cNvPr id="75" name="Freihandform 74">
              <a:extLst>
                <a:ext uri="{FF2B5EF4-FFF2-40B4-BE49-F238E27FC236}">
                  <a16:creationId xmlns:a16="http://schemas.microsoft.com/office/drawing/2014/main" id="{F2B1AD5A-91DD-D74B-A68C-2C0A9A109F2B}"/>
                </a:ext>
              </a:extLst>
            </p:cNvPr>
            <p:cNvSpPr/>
            <p:nvPr/>
          </p:nvSpPr>
          <p:spPr>
            <a:xfrm>
              <a:off x="5587530" y="2865612"/>
              <a:ext cx="2345709" cy="1948146"/>
            </a:xfrm>
            <a:custGeom>
              <a:avLst/>
              <a:gdLst>
                <a:gd name="connsiteX0" fmla="*/ 978715 w 1906498"/>
                <a:gd name="connsiteY0" fmla="*/ 235069 h 1815643"/>
                <a:gd name="connsiteX1" fmla="*/ 359515 w 1906498"/>
                <a:gd name="connsiteY1" fmla="*/ 907821 h 1815643"/>
                <a:gd name="connsiteX2" fmla="*/ 978715 w 1906498"/>
                <a:gd name="connsiteY2" fmla="*/ 1580573 h 1815643"/>
                <a:gd name="connsiteX3" fmla="*/ 1597915 w 1906498"/>
                <a:gd name="connsiteY3" fmla="*/ 907821 h 1815643"/>
                <a:gd name="connsiteX4" fmla="*/ 978715 w 1906498"/>
                <a:gd name="connsiteY4" fmla="*/ 235069 h 1815643"/>
                <a:gd name="connsiteX5" fmla="*/ 0 w 1906498"/>
                <a:gd name="connsiteY5" fmla="*/ 0 h 1815643"/>
                <a:gd name="connsiteX6" fmla="*/ 1906498 w 1906498"/>
                <a:gd name="connsiteY6" fmla="*/ 0 h 1815643"/>
                <a:gd name="connsiteX7" fmla="*/ 1906498 w 1906498"/>
                <a:gd name="connsiteY7" fmla="*/ 1815643 h 1815643"/>
                <a:gd name="connsiteX8" fmla="*/ 0 w 1906498"/>
                <a:gd name="connsiteY8" fmla="*/ 1815643 h 181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6498" h="1815643">
                  <a:moveTo>
                    <a:pt x="978715" y="235069"/>
                  </a:moveTo>
                  <a:cubicBezTo>
                    <a:pt x="636740" y="235069"/>
                    <a:pt x="359515" y="536270"/>
                    <a:pt x="359515" y="907821"/>
                  </a:cubicBezTo>
                  <a:cubicBezTo>
                    <a:pt x="359515" y="1279372"/>
                    <a:pt x="636740" y="1580573"/>
                    <a:pt x="978715" y="1580573"/>
                  </a:cubicBezTo>
                  <a:cubicBezTo>
                    <a:pt x="1320690" y="1580573"/>
                    <a:pt x="1597915" y="1279372"/>
                    <a:pt x="1597915" y="907821"/>
                  </a:cubicBezTo>
                  <a:cubicBezTo>
                    <a:pt x="1597915" y="536270"/>
                    <a:pt x="1320690" y="235069"/>
                    <a:pt x="978715" y="235069"/>
                  </a:cubicBezTo>
                  <a:close/>
                  <a:moveTo>
                    <a:pt x="0" y="0"/>
                  </a:moveTo>
                  <a:lnTo>
                    <a:pt x="1906498" y="0"/>
                  </a:lnTo>
                  <a:lnTo>
                    <a:pt x="1906498" y="1815643"/>
                  </a:lnTo>
                  <a:lnTo>
                    <a:pt x="0" y="18156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feld 135">
                <a:extLst>
                  <a:ext uri="{FF2B5EF4-FFF2-40B4-BE49-F238E27FC236}">
                    <a16:creationId xmlns:a16="http://schemas.microsoft.com/office/drawing/2014/main" id="{BDEB0920-A220-3C4F-B90D-A04CB8F3FD43}"/>
                  </a:ext>
                </a:extLst>
              </p:cNvPr>
              <p:cNvSpPr txBox="1"/>
              <p:nvPr/>
            </p:nvSpPr>
            <p:spPr>
              <a:xfrm>
                <a:off x="1323030" y="2452996"/>
                <a:ext cx="4208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MuktaMahee Regular" panose="020B0000000000000000" pitchFamily="34" charset="77"/>
                            </a:rPr>
                          </m:ctrlPr>
                        </m:sSubPr>
                        <m:e>
                          <m:r>
                            <a:rPr lang="de-DE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MuktaMahee Regular" panose="020B0000000000000000" pitchFamily="34" charset="77"/>
                            </a:rPr>
                            <m:t>𝒮</m:t>
                          </m:r>
                        </m:e>
                        <m:sub>
                          <m:r>
                            <a:rPr lang="de-DE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MuktaMahee Regular" panose="020B0000000000000000" pitchFamily="34" charset="77"/>
                            </a:rPr>
                            <m:t>𝒵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bg1"/>
                  </a:solidFill>
                  <a:latin typeface="MuktaMahee Regular" panose="020B0000000000000000" pitchFamily="34" charset="77"/>
                  <a:cs typeface="MuktaMahee Regular" panose="020B0000000000000000" pitchFamily="34" charset="77"/>
                </a:endParaRPr>
              </a:p>
            </p:txBody>
          </p:sp>
        </mc:Choice>
        <mc:Fallback xmlns="">
          <p:sp>
            <p:nvSpPr>
              <p:cNvPr id="136" name="Textfeld 135">
                <a:extLst>
                  <a:ext uri="{FF2B5EF4-FFF2-40B4-BE49-F238E27FC236}">
                    <a16:creationId xmlns:a16="http://schemas.microsoft.com/office/drawing/2014/main" id="{BDEB0920-A220-3C4F-B90D-A04CB8F3F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030" y="2452996"/>
                <a:ext cx="420884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feld 131">
                <a:extLst>
                  <a:ext uri="{FF2B5EF4-FFF2-40B4-BE49-F238E27FC236}">
                    <a16:creationId xmlns:a16="http://schemas.microsoft.com/office/drawing/2014/main" id="{8778A3E3-220D-8A46-ACAF-7E24D7A863F0}"/>
                  </a:ext>
                </a:extLst>
              </p:cNvPr>
              <p:cNvSpPr txBox="1"/>
              <p:nvPr/>
            </p:nvSpPr>
            <p:spPr>
              <a:xfrm>
                <a:off x="5172502" y="2747271"/>
                <a:ext cx="35195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uktaMahee Regular" panose="020B0000000000000000" pitchFamily="34" charset="77"/>
                        </a:rPr>
                        <m:t>𝒯</m:t>
                      </m:r>
                    </m:oMath>
                  </m:oMathPara>
                </a14:m>
                <a:endParaRPr lang="en-GB" dirty="0">
                  <a:solidFill>
                    <a:schemeClr val="bg1"/>
                  </a:solidFill>
                  <a:latin typeface="MuktaMahee Regular" panose="020B0000000000000000" pitchFamily="34" charset="77"/>
                  <a:cs typeface="MuktaMahee Regular" panose="020B0000000000000000" pitchFamily="34" charset="77"/>
                </a:endParaRPr>
              </a:p>
            </p:txBody>
          </p:sp>
        </mc:Choice>
        <mc:Fallback xmlns="">
          <p:sp>
            <p:nvSpPr>
              <p:cNvPr id="132" name="Textfeld 131">
                <a:extLst>
                  <a:ext uri="{FF2B5EF4-FFF2-40B4-BE49-F238E27FC236}">
                    <a16:creationId xmlns:a16="http://schemas.microsoft.com/office/drawing/2014/main" id="{8778A3E3-220D-8A46-ACAF-7E24D7A86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502" y="2747271"/>
                <a:ext cx="351956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feld 136">
                <a:extLst>
                  <a:ext uri="{FF2B5EF4-FFF2-40B4-BE49-F238E27FC236}">
                    <a16:creationId xmlns:a16="http://schemas.microsoft.com/office/drawing/2014/main" id="{70544823-DAAB-DB41-A23D-5B316B6F230C}"/>
                  </a:ext>
                </a:extLst>
              </p:cNvPr>
              <p:cNvSpPr txBox="1"/>
              <p:nvPr/>
            </p:nvSpPr>
            <p:spPr>
              <a:xfrm>
                <a:off x="5995599" y="2727726"/>
                <a:ext cx="3978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MuktaMahee Regular" panose="020B0000000000000000" pitchFamily="34" charset="77"/>
                            </a:rPr>
                          </m:ctrlPr>
                        </m:sSubPr>
                        <m:e>
                          <m:r>
                            <a:rPr lang="de-DE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MuktaMahee Regular" panose="020B0000000000000000" pitchFamily="34" charset="77"/>
                            </a:rPr>
                            <m:t>𝒮</m:t>
                          </m:r>
                        </m:e>
                        <m:sub>
                          <m:r>
                            <a:rPr lang="de-DE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MuktaMahee Regular" panose="020B0000000000000000" pitchFamily="34" charset="77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bg1"/>
                  </a:solidFill>
                  <a:latin typeface="MuktaMahee Regular" panose="020B0000000000000000" pitchFamily="34" charset="77"/>
                  <a:cs typeface="MuktaMahee Regular" panose="020B0000000000000000" pitchFamily="34" charset="77"/>
                </a:endParaRPr>
              </a:p>
            </p:txBody>
          </p:sp>
        </mc:Choice>
        <mc:Fallback xmlns="">
          <p:sp>
            <p:nvSpPr>
              <p:cNvPr id="137" name="Textfeld 136">
                <a:extLst>
                  <a:ext uri="{FF2B5EF4-FFF2-40B4-BE49-F238E27FC236}">
                    <a16:creationId xmlns:a16="http://schemas.microsoft.com/office/drawing/2014/main" id="{70544823-DAAB-DB41-A23D-5B316B6F2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5599" y="2727726"/>
                <a:ext cx="397801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hteck 4">
            <a:extLst>
              <a:ext uri="{FF2B5EF4-FFF2-40B4-BE49-F238E27FC236}">
                <a16:creationId xmlns:a16="http://schemas.microsoft.com/office/drawing/2014/main" id="{8ED8B2AC-53B2-2E48-AC54-40049D41555D}"/>
              </a:ext>
            </a:extLst>
          </p:cNvPr>
          <p:cNvSpPr/>
          <p:nvPr/>
        </p:nvSpPr>
        <p:spPr>
          <a:xfrm>
            <a:off x="2551923" y="2452996"/>
            <a:ext cx="1506894" cy="9177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0106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82139D-B728-F444-A8FD-9290FF52C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</a:t>
            </a:r>
            <a:r>
              <a:rPr lang="en-US" noProof="0" dirty="0"/>
              <a:t>bias </a:t>
            </a:r>
            <a:r>
              <a:rPr lang="en-US" noProof="0" dirty="0">
                <a:solidFill>
                  <a:schemeClr val="dk1">
                    <a:alpha val="25000"/>
                  </a:schemeClr>
                </a:solidFill>
              </a:rPr>
              <a:t>[experiment 3]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7;p1">
                <a:extLst>
                  <a:ext uri="{FF2B5EF4-FFF2-40B4-BE49-F238E27FC236}">
                    <a16:creationId xmlns:a16="http://schemas.microsoft.com/office/drawing/2014/main" id="{32B43E0C-A523-DA4C-9E6D-1FCDBFF614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9138" y="1275137"/>
                <a:ext cx="7704000" cy="4990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ukta"/>
                  <a:buChar char="●"/>
                  <a:defRPr sz="1600" b="0" i="0" u="none" strike="noStrike" cap="none">
                    <a:solidFill>
                      <a:schemeClr val="dk1"/>
                    </a:solidFill>
                    <a:latin typeface="Mukta"/>
                    <a:ea typeface="Mukta"/>
                    <a:cs typeface="Mukta"/>
                    <a:sym typeface="Mukta"/>
                  </a:defRPr>
                </a:lvl1pPr>
                <a:lvl2pPr marL="914400" marR="0" lvl="1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ukta"/>
                  <a:buChar char="○"/>
                  <a:defRPr sz="1600" b="0" i="0" u="none" strike="noStrike" cap="none">
                    <a:solidFill>
                      <a:schemeClr val="dk1"/>
                    </a:solidFill>
                    <a:latin typeface="Mukta"/>
                    <a:ea typeface="Mukta"/>
                    <a:cs typeface="Mukta"/>
                    <a:sym typeface="Mukta"/>
                  </a:defRPr>
                </a:lvl2pPr>
                <a:lvl3pPr marL="1371600" marR="0" lvl="2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ukta"/>
                  <a:buChar char="■"/>
                  <a:defRPr sz="1600" b="0" i="0" u="none" strike="noStrike" cap="none">
                    <a:solidFill>
                      <a:schemeClr val="dk1"/>
                    </a:solidFill>
                    <a:latin typeface="Mukta"/>
                    <a:ea typeface="Mukta"/>
                    <a:cs typeface="Mukta"/>
                    <a:sym typeface="Mukta"/>
                  </a:defRPr>
                </a:lvl3pPr>
                <a:lvl4pPr marL="1828800" marR="0" lvl="3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ukta"/>
                  <a:buChar char="●"/>
                  <a:defRPr sz="1600" b="0" i="0" u="none" strike="noStrike" cap="none">
                    <a:solidFill>
                      <a:schemeClr val="dk1"/>
                    </a:solidFill>
                    <a:latin typeface="Mukta"/>
                    <a:ea typeface="Mukta"/>
                    <a:cs typeface="Mukta"/>
                    <a:sym typeface="Mukta"/>
                  </a:defRPr>
                </a:lvl4pPr>
                <a:lvl5pPr marL="2286000" marR="0" lvl="4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ukta"/>
                  <a:buChar char="○"/>
                  <a:defRPr sz="1600" b="0" i="0" u="none" strike="noStrike" cap="none">
                    <a:solidFill>
                      <a:schemeClr val="dk1"/>
                    </a:solidFill>
                    <a:latin typeface="Mukta"/>
                    <a:ea typeface="Mukta"/>
                    <a:cs typeface="Mukta"/>
                    <a:sym typeface="Mukta"/>
                  </a:defRPr>
                </a:lvl5pPr>
                <a:lvl6pPr marL="2743200" marR="0" lvl="5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ukta"/>
                  <a:buChar char="■"/>
                  <a:defRPr sz="1600" b="0" i="0" u="none" strike="noStrike" cap="none">
                    <a:solidFill>
                      <a:schemeClr val="dk1"/>
                    </a:solidFill>
                    <a:latin typeface="Mukta"/>
                    <a:ea typeface="Mukta"/>
                    <a:cs typeface="Mukta"/>
                    <a:sym typeface="Mukta"/>
                  </a:defRPr>
                </a:lvl6pPr>
                <a:lvl7pPr marL="3200400" marR="0" lvl="6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ukta"/>
                  <a:buChar char="●"/>
                  <a:defRPr sz="1600" b="0" i="0" u="none" strike="noStrike" cap="none">
                    <a:solidFill>
                      <a:schemeClr val="dk1"/>
                    </a:solidFill>
                    <a:latin typeface="Mukta"/>
                    <a:ea typeface="Mukta"/>
                    <a:cs typeface="Mukta"/>
                    <a:sym typeface="Mukta"/>
                  </a:defRPr>
                </a:lvl7pPr>
                <a:lvl8pPr marL="3657600" marR="0" lvl="7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ukta"/>
                  <a:buChar char="○"/>
                  <a:defRPr sz="1600" b="0" i="0" u="none" strike="noStrike" cap="none">
                    <a:solidFill>
                      <a:schemeClr val="dk1"/>
                    </a:solidFill>
                    <a:latin typeface="Mukta"/>
                    <a:ea typeface="Mukta"/>
                    <a:cs typeface="Mukta"/>
                    <a:sym typeface="Mukta"/>
                  </a:defRPr>
                </a:lvl8pPr>
                <a:lvl9pPr marL="4114800" marR="0" lvl="8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ukta"/>
                  <a:buChar char="■"/>
                  <a:defRPr sz="1600" b="0" i="0" u="none" strike="noStrike" cap="none">
                    <a:solidFill>
                      <a:schemeClr val="dk1"/>
                    </a:solidFill>
                    <a:latin typeface="Mukta"/>
                    <a:ea typeface="Mukta"/>
                    <a:cs typeface="Mukta"/>
                    <a:sym typeface="Mukta"/>
                  </a:defRPr>
                </a:lvl9pPr>
              </a:lstStyle>
              <a:p>
                <a:pPr marL="127000" indent="0">
                  <a:buNone/>
                </a:pPr>
                <a:r>
                  <a:rPr lang="en-US" b="1" dirty="0">
                    <a:solidFill>
                      <a:schemeClr val="tx1"/>
                    </a:solidFill>
                  </a:rPr>
                  <a:t>Hypothesis : </a:t>
                </a:r>
                <a:r>
                  <a:rPr lang="en-US" dirty="0">
                    <a:solidFill>
                      <a:schemeClr val="tx1"/>
                    </a:solidFill>
                  </a:rPr>
                  <a:t>given example sets </a:t>
                </a:r>
                <a:r>
                  <a:rPr lang="en-US" dirty="0">
                    <a:latin typeface="MuktaMahee Regular" panose="020B0000000000000000" pitchFamily="34" charset="77"/>
                    <a:ea typeface="Cambria Math" panose="02040503050406030204" pitchFamily="18" charset="0"/>
                    <a:cs typeface="MuktaMahee Regular" panose="020B0000000000000000" pitchFamily="34" charset="77"/>
                  </a:rPr>
                  <a:t>Sample se</a:t>
                </a:r>
                <a:r>
                  <a:rPr lang="en-US" dirty="0">
                    <a:solidFill>
                      <a:schemeClr val="tx1"/>
                    </a:solidFill>
                    <a:latin typeface="MuktaMahee Regular" panose="020B0000000000000000" pitchFamily="34" charset="77"/>
                    <a:ea typeface="Cambria Math" panose="02040503050406030204" pitchFamily="18" charset="0"/>
                    <a:cs typeface="MuktaMahee Regular" panose="020B0000000000000000" pitchFamily="34" charset="77"/>
                  </a:rPr>
                  <a:t>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uktaMahee Regular" panose="020B0000000000000000" pitchFamily="34" charset="77"/>
                          </a:rPr>
                        </m:ctrlPr>
                      </m:sSubPr>
                      <m:e>
                        <m: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uktaMahee Regular" panose="020B0000000000000000" pitchFamily="34" charset="77"/>
                          </a:rPr>
                          <m:t>𝒮</m:t>
                        </m:r>
                      </m:e>
                      <m:sub>
                        <m: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uktaMahee Regular" panose="020B0000000000000000" pitchFamily="34" charset="77"/>
                          </a:rPr>
                          <m:t>𝑧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MuktaMahee Regular" panose="020B0000000000000000" pitchFamily="34" charset="77"/>
                      </a:rPr>
                      <m:t>⊂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MuktaMahee Regular" panose="020B0000000000000000" pitchFamily="34" charset="77"/>
                      </a:rPr>
                      <m:t>𝒮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MuktaMahee Regular" panose="020B0000000000000000" pitchFamily="34" charset="77"/>
                      </a:rPr>
                      <m:t>⊂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MuktaMahee Regular" panose="020B0000000000000000" pitchFamily="34" charset="77"/>
                      </a:rPr>
                      <m:t>𝒟</m:t>
                    </m:r>
                    <m: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MuktaMahee Regular" panose="020B0000000000000000" pitchFamily="34" charset="77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and two disjoint subsets </a:t>
                </a:r>
                <a14:m>
                  <m:oMath xmlns:m="http://schemas.openxmlformats.org/officeDocument/2006/math">
                    <m:r>
                      <a:rPr lang="de-DE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MuktaMahee Regular" panose="020B0000000000000000" pitchFamily="34" charset="77"/>
                      </a:rPr>
                      <m:t>𝒮</m:t>
                    </m:r>
                    <m:r>
                      <a:rPr lang="de-DE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MuktaMahee Regular" panose="020B0000000000000000" pitchFamily="34" charset="77"/>
                      </a:rPr>
                      <m:t> \</m:t>
                    </m:r>
                    <m:sSub>
                      <m:sSubPr>
                        <m:ctrlP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uktaMahee Regular" panose="020B0000000000000000" pitchFamily="34" charset="77"/>
                          </a:rPr>
                        </m:ctrlPr>
                      </m:sSubPr>
                      <m:e>
                        <m: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uktaMahee Regular" panose="020B0000000000000000" pitchFamily="34" charset="77"/>
                          </a:rPr>
                          <m:t>𝒮</m:t>
                        </m:r>
                      </m:e>
                      <m:sub>
                        <m: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uktaMahee Regular" panose="020B0000000000000000" pitchFamily="34" charset="77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  <a:latin typeface="MuktaMahee Regular" panose="020B0000000000000000" pitchFamily="34" charset="77"/>
                    <a:cs typeface="MuktaMahee Regular" panose="020B0000000000000000" pitchFamily="34" charset="77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uktaMahee Regular" panose="020B0000000000000000" pitchFamily="34" charset="77"/>
                          </a:rPr>
                        </m:ctrlPr>
                      </m:sSubPr>
                      <m:e>
                        <m: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uktaMahee Regular" panose="020B0000000000000000" pitchFamily="34" charset="77"/>
                          </a:rPr>
                          <m:t>𝒮</m:t>
                        </m:r>
                      </m:e>
                      <m:sub>
                        <m: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uktaMahee Regular" panose="020B0000000000000000" pitchFamily="34" charset="77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  <a:latin typeface="MuktaMahee Regular" panose="020B0000000000000000" pitchFamily="34" charset="77"/>
                    <a:cs typeface="MuktaMahee Regular" panose="020B0000000000000000" pitchFamily="34" charset="77"/>
                  </a:rPr>
                  <a:t>. The model trained on </a:t>
                </a:r>
                <a14:m>
                  <m:oMath xmlns:m="http://schemas.openxmlformats.org/officeDocument/2006/math">
                    <m:r>
                      <a:rPr lang="de-DE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MuktaMahee Regular" panose="020B0000000000000000" pitchFamily="34" charset="77"/>
                      </a:rPr>
                      <m:t>𝒮</m:t>
                    </m:r>
                    <m:r>
                      <a:rPr lang="de-DE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MuktaMahee Regular" panose="020B0000000000000000" pitchFamily="34" charset="77"/>
                      </a:rPr>
                      <m:t> \</m:t>
                    </m:r>
                    <m:sSub>
                      <m:sSubPr>
                        <m:ctrlP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uktaMahee Regular" panose="020B0000000000000000" pitchFamily="34" charset="77"/>
                          </a:rPr>
                        </m:ctrlPr>
                      </m:sSubPr>
                      <m:e>
                        <m: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uktaMahee Regular" panose="020B0000000000000000" pitchFamily="34" charset="77"/>
                          </a:rPr>
                          <m:t>𝒮</m:t>
                        </m:r>
                      </m:e>
                      <m:sub>
                        <m: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uktaMahee Regular" panose="020B0000000000000000" pitchFamily="34" charset="77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  <a:latin typeface="MuktaMahee Regular" panose="020B0000000000000000" pitchFamily="34" charset="77"/>
                    <a:cs typeface="MuktaMahee Regular" panose="020B0000000000000000" pitchFamily="34" charset="77"/>
                  </a:rPr>
                  <a:t>  does not generalize well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uktaMahee Regular" panose="020B0000000000000000" pitchFamily="34" charset="77"/>
                          </a:rPr>
                        </m:ctrlPr>
                      </m:sSubPr>
                      <m:e>
                        <m: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uktaMahee Regular" panose="020B0000000000000000" pitchFamily="34" charset="77"/>
                          </a:rPr>
                          <m:t>𝒮</m:t>
                        </m:r>
                      </m:e>
                      <m:sub>
                        <m: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uktaMahee Regular" panose="020B0000000000000000" pitchFamily="34" charset="77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  <a:latin typeface="MuktaMahee Regular" panose="020B0000000000000000" pitchFamily="34" charset="77"/>
                    <a:cs typeface="MuktaMahee Regular" panose="020B0000000000000000" pitchFamily="34" charset="77"/>
                  </a:rPr>
                  <a:t>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Google Shape;7;p1">
                <a:extLst>
                  <a:ext uri="{FF2B5EF4-FFF2-40B4-BE49-F238E27FC236}">
                    <a16:creationId xmlns:a16="http://schemas.microsoft.com/office/drawing/2014/main" id="{32B43E0C-A523-DA4C-9E6D-1FCDBFF61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138" y="1275137"/>
                <a:ext cx="7704000" cy="499046"/>
              </a:xfrm>
              <a:prstGeom prst="rect">
                <a:avLst/>
              </a:prstGeom>
              <a:blipFill>
                <a:blip r:embed="rId2"/>
                <a:stretch>
                  <a:fillRect b="-4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3" name="Gruppieren 162">
            <a:extLst>
              <a:ext uri="{FF2B5EF4-FFF2-40B4-BE49-F238E27FC236}">
                <a16:creationId xmlns:a16="http://schemas.microsoft.com/office/drawing/2014/main" id="{A9B1DEFA-1591-514E-9FCB-745209F98A8F}"/>
              </a:ext>
            </a:extLst>
          </p:cNvPr>
          <p:cNvGrpSpPr/>
          <p:nvPr/>
        </p:nvGrpSpPr>
        <p:grpSpPr>
          <a:xfrm>
            <a:off x="4743923" y="3480574"/>
            <a:ext cx="899815" cy="307777"/>
            <a:chOff x="789975" y="3296652"/>
            <a:chExt cx="899815" cy="307777"/>
          </a:xfrm>
        </p:grpSpPr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9ADC1E13-40E5-0F49-ADC2-CEC15E7BA1CA}"/>
                </a:ext>
              </a:extLst>
            </p:cNvPr>
            <p:cNvSpPr txBox="1"/>
            <p:nvPr/>
          </p:nvSpPr>
          <p:spPr>
            <a:xfrm>
              <a:off x="789975" y="3296652"/>
              <a:ext cx="8579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MuktaMahee Regular" panose="020B0000000000000000" pitchFamily="34" charset="77"/>
                  <a:cs typeface="MuktaMahee Regular" panose="020B0000000000000000" pitchFamily="34" charset="77"/>
                </a:rPr>
                <a:t>Train Set</a:t>
              </a:r>
            </a:p>
          </p:txBody>
        </p:sp>
        <p:cxnSp>
          <p:nvCxnSpPr>
            <p:cNvPr id="119" name="Gerade Verbindung mit Pfeil 118">
              <a:extLst>
                <a:ext uri="{FF2B5EF4-FFF2-40B4-BE49-F238E27FC236}">
                  <a16:creationId xmlns:a16="http://schemas.microsoft.com/office/drawing/2014/main" id="{DC33E571-5DBB-194D-8EE7-851D51D2C44A}"/>
                </a:ext>
              </a:extLst>
            </p:cNvPr>
            <p:cNvCxnSpPr>
              <a:cxnSpLocks/>
            </p:cNvCxnSpPr>
            <p:nvPr/>
          </p:nvCxnSpPr>
          <p:spPr>
            <a:xfrm>
              <a:off x="859920" y="3556207"/>
              <a:ext cx="829870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Gruppieren 161">
            <a:extLst>
              <a:ext uri="{FF2B5EF4-FFF2-40B4-BE49-F238E27FC236}">
                <a16:creationId xmlns:a16="http://schemas.microsoft.com/office/drawing/2014/main" id="{C79562CE-1A2E-1748-A8B0-0607B208F8A0}"/>
              </a:ext>
            </a:extLst>
          </p:cNvPr>
          <p:cNvGrpSpPr/>
          <p:nvPr/>
        </p:nvGrpSpPr>
        <p:grpSpPr>
          <a:xfrm>
            <a:off x="7465805" y="3480573"/>
            <a:ext cx="768316" cy="307777"/>
            <a:chOff x="3511857" y="3296651"/>
            <a:chExt cx="768316" cy="307777"/>
          </a:xfrm>
        </p:grpSpPr>
        <p:sp>
          <p:nvSpPr>
            <p:cNvPr id="125" name="Textfeld 124">
              <a:extLst>
                <a:ext uri="{FF2B5EF4-FFF2-40B4-BE49-F238E27FC236}">
                  <a16:creationId xmlns:a16="http://schemas.microsoft.com/office/drawing/2014/main" id="{FEA8BC09-BCE5-D04C-B0C6-05B951B2AEA4}"/>
                </a:ext>
              </a:extLst>
            </p:cNvPr>
            <p:cNvSpPr txBox="1"/>
            <p:nvPr/>
          </p:nvSpPr>
          <p:spPr>
            <a:xfrm>
              <a:off x="3520029" y="3296651"/>
              <a:ext cx="7601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MuktaMahee Regular" panose="020B0000000000000000" pitchFamily="34" charset="77"/>
                  <a:cs typeface="MuktaMahee Regular" panose="020B0000000000000000" pitchFamily="34" charset="77"/>
                </a:rPr>
                <a:t>Dev Set</a:t>
              </a:r>
            </a:p>
          </p:txBody>
        </p:sp>
        <p:cxnSp>
          <p:nvCxnSpPr>
            <p:cNvPr id="122" name="Gerade Verbindung mit Pfeil 121">
              <a:extLst>
                <a:ext uri="{FF2B5EF4-FFF2-40B4-BE49-F238E27FC236}">
                  <a16:creationId xmlns:a16="http://schemas.microsoft.com/office/drawing/2014/main" id="{FE9F2962-F681-7D4E-9156-3167A61943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11857" y="3559025"/>
              <a:ext cx="683252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Textfeld 127">
            <a:extLst>
              <a:ext uri="{FF2B5EF4-FFF2-40B4-BE49-F238E27FC236}">
                <a16:creationId xmlns:a16="http://schemas.microsoft.com/office/drawing/2014/main" id="{112A6AD9-49E2-D24D-A9AA-FBD5ABDA3E84}"/>
              </a:ext>
            </a:extLst>
          </p:cNvPr>
          <p:cNvSpPr txBox="1"/>
          <p:nvPr/>
        </p:nvSpPr>
        <p:spPr>
          <a:xfrm>
            <a:off x="5280915" y="2100105"/>
            <a:ext cx="30556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MuktaMahee Regular" panose="020B0000000000000000" pitchFamily="34" charset="77"/>
                <a:ea typeface="Cambria Math" panose="02040503050406030204" pitchFamily="18" charset="0"/>
                <a:cs typeface="MuktaMahee Regular" panose="020B0000000000000000" pitchFamily="34" charset="77"/>
              </a:rPr>
              <a:t>Single annotator data split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5 splits for each annotator in top 5</a:t>
            </a:r>
          </a:p>
        </p:txBody>
      </p:sp>
      <p:grpSp>
        <p:nvGrpSpPr>
          <p:cNvPr id="131" name="Gruppieren 130">
            <a:extLst>
              <a:ext uri="{FF2B5EF4-FFF2-40B4-BE49-F238E27FC236}">
                <a16:creationId xmlns:a16="http://schemas.microsoft.com/office/drawing/2014/main" id="{0B70CA93-D7F4-074D-926F-1E7F48F6E794}"/>
              </a:ext>
            </a:extLst>
          </p:cNvPr>
          <p:cNvGrpSpPr/>
          <p:nvPr/>
        </p:nvGrpSpPr>
        <p:grpSpPr>
          <a:xfrm>
            <a:off x="5841951" y="3047533"/>
            <a:ext cx="1463980" cy="1437330"/>
            <a:chOff x="6279512" y="2829602"/>
            <a:chExt cx="1463980" cy="1437330"/>
          </a:xfrm>
        </p:grpSpPr>
        <p:grpSp>
          <p:nvGrpSpPr>
            <p:cNvPr id="130" name="Gruppieren 129">
              <a:extLst>
                <a:ext uri="{FF2B5EF4-FFF2-40B4-BE49-F238E27FC236}">
                  <a16:creationId xmlns:a16="http://schemas.microsoft.com/office/drawing/2014/main" id="{550E4C61-ED12-364F-AA02-115511D8DD7B}"/>
                </a:ext>
              </a:extLst>
            </p:cNvPr>
            <p:cNvGrpSpPr/>
            <p:nvPr/>
          </p:nvGrpSpPr>
          <p:grpSpPr>
            <a:xfrm>
              <a:off x="6279512" y="2829602"/>
              <a:ext cx="1463980" cy="1437330"/>
              <a:chOff x="6317174" y="2831506"/>
              <a:chExt cx="1463980" cy="1437330"/>
            </a:xfrm>
          </p:grpSpPr>
          <p:grpSp>
            <p:nvGrpSpPr>
              <p:cNvPr id="117" name="Gruppieren 116">
                <a:extLst>
                  <a:ext uri="{FF2B5EF4-FFF2-40B4-BE49-F238E27FC236}">
                    <a16:creationId xmlns:a16="http://schemas.microsoft.com/office/drawing/2014/main" id="{007AC2B3-9CC7-4D40-B5B9-1166CE9654F3}"/>
                  </a:ext>
                </a:extLst>
              </p:cNvPr>
              <p:cNvGrpSpPr/>
              <p:nvPr/>
            </p:nvGrpSpPr>
            <p:grpSpPr>
              <a:xfrm>
                <a:off x="6317174" y="2831506"/>
                <a:ext cx="1463980" cy="1437330"/>
                <a:chOff x="1473570" y="2364494"/>
                <a:chExt cx="1463980" cy="1437330"/>
              </a:xfrm>
            </p:grpSpPr>
            <p:sp>
              <p:nvSpPr>
                <p:cNvPr id="7" name="Sehne 6">
                  <a:extLst>
                    <a:ext uri="{FF2B5EF4-FFF2-40B4-BE49-F238E27FC236}">
                      <a16:creationId xmlns:a16="http://schemas.microsoft.com/office/drawing/2014/main" id="{8771A067-FC44-944E-B692-F7AF7956E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0800000">
                  <a:off x="1497550" y="2364494"/>
                  <a:ext cx="1440000" cy="1437330"/>
                </a:xfrm>
                <a:prstGeom prst="chord">
                  <a:avLst>
                    <a:gd name="adj1" fmla="val 5402164"/>
                    <a:gd name="adj2" fmla="val 16200000"/>
                  </a:avLst>
                </a:prstGeom>
                <a:solidFill>
                  <a:schemeClr val="tx2"/>
                </a:solidFill>
                <a:ln>
                  <a:solidFill>
                    <a:srgbClr val="07151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116" name="Gruppieren 115">
                  <a:extLst>
                    <a:ext uri="{FF2B5EF4-FFF2-40B4-BE49-F238E27FC236}">
                      <a16:creationId xmlns:a16="http://schemas.microsoft.com/office/drawing/2014/main" id="{B287C130-2168-8D45-AEFD-BE9197517112}"/>
                    </a:ext>
                  </a:extLst>
                </p:cNvPr>
                <p:cNvGrpSpPr/>
                <p:nvPr/>
              </p:nvGrpSpPr>
              <p:grpSpPr>
                <a:xfrm>
                  <a:off x="1473570" y="2364494"/>
                  <a:ext cx="1033595" cy="1437330"/>
                  <a:chOff x="1473570" y="2364494"/>
                  <a:chExt cx="1033595" cy="1437330"/>
                </a:xfrm>
              </p:grpSpPr>
              <p:sp>
                <p:nvSpPr>
                  <p:cNvPr id="96" name="Freihandform 95">
                    <a:extLst>
                      <a:ext uri="{FF2B5EF4-FFF2-40B4-BE49-F238E27FC236}">
                        <a16:creationId xmlns:a16="http://schemas.microsoft.com/office/drawing/2014/main" id="{EE57C7B1-133A-6044-9492-44B01C19CBBB}"/>
                      </a:ext>
                    </a:extLst>
                  </p:cNvPr>
                  <p:cNvSpPr/>
                  <p:nvPr/>
                </p:nvSpPr>
                <p:spPr>
                  <a:xfrm>
                    <a:off x="1916350" y="2376811"/>
                    <a:ext cx="148800" cy="1412886"/>
                  </a:xfrm>
                  <a:custGeom>
                    <a:avLst/>
                    <a:gdLst>
                      <a:gd name="connsiteX0" fmla="*/ 148800 w 148800"/>
                      <a:gd name="connsiteY0" fmla="*/ 0 h 1412886"/>
                      <a:gd name="connsiteX1" fmla="*/ 148800 w 148800"/>
                      <a:gd name="connsiteY1" fmla="*/ 1412886 h 1412886"/>
                      <a:gd name="connsiteX2" fmla="*/ 111802 w 148800"/>
                      <a:gd name="connsiteY2" fmla="*/ 1407317 h 1412886"/>
                      <a:gd name="connsiteX3" fmla="*/ 0 w 148800"/>
                      <a:gd name="connsiteY3" fmla="*/ 1370982 h 1412886"/>
                      <a:gd name="connsiteX4" fmla="*/ 0 w 148800"/>
                      <a:gd name="connsiteY4" fmla="*/ 42592 h 1412886"/>
                      <a:gd name="connsiteX5" fmla="*/ 5647 w 148800"/>
                      <a:gd name="connsiteY5" fmla="*/ 39727 h 1412886"/>
                      <a:gd name="connsiteX6" fmla="*/ 119085 w 148800"/>
                      <a:gd name="connsiteY6" fmla="*/ 4158 h 1412886"/>
                      <a:gd name="connsiteX7" fmla="*/ 148800 w 148800"/>
                      <a:gd name="connsiteY7" fmla="*/ 0 h 14128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8800" h="1412886">
                        <a:moveTo>
                          <a:pt x="148800" y="0"/>
                        </a:moveTo>
                        <a:lnTo>
                          <a:pt x="148800" y="1412886"/>
                        </a:lnTo>
                        <a:lnTo>
                          <a:pt x="111802" y="1407317"/>
                        </a:lnTo>
                        <a:lnTo>
                          <a:pt x="0" y="1370982"/>
                        </a:lnTo>
                        <a:lnTo>
                          <a:pt x="0" y="42592"/>
                        </a:lnTo>
                        <a:lnTo>
                          <a:pt x="5647" y="39727"/>
                        </a:lnTo>
                        <a:cubicBezTo>
                          <a:pt x="42465" y="24751"/>
                          <a:pt x="80417" y="12863"/>
                          <a:pt x="119085" y="4158"/>
                        </a:cubicBezTo>
                        <a:lnTo>
                          <a:pt x="148800" y="0"/>
                        </a:lnTo>
                        <a:close/>
                      </a:path>
                    </a:pathLst>
                  </a:custGeom>
                  <a:solidFill>
                    <a:schemeClr val="accent1">
                      <a:lumMod val="75000"/>
                    </a:schemeClr>
                  </a:solidFill>
                  <a:ln>
                    <a:solidFill>
                      <a:srgbClr val="07151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8" name="Freihandform 97">
                    <a:extLst>
                      <a:ext uri="{FF2B5EF4-FFF2-40B4-BE49-F238E27FC236}">
                        <a16:creationId xmlns:a16="http://schemas.microsoft.com/office/drawing/2014/main" id="{1A444343-0742-7B47-BA9D-811048B8628B}"/>
                      </a:ext>
                    </a:extLst>
                  </p:cNvPr>
                  <p:cNvSpPr/>
                  <p:nvPr/>
                </p:nvSpPr>
                <p:spPr>
                  <a:xfrm>
                    <a:off x="2068750" y="2364494"/>
                    <a:ext cx="148800" cy="1437330"/>
                  </a:xfrm>
                  <a:custGeom>
                    <a:avLst/>
                    <a:gdLst>
                      <a:gd name="connsiteX0" fmla="*/ 84422 w 148800"/>
                      <a:gd name="connsiteY0" fmla="*/ 0 h 1437330"/>
                      <a:gd name="connsiteX1" fmla="*/ 148800 w 148800"/>
                      <a:gd name="connsiteY1" fmla="*/ 1714 h 1437330"/>
                      <a:gd name="connsiteX2" fmla="*/ 148800 w 148800"/>
                      <a:gd name="connsiteY2" fmla="*/ 1436163 h 1437330"/>
                      <a:gd name="connsiteX3" fmla="*/ 76962 w 148800"/>
                      <a:gd name="connsiteY3" fmla="*/ 1437330 h 1437330"/>
                      <a:gd name="connsiteX4" fmla="*/ 0 w 148800"/>
                      <a:gd name="connsiteY4" fmla="*/ 1425745 h 1437330"/>
                      <a:gd name="connsiteX5" fmla="*/ 0 w 148800"/>
                      <a:gd name="connsiteY5" fmla="*/ 11813 h 1437330"/>
                      <a:gd name="connsiteX6" fmla="*/ 84422 w 148800"/>
                      <a:gd name="connsiteY6" fmla="*/ 0 h 14373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8800" h="1437330">
                        <a:moveTo>
                          <a:pt x="84422" y="0"/>
                        </a:moveTo>
                        <a:lnTo>
                          <a:pt x="148800" y="1714"/>
                        </a:lnTo>
                        <a:lnTo>
                          <a:pt x="148800" y="1436163"/>
                        </a:lnTo>
                        <a:lnTo>
                          <a:pt x="76962" y="1437330"/>
                        </a:lnTo>
                        <a:lnTo>
                          <a:pt x="0" y="1425745"/>
                        </a:lnTo>
                        <a:lnTo>
                          <a:pt x="0" y="11813"/>
                        </a:lnTo>
                        <a:lnTo>
                          <a:pt x="84422" y="0"/>
                        </a:lnTo>
                        <a:close/>
                      </a:path>
                    </a:pathLst>
                  </a:custGeom>
                  <a:solidFill>
                    <a:schemeClr val="accent1">
                      <a:lumMod val="90000"/>
                    </a:schemeClr>
                  </a:solidFill>
                  <a:ln>
                    <a:solidFill>
                      <a:srgbClr val="07151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7" name="Freihandform 96">
                    <a:extLst>
                      <a:ext uri="{FF2B5EF4-FFF2-40B4-BE49-F238E27FC236}">
                        <a16:creationId xmlns:a16="http://schemas.microsoft.com/office/drawing/2014/main" id="{4D9A532B-5D0E-A648-94A3-7E348260E718}"/>
                      </a:ext>
                    </a:extLst>
                  </p:cNvPr>
                  <p:cNvSpPr/>
                  <p:nvPr/>
                </p:nvSpPr>
                <p:spPr>
                  <a:xfrm>
                    <a:off x="2221150" y="2366304"/>
                    <a:ext cx="148800" cy="1434295"/>
                  </a:xfrm>
                  <a:custGeom>
                    <a:avLst/>
                    <a:gdLst>
                      <a:gd name="connsiteX0" fmla="*/ 0 w 148800"/>
                      <a:gd name="connsiteY0" fmla="*/ 0 h 1434295"/>
                      <a:gd name="connsiteX1" fmla="*/ 51557 w 148800"/>
                      <a:gd name="connsiteY1" fmla="*/ 1373 h 1434295"/>
                      <a:gd name="connsiteX2" fmla="*/ 148800 w 148800"/>
                      <a:gd name="connsiteY2" fmla="*/ 20526 h 1434295"/>
                      <a:gd name="connsiteX3" fmla="*/ 148800 w 148800"/>
                      <a:gd name="connsiteY3" fmla="*/ 1414089 h 1434295"/>
                      <a:gd name="connsiteX4" fmla="*/ 44123 w 148800"/>
                      <a:gd name="connsiteY4" fmla="*/ 1433578 h 1434295"/>
                      <a:gd name="connsiteX5" fmla="*/ 0 w 148800"/>
                      <a:gd name="connsiteY5" fmla="*/ 1434295 h 1434295"/>
                      <a:gd name="connsiteX6" fmla="*/ 0 w 148800"/>
                      <a:gd name="connsiteY6" fmla="*/ 0 h 14342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8800" h="1434295">
                        <a:moveTo>
                          <a:pt x="0" y="0"/>
                        </a:moveTo>
                        <a:lnTo>
                          <a:pt x="51557" y="1373"/>
                        </a:lnTo>
                        <a:lnTo>
                          <a:pt x="148800" y="20526"/>
                        </a:lnTo>
                        <a:lnTo>
                          <a:pt x="148800" y="1414089"/>
                        </a:lnTo>
                        <a:lnTo>
                          <a:pt x="44123" y="1433578"/>
                        </a:lnTo>
                        <a:lnTo>
                          <a:pt x="0" y="143429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07151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5" name="Freihandform 94">
                    <a:extLst>
                      <a:ext uri="{FF2B5EF4-FFF2-40B4-BE49-F238E27FC236}">
                        <a16:creationId xmlns:a16="http://schemas.microsoft.com/office/drawing/2014/main" id="{05627EEC-60B8-374F-BF47-EA0EF5843B3C}"/>
                      </a:ext>
                    </a:extLst>
                  </p:cNvPr>
                  <p:cNvSpPr/>
                  <p:nvPr/>
                </p:nvSpPr>
                <p:spPr>
                  <a:xfrm>
                    <a:off x="2373550" y="2387539"/>
                    <a:ext cx="133615" cy="1392183"/>
                  </a:xfrm>
                  <a:custGeom>
                    <a:avLst/>
                    <a:gdLst>
                      <a:gd name="connsiteX0" fmla="*/ 0 w 133615"/>
                      <a:gd name="connsiteY0" fmla="*/ 0 h 1392183"/>
                      <a:gd name="connsiteX1" fmla="*/ 17988 w 133615"/>
                      <a:gd name="connsiteY1" fmla="*/ 3543 h 1392183"/>
                      <a:gd name="connsiteX2" fmla="*/ 133615 w 133615"/>
                      <a:gd name="connsiteY2" fmla="*/ 47731 h 1392183"/>
                      <a:gd name="connsiteX3" fmla="*/ 126870 w 133615"/>
                      <a:gd name="connsiteY3" fmla="*/ 1347189 h 1392183"/>
                      <a:gd name="connsiteX4" fmla="*/ 10791 w 133615"/>
                      <a:gd name="connsiteY4" fmla="*/ 1390174 h 1392183"/>
                      <a:gd name="connsiteX5" fmla="*/ 0 w 133615"/>
                      <a:gd name="connsiteY5" fmla="*/ 1392183 h 1392183"/>
                      <a:gd name="connsiteX6" fmla="*/ 0 w 133615"/>
                      <a:gd name="connsiteY6" fmla="*/ 0 h 13921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3615" h="1392183">
                        <a:moveTo>
                          <a:pt x="0" y="0"/>
                        </a:moveTo>
                        <a:lnTo>
                          <a:pt x="17988" y="3543"/>
                        </a:lnTo>
                        <a:cubicBezTo>
                          <a:pt x="57204" y="14777"/>
                          <a:pt x="95885" y="29475"/>
                          <a:pt x="133615" y="47731"/>
                        </a:cubicBezTo>
                        <a:cubicBezTo>
                          <a:pt x="131367" y="480884"/>
                          <a:pt x="129118" y="914036"/>
                          <a:pt x="126870" y="1347189"/>
                        </a:cubicBezTo>
                        <a:cubicBezTo>
                          <a:pt x="88952" y="1365052"/>
                          <a:pt x="50121" y="1379348"/>
                          <a:pt x="10791" y="1390174"/>
                        </a:cubicBezTo>
                        <a:lnTo>
                          <a:pt x="0" y="139218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rgbClr val="07151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4" name="Freihandform 93">
                    <a:extLst>
                      <a:ext uri="{FF2B5EF4-FFF2-40B4-BE49-F238E27FC236}">
                        <a16:creationId xmlns:a16="http://schemas.microsoft.com/office/drawing/2014/main" id="{FFE333F9-1685-2745-85EA-F4293F10F821}"/>
                      </a:ext>
                    </a:extLst>
                  </p:cNvPr>
                  <p:cNvSpPr/>
                  <p:nvPr/>
                </p:nvSpPr>
                <p:spPr>
                  <a:xfrm>
                    <a:off x="1763950" y="2421229"/>
                    <a:ext cx="148800" cy="1324937"/>
                  </a:xfrm>
                  <a:custGeom>
                    <a:avLst/>
                    <a:gdLst>
                      <a:gd name="connsiteX0" fmla="*/ 148800 w 148800"/>
                      <a:gd name="connsiteY0" fmla="*/ 0 h 1324937"/>
                      <a:gd name="connsiteX1" fmla="*/ 148800 w 148800"/>
                      <a:gd name="connsiteY1" fmla="*/ 1324937 h 1324937"/>
                      <a:gd name="connsiteX2" fmla="*/ 45068 w 148800"/>
                      <a:gd name="connsiteY2" fmla="*/ 1270949 h 1324937"/>
                      <a:gd name="connsiteX3" fmla="*/ 0 w 148800"/>
                      <a:gd name="connsiteY3" fmla="*/ 1236850 h 1324937"/>
                      <a:gd name="connsiteX4" fmla="*/ 0 w 148800"/>
                      <a:gd name="connsiteY4" fmla="*/ 87474 h 1324937"/>
                      <a:gd name="connsiteX5" fmla="*/ 51409 w 148800"/>
                      <a:gd name="connsiteY5" fmla="*/ 49410 h 1324937"/>
                      <a:gd name="connsiteX6" fmla="*/ 148800 w 148800"/>
                      <a:gd name="connsiteY6" fmla="*/ 0 h 13249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8800" h="1324937">
                        <a:moveTo>
                          <a:pt x="148800" y="0"/>
                        </a:moveTo>
                        <a:lnTo>
                          <a:pt x="148800" y="1324937"/>
                        </a:lnTo>
                        <a:lnTo>
                          <a:pt x="45068" y="1270949"/>
                        </a:lnTo>
                        <a:lnTo>
                          <a:pt x="0" y="1236850"/>
                        </a:lnTo>
                        <a:lnTo>
                          <a:pt x="0" y="87474"/>
                        </a:lnTo>
                        <a:lnTo>
                          <a:pt x="51409" y="49410"/>
                        </a:lnTo>
                        <a:lnTo>
                          <a:pt x="148800" y="0"/>
                        </a:lnTo>
                        <a:close/>
                      </a:path>
                    </a:pathLst>
                  </a:custGeom>
                  <a:solidFill>
                    <a:schemeClr val="accent1">
                      <a:lumMod val="50000"/>
                    </a:schemeClr>
                  </a:solidFill>
                  <a:ln>
                    <a:solidFill>
                      <a:srgbClr val="07151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3" name="Freihandform 92">
                    <a:extLst>
                      <a:ext uri="{FF2B5EF4-FFF2-40B4-BE49-F238E27FC236}">
                        <a16:creationId xmlns:a16="http://schemas.microsoft.com/office/drawing/2014/main" id="{76AB5A81-9922-894F-ACBB-E14DADCBCCA7}"/>
                      </a:ext>
                    </a:extLst>
                  </p:cNvPr>
                  <p:cNvSpPr/>
                  <p:nvPr/>
                </p:nvSpPr>
                <p:spPr>
                  <a:xfrm>
                    <a:off x="1611550" y="2511368"/>
                    <a:ext cx="148800" cy="1143987"/>
                  </a:xfrm>
                  <a:custGeom>
                    <a:avLst/>
                    <a:gdLst>
                      <a:gd name="connsiteX0" fmla="*/ 148800 w 148800"/>
                      <a:gd name="connsiteY0" fmla="*/ 0 h 1143987"/>
                      <a:gd name="connsiteX1" fmla="*/ 148800 w 148800"/>
                      <a:gd name="connsiteY1" fmla="*/ 1143987 h 1143987"/>
                      <a:gd name="connsiteX2" fmla="*/ 100884 w 148800"/>
                      <a:gd name="connsiteY2" fmla="*/ 1107733 h 1143987"/>
                      <a:gd name="connsiteX3" fmla="*/ 16282 w 148800"/>
                      <a:gd name="connsiteY3" fmla="*/ 1017375 h 1143987"/>
                      <a:gd name="connsiteX4" fmla="*/ 0 w 148800"/>
                      <a:gd name="connsiteY4" fmla="*/ 992593 h 1143987"/>
                      <a:gd name="connsiteX5" fmla="*/ 0 w 148800"/>
                      <a:gd name="connsiteY5" fmla="*/ 151972 h 1143987"/>
                      <a:gd name="connsiteX6" fmla="*/ 20936 w 148800"/>
                      <a:gd name="connsiteY6" fmla="*/ 120816 h 1143987"/>
                      <a:gd name="connsiteX7" fmla="*/ 106471 w 148800"/>
                      <a:gd name="connsiteY7" fmla="*/ 31341 h 1143987"/>
                      <a:gd name="connsiteX8" fmla="*/ 148800 w 148800"/>
                      <a:gd name="connsiteY8" fmla="*/ 0 h 11439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48800" h="1143987">
                        <a:moveTo>
                          <a:pt x="148800" y="0"/>
                        </a:moveTo>
                        <a:lnTo>
                          <a:pt x="148800" y="1143987"/>
                        </a:lnTo>
                        <a:lnTo>
                          <a:pt x="100884" y="1107733"/>
                        </a:lnTo>
                        <a:cubicBezTo>
                          <a:pt x="70547" y="1080462"/>
                          <a:pt x="42208" y="1050310"/>
                          <a:pt x="16282" y="1017375"/>
                        </a:cubicBezTo>
                        <a:lnTo>
                          <a:pt x="0" y="992593"/>
                        </a:lnTo>
                        <a:lnTo>
                          <a:pt x="0" y="151972"/>
                        </a:lnTo>
                        <a:lnTo>
                          <a:pt x="20936" y="120816"/>
                        </a:lnTo>
                        <a:cubicBezTo>
                          <a:pt x="47203" y="88153"/>
                          <a:pt x="75853" y="58296"/>
                          <a:pt x="106471" y="31341"/>
                        </a:cubicBezTo>
                        <a:lnTo>
                          <a:pt x="148800" y="0"/>
                        </a:lnTo>
                        <a:close/>
                      </a:path>
                    </a:pathLst>
                  </a:custGeom>
                  <a:solidFill>
                    <a:schemeClr val="accent1">
                      <a:lumMod val="25000"/>
                    </a:schemeClr>
                  </a:solidFill>
                  <a:ln>
                    <a:solidFill>
                      <a:srgbClr val="07151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2" name="Freihandform 91">
                    <a:extLst>
                      <a:ext uri="{FF2B5EF4-FFF2-40B4-BE49-F238E27FC236}">
                        <a16:creationId xmlns:a16="http://schemas.microsoft.com/office/drawing/2014/main" id="{28E61DDC-F9A6-6F4F-89BD-67C6BEAB39CC}"/>
                      </a:ext>
                    </a:extLst>
                  </p:cNvPr>
                  <p:cNvSpPr/>
                  <p:nvPr/>
                </p:nvSpPr>
                <p:spPr>
                  <a:xfrm>
                    <a:off x="1473570" y="2668698"/>
                    <a:ext cx="134380" cy="829783"/>
                  </a:xfrm>
                  <a:custGeom>
                    <a:avLst/>
                    <a:gdLst>
                      <a:gd name="connsiteX0" fmla="*/ 134380 w 134380"/>
                      <a:gd name="connsiteY0" fmla="*/ 0 h 829783"/>
                      <a:gd name="connsiteX1" fmla="*/ 134380 w 134380"/>
                      <a:gd name="connsiteY1" fmla="*/ 829783 h 829783"/>
                      <a:gd name="connsiteX2" fmla="*/ 86294 w 134380"/>
                      <a:gd name="connsiteY2" fmla="*/ 756592 h 829783"/>
                      <a:gd name="connsiteX3" fmla="*/ 89877 w 134380"/>
                      <a:gd name="connsiteY3" fmla="*/ 66227 h 829783"/>
                      <a:gd name="connsiteX4" fmla="*/ 134380 w 134380"/>
                      <a:gd name="connsiteY4" fmla="*/ 0 h 8297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380" h="829783">
                        <a:moveTo>
                          <a:pt x="134380" y="0"/>
                        </a:moveTo>
                        <a:lnTo>
                          <a:pt x="134380" y="829783"/>
                        </a:lnTo>
                        <a:lnTo>
                          <a:pt x="86294" y="756592"/>
                        </a:lnTo>
                        <a:cubicBezTo>
                          <a:pt x="-30027" y="541243"/>
                          <a:pt x="-28672" y="280357"/>
                          <a:pt x="89877" y="66227"/>
                        </a:cubicBezTo>
                        <a:lnTo>
                          <a:pt x="134380" y="0"/>
                        </a:lnTo>
                        <a:close/>
                      </a:path>
                    </a:pathLst>
                  </a:custGeom>
                  <a:solidFill>
                    <a:srgbClr val="0F383D"/>
                  </a:solidFill>
                  <a:ln>
                    <a:solidFill>
                      <a:srgbClr val="07151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7" name="Textfeld 126">
                    <a:extLst>
                      <a:ext uri="{FF2B5EF4-FFF2-40B4-BE49-F238E27FC236}">
                        <a16:creationId xmlns:a16="http://schemas.microsoft.com/office/drawing/2014/main" id="{77608FE5-2301-6B4D-BF78-1FF1492ABB91}"/>
                      </a:ext>
                    </a:extLst>
                  </p:cNvPr>
                  <p:cNvSpPr txBox="1"/>
                  <p:nvPr/>
                </p:nvSpPr>
                <p:spPr>
                  <a:xfrm>
                    <a:off x="6480448" y="3396282"/>
                    <a:ext cx="635623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MuktaMahee Regular" panose="020B0000000000000000" pitchFamily="34" charset="77"/>
                            </a:rPr>
                            <m:t>𝒮</m:t>
                          </m:r>
                          <m:r>
                            <a:rPr lang="de-DE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MuktaMahee Regular" panose="020B0000000000000000" pitchFamily="34" charset="77"/>
                            </a:rPr>
                            <m:t> </m:t>
                          </m:r>
                          <m:r>
                            <a:rPr lang="de-DE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MuktaMahee Regular" panose="020B0000000000000000" pitchFamily="34" charset="77"/>
                              <a:hlinkClick r:id="rId3">
                                <a:extLst>
                                  <a:ext uri="{A12FA001-AC4F-418D-AE19-62706E023703}">
                                    <ahyp:hlinkClr xmlns:ahyp="http://schemas.microsoft.com/office/drawing/2018/hyperlinkcolor" val="tx"/>
                                  </a:ext>
                                </a:extLst>
                              </a:hlinkClick>
                            </a:rPr>
                            <m:t>\</m:t>
                          </m:r>
                          <m:sSub>
                            <m:sSubPr>
                              <m:ctrlPr>
                                <a:rPr lang="de-DE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MuktaMahee Regular" panose="020B0000000000000000" pitchFamily="34" charset="77"/>
                                </a:rPr>
                              </m:ctrlPr>
                            </m:sSubPr>
                            <m:e>
                              <m:r>
                                <a:rPr lang="de-DE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MuktaMahee Regular" panose="020B0000000000000000" pitchFamily="34" charset="77"/>
                                </a:rPr>
                                <m:t>𝒮</m:t>
                              </m:r>
                            </m:e>
                            <m:sub>
                              <m:r>
                                <a:rPr lang="de-DE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MuktaMahee Regular" panose="020B0000000000000000" pitchFamily="34" charset="77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lang="en-GB" dirty="0">
                      <a:solidFill>
                        <a:schemeClr val="bg1"/>
                      </a:solidFill>
                      <a:latin typeface="MuktaMahee Regular" panose="020B0000000000000000" pitchFamily="34" charset="77"/>
                      <a:cs typeface="MuktaMahee Regular" panose="020B0000000000000000" pitchFamily="34" charset="77"/>
                    </a:endParaRPr>
                  </a:p>
                </p:txBody>
              </p:sp>
            </mc:Choice>
            <mc:Fallback xmlns="">
              <p:sp>
                <p:nvSpPr>
                  <p:cNvPr id="127" name="Textfeld 126">
                    <a:extLst>
                      <a:ext uri="{FF2B5EF4-FFF2-40B4-BE49-F238E27FC236}">
                        <a16:creationId xmlns:a16="http://schemas.microsoft.com/office/drawing/2014/main" id="{77608FE5-2301-6B4D-BF78-1FF1492ABB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80448" y="3396282"/>
                    <a:ext cx="635623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800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feld 128">
                  <a:extLst>
                    <a:ext uri="{FF2B5EF4-FFF2-40B4-BE49-F238E27FC236}">
                      <a16:creationId xmlns:a16="http://schemas.microsoft.com/office/drawing/2014/main" id="{E837A0A7-B3A4-4B4C-A5B7-D14B498DFF14}"/>
                    </a:ext>
                  </a:extLst>
                </p:cNvPr>
                <p:cNvSpPr txBox="1"/>
                <p:nvPr/>
              </p:nvSpPr>
              <p:spPr>
                <a:xfrm>
                  <a:off x="7322608" y="3396282"/>
                  <a:ext cx="39780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MuktaMahee Regular" panose="020B0000000000000000" pitchFamily="34" charset="77"/>
                              </a:rPr>
                            </m:ctrlPr>
                          </m:sSubPr>
                          <m:e>
                            <m:r>
                              <a:rPr lang="de-DE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MuktaMahee Regular" panose="020B0000000000000000" pitchFamily="34" charset="77"/>
                              </a:rPr>
                              <m:t>𝒮</m:t>
                            </m:r>
                          </m:e>
                          <m:sub>
                            <m:r>
                              <a:rPr lang="de-DE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MuktaMahee Regular" panose="020B0000000000000000" pitchFamily="34" charset="77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chemeClr val="bg1"/>
                    </a:solidFill>
                    <a:latin typeface="MuktaMahee Regular" panose="020B0000000000000000" pitchFamily="34" charset="77"/>
                    <a:cs typeface="MuktaMahee Regular" panose="020B0000000000000000" pitchFamily="34" charset="77"/>
                  </a:endParaRPr>
                </a:p>
              </p:txBody>
            </p:sp>
          </mc:Choice>
          <mc:Fallback xmlns="">
            <p:sp>
              <p:nvSpPr>
                <p:cNvPr id="129" name="Textfeld 128">
                  <a:extLst>
                    <a:ext uri="{FF2B5EF4-FFF2-40B4-BE49-F238E27FC236}">
                      <a16:creationId xmlns:a16="http://schemas.microsoft.com/office/drawing/2014/main" id="{E837A0A7-B3A4-4B4C-A5B7-D14B498DFF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2608" y="3396282"/>
                  <a:ext cx="397801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4B684C73-5BBE-E84D-B9AD-C91E31F9D0FC}"/>
              </a:ext>
            </a:extLst>
          </p:cNvPr>
          <p:cNvGrpSpPr/>
          <p:nvPr/>
        </p:nvGrpSpPr>
        <p:grpSpPr>
          <a:xfrm>
            <a:off x="1520895" y="2750129"/>
            <a:ext cx="2304627" cy="1980000"/>
            <a:chOff x="5622362" y="2848196"/>
            <a:chExt cx="2304627" cy="1980000"/>
          </a:xfrm>
        </p:grpSpPr>
        <p:grpSp>
          <p:nvGrpSpPr>
            <p:cNvPr id="73" name="Gruppieren 72">
              <a:extLst>
                <a:ext uri="{FF2B5EF4-FFF2-40B4-BE49-F238E27FC236}">
                  <a16:creationId xmlns:a16="http://schemas.microsoft.com/office/drawing/2014/main" id="{4DFAE8FB-11DC-B240-AF9D-46AD297F582F}"/>
                </a:ext>
              </a:extLst>
            </p:cNvPr>
            <p:cNvGrpSpPr/>
            <p:nvPr/>
          </p:nvGrpSpPr>
          <p:grpSpPr>
            <a:xfrm>
              <a:off x="6073409" y="3117335"/>
              <a:ext cx="1463980" cy="1437330"/>
              <a:chOff x="6279512" y="2829602"/>
              <a:chExt cx="1463980" cy="1437330"/>
            </a:xfrm>
          </p:grpSpPr>
          <p:grpSp>
            <p:nvGrpSpPr>
              <p:cNvPr id="104" name="Gruppieren 103">
                <a:extLst>
                  <a:ext uri="{FF2B5EF4-FFF2-40B4-BE49-F238E27FC236}">
                    <a16:creationId xmlns:a16="http://schemas.microsoft.com/office/drawing/2014/main" id="{A015A25B-D73D-144E-BD53-386AC8263EFE}"/>
                  </a:ext>
                </a:extLst>
              </p:cNvPr>
              <p:cNvGrpSpPr/>
              <p:nvPr/>
            </p:nvGrpSpPr>
            <p:grpSpPr>
              <a:xfrm>
                <a:off x="6279512" y="2829602"/>
                <a:ext cx="1463980" cy="1437330"/>
                <a:chOff x="6317174" y="2831506"/>
                <a:chExt cx="1463980" cy="1437330"/>
              </a:xfrm>
            </p:grpSpPr>
            <p:grpSp>
              <p:nvGrpSpPr>
                <p:cNvPr id="106" name="Gruppieren 105">
                  <a:extLst>
                    <a:ext uri="{FF2B5EF4-FFF2-40B4-BE49-F238E27FC236}">
                      <a16:creationId xmlns:a16="http://schemas.microsoft.com/office/drawing/2014/main" id="{0275DDE9-52A9-A94F-B79D-2A11DC9E635E}"/>
                    </a:ext>
                  </a:extLst>
                </p:cNvPr>
                <p:cNvGrpSpPr/>
                <p:nvPr/>
              </p:nvGrpSpPr>
              <p:grpSpPr>
                <a:xfrm>
                  <a:off x="6317174" y="2831506"/>
                  <a:ext cx="1463980" cy="1437330"/>
                  <a:chOff x="1473570" y="2364494"/>
                  <a:chExt cx="1463980" cy="1437330"/>
                </a:xfrm>
              </p:grpSpPr>
              <p:sp>
                <p:nvSpPr>
                  <p:cNvPr id="108" name="Sehne 107">
                    <a:extLst>
                      <a:ext uri="{FF2B5EF4-FFF2-40B4-BE49-F238E27FC236}">
                        <a16:creationId xmlns:a16="http://schemas.microsoft.com/office/drawing/2014/main" id="{7C8431DD-6A3D-D24E-A394-A23A8FFAFB5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0800000">
                    <a:off x="1497550" y="2364494"/>
                    <a:ext cx="1440000" cy="1437330"/>
                  </a:xfrm>
                  <a:prstGeom prst="chord">
                    <a:avLst>
                      <a:gd name="adj1" fmla="val 5402164"/>
                      <a:gd name="adj2" fmla="val 16200000"/>
                    </a:avLst>
                  </a:prstGeom>
                  <a:solidFill>
                    <a:schemeClr val="tx2"/>
                  </a:solidFill>
                  <a:ln>
                    <a:solidFill>
                      <a:srgbClr val="07151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grpSp>
                <p:nvGrpSpPr>
                  <p:cNvPr id="109" name="Gruppieren 108">
                    <a:extLst>
                      <a:ext uri="{FF2B5EF4-FFF2-40B4-BE49-F238E27FC236}">
                        <a16:creationId xmlns:a16="http://schemas.microsoft.com/office/drawing/2014/main" id="{481494C7-6672-3D4E-B4AC-AD619D289B1E}"/>
                      </a:ext>
                    </a:extLst>
                  </p:cNvPr>
                  <p:cNvGrpSpPr/>
                  <p:nvPr/>
                </p:nvGrpSpPr>
                <p:grpSpPr>
                  <a:xfrm>
                    <a:off x="1473570" y="2364494"/>
                    <a:ext cx="1033595" cy="1437330"/>
                    <a:chOff x="1473570" y="2364494"/>
                    <a:chExt cx="1033595" cy="1437330"/>
                  </a:xfrm>
                </p:grpSpPr>
                <p:sp>
                  <p:nvSpPr>
                    <p:cNvPr id="110" name="Freihandform 109">
                      <a:extLst>
                        <a:ext uri="{FF2B5EF4-FFF2-40B4-BE49-F238E27FC236}">
                          <a16:creationId xmlns:a16="http://schemas.microsoft.com/office/drawing/2014/main" id="{D919BD16-D5ED-4D4C-9BC7-3FBA67AE6F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16350" y="2376811"/>
                      <a:ext cx="148800" cy="1412886"/>
                    </a:xfrm>
                    <a:custGeom>
                      <a:avLst/>
                      <a:gdLst>
                        <a:gd name="connsiteX0" fmla="*/ 148800 w 148800"/>
                        <a:gd name="connsiteY0" fmla="*/ 0 h 1412886"/>
                        <a:gd name="connsiteX1" fmla="*/ 148800 w 148800"/>
                        <a:gd name="connsiteY1" fmla="*/ 1412886 h 1412886"/>
                        <a:gd name="connsiteX2" fmla="*/ 111802 w 148800"/>
                        <a:gd name="connsiteY2" fmla="*/ 1407317 h 1412886"/>
                        <a:gd name="connsiteX3" fmla="*/ 0 w 148800"/>
                        <a:gd name="connsiteY3" fmla="*/ 1370982 h 1412886"/>
                        <a:gd name="connsiteX4" fmla="*/ 0 w 148800"/>
                        <a:gd name="connsiteY4" fmla="*/ 42592 h 1412886"/>
                        <a:gd name="connsiteX5" fmla="*/ 5647 w 148800"/>
                        <a:gd name="connsiteY5" fmla="*/ 39727 h 1412886"/>
                        <a:gd name="connsiteX6" fmla="*/ 119085 w 148800"/>
                        <a:gd name="connsiteY6" fmla="*/ 4158 h 1412886"/>
                        <a:gd name="connsiteX7" fmla="*/ 148800 w 148800"/>
                        <a:gd name="connsiteY7" fmla="*/ 0 h 141288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48800" h="1412886">
                          <a:moveTo>
                            <a:pt x="148800" y="0"/>
                          </a:moveTo>
                          <a:lnTo>
                            <a:pt x="148800" y="1412886"/>
                          </a:lnTo>
                          <a:lnTo>
                            <a:pt x="111802" y="1407317"/>
                          </a:lnTo>
                          <a:lnTo>
                            <a:pt x="0" y="1370982"/>
                          </a:lnTo>
                          <a:lnTo>
                            <a:pt x="0" y="42592"/>
                          </a:lnTo>
                          <a:lnTo>
                            <a:pt x="5647" y="39727"/>
                          </a:lnTo>
                          <a:cubicBezTo>
                            <a:pt x="42465" y="24751"/>
                            <a:pt x="80417" y="12863"/>
                            <a:pt x="119085" y="4158"/>
                          </a:cubicBezTo>
                          <a:lnTo>
                            <a:pt x="148800" y="0"/>
                          </a:lnTo>
                          <a:close/>
                        </a:path>
                      </a:pathLst>
                    </a:custGeom>
                    <a:solidFill>
                      <a:schemeClr val="accent1">
                        <a:lumMod val="75000"/>
                      </a:schemeClr>
                    </a:solidFill>
                    <a:ln>
                      <a:solidFill>
                        <a:srgbClr val="07151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11" name="Freihandform 110">
                      <a:extLst>
                        <a:ext uri="{FF2B5EF4-FFF2-40B4-BE49-F238E27FC236}">
                          <a16:creationId xmlns:a16="http://schemas.microsoft.com/office/drawing/2014/main" id="{B994538F-63E4-524B-8B51-D64F8D6208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68750" y="2364494"/>
                      <a:ext cx="148800" cy="1437330"/>
                    </a:xfrm>
                    <a:custGeom>
                      <a:avLst/>
                      <a:gdLst>
                        <a:gd name="connsiteX0" fmla="*/ 84422 w 148800"/>
                        <a:gd name="connsiteY0" fmla="*/ 0 h 1437330"/>
                        <a:gd name="connsiteX1" fmla="*/ 148800 w 148800"/>
                        <a:gd name="connsiteY1" fmla="*/ 1714 h 1437330"/>
                        <a:gd name="connsiteX2" fmla="*/ 148800 w 148800"/>
                        <a:gd name="connsiteY2" fmla="*/ 1436163 h 1437330"/>
                        <a:gd name="connsiteX3" fmla="*/ 76962 w 148800"/>
                        <a:gd name="connsiteY3" fmla="*/ 1437330 h 1437330"/>
                        <a:gd name="connsiteX4" fmla="*/ 0 w 148800"/>
                        <a:gd name="connsiteY4" fmla="*/ 1425745 h 1437330"/>
                        <a:gd name="connsiteX5" fmla="*/ 0 w 148800"/>
                        <a:gd name="connsiteY5" fmla="*/ 11813 h 1437330"/>
                        <a:gd name="connsiteX6" fmla="*/ 84422 w 148800"/>
                        <a:gd name="connsiteY6" fmla="*/ 0 h 14373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48800" h="1437330">
                          <a:moveTo>
                            <a:pt x="84422" y="0"/>
                          </a:moveTo>
                          <a:lnTo>
                            <a:pt x="148800" y="1714"/>
                          </a:lnTo>
                          <a:lnTo>
                            <a:pt x="148800" y="1436163"/>
                          </a:lnTo>
                          <a:lnTo>
                            <a:pt x="76962" y="1437330"/>
                          </a:lnTo>
                          <a:lnTo>
                            <a:pt x="0" y="1425745"/>
                          </a:lnTo>
                          <a:lnTo>
                            <a:pt x="0" y="11813"/>
                          </a:lnTo>
                          <a:lnTo>
                            <a:pt x="84422" y="0"/>
                          </a:lnTo>
                          <a:close/>
                        </a:path>
                      </a:pathLst>
                    </a:custGeom>
                    <a:solidFill>
                      <a:schemeClr val="accent1">
                        <a:lumMod val="90000"/>
                      </a:schemeClr>
                    </a:solidFill>
                    <a:ln>
                      <a:solidFill>
                        <a:srgbClr val="07151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12" name="Freihandform 111">
                      <a:extLst>
                        <a:ext uri="{FF2B5EF4-FFF2-40B4-BE49-F238E27FC236}">
                          <a16:creationId xmlns:a16="http://schemas.microsoft.com/office/drawing/2014/main" id="{D7D83572-AC87-D14C-9A8A-C5000140FE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21150" y="2366304"/>
                      <a:ext cx="148800" cy="1434295"/>
                    </a:xfrm>
                    <a:custGeom>
                      <a:avLst/>
                      <a:gdLst>
                        <a:gd name="connsiteX0" fmla="*/ 0 w 148800"/>
                        <a:gd name="connsiteY0" fmla="*/ 0 h 1434295"/>
                        <a:gd name="connsiteX1" fmla="*/ 51557 w 148800"/>
                        <a:gd name="connsiteY1" fmla="*/ 1373 h 1434295"/>
                        <a:gd name="connsiteX2" fmla="*/ 148800 w 148800"/>
                        <a:gd name="connsiteY2" fmla="*/ 20526 h 1434295"/>
                        <a:gd name="connsiteX3" fmla="*/ 148800 w 148800"/>
                        <a:gd name="connsiteY3" fmla="*/ 1414089 h 1434295"/>
                        <a:gd name="connsiteX4" fmla="*/ 44123 w 148800"/>
                        <a:gd name="connsiteY4" fmla="*/ 1433578 h 1434295"/>
                        <a:gd name="connsiteX5" fmla="*/ 0 w 148800"/>
                        <a:gd name="connsiteY5" fmla="*/ 1434295 h 1434295"/>
                        <a:gd name="connsiteX6" fmla="*/ 0 w 148800"/>
                        <a:gd name="connsiteY6" fmla="*/ 0 h 143429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48800" h="1434295">
                          <a:moveTo>
                            <a:pt x="0" y="0"/>
                          </a:moveTo>
                          <a:lnTo>
                            <a:pt x="51557" y="1373"/>
                          </a:lnTo>
                          <a:lnTo>
                            <a:pt x="148800" y="20526"/>
                          </a:lnTo>
                          <a:lnTo>
                            <a:pt x="148800" y="1414089"/>
                          </a:lnTo>
                          <a:lnTo>
                            <a:pt x="44123" y="1433578"/>
                          </a:lnTo>
                          <a:lnTo>
                            <a:pt x="0" y="143429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>
                      <a:solidFill>
                        <a:srgbClr val="07151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13" name="Freihandform 112">
                      <a:extLst>
                        <a:ext uri="{FF2B5EF4-FFF2-40B4-BE49-F238E27FC236}">
                          <a16:creationId xmlns:a16="http://schemas.microsoft.com/office/drawing/2014/main" id="{B21E51C0-590C-6146-A645-058A0FA74B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73550" y="2387539"/>
                      <a:ext cx="133615" cy="1392183"/>
                    </a:xfrm>
                    <a:custGeom>
                      <a:avLst/>
                      <a:gdLst>
                        <a:gd name="connsiteX0" fmla="*/ 0 w 133615"/>
                        <a:gd name="connsiteY0" fmla="*/ 0 h 1392183"/>
                        <a:gd name="connsiteX1" fmla="*/ 17988 w 133615"/>
                        <a:gd name="connsiteY1" fmla="*/ 3543 h 1392183"/>
                        <a:gd name="connsiteX2" fmla="*/ 133615 w 133615"/>
                        <a:gd name="connsiteY2" fmla="*/ 47731 h 1392183"/>
                        <a:gd name="connsiteX3" fmla="*/ 126870 w 133615"/>
                        <a:gd name="connsiteY3" fmla="*/ 1347189 h 1392183"/>
                        <a:gd name="connsiteX4" fmla="*/ 10791 w 133615"/>
                        <a:gd name="connsiteY4" fmla="*/ 1390174 h 1392183"/>
                        <a:gd name="connsiteX5" fmla="*/ 0 w 133615"/>
                        <a:gd name="connsiteY5" fmla="*/ 1392183 h 1392183"/>
                        <a:gd name="connsiteX6" fmla="*/ 0 w 133615"/>
                        <a:gd name="connsiteY6" fmla="*/ 0 h 13921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33615" h="1392183">
                          <a:moveTo>
                            <a:pt x="0" y="0"/>
                          </a:moveTo>
                          <a:lnTo>
                            <a:pt x="17988" y="3543"/>
                          </a:lnTo>
                          <a:cubicBezTo>
                            <a:pt x="57204" y="14777"/>
                            <a:pt x="95885" y="29475"/>
                            <a:pt x="133615" y="47731"/>
                          </a:cubicBezTo>
                          <a:cubicBezTo>
                            <a:pt x="131367" y="480884"/>
                            <a:pt x="129118" y="914036"/>
                            <a:pt x="126870" y="1347189"/>
                          </a:cubicBezTo>
                          <a:cubicBezTo>
                            <a:pt x="88952" y="1365052"/>
                            <a:pt x="50121" y="1379348"/>
                            <a:pt x="10791" y="1390174"/>
                          </a:cubicBezTo>
                          <a:lnTo>
                            <a:pt x="0" y="139218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40000"/>
                        <a:lumOff val="60000"/>
                      </a:schemeClr>
                    </a:solidFill>
                    <a:ln>
                      <a:solidFill>
                        <a:srgbClr val="07151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14" name="Freihandform 113">
                      <a:extLst>
                        <a:ext uri="{FF2B5EF4-FFF2-40B4-BE49-F238E27FC236}">
                          <a16:creationId xmlns:a16="http://schemas.microsoft.com/office/drawing/2014/main" id="{637A05F8-E150-9845-8B8C-44E53ADD42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63950" y="2421229"/>
                      <a:ext cx="148800" cy="1324937"/>
                    </a:xfrm>
                    <a:custGeom>
                      <a:avLst/>
                      <a:gdLst>
                        <a:gd name="connsiteX0" fmla="*/ 148800 w 148800"/>
                        <a:gd name="connsiteY0" fmla="*/ 0 h 1324937"/>
                        <a:gd name="connsiteX1" fmla="*/ 148800 w 148800"/>
                        <a:gd name="connsiteY1" fmla="*/ 1324937 h 1324937"/>
                        <a:gd name="connsiteX2" fmla="*/ 45068 w 148800"/>
                        <a:gd name="connsiteY2" fmla="*/ 1270949 h 1324937"/>
                        <a:gd name="connsiteX3" fmla="*/ 0 w 148800"/>
                        <a:gd name="connsiteY3" fmla="*/ 1236850 h 1324937"/>
                        <a:gd name="connsiteX4" fmla="*/ 0 w 148800"/>
                        <a:gd name="connsiteY4" fmla="*/ 87474 h 1324937"/>
                        <a:gd name="connsiteX5" fmla="*/ 51409 w 148800"/>
                        <a:gd name="connsiteY5" fmla="*/ 49410 h 1324937"/>
                        <a:gd name="connsiteX6" fmla="*/ 148800 w 148800"/>
                        <a:gd name="connsiteY6" fmla="*/ 0 h 13249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48800" h="1324937">
                          <a:moveTo>
                            <a:pt x="148800" y="0"/>
                          </a:moveTo>
                          <a:lnTo>
                            <a:pt x="148800" y="1324937"/>
                          </a:lnTo>
                          <a:lnTo>
                            <a:pt x="45068" y="1270949"/>
                          </a:lnTo>
                          <a:lnTo>
                            <a:pt x="0" y="1236850"/>
                          </a:lnTo>
                          <a:lnTo>
                            <a:pt x="0" y="87474"/>
                          </a:lnTo>
                          <a:lnTo>
                            <a:pt x="51409" y="49410"/>
                          </a:lnTo>
                          <a:lnTo>
                            <a:pt x="148800" y="0"/>
                          </a:lnTo>
                          <a:close/>
                        </a:path>
                      </a:pathLst>
                    </a:custGeom>
                    <a:solidFill>
                      <a:schemeClr val="accent1">
                        <a:lumMod val="50000"/>
                      </a:schemeClr>
                    </a:solidFill>
                    <a:ln>
                      <a:solidFill>
                        <a:srgbClr val="07151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15" name="Freihandform 114">
                      <a:extLst>
                        <a:ext uri="{FF2B5EF4-FFF2-40B4-BE49-F238E27FC236}">
                          <a16:creationId xmlns:a16="http://schemas.microsoft.com/office/drawing/2014/main" id="{D10BBC86-711E-1B40-A6E1-3B2E235EA2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11550" y="2511368"/>
                      <a:ext cx="148800" cy="1143987"/>
                    </a:xfrm>
                    <a:custGeom>
                      <a:avLst/>
                      <a:gdLst>
                        <a:gd name="connsiteX0" fmla="*/ 148800 w 148800"/>
                        <a:gd name="connsiteY0" fmla="*/ 0 h 1143987"/>
                        <a:gd name="connsiteX1" fmla="*/ 148800 w 148800"/>
                        <a:gd name="connsiteY1" fmla="*/ 1143987 h 1143987"/>
                        <a:gd name="connsiteX2" fmla="*/ 100884 w 148800"/>
                        <a:gd name="connsiteY2" fmla="*/ 1107733 h 1143987"/>
                        <a:gd name="connsiteX3" fmla="*/ 16282 w 148800"/>
                        <a:gd name="connsiteY3" fmla="*/ 1017375 h 1143987"/>
                        <a:gd name="connsiteX4" fmla="*/ 0 w 148800"/>
                        <a:gd name="connsiteY4" fmla="*/ 992593 h 1143987"/>
                        <a:gd name="connsiteX5" fmla="*/ 0 w 148800"/>
                        <a:gd name="connsiteY5" fmla="*/ 151972 h 1143987"/>
                        <a:gd name="connsiteX6" fmla="*/ 20936 w 148800"/>
                        <a:gd name="connsiteY6" fmla="*/ 120816 h 1143987"/>
                        <a:gd name="connsiteX7" fmla="*/ 106471 w 148800"/>
                        <a:gd name="connsiteY7" fmla="*/ 31341 h 1143987"/>
                        <a:gd name="connsiteX8" fmla="*/ 148800 w 148800"/>
                        <a:gd name="connsiteY8" fmla="*/ 0 h 11439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148800" h="1143987">
                          <a:moveTo>
                            <a:pt x="148800" y="0"/>
                          </a:moveTo>
                          <a:lnTo>
                            <a:pt x="148800" y="1143987"/>
                          </a:lnTo>
                          <a:lnTo>
                            <a:pt x="100884" y="1107733"/>
                          </a:lnTo>
                          <a:cubicBezTo>
                            <a:pt x="70547" y="1080462"/>
                            <a:pt x="42208" y="1050310"/>
                            <a:pt x="16282" y="1017375"/>
                          </a:cubicBezTo>
                          <a:lnTo>
                            <a:pt x="0" y="992593"/>
                          </a:lnTo>
                          <a:lnTo>
                            <a:pt x="0" y="151972"/>
                          </a:lnTo>
                          <a:lnTo>
                            <a:pt x="20936" y="120816"/>
                          </a:lnTo>
                          <a:cubicBezTo>
                            <a:pt x="47203" y="88153"/>
                            <a:pt x="75853" y="58296"/>
                            <a:pt x="106471" y="31341"/>
                          </a:cubicBezTo>
                          <a:lnTo>
                            <a:pt x="148800" y="0"/>
                          </a:lnTo>
                          <a:close/>
                        </a:path>
                      </a:pathLst>
                    </a:custGeom>
                    <a:solidFill>
                      <a:schemeClr val="accent1">
                        <a:lumMod val="25000"/>
                      </a:schemeClr>
                    </a:solidFill>
                    <a:ln>
                      <a:solidFill>
                        <a:srgbClr val="07151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18" name="Freihandform 117">
                      <a:extLst>
                        <a:ext uri="{FF2B5EF4-FFF2-40B4-BE49-F238E27FC236}">
                          <a16:creationId xmlns:a16="http://schemas.microsoft.com/office/drawing/2014/main" id="{B2F4B00C-69D8-2443-967A-D0856F3669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73570" y="2668698"/>
                      <a:ext cx="134380" cy="829783"/>
                    </a:xfrm>
                    <a:custGeom>
                      <a:avLst/>
                      <a:gdLst>
                        <a:gd name="connsiteX0" fmla="*/ 134380 w 134380"/>
                        <a:gd name="connsiteY0" fmla="*/ 0 h 829783"/>
                        <a:gd name="connsiteX1" fmla="*/ 134380 w 134380"/>
                        <a:gd name="connsiteY1" fmla="*/ 829783 h 829783"/>
                        <a:gd name="connsiteX2" fmla="*/ 86294 w 134380"/>
                        <a:gd name="connsiteY2" fmla="*/ 756592 h 829783"/>
                        <a:gd name="connsiteX3" fmla="*/ 89877 w 134380"/>
                        <a:gd name="connsiteY3" fmla="*/ 66227 h 829783"/>
                        <a:gd name="connsiteX4" fmla="*/ 134380 w 134380"/>
                        <a:gd name="connsiteY4" fmla="*/ 0 h 8297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4380" h="829783">
                          <a:moveTo>
                            <a:pt x="134380" y="0"/>
                          </a:moveTo>
                          <a:lnTo>
                            <a:pt x="134380" y="829783"/>
                          </a:lnTo>
                          <a:lnTo>
                            <a:pt x="86294" y="756592"/>
                          </a:lnTo>
                          <a:cubicBezTo>
                            <a:pt x="-30027" y="541243"/>
                            <a:pt x="-28672" y="280357"/>
                            <a:pt x="89877" y="66227"/>
                          </a:cubicBezTo>
                          <a:lnTo>
                            <a:pt x="134380" y="0"/>
                          </a:lnTo>
                          <a:close/>
                        </a:path>
                      </a:pathLst>
                    </a:custGeom>
                    <a:solidFill>
                      <a:srgbClr val="0F383D"/>
                    </a:solidFill>
                    <a:ln>
                      <a:solidFill>
                        <a:srgbClr val="07151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en-GB"/>
                    </a:p>
                  </p:txBody>
                </p:sp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7" name="Textfeld 106">
                      <a:extLst>
                        <a:ext uri="{FF2B5EF4-FFF2-40B4-BE49-F238E27FC236}">
                          <a16:creationId xmlns:a16="http://schemas.microsoft.com/office/drawing/2014/main" id="{12628B9F-56DE-F341-BE1E-A217BE5CA7E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80448" y="3396282"/>
                      <a:ext cx="65870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MuktaMahee Regular" panose="020B0000000000000000" pitchFamily="34" charset="77"/>
                              </a:rPr>
                              <m:t>𝒮</m:t>
                            </m:r>
                            <m:r>
                              <a:rPr lang="de-DE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MuktaMahee Regular" panose="020B0000000000000000" pitchFamily="34" charset="77"/>
                              </a:rPr>
                              <m:t> </m:t>
                            </m:r>
                            <m:r>
                              <a:rPr lang="de-DE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MuktaMahee Regular" panose="020B0000000000000000" pitchFamily="34" charset="77"/>
                                <a:hlinkClick r:id="rId3">
                                  <a:extLst>
                                    <a:ext uri="{A12FA001-AC4F-418D-AE19-62706E023703}">
                                      <ahyp:hlinkClr xmlns:ahyp="http://schemas.microsoft.com/office/drawing/2018/hyperlinkcolor" val="tx"/>
                                    </a:ext>
                                  </a:extLst>
                                </a:hlinkClick>
                              </a:rPr>
                              <m:t>\</m:t>
                            </m:r>
                            <m:sSub>
                              <m:sSubPr>
                                <m:ctrlPr>
                                  <a:rPr lang="de-DE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MuktaMahee Regular" panose="020B0000000000000000" pitchFamily="34" charset="77"/>
                                  </a:rPr>
                                </m:ctrlPr>
                              </m:sSubPr>
                              <m:e>
                                <m:r>
                                  <a:rPr lang="de-DE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MuktaMahee Regular" panose="020B0000000000000000" pitchFamily="34" charset="77"/>
                                  </a:rPr>
                                  <m:t>𝒮</m:t>
                                </m:r>
                              </m:e>
                              <m:sub>
                                <m:r>
                                  <a:rPr lang="de-DE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MuktaMahee Regular" panose="020B0000000000000000" pitchFamily="34" charset="77"/>
                                  </a:rPr>
                                  <m:t>𝒵</m:t>
                                </m:r>
                              </m:sub>
                            </m:sSub>
                          </m:oMath>
                        </m:oMathPara>
                      </a14:m>
                      <a:endParaRPr lang="en-GB" dirty="0">
                        <a:solidFill>
                          <a:schemeClr val="bg1"/>
                        </a:solidFill>
                        <a:latin typeface="MuktaMahee Regular" panose="020B0000000000000000" pitchFamily="34" charset="77"/>
                        <a:cs typeface="MuktaMahee Regular" panose="020B0000000000000000" pitchFamily="34" charset="77"/>
                      </a:endParaRPr>
                    </a:p>
                  </p:txBody>
                </p:sp>
              </mc:Choice>
              <mc:Fallback xmlns="">
                <p:sp>
                  <p:nvSpPr>
                    <p:cNvPr id="141" name="Textfeld 140">
                      <a:extLst>
                        <a:ext uri="{FF2B5EF4-FFF2-40B4-BE49-F238E27FC236}">
                          <a16:creationId xmlns:a16="http://schemas.microsoft.com/office/drawing/2014/main" id="{AC5AFF71-A99F-D64C-BC3D-3DE2950ED87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80448" y="3396282"/>
                      <a:ext cx="658706" cy="30777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384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Textfeld 104">
                    <a:extLst>
                      <a:ext uri="{FF2B5EF4-FFF2-40B4-BE49-F238E27FC236}">
                        <a16:creationId xmlns:a16="http://schemas.microsoft.com/office/drawing/2014/main" id="{B8097532-8171-DE4A-81D1-D48EB35D4E7A}"/>
                      </a:ext>
                    </a:extLst>
                  </p:cNvPr>
                  <p:cNvSpPr txBox="1"/>
                  <p:nvPr/>
                </p:nvSpPr>
                <p:spPr>
                  <a:xfrm>
                    <a:off x="7322608" y="3396282"/>
                    <a:ext cx="42088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MuktaMahee Regular" panose="020B0000000000000000" pitchFamily="34" charset="77"/>
                                </a:rPr>
                              </m:ctrlPr>
                            </m:sSubPr>
                            <m:e>
                              <m:r>
                                <a:rPr lang="de-DE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MuktaMahee Regular" panose="020B0000000000000000" pitchFamily="34" charset="77"/>
                                </a:rPr>
                                <m:t>𝒮</m:t>
                              </m:r>
                            </m:e>
                            <m:sub>
                              <m:r>
                                <a:rPr lang="de-DE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MuktaMahee Regular" panose="020B0000000000000000" pitchFamily="34" charset="77"/>
                                </a:rPr>
                                <m:t>𝒵</m:t>
                              </m:r>
                            </m:sub>
                          </m:sSub>
                        </m:oMath>
                      </m:oMathPara>
                    </a14:m>
                    <a:endParaRPr lang="en-GB" dirty="0">
                      <a:solidFill>
                        <a:schemeClr val="bg1"/>
                      </a:solidFill>
                      <a:latin typeface="MuktaMahee Regular" panose="020B0000000000000000" pitchFamily="34" charset="77"/>
                      <a:cs typeface="MuktaMahee Regular" panose="020B0000000000000000" pitchFamily="34" charset="77"/>
                    </a:endParaRPr>
                  </a:p>
                </p:txBody>
              </p:sp>
            </mc:Choice>
            <mc:Fallback xmlns="">
              <p:sp>
                <p:nvSpPr>
                  <p:cNvPr id="139" name="Textfeld 138">
                    <a:extLst>
                      <a:ext uri="{FF2B5EF4-FFF2-40B4-BE49-F238E27FC236}">
                        <a16:creationId xmlns:a16="http://schemas.microsoft.com/office/drawing/2014/main" id="{1C4FCE4C-38A7-324E-8122-D435E330E3E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22608" y="3396282"/>
                    <a:ext cx="420884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4" name="Gruppieren 73">
              <a:extLst>
                <a:ext uri="{FF2B5EF4-FFF2-40B4-BE49-F238E27FC236}">
                  <a16:creationId xmlns:a16="http://schemas.microsoft.com/office/drawing/2014/main" id="{F80ECD92-12C9-F046-B304-9A15132FDBDC}"/>
                </a:ext>
              </a:extLst>
            </p:cNvPr>
            <p:cNvGrpSpPr/>
            <p:nvPr/>
          </p:nvGrpSpPr>
          <p:grpSpPr>
            <a:xfrm>
              <a:off x="7104098" y="3188442"/>
              <a:ext cx="457270" cy="1310562"/>
              <a:chOff x="5417330" y="2773302"/>
              <a:chExt cx="388969" cy="1257259"/>
            </a:xfrm>
          </p:grpSpPr>
          <p:sp>
            <p:nvSpPr>
              <p:cNvPr id="76" name="Freihandform 75">
                <a:extLst>
                  <a:ext uri="{FF2B5EF4-FFF2-40B4-BE49-F238E27FC236}">
                    <a16:creationId xmlns:a16="http://schemas.microsoft.com/office/drawing/2014/main" id="{C9978E49-5191-4849-9898-0DB4BAAC2BA0}"/>
                  </a:ext>
                </a:extLst>
              </p:cNvPr>
              <p:cNvSpPr/>
              <p:nvPr/>
            </p:nvSpPr>
            <p:spPr>
              <a:xfrm flipH="1">
                <a:off x="5417330" y="2780428"/>
                <a:ext cx="3600" cy="1243016"/>
              </a:xfrm>
              <a:custGeom>
                <a:avLst/>
                <a:gdLst>
                  <a:gd name="connsiteX0" fmla="*/ 3600 w 3600"/>
                  <a:gd name="connsiteY0" fmla="*/ 0 h 1243016"/>
                  <a:gd name="connsiteX1" fmla="*/ 0 w 3600"/>
                  <a:gd name="connsiteY1" fmla="*/ 1953 h 1243016"/>
                  <a:gd name="connsiteX2" fmla="*/ 0 w 3600"/>
                  <a:gd name="connsiteY2" fmla="*/ 1241066 h 1243016"/>
                  <a:gd name="connsiteX3" fmla="*/ 3600 w 3600"/>
                  <a:gd name="connsiteY3" fmla="*/ 1243016 h 1243016"/>
                  <a:gd name="connsiteX4" fmla="*/ 3600 w 3600"/>
                  <a:gd name="connsiteY4" fmla="*/ 0 h 1243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00" h="1243016">
                    <a:moveTo>
                      <a:pt x="3600" y="0"/>
                    </a:moveTo>
                    <a:lnTo>
                      <a:pt x="0" y="1953"/>
                    </a:lnTo>
                    <a:lnTo>
                      <a:pt x="0" y="1241066"/>
                    </a:lnTo>
                    <a:lnTo>
                      <a:pt x="3600" y="1243016"/>
                    </a:lnTo>
                    <a:lnTo>
                      <a:pt x="3600" y="0"/>
                    </a:lnTo>
                    <a:close/>
                  </a:path>
                </a:pathLst>
              </a:custGeom>
              <a:ln w="15875">
                <a:solidFill>
                  <a:srgbClr val="07151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77" name="Freihandform 76">
                <a:extLst>
                  <a:ext uri="{FF2B5EF4-FFF2-40B4-BE49-F238E27FC236}">
                    <a16:creationId xmlns:a16="http://schemas.microsoft.com/office/drawing/2014/main" id="{7FE422DF-60D3-CD4A-BB06-B7693310B153}"/>
                  </a:ext>
                </a:extLst>
              </p:cNvPr>
              <p:cNvSpPr/>
              <p:nvPr/>
            </p:nvSpPr>
            <p:spPr>
              <a:xfrm flipH="1">
                <a:off x="5494404" y="2830569"/>
                <a:ext cx="3600" cy="1142701"/>
              </a:xfrm>
              <a:custGeom>
                <a:avLst/>
                <a:gdLst>
                  <a:gd name="connsiteX0" fmla="*/ 3600 w 3600"/>
                  <a:gd name="connsiteY0" fmla="*/ 0 h 1142701"/>
                  <a:gd name="connsiteX1" fmla="*/ 0 w 3600"/>
                  <a:gd name="connsiteY1" fmla="*/ 2968 h 1142701"/>
                  <a:gd name="connsiteX2" fmla="*/ 0 w 3600"/>
                  <a:gd name="connsiteY2" fmla="*/ 1139737 h 1142701"/>
                  <a:gd name="connsiteX3" fmla="*/ 3600 w 3600"/>
                  <a:gd name="connsiteY3" fmla="*/ 1142701 h 1142701"/>
                  <a:gd name="connsiteX4" fmla="*/ 3600 w 3600"/>
                  <a:gd name="connsiteY4" fmla="*/ 0 h 11427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00" h="1142701">
                    <a:moveTo>
                      <a:pt x="3600" y="0"/>
                    </a:moveTo>
                    <a:lnTo>
                      <a:pt x="0" y="2968"/>
                    </a:lnTo>
                    <a:lnTo>
                      <a:pt x="0" y="1139737"/>
                    </a:lnTo>
                    <a:lnTo>
                      <a:pt x="3600" y="1142701"/>
                    </a:lnTo>
                    <a:lnTo>
                      <a:pt x="3600" y="0"/>
                    </a:lnTo>
                    <a:close/>
                  </a:path>
                </a:pathLst>
              </a:custGeom>
              <a:ln w="15875">
                <a:solidFill>
                  <a:srgbClr val="07151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78" name="Freihandform 77">
                <a:extLst>
                  <a:ext uri="{FF2B5EF4-FFF2-40B4-BE49-F238E27FC236}">
                    <a16:creationId xmlns:a16="http://schemas.microsoft.com/office/drawing/2014/main" id="{033C2424-BF92-0648-9692-9C3B242FA234}"/>
                  </a:ext>
                </a:extLst>
              </p:cNvPr>
              <p:cNvSpPr/>
              <p:nvPr/>
            </p:nvSpPr>
            <p:spPr>
              <a:xfrm flipH="1">
                <a:off x="5571478" y="2894157"/>
                <a:ext cx="3600" cy="1015483"/>
              </a:xfrm>
              <a:custGeom>
                <a:avLst/>
                <a:gdLst>
                  <a:gd name="connsiteX0" fmla="*/ 3600 w 3600"/>
                  <a:gd name="connsiteY0" fmla="*/ 0 h 1015483"/>
                  <a:gd name="connsiteX1" fmla="*/ 0 w 3600"/>
                  <a:gd name="connsiteY1" fmla="*/ 4359 h 1015483"/>
                  <a:gd name="connsiteX2" fmla="*/ 0 w 3600"/>
                  <a:gd name="connsiteY2" fmla="*/ 1011129 h 1015483"/>
                  <a:gd name="connsiteX3" fmla="*/ 3600 w 3600"/>
                  <a:gd name="connsiteY3" fmla="*/ 1015483 h 1015483"/>
                  <a:gd name="connsiteX4" fmla="*/ 3600 w 3600"/>
                  <a:gd name="connsiteY4" fmla="*/ 0 h 101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00" h="1015483">
                    <a:moveTo>
                      <a:pt x="3600" y="0"/>
                    </a:moveTo>
                    <a:lnTo>
                      <a:pt x="0" y="4359"/>
                    </a:lnTo>
                    <a:lnTo>
                      <a:pt x="0" y="1011129"/>
                    </a:lnTo>
                    <a:lnTo>
                      <a:pt x="3600" y="1015483"/>
                    </a:lnTo>
                    <a:lnTo>
                      <a:pt x="3600" y="0"/>
                    </a:lnTo>
                    <a:close/>
                  </a:path>
                </a:pathLst>
              </a:custGeom>
              <a:ln w="15875">
                <a:solidFill>
                  <a:srgbClr val="07151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79" name="Freihandform 78">
                <a:extLst>
                  <a:ext uri="{FF2B5EF4-FFF2-40B4-BE49-F238E27FC236}">
                    <a16:creationId xmlns:a16="http://schemas.microsoft.com/office/drawing/2014/main" id="{2FB20A87-93A4-DB42-B008-D4B8697F4CA5}"/>
                  </a:ext>
                </a:extLst>
              </p:cNvPr>
              <p:cNvSpPr/>
              <p:nvPr/>
            </p:nvSpPr>
            <p:spPr>
              <a:xfrm flipH="1">
                <a:off x="5648552" y="2987483"/>
                <a:ext cx="3600" cy="828948"/>
              </a:xfrm>
              <a:custGeom>
                <a:avLst/>
                <a:gdLst>
                  <a:gd name="connsiteX0" fmla="*/ 3600 w 3600"/>
                  <a:gd name="connsiteY0" fmla="*/ 0 h 828948"/>
                  <a:gd name="connsiteX1" fmla="*/ 0 w 3600"/>
                  <a:gd name="connsiteY1" fmla="*/ 4360 h 828948"/>
                  <a:gd name="connsiteX2" fmla="*/ 0 w 3600"/>
                  <a:gd name="connsiteY2" fmla="*/ 824595 h 828948"/>
                  <a:gd name="connsiteX3" fmla="*/ 3600 w 3600"/>
                  <a:gd name="connsiteY3" fmla="*/ 828948 h 828948"/>
                  <a:gd name="connsiteX4" fmla="*/ 3600 w 3600"/>
                  <a:gd name="connsiteY4" fmla="*/ 0 h 828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00" h="828948">
                    <a:moveTo>
                      <a:pt x="3600" y="0"/>
                    </a:moveTo>
                    <a:lnTo>
                      <a:pt x="0" y="4360"/>
                    </a:lnTo>
                    <a:lnTo>
                      <a:pt x="0" y="824595"/>
                    </a:lnTo>
                    <a:lnTo>
                      <a:pt x="3600" y="828948"/>
                    </a:lnTo>
                    <a:lnTo>
                      <a:pt x="3600" y="0"/>
                    </a:lnTo>
                    <a:close/>
                  </a:path>
                </a:pathLst>
              </a:custGeom>
              <a:ln w="15875">
                <a:solidFill>
                  <a:srgbClr val="07151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80" name="Freihandform 79">
                <a:extLst>
                  <a:ext uri="{FF2B5EF4-FFF2-40B4-BE49-F238E27FC236}">
                    <a16:creationId xmlns:a16="http://schemas.microsoft.com/office/drawing/2014/main" id="{EDB85DE1-30E7-6148-BB44-27B253E0DF55}"/>
                  </a:ext>
                </a:extLst>
              </p:cNvPr>
              <p:cNvSpPr/>
              <p:nvPr/>
            </p:nvSpPr>
            <p:spPr>
              <a:xfrm flipH="1">
                <a:off x="5725626" y="3122796"/>
                <a:ext cx="3600" cy="558123"/>
              </a:xfrm>
              <a:custGeom>
                <a:avLst/>
                <a:gdLst>
                  <a:gd name="connsiteX0" fmla="*/ 3600 w 3600"/>
                  <a:gd name="connsiteY0" fmla="*/ 0 h 558123"/>
                  <a:gd name="connsiteX1" fmla="*/ 0 w 3600"/>
                  <a:gd name="connsiteY1" fmla="*/ 11591 h 558123"/>
                  <a:gd name="connsiteX2" fmla="*/ 0 w 3600"/>
                  <a:gd name="connsiteY2" fmla="*/ 546558 h 558123"/>
                  <a:gd name="connsiteX3" fmla="*/ 3600 w 3600"/>
                  <a:gd name="connsiteY3" fmla="*/ 558123 h 558123"/>
                  <a:gd name="connsiteX4" fmla="*/ 3600 w 3600"/>
                  <a:gd name="connsiteY4" fmla="*/ 0 h 558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00" h="558123">
                    <a:moveTo>
                      <a:pt x="3600" y="0"/>
                    </a:moveTo>
                    <a:lnTo>
                      <a:pt x="0" y="11591"/>
                    </a:lnTo>
                    <a:lnTo>
                      <a:pt x="0" y="546558"/>
                    </a:lnTo>
                    <a:lnTo>
                      <a:pt x="3600" y="558123"/>
                    </a:lnTo>
                    <a:lnTo>
                      <a:pt x="3600" y="0"/>
                    </a:lnTo>
                    <a:close/>
                  </a:path>
                </a:pathLst>
              </a:custGeom>
              <a:ln w="15875">
                <a:solidFill>
                  <a:srgbClr val="07151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81" name="Freihandform 80">
                <a:extLst>
                  <a:ext uri="{FF2B5EF4-FFF2-40B4-BE49-F238E27FC236}">
                    <a16:creationId xmlns:a16="http://schemas.microsoft.com/office/drawing/2014/main" id="{A12C8504-123C-5F44-AA3D-0552333CCEA3}"/>
                  </a:ext>
                </a:extLst>
              </p:cNvPr>
              <p:cNvSpPr/>
              <p:nvPr/>
            </p:nvSpPr>
            <p:spPr>
              <a:xfrm flipH="1">
                <a:off x="5417330" y="2773303"/>
                <a:ext cx="3600" cy="9079"/>
              </a:xfrm>
              <a:custGeom>
                <a:avLst/>
                <a:gdLst>
                  <a:gd name="connsiteX0" fmla="*/ 3600 w 3600"/>
                  <a:gd name="connsiteY0" fmla="*/ 0 h 9079"/>
                  <a:gd name="connsiteX1" fmla="*/ 0 w 3600"/>
                  <a:gd name="connsiteY1" fmla="*/ 0 h 9079"/>
                  <a:gd name="connsiteX2" fmla="*/ 0 w 3600"/>
                  <a:gd name="connsiteY2" fmla="*/ 9079 h 9079"/>
                  <a:gd name="connsiteX3" fmla="*/ 3600 w 3600"/>
                  <a:gd name="connsiteY3" fmla="*/ 7126 h 9079"/>
                  <a:gd name="connsiteX4" fmla="*/ 3600 w 3600"/>
                  <a:gd name="connsiteY4" fmla="*/ 0 h 9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00" h="9079">
                    <a:moveTo>
                      <a:pt x="3600" y="0"/>
                    </a:moveTo>
                    <a:lnTo>
                      <a:pt x="0" y="0"/>
                    </a:lnTo>
                    <a:lnTo>
                      <a:pt x="0" y="9079"/>
                    </a:lnTo>
                    <a:lnTo>
                      <a:pt x="3600" y="7126"/>
                    </a:lnTo>
                    <a:lnTo>
                      <a:pt x="3600" y="0"/>
                    </a:lnTo>
                    <a:close/>
                  </a:path>
                </a:pathLst>
              </a:custGeom>
              <a:ln w="15875">
                <a:solidFill>
                  <a:srgbClr val="07151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82" name="Freihandform 81">
                <a:extLst>
                  <a:ext uri="{FF2B5EF4-FFF2-40B4-BE49-F238E27FC236}">
                    <a16:creationId xmlns:a16="http://schemas.microsoft.com/office/drawing/2014/main" id="{3B95C834-57B9-A940-A8E2-292A3701BA12}"/>
                  </a:ext>
                </a:extLst>
              </p:cNvPr>
              <p:cNvSpPr/>
              <p:nvPr/>
            </p:nvSpPr>
            <p:spPr>
              <a:xfrm flipH="1">
                <a:off x="5494404" y="2773302"/>
                <a:ext cx="3600" cy="60234"/>
              </a:xfrm>
              <a:custGeom>
                <a:avLst/>
                <a:gdLst>
                  <a:gd name="connsiteX0" fmla="*/ 3600 w 3600"/>
                  <a:gd name="connsiteY0" fmla="*/ 0 h 60234"/>
                  <a:gd name="connsiteX1" fmla="*/ 0 w 3600"/>
                  <a:gd name="connsiteY1" fmla="*/ 0 h 60234"/>
                  <a:gd name="connsiteX2" fmla="*/ 0 w 3600"/>
                  <a:gd name="connsiteY2" fmla="*/ 60234 h 60234"/>
                  <a:gd name="connsiteX3" fmla="*/ 3600 w 3600"/>
                  <a:gd name="connsiteY3" fmla="*/ 57266 h 60234"/>
                  <a:gd name="connsiteX4" fmla="*/ 3600 w 3600"/>
                  <a:gd name="connsiteY4" fmla="*/ 0 h 60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00" h="60234">
                    <a:moveTo>
                      <a:pt x="3600" y="0"/>
                    </a:moveTo>
                    <a:lnTo>
                      <a:pt x="0" y="0"/>
                    </a:lnTo>
                    <a:lnTo>
                      <a:pt x="0" y="60234"/>
                    </a:lnTo>
                    <a:lnTo>
                      <a:pt x="3600" y="57266"/>
                    </a:lnTo>
                    <a:lnTo>
                      <a:pt x="3600" y="0"/>
                    </a:lnTo>
                    <a:close/>
                  </a:path>
                </a:pathLst>
              </a:custGeom>
              <a:ln w="15875">
                <a:solidFill>
                  <a:srgbClr val="07151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83" name="Freihandform 82">
                <a:extLst>
                  <a:ext uri="{FF2B5EF4-FFF2-40B4-BE49-F238E27FC236}">
                    <a16:creationId xmlns:a16="http://schemas.microsoft.com/office/drawing/2014/main" id="{C613056F-BE80-6C44-9AB3-DC6D15BE47D2}"/>
                  </a:ext>
                </a:extLst>
              </p:cNvPr>
              <p:cNvSpPr/>
              <p:nvPr/>
            </p:nvSpPr>
            <p:spPr>
              <a:xfrm flipH="1">
                <a:off x="5571478" y="2773303"/>
                <a:ext cx="3600" cy="125213"/>
              </a:xfrm>
              <a:custGeom>
                <a:avLst/>
                <a:gdLst>
                  <a:gd name="connsiteX0" fmla="*/ 3600 w 3600"/>
                  <a:gd name="connsiteY0" fmla="*/ 0 h 125213"/>
                  <a:gd name="connsiteX1" fmla="*/ 0 w 3600"/>
                  <a:gd name="connsiteY1" fmla="*/ 0 h 125213"/>
                  <a:gd name="connsiteX2" fmla="*/ 0 w 3600"/>
                  <a:gd name="connsiteY2" fmla="*/ 125213 h 125213"/>
                  <a:gd name="connsiteX3" fmla="*/ 3600 w 3600"/>
                  <a:gd name="connsiteY3" fmla="*/ 120854 h 125213"/>
                  <a:gd name="connsiteX4" fmla="*/ 3600 w 3600"/>
                  <a:gd name="connsiteY4" fmla="*/ 0 h 1252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00" h="125213">
                    <a:moveTo>
                      <a:pt x="3600" y="0"/>
                    </a:moveTo>
                    <a:lnTo>
                      <a:pt x="0" y="0"/>
                    </a:lnTo>
                    <a:lnTo>
                      <a:pt x="0" y="125213"/>
                    </a:lnTo>
                    <a:lnTo>
                      <a:pt x="3600" y="120854"/>
                    </a:lnTo>
                    <a:lnTo>
                      <a:pt x="3600" y="0"/>
                    </a:lnTo>
                    <a:close/>
                  </a:path>
                </a:pathLst>
              </a:custGeom>
              <a:ln w="15875">
                <a:solidFill>
                  <a:srgbClr val="07151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84" name="Freihandform 83">
                <a:extLst>
                  <a:ext uri="{FF2B5EF4-FFF2-40B4-BE49-F238E27FC236}">
                    <a16:creationId xmlns:a16="http://schemas.microsoft.com/office/drawing/2014/main" id="{B34A1F8A-0127-6D46-B733-28CFADEB4342}"/>
                  </a:ext>
                </a:extLst>
              </p:cNvPr>
              <p:cNvSpPr/>
              <p:nvPr/>
            </p:nvSpPr>
            <p:spPr>
              <a:xfrm flipH="1">
                <a:off x="5648552" y="2773303"/>
                <a:ext cx="3600" cy="218541"/>
              </a:xfrm>
              <a:custGeom>
                <a:avLst/>
                <a:gdLst>
                  <a:gd name="connsiteX0" fmla="*/ 3600 w 3600"/>
                  <a:gd name="connsiteY0" fmla="*/ 0 h 218541"/>
                  <a:gd name="connsiteX1" fmla="*/ 0 w 3600"/>
                  <a:gd name="connsiteY1" fmla="*/ 0 h 218541"/>
                  <a:gd name="connsiteX2" fmla="*/ 0 w 3600"/>
                  <a:gd name="connsiteY2" fmla="*/ 218541 h 218541"/>
                  <a:gd name="connsiteX3" fmla="*/ 3600 w 3600"/>
                  <a:gd name="connsiteY3" fmla="*/ 214181 h 218541"/>
                  <a:gd name="connsiteX4" fmla="*/ 3600 w 3600"/>
                  <a:gd name="connsiteY4" fmla="*/ 0 h 218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00" h="218541">
                    <a:moveTo>
                      <a:pt x="3600" y="0"/>
                    </a:moveTo>
                    <a:lnTo>
                      <a:pt x="0" y="0"/>
                    </a:lnTo>
                    <a:lnTo>
                      <a:pt x="0" y="218541"/>
                    </a:lnTo>
                    <a:lnTo>
                      <a:pt x="3600" y="214181"/>
                    </a:lnTo>
                    <a:lnTo>
                      <a:pt x="3600" y="0"/>
                    </a:lnTo>
                    <a:close/>
                  </a:path>
                </a:pathLst>
              </a:custGeom>
              <a:ln w="15875">
                <a:solidFill>
                  <a:srgbClr val="07151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85" name="Freihandform 84">
                <a:extLst>
                  <a:ext uri="{FF2B5EF4-FFF2-40B4-BE49-F238E27FC236}">
                    <a16:creationId xmlns:a16="http://schemas.microsoft.com/office/drawing/2014/main" id="{711961E3-2555-DB45-BB91-F7CE97F37086}"/>
                  </a:ext>
                </a:extLst>
              </p:cNvPr>
              <p:cNvSpPr/>
              <p:nvPr/>
            </p:nvSpPr>
            <p:spPr>
              <a:xfrm flipH="1">
                <a:off x="5725626" y="2773302"/>
                <a:ext cx="3600" cy="361084"/>
              </a:xfrm>
              <a:custGeom>
                <a:avLst/>
                <a:gdLst>
                  <a:gd name="connsiteX0" fmla="*/ 3600 w 3600"/>
                  <a:gd name="connsiteY0" fmla="*/ 0 h 361084"/>
                  <a:gd name="connsiteX1" fmla="*/ 0 w 3600"/>
                  <a:gd name="connsiteY1" fmla="*/ 0 h 361084"/>
                  <a:gd name="connsiteX2" fmla="*/ 0 w 3600"/>
                  <a:gd name="connsiteY2" fmla="*/ 361084 h 361084"/>
                  <a:gd name="connsiteX3" fmla="*/ 3600 w 3600"/>
                  <a:gd name="connsiteY3" fmla="*/ 349493 h 361084"/>
                  <a:gd name="connsiteX4" fmla="*/ 3600 w 3600"/>
                  <a:gd name="connsiteY4" fmla="*/ 0 h 361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00" h="361084">
                    <a:moveTo>
                      <a:pt x="3600" y="0"/>
                    </a:moveTo>
                    <a:lnTo>
                      <a:pt x="0" y="0"/>
                    </a:lnTo>
                    <a:lnTo>
                      <a:pt x="0" y="361084"/>
                    </a:lnTo>
                    <a:lnTo>
                      <a:pt x="3600" y="349493"/>
                    </a:lnTo>
                    <a:lnTo>
                      <a:pt x="3600" y="0"/>
                    </a:lnTo>
                    <a:close/>
                  </a:path>
                </a:pathLst>
              </a:custGeom>
              <a:ln w="15875">
                <a:solidFill>
                  <a:srgbClr val="07151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86" name="Freihandform 85">
                <a:extLst>
                  <a:ext uri="{FF2B5EF4-FFF2-40B4-BE49-F238E27FC236}">
                    <a16:creationId xmlns:a16="http://schemas.microsoft.com/office/drawing/2014/main" id="{9ED25D30-BA61-664F-A62F-33B0429C8B03}"/>
                  </a:ext>
                </a:extLst>
              </p:cNvPr>
              <p:cNvSpPr/>
              <p:nvPr/>
            </p:nvSpPr>
            <p:spPr>
              <a:xfrm flipH="1">
                <a:off x="5802699" y="2773302"/>
                <a:ext cx="3600" cy="1257258"/>
              </a:xfrm>
              <a:custGeom>
                <a:avLst/>
                <a:gdLst>
                  <a:gd name="connsiteX0" fmla="*/ 3600 w 3600"/>
                  <a:gd name="connsiteY0" fmla="*/ 0 h 1257258"/>
                  <a:gd name="connsiteX1" fmla="*/ 0 w 3600"/>
                  <a:gd name="connsiteY1" fmla="*/ 0 h 1257258"/>
                  <a:gd name="connsiteX2" fmla="*/ 0 w 3600"/>
                  <a:gd name="connsiteY2" fmla="*/ 1257258 h 1257258"/>
                  <a:gd name="connsiteX3" fmla="*/ 3600 w 3600"/>
                  <a:gd name="connsiteY3" fmla="*/ 1257258 h 1257258"/>
                  <a:gd name="connsiteX4" fmla="*/ 3600 w 3600"/>
                  <a:gd name="connsiteY4" fmla="*/ 0 h 1257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00" h="1257258">
                    <a:moveTo>
                      <a:pt x="3600" y="0"/>
                    </a:moveTo>
                    <a:lnTo>
                      <a:pt x="0" y="0"/>
                    </a:lnTo>
                    <a:lnTo>
                      <a:pt x="0" y="1257258"/>
                    </a:lnTo>
                    <a:lnTo>
                      <a:pt x="3600" y="1257258"/>
                    </a:lnTo>
                    <a:lnTo>
                      <a:pt x="3600" y="0"/>
                    </a:lnTo>
                    <a:close/>
                  </a:path>
                </a:pathLst>
              </a:custGeom>
              <a:ln w="15875">
                <a:solidFill>
                  <a:srgbClr val="07151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87" name="Freihandform 86">
                <a:extLst>
                  <a:ext uri="{FF2B5EF4-FFF2-40B4-BE49-F238E27FC236}">
                    <a16:creationId xmlns:a16="http://schemas.microsoft.com/office/drawing/2014/main" id="{8F58C0FE-32D0-1146-A1D9-9B766629276E}"/>
                  </a:ext>
                </a:extLst>
              </p:cNvPr>
              <p:cNvSpPr/>
              <p:nvPr/>
            </p:nvSpPr>
            <p:spPr>
              <a:xfrm flipH="1">
                <a:off x="5420930" y="2782382"/>
                <a:ext cx="73474" cy="1239113"/>
              </a:xfrm>
              <a:custGeom>
                <a:avLst/>
                <a:gdLst>
                  <a:gd name="connsiteX0" fmla="*/ 73474 w 73474"/>
                  <a:gd name="connsiteY0" fmla="*/ 0 h 1239113"/>
                  <a:gd name="connsiteX1" fmla="*/ 29551 w 73474"/>
                  <a:gd name="connsiteY1" fmla="*/ 23826 h 1239113"/>
                  <a:gd name="connsiteX2" fmla="*/ 0 w 73474"/>
                  <a:gd name="connsiteY2" fmla="*/ 48187 h 1239113"/>
                  <a:gd name="connsiteX3" fmla="*/ 0 w 73474"/>
                  <a:gd name="connsiteY3" fmla="*/ 1190888 h 1239113"/>
                  <a:gd name="connsiteX4" fmla="*/ 29926 w 73474"/>
                  <a:gd name="connsiteY4" fmla="*/ 1215526 h 1239113"/>
                  <a:gd name="connsiteX5" fmla="*/ 73474 w 73474"/>
                  <a:gd name="connsiteY5" fmla="*/ 1239113 h 1239113"/>
                  <a:gd name="connsiteX6" fmla="*/ 73474 w 73474"/>
                  <a:gd name="connsiteY6" fmla="*/ 0 h 1239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3474" h="1239113">
                    <a:moveTo>
                      <a:pt x="73474" y="0"/>
                    </a:moveTo>
                    <a:lnTo>
                      <a:pt x="29551" y="23826"/>
                    </a:lnTo>
                    <a:lnTo>
                      <a:pt x="0" y="48187"/>
                    </a:lnTo>
                    <a:lnTo>
                      <a:pt x="0" y="1190888"/>
                    </a:lnTo>
                    <a:lnTo>
                      <a:pt x="29926" y="1215526"/>
                    </a:lnTo>
                    <a:lnTo>
                      <a:pt x="73474" y="1239113"/>
                    </a:lnTo>
                    <a:lnTo>
                      <a:pt x="73474" y="0"/>
                    </a:ln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 w="15875">
                <a:solidFill>
                  <a:srgbClr val="07151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88" name="Freihandform 87">
                <a:extLst>
                  <a:ext uri="{FF2B5EF4-FFF2-40B4-BE49-F238E27FC236}">
                    <a16:creationId xmlns:a16="http://schemas.microsoft.com/office/drawing/2014/main" id="{36AA4472-84FE-5342-99D9-07790779FCD5}"/>
                  </a:ext>
                </a:extLst>
              </p:cNvPr>
              <p:cNvSpPr/>
              <p:nvPr/>
            </p:nvSpPr>
            <p:spPr>
              <a:xfrm flipH="1">
                <a:off x="5498004" y="2833537"/>
                <a:ext cx="73474" cy="1136769"/>
              </a:xfrm>
              <a:custGeom>
                <a:avLst/>
                <a:gdLst>
                  <a:gd name="connsiteX0" fmla="*/ 73474 w 73474"/>
                  <a:gd name="connsiteY0" fmla="*/ 0 h 1136769"/>
                  <a:gd name="connsiteX1" fmla="*/ 130 w 73474"/>
                  <a:gd name="connsiteY1" fmla="*/ 60462 h 1136769"/>
                  <a:gd name="connsiteX2" fmla="*/ 0 w 73474"/>
                  <a:gd name="connsiteY2" fmla="*/ 60620 h 1136769"/>
                  <a:gd name="connsiteX3" fmla="*/ 0 w 73474"/>
                  <a:gd name="connsiteY3" fmla="*/ 1076103 h 1136769"/>
                  <a:gd name="connsiteX4" fmla="*/ 450 w 73474"/>
                  <a:gd name="connsiteY4" fmla="*/ 1076647 h 1136769"/>
                  <a:gd name="connsiteX5" fmla="*/ 73474 w 73474"/>
                  <a:gd name="connsiteY5" fmla="*/ 1136769 h 1136769"/>
                  <a:gd name="connsiteX6" fmla="*/ 73474 w 73474"/>
                  <a:gd name="connsiteY6" fmla="*/ 0 h 11367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3474" h="1136769">
                    <a:moveTo>
                      <a:pt x="73474" y="0"/>
                    </a:moveTo>
                    <a:lnTo>
                      <a:pt x="130" y="60462"/>
                    </a:lnTo>
                    <a:lnTo>
                      <a:pt x="0" y="60620"/>
                    </a:lnTo>
                    <a:lnTo>
                      <a:pt x="0" y="1076103"/>
                    </a:lnTo>
                    <a:lnTo>
                      <a:pt x="450" y="1076647"/>
                    </a:lnTo>
                    <a:lnTo>
                      <a:pt x="73474" y="1136769"/>
                    </a:lnTo>
                    <a:lnTo>
                      <a:pt x="73474" y="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15875">
                <a:solidFill>
                  <a:srgbClr val="07151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89" name="Freihandform 88">
                <a:extLst>
                  <a:ext uri="{FF2B5EF4-FFF2-40B4-BE49-F238E27FC236}">
                    <a16:creationId xmlns:a16="http://schemas.microsoft.com/office/drawing/2014/main" id="{15295BA5-EF72-324F-8296-4FE37A81E31D}"/>
                  </a:ext>
                </a:extLst>
              </p:cNvPr>
              <p:cNvSpPr/>
              <p:nvPr/>
            </p:nvSpPr>
            <p:spPr>
              <a:xfrm flipH="1">
                <a:off x="5575078" y="2898515"/>
                <a:ext cx="73474" cy="1006770"/>
              </a:xfrm>
              <a:custGeom>
                <a:avLst/>
                <a:gdLst>
                  <a:gd name="connsiteX0" fmla="*/ 73474 w 73474"/>
                  <a:gd name="connsiteY0" fmla="*/ 0 h 1006770"/>
                  <a:gd name="connsiteX1" fmla="*/ 0 w 73474"/>
                  <a:gd name="connsiteY1" fmla="*/ 88968 h 1006770"/>
                  <a:gd name="connsiteX2" fmla="*/ 0 w 73474"/>
                  <a:gd name="connsiteY2" fmla="*/ 917916 h 1006770"/>
                  <a:gd name="connsiteX3" fmla="*/ 73474 w 73474"/>
                  <a:gd name="connsiteY3" fmla="*/ 1006770 h 1006770"/>
                  <a:gd name="connsiteX4" fmla="*/ 73474 w 73474"/>
                  <a:gd name="connsiteY4" fmla="*/ 0 h 1006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474" h="1006770">
                    <a:moveTo>
                      <a:pt x="73474" y="0"/>
                    </a:moveTo>
                    <a:lnTo>
                      <a:pt x="0" y="88968"/>
                    </a:lnTo>
                    <a:lnTo>
                      <a:pt x="0" y="917916"/>
                    </a:lnTo>
                    <a:lnTo>
                      <a:pt x="73474" y="1006770"/>
                    </a:lnTo>
                    <a:lnTo>
                      <a:pt x="73474" y="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15875">
                <a:solidFill>
                  <a:srgbClr val="07151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90" name="Freihandform 89">
                <a:extLst>
                  <a:ext uri="{FF2B5EF4-FFF2-40B4-BE49-F238E27FC236}">
                    <a16:creationId xmlns:a16="http://schemas.microsoft.com/office/drawing/2014/main" id="{3F1EBD15-9213-1D4C-BDC3-CA706842D183}"/>
                  </a:ext>
                </a:extLst>
              </p:cNvPr>
              <p:cNvSpPr/>
              <p:nvPr/>
            </p:nvSpPr>
            <p:spPr>
              <a:xfrm flipH="1">
                <a:off x="5652152" y="2991844"/>
                <a:ext cx="73474" cy="820235"/>
              </a:xfrm>
              <a:custGeom>
                <a:avLst/>
                <a:gdLst>
                  <a:gd name="connsiteX0" fmla="*/ 73474 w 73474"/>
                  <a:gd name="connsiteY0" fmla="*/ 0 h 820235"/>
                  <a:gd name="connsiteX1" fmla="*/ 66425 w 73474"/>
                  <a:gd name="connsiteY1" fmla="*/ 8535 h 820235"/>
                  <a:gd name="connsiteX2" fmla="*/ 105 w 73474"/>
                  <a:gd name="connsiteY2" fmla="*/ 130614 h 820235"/>
                  <a:gd name="connsiteX3" fmla="*/ 0 w 73474"/>
                  <a:gd name="connsiteY3" fmla="*/ 130952 h 820235"/>
                  <a:gd name="connsiteX4" fmla="*/ 0 w 73474"/>
                  <a:gd name="connsiteY4" fmla="*/ 689075 h 820235"/>
                  <a:gd name="connsiteX5" fmla="*/ 281 w 73474"/>
                  <a:gd name="connsiteY5" fmla="*/ 689978 h 820235"/>
                  <a:gd name="connsiteX6" fmla="*/ 66678 w 73474"/>
                  <a:gd name="connsiteY6" fmla="*/ 812016 h 820235"/>
                  <a:gd name="connsiteX7" fmla="*/ 73474 w 73474"/>
                  <a:gd name="connsiteY7" fmla="*/ 820235 h 820235"/>
                  <a:gd name="connsiteX8" fmla="*/ 73474 w 73474"/>
                  <a:gd name="connsiteY8" fmla="*/ 0 h 820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3474" h="820235">
                    <a:moveTo>
                      <a:pt x="73474" y="0"/>
                    </a:moveTo>
                    <a:lnTo>
                      <a:pt x="66425" y="8535"/>
                    </a:lnTo>
                    <a:cubicBezTo>
                      <a:pt x="40569" y="46772"/>
                      <a:pt x="18302" y="87626"/>
                      <a:pt x="105" y="130614"/>
                    </a:cubicBezTo>
                    <a:lnTo>
                      <a:pt x="0" y="130952"/>
                    </a:lnTo>
                    <a:lnTo>
                      <a:pt x="0" y="689075"/>
                    </a:lnTo>
                    <a:lnTo>
                      <a:pt x="281" y="689978"/>
                    </a:lnTo>
                    <a:cubicBezTo>
                      <a:pt x="18505" y="732955"/>
                      <a:pt x="40798" y="773795"/>
                      <a:pt x="66678" y="812016"/>
                    </a:cubicBezTo>
                    <a:lnTo>
                      <a:pt x="73474" y="820235"/>
                    </a:lnTo>
                    <a:lnTo>
                      <a:pt x="73474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15875">
                <a:solidFill>
                  <a:srgbClr val="07151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91" name="Freihandform 90">
                <a:extLst>
                  <a:ext uri="{FF2B5EF4-FFF2-40B4-BE49-F238E27FC236}">
                    <a16:creationId xmlns:a16="http://schemas.microsoft.com/office/drawing/2014/main" id="{6823440B-8843-0D47-9432-6C23D8E4A1AC}"/>
                  </a:ext>
                </a:extLst>
              </p:cNvPr>
              <p:cNvSpPr/>
              <p:nvPr/>
            </p:nvSpPr>
            <p:spPr>
              <a:xfrm flipH="1">
                <a:off x="5729226" y="3134387"/>
                <a:ext cx="52766" cy="534967"/>
              </a:xfrm>
              <a:custGeom>
                <a:avLst/>
                <a:gdLst>
                  <a:gd name="connsiteX0" fmla="*/ 52766 w 52766"/>
                  <a:gd name="connsiteY0" fmla="*/ 0 h 534967"/>
                  <a:gd name="connsiteX1" fmla="*/ 14577 w 52766"/>
                  <a:gd name="connsiteY1" fmla="*/ 122961 h 534967"/>
                  <a:gd name="connsiteX2" fmla="*/ 1 w 52766"/>
                  <a:gd name="connsiteY2" fmla="*/ 267771 h 534967"/>
                  <a:gd name="connsiteX3" fmla="*/ 14668 w 52766"/>
                  <a:gd name="connsiteY3" fmla="*/ 412572 h 534967"/>
                  <a:gd name="connsiteX4" fmla="*/ 52766 w 52766"/>
                  <a:gd name="connsiteY4" fmla="*/ 534967 h 534967"/>
                  <a:gd name="connsiteX5" fmla="*/ 52766 w 52766"/>
                  <a:gd name="connsiteY5" fmla="*/ 0 h 534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2766" h="534967">
                    <a:moveTo>
                      <a:pt x="52766" y="0"/>
                    </a:moveTo>
                    <a:lnTo>
                      <a:pt x="14577" y="122961"/>
                    </a:lnTo>
                    <a:cubicBezTo>
                      <a:pt x="5005" y="169738"/>
                      <a:pt x="-14" y="218169"/>
                      <a:pt x="1" y="267771"/>
                    </a:cubicBezTo>
                    <a:cubicBezTo>
                      <a:pt x="17" y="317374"/>
                      <a:pt x="5067" y="365801"/>
                      <a:pt x="14668" y="412572"/>
                    </a:cubicBezTo>
                    <a:lnTo>
                      <a:pt x="52766" y="534967"/>
                    </a:lnTo>
                    <a:lnTo>
                      <a:pt x="52766" y="0"/>
                    </a:lnTo>
                    <a:close/>
                  </a:path>
                </a:pathLst>
              </a:custGeom>
              <a:solidFill>
                <a:schemeClr val="bg2">
                  <a:lumMod val="20000"/>
                  <a:lumOff val="80000"/>
                </a:schemeClr>
              </a:solidFill>
              <a:ln w="15875">
                <a:solidFill>
                  <a:srgbClr val="07151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99" name="Freihandform 98">
                <a:extLst>
                  <a:ext uri="{FF2B5EF4-FFF2-40B4-BE49-F238E27FC236}">
                    <a16:creationId xmlns:a16="http://schemas.microsoft.com/office/drawing/2014/main" id="{7D6713A0-C310-8D4E-BCC1-28F53026333B}"/>
                  </a:ext>
                </a:extLst>
              </p:cNvPr>
              <p:cNvSpPr/>
              <p:nvPr/>
            </p:nvSpPr>
            <p:spPr>
              <a:xfrm flipH="1">
                <a:off x="5725626" y="3669354"/>
                <a:ext cx="3600" cy="361207"/>
              </a:xfrm>
              <a:custGeom>
                <a:avLst/>
                <a:gdLst>
                  <a:gd name="connsiteX0" fmla="*/ 0 w 3600"/>
                  <a:gd name="connsiteY0" fmla="*/ 0 h 361207"/>
                  <a:gd name="connsiteX1" fmla="*/ 0 w 3600"/>
                  <a:gd name="connsiteY1" fmla="*/ 361207 h 361207"/>
                  <a:gd name="connsiteX2" fmla="*/ 3600 w 3600"/>
                  <a:gd name="connsiteY2" fmla="*/ 361207 h 361207"/>
                  <a:gd name="connsiteX3" fmla="*/ 3600 w 3600"/>
                  <a:gd name="connsiteY3" fmla="*/ 11565 h 361207"/>
                  <a:gd name="connsiteX4" fmla="*/ 0 w 3600"/>
                  <a:gd name="connsiteY4" fmla="*/ 0 h 361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00" h="361207">
                    <a:moveTo>
                      <a:pt x="0" y="0"/>
                    </a:moveTo>
                    <a:lnTo>
                      <a:pt x="0" y="361207"/>
                    </a:lnTo>
                    <a:lnTo>
                      <a:pt x="3600" y="361207"/>
                    </a:lnTo>
                    <a:lnTo>
                      <a:pt x="3600" y="11565"/>
                    </a:lnTo>
                    <a:lnTo>
                      <a:pt x="0" y="0"/>
                    </a:lnTo>
                    <a:close/>
                  </a:path>
                </a:pathLst>
              </a:custGeom>
              <a:ln w="15875">
                <a:solidFill>
                  <a:srgbClr val="07151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100" name="Freihandform 99">
                <a:extLst>
                  <a:ext uri="{FF2B5EF4-FFF2-40B4-BE49-F238E27FC236}">
                    <a16:creationId xmlns:a16="http://schemas.microsoft.com/office/drawing/2014/main" id="{CB9B2307-2823-CE49-AAA6-F9E2454BB10F}"/>
                  </a:ext>
                </a:extLst>
              </p:cNvPr>
              <p:cNvSpPr/>
              <p:nvPr/>
            </p:nvSpPr>
            <p:spPr>
              <a:xfrm flipH="1">
                <a:off x="5648552" y="3812078"/>
                <a:ext cx="3600" cy="218482"/>
              </a:xfrm>
              <a:custGeom>
                <a:avLst/>
                <a:gdLst>
                  <a:gd name="connsiteX0" fmla="*/ 0 w 3600"/>
                  <a:gd name="connsiteY0" fmla="*/ 0 h 218482"/>
                  <a:gd name="connsiteX1" fmla="*/ 0 w 3600"/>
                  <a:gd name="connsiteY1" fmla="*/ 218482 h 218482"/>
                  <a:gd name="connsiteX2" fmla="*/ 3600 w 3600"/>
                  <a:gd name="connsiteY2" fmla="*/ 218482 h 218482"/>
                  <a:gd name="connsiteX3" fmla="*/ 3600 w 3600"/>
                  <a:gd name="connsiteY3" fmla="*/ 4353 h 218482"/>
                  <a:gd name="connsiteX4" fmla="*/ 0 w 3600"/>
                  <a:gd name="connsiteY4" fmla="*/ 0 h 218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00" h="218482">
                    <a:moveTo>
                      <a:pt x="0" y="0"/>
                    </a:moveTo>
                    <a:lnTo>
                      <a:pt x="0" y="218482"/>
                    </a:lnTo>
                    <a:lnTo>
                      <a:pt x="3600" y="218482"/>
                    </a:lnTo>
                    <a:lnTo>
                      <a:pt x="3600" y="4353"/>
                    </a:lnTo>
                    <a:lnTo>
                      <a:pt x="0" y="0"/>
                    </a:lnTo>
                    <a:close/>
                  </a:path>
                </a:pathLst>
              </a:custGeom>
              <a:ln w="15875">
                <a:solidFill>
                  <a:srgbClr val="07151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101" name="Freihandform 100">
                <a:extLst>
                  <a:ext uri="{FF2B5EF4-FFF2-40B4-BE49-F238E27FC236}">
                    <a16:creationId xmlns:a16="http://schemas.microsoft.com/office/drawing/2014/main" id="{68539071-3ECB-4847-B070-AE24738C5B81}"/>
                  </a:ext>
                </a:extLst>
              </p:cNvPr>
              <p:cNvSpPr/>
              <p:nvPr/>
            </p:nvSpPr>
            <p:spPr>
              <a:xfrm flipH="1">
                <a:off x="5571478" y="3905286"/>
                <a:ext cx="3600" cy="125275"/>
              </a:xfrm>
              <a:custGeom>
                <a:avLst/>
                <a:gdLst>
                  <a:gd name="connsiteX0" fmla="*/ 0 w 3600"/>
                  <a:gd name="connsiteY0" fmla="*/ 0 h 125275"/>
                  <a:gd name="connsiteX1" fmla="*/ 0 w 3600"/>
                  <a:gd name="connsiteY1" fmla="*/ 125275 h 125275"/>
                  <a:gd name="connsiteX2" fmla="*/ 3600 w 3600"/>
                  <a:gd name="connsiteY2" fmla="*/ 125275 h 125275"/>
                  <a:gd name="connsiteX3" fmla="*/ 3600 w 3600"/>
                  <a:gd name="connsiteY3" fmla="*/ 4354 h 125275"/>
                  <a:gd name="connsiteX4" fmla="*/ 0 w 3600"/>
                  <a:gd name="connsiteY4" fmla="*/ 0 h 12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00" h="125275">
                    <a:moveTo>
                      <a:pt x="0" y="0"/>
                    </a:moveTo>
                    <a:lnTo>
                      <a:pt x="0" y="125275"/>
                    </a:lnTo>
                    <a:lnTo>
                      <a:pt x="3600" y="125275"/>
                    </a:lnTo>
                    <a:lnTo>
                      <a:pt x="3600" y="4354"/>
                    </a:lnTo>
                    <a:lnTo>
                      <a:pt x="0" y="0"/>
                    </a:lnTo>
                    <a:close/>
                  </a:path>
                </a:pathLst>
              </a:custGeom>
              <a:ln w="15875">
                <a:solidFill>
                  <a:srgbClr val="07151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102" name="Freihandform 101">
                <a:extLst>
                  <a:ext uri="{FF2B5EF4-FFF2-40B4-BE49-F238E27FC236}">
                    <a16:creationId xmlns:a16="http://schemas.microsoft.com/office/drawing/2014/main" id="{024C62F8-AED0-504B-86F1-6A25A264DA13}"/>
                  </a:ext>
                </a:extLst>
              </p:cNvPr>
              <p:cNvSpPr/>
              <p:nvPr/>
            </p:nvSpPr>
            <p:spPr>
              <a:xfrm flipH="1">
                <a:off x="5494404" y="3970306"/>
                <a:ext cx="3600" cy="60255"/>
              </a:xfrm>
              <a:custGeom>
                <a:avLst/>
                <a:gdLst>
                  <a:gd name="connsiteX0" fmla="*/ 0 w 3600"/>
                  <a:gd name="connsiteY0" fmla="*/ 0 h 60255"/>
                  <a:gd name="connsiteX1" fmla="*/ 0 w 3600"/>
                  <a:gd name="connsiteY1" fmla="*/ 60255 h 60255"/>
                  <a:gd name="connsiteX2" fmla="*/ 3600 w 3600"/>
                  <a:gd name="connsiteY2" fmla="*/ 60255 h 60255"/>
                  <a:gd name="connsiteX3" fmla="*/ 3600 w 3600"/>
                  <a:gd name="connsiteY3" fmla="*/ 2964 h 60255"/>
                  <a:gd name="connsiteX4" fmla="*/ 0 w 3600"/>
                  <a:gd name="connsiteY4" fmla="*/ 0 h 60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00" h="60255">
                    <a:moveTo>
                      <a:pt x="0" y="0"/>
                    </a:moveTo>
                    <a:lnTo>
                      <a:pt x="0" y="60255"/>
                    </a:lnTo>
                    <a:lnTo>
                      <a:pt x="3600" y="60255"/>
                    </a:lnTo>
                    <a:lnTo>
                      <a:pt x="3600" y="2964"/>
                    </a:lnTo>
                    <a:lnTo>
                      <a:pt x="0" y="0"/>
                    </a:lnTo>
                    <a:close/>
                  </a:path>
                </a:pathLst>
              </a:custGeom>
              <a:ln w="15875">
                <a:solidFill>
                  <a:srgbClr val="07151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103" name="Freihandform 102">
                <a:extLst>
                  <a:ext uri="{FF2B5EF4-FFF2-40B4-BE49-F238E27FC236}">
                    <a16:creationId xmlns:a16="http://schemas.microsoft.com/office/drawing/2014/main" id="{2E3867B7-1498-4A48-91CC-A89D207F0183}"/>
                  </a:ext>
                </a:extLst>
              </p:cNvPr>
              <p:cNvSpPr/>
              <p:nvPr/>
            </p:nvSpPr>
            <p:spPr>
              <a:xfrm flipH="1">
                <a:off x="5417330" y="4021494"/>
                <a:ext cx="3600" cy="9066"/>
              </a:xfrm>
              <a:custGeom>
                <a:avLst/>
                <a:gdLst>
                  <a:gd name="connsiteX0" fmla="*/ 0 w 3600"/>
                  <a:gd name="connsiteY0" fmla="*/ 0 h 9066"/>
                  <a:gd name="connsiteX1" fmla="*/ 0 w 3600"/>
                  <a:gd name="connsiteY1" fmla="*/ 9066 h 9066"/>
                  <a:gd name="connsiteX2" fmla="*/ 3600 w 3600"/>
                  <a:gd name="connsiteY2" fmla="*/ 9066 h 9066"/>
                  <a:gd name="connsiteX3" fmla="*/ 3600 w 3600"/>
                  <a:gd name="connsiteY3" fmla="*/ 1950 h 9066"/>
                  <a:gd name="connsiteX4" fmla="*/ 0 w 3600"/>
                  <a:gd name="connsiteY4" fmla="*/ 0 h 9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00" h="9066">
                    <a:moveTo>
                      <a:pt x="0" y="0"/>
                    </a:moveTo>
                    <a:lnTo>
                      <a:pt x="0" y="9066"/>
                    </a:lnTo>
                    <a:lnTo>
                      <a:pt x="3600" y="9066"/>
                    </a:lnTo>
                    <a:lnTo>
                      <a:pt x="3600" y="1950"/>
                    </a:lnTo>
                    <a:lnTo>
                      <a:pt x="0" y="0"/>
                    </a:lnTo>
                    <a:close/>
                  </a:path>
                </a:pathLst>
              </a:custGeom>
              <a:ln w="15875">
                <a:solidFill>
                  <a:srgbClr val="07151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/>
              </a:p>
            </p:txBody>
          </p:sp>
        </p:grpSp>
        <p:sp>
          <p:nvSpPr>
            <p:cNvPr id="75" name="Freihandform 74">
              <a:extLst>
                <a:ext uri="{FF2B5EF4-FFF2-40B4-BE49-F238E27FC236}">
                  <a16:creationId xmlns:a16="http://schemas.microsoft.com/office/drawing/2014/main" id="{F2B1AD5A-91DD-D74B-A68C-2C0A9A109F2B}"/>
                </a:ext>
              </a:extLst>
            </p:cNvPr>
            <p:cNvSpPr/>
            <p:nvPr/>
          </p:nvSpPr>
          <p:spPr>
            <a:xfrm>
              <a:off x="5622362" y="2848196"/>
              <a:ext cx="2304627" cy="1980000"/>
            </a:xfrm>
            <a:custGeom>
              <a:avLst/>
              <a:gdLst>
                <a:gd name="connsiteX0" fmla="*/ 978715 w 1906498"/>
                <a:gd name="connsiteY0" fmla="*/ 235069 h 1815643"/>
                <a:gd name="connsiteX1" fmla="*/ 359515 w 1906498"/>
                <a:gd name="connsiteY1" fmla="*/ 907821 h 1815643"/>
                <a:gd name="connsiteX2" fmla="*/ 978715 w 1906498"/>
                <a:gd name="connsiteY2" fmla="*/ 1580573 h 1815643"/>
                <a:gd name="connsiteX3" fmla="*/ 1597915 w 1906498"/>
                <a:gd name="connsiteY3" fmla="*/ 907821 h 1815643"/>
                <a:gd name="connsiteX4" fmla="*/ 978715 w 1906498"/>
                <a:gd name="connsiteY4" fmla="*/ 235069 h 1815643"/>
                <a:gd name="connsiteX5" fmla="*/ 0 w 1906498"/>
                <a:gd name="connsiteY5" fmla="*/ 0 h 1815643"/>
                <a:gd name="connsiteX6" fmla="*/ 1906498 w 1906498"/>
                <a:gd name="connsiteY6" fmla="*/ 0 h 1815643"/>
                <a:gd name="connsiteX7" fmla="*/ 1906498 w 1906498"/>
                <a:gd name="connsiteY7" fmla="*/ 1815643 h 1815643"/>
                <a:gd name="connsiteX8" fmla="*/ 0 w 1906498"/>
                <a:gd name="connsiteY8" fmla="*/ 1815643 h 181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6498" h="1815643">
                  <a:moveTo>
                    <a:pt x="978715" y="235069"/>
                  </a:moveTo>
                  <a:cubicBezTo>
                    <a:pt x="636740" y="235069"/>
                    <a:pt x="359515" y="536270"/>
                    <a:pt x="359515" y="907821"/>
                  </a:cubicBezTo>
                  <a:cubicBezTo>
                    <a:pt x="359515" y="1279372"/>
                    <a:pt x="636740" y="1580573"/>
                    <a:pt x="978715" y="1580573"/>
                  </a:cubicBezTo>
                  <a:cubicBezTo>
                    <a:pt x="1320690" y="1580573"/>
                    <a:pt x="1597915" y="1279372"/>
                    <a:pt x="1597915" y="907821"/>
                  </a:cubicBezTo>
                  <a:cubicBezTo>
                    <a:pt x="1597915" y="536270"/>
                    <a:pt x="1320690" y="235069"/>
                    <a:pt x="978715" y="235069"/>
                  </a:cubicBezTo>
                  <a:close/>
                  <a:moveTo>
                    <a:pt x="0" y="0"/>
                  </a:moveTo>
                  <a:lnTo>
                    <a:pt x="1906498" y="0"/>
                  </a:lnTo>
                  <a:lnTo>
                    <a:pt x="1906498" y="1815643"/>
                  </a:lnTo>
                  <a:lnTo>
                    <a:pt x="0" y="181564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</p:grpSp>
      <p:sp>
        <p:nvSpPr>
          <p:cNvPr id="120" name="Textfeld 119">
            <a:extLst>
              <a:ext uri="{FF2B5EF4-FFF2-40B4-BE49-F238E27FC236}">
                <a16:creationId xmlns:a16="http://schemas.microsoft.com/office/drawing/2014/main" id="{02CE52E5-30BB-7149-83D3-4583B31158A7}"/>
              </a:ext>
            </a:extLst>
          </p:cNvPr>
          <p:cNvSpPr txBox="1"/>
          <p:nvPr/>
        </p:nvSpPr>
        <p:spPr>
          <a:xfrm>
            <a:off x="1365448" y="2079784"/>
            <a:ext cx="28569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MuktaMahee Regular" panose="020B0000000000000000" pitchFamily="34" charset="77"/>
                <a:ea typeface="Cambria Math" panose="02040503050406030204" pitchFamily="18" charset="0"/>
                <a:cs typeface="MuktaMahee Regular" panose="020B0000000000000000" pitchFamily="34" charset="77"/>
              </a:rPr>
              <a:t>Multi annotator data split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5 splits with 5 random</a:t>
            </a:r>
            <a:br>
              <a:rPr lang="en-US" dirty="0">
                <a:latin typeface="MuktaMahee Regular" panose="020B0000000000000000" pitchFamily="34" charset="77"/>
                <a:cs typeface="MuktaMahee Regular" panose="020B0000000000000000" pitchFamily="34" charset="77"/>
              </a:rPr>
            </a:br>
            <a:r>
              <a:rPr lang="en-US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low-productivity annotators</a:t>
            </a:r>
          </a:p>
        </p:txBody>
      </p:sp>
      <p:grpSp>
        <p:nvGrpSpPr>
          <p:cNvPr id="121" name="Gruppieren 120">
            <a:extLst>
              <a:ext uri="{FF2B5EF4-FFF2-40B4-BE49-F238E27FC236}">
                <a16:creationId xmlns:a16="http://schemas.microsoft.com/office/drawing/2014/main" id="{02B94BA9-C6B0-9C4F-8501-15D82844105F}"/>
              </a:ext>
            </a:extLst>
          </p:cNvPr>
          <p:cNvGrpSpPr/>
          <p:nvPr/>
        </p:nvGrpSpPr>
        <p:grpSpPr>
          <a:xfrm>
            <a:off x="916234" y="3471717"/>
            <a:ext cx="899815" cy="307777"/>
            <a:chOff x="4576436" y="3296652"/>
            <a:chExt cx="899815" cy="307777"/>
          </a:xfrm>
        </p:grpSpPr>
        <p:sp>
          <p:nvSpPr>
            <p:cNvPr id="123" name="Textfeld 122">
              <a:extLst>
                <a:ext uri="{FF2B5EF4-FFF2-40B4-BE49-F238E27FC236}">
                  <a16:creationId xmlns:a16="http://schemas.microsoft.com/office/drawing/2014/main" id="{B5AEE2F5-67E8-E947-B0E5-6B282372F285}"/>
                </a:ext>
              </a:extLst>
            </p:cNvPr>
            <p:cNvSpPr txBox="1"/>
            <p:nvPr/>
          </p:nvSpPr>
          <p:spPr>
            <a:xfrm>
              <a:off x="4576436" y="3296652"/>
              <a:ext cx="8579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MuktaMahee Regular" panose="020B0000000000000000" pitchFamily="34" charset="77"/>
                  <a:cs typeface="MuktaMahee Regular" panose="020B0000000000000000" pitchFamily="34" charset="77"/>
                </a:rPr>
                <a:t>Train Set</a:t>
              </a:r>
            </a:p>
          </p:txBody>
        </p:sp>
        <p:cxnSp>
          <p:nvCxnSpPr>
            <p:cNvPr id="124" name="Gerade Verbindung mit Pfeil 123">
              <a:extLst>
                <a:ext uri="{FF2B5EF4-FFF2-40B4-BE49-F238E27FC236}">
                  <a16:creationId xmlns:a16="http://schemas.microsoft.com/office/drawing/2014/main" id="{C57DAD39-B92A-904E-AE3F-DE90EB3BA470}"/>
                </a:ext>
              </a:extLst>
            </p:cNvPr>
            <p:cNvCxnSpPr>
              <a:cxnSpLocks/>
            </p:cNvCxnSpPr>
            <p:nvPr/>
          </p:nvCxnSpPr>
          <p:spPr>
            <a:xfrm>
              <a:off x="4646381" y="3556207"/>
              <a:ext cx="829870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32120D47-A244-8C4B-8503-45E5B524476C}"/>
              </a:ext>
            </a:extLst>
          </p:cNvPr>
          <p:cNvGrpSpPr/>
          <p:nvPr/>
        </p:nvGrpSpPr>
        <p:grpSpPr>
          <a:xfrm>
            <a:off x="3638116" y="3471716"/>
            <a:ext cx="768316" cy="307777"/>
            <a:chOff x="7298318" y="3296651"/>
            <a:chExt cx="768316" cy="307777"/>
          </a:xfrm>
        </p:grpSpPr>
        <p:sp>
          <p:nvSpPr>
            <p:cNvPr id="134" name="Textfeld 133">
              <a:extLst>
                <a:ext uri="{FF2B5EF4-FFF2-40B4-BE49-F238E27FC236}">
                  <a16:creationId xmlns:a16="http://schemas.microsoft.com/office/drawing/2014/main" id="{B5283F36-BF72-3F44-AD61-54E4DBC313A1}"/>
                </a:ext>
              </a:extLst>
            </p:cNvPr>
            <p:cNvSpPr txBox="1"/>
            <p:nvPr/>
          </p:nvSpPr>
          <p:spPr>
            <a:xfrm>
              <a:off x="7306490" y="3296651"/>
              <a:ext cx="7601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MuktaMahee Regular" panose="020B0000000000000000" pitchFamily="34" charset="77"/>
                  <a:cs typeface="MuktaMahee Regular" panose="020B0000000000000000" pitchFamily="34" charset="77"/>
                </a:rPr>
                <a:t>Dev Set</a:t>
              </a:r>
            </a:p>
          </p:txBody>
        </p:sp>
        <p:cxnSp>
          <p:nvCxnSpPr>
            <p:cNvPr id="135" name="Gerade Verbindung mit Pfeil 134">
              <a:extLst>
                <a:ext uri="{FF2B5EF4-FFF2-40B4-BE49-F238E27FC236}">
                  <a16:creationId xmlns:a16="http://schemas.microsoft.com/office/drawing/2014/main" id="{35C237CA-5F75-2047-8919-B130A000B3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98318" y="3559025"/>
              <a:ext cx="683252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feld 135">
                <a:extLst>
                  <a:ext uri="{FF2B5EF4-FFF2-40B4-BE49-F238E27FC236}">
                    <a16:creationId xmlns:a16="http://schemas.microsoft.com/office/drawing/2014/main" id="{BDEB0920-A220-3C4F-B90D-A04CB8F3FD43}"/>
                  </a:ext>
                </a:extLst>
              </p:cNvPr>
              <p:cNvSpPr txBox="1"/>
              <p:nvPr/>
            </p:nvSpPr>
            <p:spPr>
              <a:xfrm>
                <a:off x="3015038" y="3695635"/>
                <a:ext cx="4208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MuktaMahee Regular" panose="020B0000000000000000" pitchFamily="34" charset="77"/>
                            </a:rPr>
                          </m:ctrlPr>
                        </m:sSubPr>
                        <m:e>
                          <m:r>
                            <a:rPr lang="de-DE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MuktaMahee Regular" panose="020B0000000000000000" pitchFamily="34" charset="77"/>
                            </a:rPr>
                            <m:t>𝒮</m:t>
                          </m:r>
                        </m:e>
                        <m:sub>
                          <m:r>
                            <a:rPr lang="de-DE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MuktaMahee Regular" panose="020B0000000000000000" pitchFamily="34" charset="77"/>
                            </a:rPr>
                            <m:t>𝒵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bg1"/>
                  </a:solidFill>
                  <a:latin typeface="MuktaMahee Regular" panose="020B0000000000000000" pitchFamily="34" charset="77"/>
                  <a:cs typeface="MuktaMahee Regular" panose="020B0000000000000000" pitchFamily="34" charset="77"/>
                </a:endParaRPr>
              </a:p>
            </p:txBody>
          </p:sp>
        </mc:Choice>
        <mc:Fallback xmlns="">
          <p:sp>
            <p:nvSpPr>
              <p:cNvPr id="136" name="Textfeld 135">
                <a:extLst>
                  <a:ext uri="{FF2B5EF4-FFF2-40B4-BE49-F238E27FC236}">
                    <a16:creationId xmlns:a16="http://schemas.microsoft.com/office/drawing/2014/main" id="{BDEB0920-A220-3C4F-B90D-A04CB8F3F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038" y="3695635"/>
                <a:ext cx="420884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2866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8" grpId="0"/>
      <p:bldP spid="120" grpId="0"/>
      <p:bldP spid="1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4"/>
          <p:cNvSpPr/>
          <p:nvPr/>
        </p:nvSpPr>
        <p:spPr>
          <a:xfrm>
            <a:off x="4795422" y="1382849"/>
            <a:ext cx="786300" cy="7878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296" name="Google Shape;296;p34"/>
          <p:cNvSpPr/>
          <p:nvPr/>
        </p:nvSpPr>
        <p:spPr>
          <a:xfrm>
            <a:off x="4795422" y="2461781"/>
            <a:ext cx="786300" cy="786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297" name="Google Shape;297;p34"/>
          <p:cNvSpPr/>
          <p:nvPr/>
        </p:nvSpPr>
        <p:spPr>
          <a:xfrm>
            <a:off x="819762" y="1382849"/>
            <a:ext cx="786300" cy="787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298" name="Google Shape;298;p34"/>
          <p:cNvSpPr/>
          <p:nvPr/>
        </p:nvSpPr>
        <p:spPr>
          <a:xfrm>
            <a:off x="819762" y="2444824"/>
            <a:ext cx="786300" cy="7863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299" name="Google Shape;299;p34"/>
          <p:cNvSpPr txBox="1">
            <a:spLocks noGrp="1"/>
          </p:cNvSpPr>
          <p:nvPr>
            <p:ph type="title" idx="9"/>
          </p:nvPr>
        </p:nvSpPr>
        <p:spPr>
          <a:xfrm>
            <a:off x="720000" y="361411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Table of Contents</a:t>
            </a:r>
          </a:p>
        </p:txBody>
      </p:sp>
      <p:sp>
        <p:nvSpPr>
          <p:cNvPr id="300" name="Google Shape;300;p34"/>
          <p:cNvSpPr txBox="1">
            <a:spLocks noGrp="1"/>
          </p:cNvSpPr>
          <p:nvPr>
            <p:ph type="title"/>
          </p:nvPr>
        </p:nvSpPr>
        <p:spPr>
          <a:xfrm>
            <a:off x="824336" y="1513049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01</a:t>
            </a:r>
          </a:p>
        </p:txBody>
      </p:sp>
      <p:sp>
        <p:nvSpPr>
          <p:cNvPr id="301" name="Google Shape;301;p34"/>
          <p:cNvSpPr txBox="1">
            <a:spLocks noGrp="1"/>
          </p:cNvSpPr>
          <p:nvPr>
            <p:ph type="subTitle" idx="1"/>
          </p:nvPr>
        </p:nvSpPr>
        <p:spPr>
          <a:xfrm>
            <a:off x="1677525" y="1397527"/>
            <a:ext cx="26859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What is bias</a:t>
            </a:r>
          </a:p>
        </p:txBody>
      </p:sp>
      <p:sp>
        <p:nvSpPr>
          <p:cNvPr id="303" name="Google Shape;303;p34"/>
          <p:cNvSpPr txBox="1">
            <a:spLocks noGrp="1"/>
          </p:cNvSpPr>
          <p:nvPr>
            <p:ph type="title" idx="3"/>
          </p:nvPr>
        </p:nvSpPr>
        <p:spPr>
          <a:xfrm>
            <a:off x="842637" y="2595681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03</a:t>
            </a:r>
          </a:p>
        </p:txBody>
      </p:sp>
      <p:sp>
        <p:nvSpPr>
          <p:cNvPr id="304" name="Google Shape;304;p34"/>
          <p:cNvSpPr txBox="1">
            <a:spLocks noGrp="1"/>
          </p:cNvSpPr>
          <p:nvPr>
            <p:ph type="subTitle" idx="4"/>
          </p:nvPr>
        </p:nvSpPr>
        <p:spPr>
          <a:xfrm>
            <a:off x="1677525" y="2407217"/>
            <a:ext cx="26859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0" dirty="0"/>
              <a:t>Annotation Practices</a:t>
            </a:r>
          </a:p>
        </p:txBody>
      </p:sp>
      <p:sp>
        <p:nvSpPr>
          <p:cNvPr id="305" name="Google Shape;305;p34"/>
          <p:cNvSpPr txBox="1">
            <a:spLocks noGrp="1"/>
          </p:cNvSpPr>
          <p:nvPr>
            <p:ph type="subTitle" idx="5"/>
          </p:nvPr>
        </p:nvSpPr>
        <p:spPr>
          <a:xfrm>
            <a:off x="1677525" y="2630889"/>
            <a:ext cx="26859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Practices in dataset creation and how to obtain data</a:t>
            </a:r>
          </a:p>
        </p:txBody>
      </p:sp>
      <p:sp>
        <p:nvSpPr>
          <p:cNvPr id="306" name="Google Shape;306;p34"/>
          <p:cNvSpPr txBox="1">
            <a:spLocks noGrp="1"/>
          </p:cNvSpPr>
          <p:nvPr>
            <p:ph type="title" idx="6"/>
          </p:nvPr>
        </p:nvSpPr>
        <p:spPr>
          <a:xfrm>
            <a:off x="4804572" y="1514644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02</a:t>
            </a:r>
          </a:p>
        </p:txBody>
      </p:sp>
      <p:sp>
        <p:nvSpPr>
          <p:cNvPr id="307" name="Google Shape;307;p34"/>
          <p:cNvSpPr txBox="1">
            <a:spLocks noGrp="1"/>
          </p:cNvSpPr>
          <p:nvPr>
            <p:ph type="subTitle" idx="7"/>
          </p:nvPr>
        </p:nvSpPr>
        <p:spPr>
          <a:xfrm>
            <a:off x="5634885" y="1420487"/>
            <a:ext cx="26859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Bias in NLP</a:t>
            </a:r>
          </a:p>
        </p:txBody>
      </p:sp>
      <p:sp>
        <p:nvSpPr>
          <p:cNvPr id="308" name="Google Shape;308;p34"/>
          <p:cNvSpPr txBox="1">
            <a:spLocks noGrp="1"/>
          </p:cNvSpPr>
          <p:nvPr>
            <p:ph type="subTitle" idx="8"/>
          </p:nvPr>
        </p:nvSpPr>
        <p:spPr>
          <a:xfrm>
            <a:off x="5634885" y="1638260"/>
            <a:ext cx="26859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Examples and introduction to the problem statement</a:t>
            </a:r>
          </a:p>
        </p:txBody>
      </p:sp>
      <p:sp>
        <p:nvSpPr>
          <p:cNvPr id="309" name="Google Shape;309;p34"/>
          <p:cNvSpPr txBox="1">
            <a:spLocks noGrp="1"/>
          </p:cNvSpPr>
          <p:nvPr>
            <p:ph type="title" idx="13"/>
          </p:nvPr>
        </p:nvSpPr>
        <p:spPr>
          <a:xfrm>
            <a:off x="4795422" y="2591231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04</a:t>
            </a:r>
          </a:p>
        </p:txBody>
      </p:sp>
      <p:sp>
        <p:nvSpPr>
          <p:cNvPr id="310" name="Google Shape;310;p34"/>
          <p:cNvSpPr txBox="1">
            <a:spLocks noGrp="1"/>
          </p:cNvSpPr>
          <p:nvPr>
            <p:ph type="subTitle" idx="14"/>
          </p:nvPr>
        </p:nvSpPr>
        <p:spPr>
          <a:xfrm>
            <a:off x="5634885" y="2434281"/>
            <a:ext cx="26859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Detecting bias</a:t>
            </a:r>
          </a:p>
        </p:txBody>
      </p:sp>
      <p:sp>
        <p:nvSpPr>
          <p:cNvPr id="311" name="Google Shape;311;p34"/>
          <p:cNvSpPr txBox="1">
            <a:spLocks noGrp="1"/>
          </p:cNvSpPr>
          <p:nvPr>
            <p:ph type="subTitle" idx="15"/>
          </p:nvPr>
        </p:nvSpPr>
        <p:spPr>
          <a:xfrm>
            <a:off x="5634885" y="2652054"/>
            <a:ext cx="26859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Paper results and experiments by </a:t>
            </a:r>
            <a:r>
              <a:rPr lang="en-US" noProof="0" dirty="0" err="1"/>
              <a:t>Geva</a:t>
            </a:r>
            <a:r>
              <a:rPr lang="en-US" noProof="0" dirty="0"/>
              <a:t> et al.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60353A6-CAC0-9748-AB52-B1E1C19C47B3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596911" y="1583227"/>
            <a:ext cx="2766514" cy="699300"/>
          </a:xfrm>
        </p:spPr>
        <p:txBody>
          <a:bodyPr/>
          <a:lstStyle/>
          <a:p>
            <a:r>
              <a:rPr lang="en-US" noProof="0" dirty="0"/>
              <a:t>Basic introduction</a:t>
            </a:r>
          </a:p>
          <a:p>
            <a:r>
              <a:rPr lang="en-US" noProof="0" dirty="0"/>
              <a:t>and examples</a:t>
            </a:r>
          </a:p>
        </p:txBody>
      </p:sp>
      <p:sp>
        <p:nvSpPr>
          <p:cNvPr id="19" name="Google Shape;298;p34">
            <a:extLst>
              <a:ext uri="{FF2B5EF4-FFF2-40B4-BE49-F238E27FC236}">
                <a16:creationId xmlns:a16="http://schemas.microsoft.com/office/drawing/2014/main" id="{CA809183-DF5C-4E4C-8E2F-7719A6E0988E}"/>
              </a:ext>
            </a:extLst>
          </p:cNvPr>
          <p:cNvSpPr/>
          <p:nvPr/>
        </p:nvSpPr>
        <p:spPr>
          <a:xfrm>
            <a:off x="819762" y="3505298"/>
            <a:ext cx="786300" cy="786300"/>
          </a:xfrm>
          <a:prstGeom prst="roundRect">
            <a:avLst>
              <a:gd name="adj" fmla="val 50000"/>
            </a:avLst>
          </a:prstGeom>
          <a:solidFill>
            <a:srgbClr val="6F9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20" name="Google Shape;303;p34">
            <a:extLst>
              <a:ext uri="{FF2B5EF4-FFF2-40B4-BE49-F238E27FC236}">
                <a16:creationId xmlns:a16="http://schemas.microsoft.com/office/drawing/2014/main" id="{0744FCBC-7EB2-49D3-8BF8-AE0DCB9D7CF7}"/>
              </a:ext>
            </a:extLst>
          </p:cNvPr>
          <p:cNvSpPr txBox="1">
            <a:spLocks/>
          </p:cNvSpPr>
          <p:nvPr/>
        </p:nvSpPr>
        <p:spPr>
          <a:xfrm>
            <a:off x="819762" y="3678313"/>
            <a:ext cx="7680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Kanit Medium"/>
              <a:buNone/>
              <a:defRPr sz="3000" b="0" i="0" u="none" strike="noStrike" cap="none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ubblegum Sans"/>
              <a:buNone/>
              <a:defRPr sz="3200" b="0" i="0" u="none" strike="noStrike" cap="none">
                <a:solidFill>
                  <a:schemeClr val="dk2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ubblegum Sans"/>
              <a:buNone/>
              <a:defRPr sz="3200" b="0" i="0" u="none" strike="noStrike" cap="none">
                <a:solidFill>
                  <a:schemeClr val="dk2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ubblegum Sans"/>
              <a:buNone/>
              <a:defRPr sz="3200" b="0" i="0" u="none" strike="noStrike" cap="none">
                <a:solidFill>
                  <a:schemeClr val="dk2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ubblegum Sans"/>
              <a:buNone/>
              <a:defRPr sz="3200" b="0" i="0" u="none" strike="noStrike" cap="none">
                <a:solidFill>
                  <a:schemeClr val="dk2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ubblegum Sans"/>
              <a:buNone/>
              <a:defRPr sz="3200" b="0" i="0" u="none" strike="noStrike" cap="none">
                <a:solidFill>
                  <a:schemeClr val="dk2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ubblegum Sans"/>
              <a:buNone/>
              <a:defRPr sz="3200" b="0" i="0" u="none" strike="noStrike" cap="none">
                <a:solidFill>
                  <a:schemeClr val="dk2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ubblegum Sans"/>
              <a:buNone/>
              <a:defRPr sz="3200" b="0" i="0" u="none" strike="noStrike" cap="none">
                <a:solidFill>
                  <a:schemeClr val="dk2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ubblegum Sans"/>
              <a:buNone/>
              <a:defRPr sz="3200" b="0" i="0" u="none" strike="noStrike" cap="none">
                <a:solidFill>
                  <a:schemeClr val="dk2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9pPr>
          </a:lstStyle>
          <a:p>
            <a:r>
              <a:rPr lang="en-US" dirty="0"/>
              <a:t>05</a:t>
            </a:r>
          </a:p>
        </p:txBody>
      </p:sp>
      <p:sp>
        <p:nvSpPr>
          <p:cNvPr id="21" name="Google Shape;304;p34">
            <a:extLst>
              <a:ext uri="{FF2B5EF4-FFF2-40B4-BE49-F238E27FC236}">
                <a16:creationId xmlns:a16="http://schemas.microsoft.com/office/drawing/2014/main" id="{383EA872-E759-4D6A-840A-81CF0B3FF99C}"/>
              </a:ext>
            </a:extLst>
          </p:cNvPr>
          <p:cNvSpPr txBox="1">
            <a:spLocks/>
          </p:cNvSpPr>
          <p:nvPr/>
        </p:nvSpPr>
        <p:spPr>
          <a:xfrm>
            <a:off x="1677525" y="3451477"/>
            <a:ext cx="26859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None/>
              <a:defRPr sz="2400" b="0" i="0" u="none" strike="noStrike" cap="none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None/>
              <a:defRPr sz="2400" b="0" i="0" u="none" strike="noStrike" cap="none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None/>
              <a:defRPr sz="2400" b="0" i="0" u="none" strike="noStrike" cap="none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None/>
              <a:defRPr sz="2400" b="0" i="0" u="none" strike="noStrike" cap="none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None/>
              <a:defRPr sz="2400" b="0" i="0" u="none" strike="noStrike" cap="none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None/>
              <a:defRPr sz="2400" b="0" i="0" u="none" strike="noStrike" cap="none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None/>
              <a:defRPr sz="2400" b="0" i="0" u="none" strike="noStrike" cap="none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None/>
              <a:defRPr sz="2400" b="0" i="0" u="none" strike="noStrike" cap="none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None/>
              <a:defRPr sz="2400" b="0" i="0" u="none" strike="noStrike" cap="none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9pPr>
          </a:lstStyle>
          <a:p>
            <a:pPr marL="0" indent="0"/>
            <a:r>
              <a:rPr lang="en-US" dirty="0"/>
              <a:t>Debiasing</a:t>
            </a:r>
            <a:endParaRPr lang="en-US" sz="2000" dirty="0"/>
          </a:p>
        </p:txBody>
      </p:sp>
      <p:sp>
        <p:nvSpPr>
          <p:cNvPr id="22" name="Google Shape;305;p34">
            <a:extLst>
              <a:ext uri="{FF2B5EF4-FFF2-40B4-BE49-F238E27FC236}">
                <a16:creationId xmlns:a16="http://schemas.microsoft.com/office/drawing/2014/main" id="{D21173C7-AE4B-44DC-98BA-5FCDC45F2009}"/>
              </a:ext>
            </a:extLst>
          </p:cNvPr>
          <p:cNvSpPr txBox="1">
            <a:spLocks/>
          </p:cNvSpPr>
          <p:nvPr/>
        </p:nvSpPr>
        <p:spPr>
          <a:xfrm>
            <a:off x="1677525" y="3690910"/>
            <a:ext cx="2685900" cy="6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None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None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None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None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None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None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None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None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None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9pPr>
          </a:lstStyle>
          <a:p>
            <a:pPr marL="0" indent="0"/>
            <a:r>
              <a:rPr lang="en-US" dirty="0"/>
              <a:t>Current ideas and practices in NLP debiasing</a:t>
            </a:r>
          </a:p>
        </p:txBody>
      </p:sp>
      <p:sp>
        <p:nvSpPr>
          <p:cNvPr id="35" name="Google Shape;296;p34">
            <a:extLst>
              <a:ext uri="{FF2B5EF4-FFF2-40B4-BE49-F238E27FC236}">
                <a16:creationId xmlns:a16="http://schemas.microsoft.com/office/drawing/2014/main" id="{119C1F6E-90BC-4CB3-912B-6C6F7B712897}"/>
              </a:ext>
            </a:extLst>
          </p:cNvPr>
          <p:cNvSpPr/>
          <p:nvPr/>
        </p:nvSpPr>
        <p:spPr>
          <a:xfrm>
            <a:off x="4795422" y="3510708"/>
            <a:ext cx="786300" cy="786300"/>
          </a:xfrm>
          <a:prstGeom prst="roundRect">
            <a:avLst>
              <a:gd name="adj" fmla="val 50000"/>
            </a:avLst>
          </a:prstGeom>
          <a:solidFill>
            <a:srgbClr val="F18E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36" name="Google Shape;309;p34">
            <a:extLst>
              <a:ext uri="{FF2B5EF4-FFF2-40B4-BE49-F238E27FC236}">
                <a16:creationId xmlns:a16="http://schemas.microsoft.com/office/drawing/2014/main" id="{DD8F2AC3-30D6-4FA8-A94A-1CD75297C37D}"/>
              </a:ext>
            </a:extLst>
          </p:cNvPr>
          <p:cNvSpPr txBox="1">
            <a:spLocks/>
          </p:cNvSpPr>
          <p:nvPr/>
        </p:nvSpPr>
        <p:spPr>
          <a:xfrm>
            <a:off x="4804572" y="3677426"/>
            <a:ext cx="7680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Kanit Medium"/>
              <a:buNone/>
              <a:defRPr sz="3000" b="0" i="0" u="none" strike="noStrike" cap="none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ubblegum Sans"/>
              <a:buNone/>
              <a:defRPr sz="3200" b="0" i="0" u="none" strike="noStrike" cap="none">
                <a:solidFill>
                  <a:schemeClr val="dk2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ubblegum Sans"/>
              <a:buNone/>
              <a:defRPr sz="3200" b="0" i="0" u="none" strike="noStrike" cap="none">
                <a:solidFill>
                  <a:schemeClr val="dk2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ubblegum Sans"/>
              <a:buNone/>
              <a:defRPr sz="3200" b="0" i="0" u="none" strike="noStrike" cap="none">
                <a:solidFill>
                  <a:schemeClr val="dk2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ubblegum Sans"/>
              <a:buNone/>
              <a:defRPr sz="3200" b="0" i="0" u="none" strike="noStrike" cap="none">
                <a:solidFill>
                  <a:schemeClr val="dk2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ubblegum Sans"/>
              <a:buNone/>
              <a:defRPr sz="3200" b="0" i="0" u="none" strike="noStrike" cap="none">
                <a:solidFill>
                  <a:schemeClr val="dk2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ubblegum Sans"/>
              <a:buNone/>
              <a:defRPr sz="3200" b="0" i="0" u="none" strike="noStrike" cap="none">
                <a:solidFill>
                  <a:schemeClr val="dk2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ubblegum Sans"/>
              <a:buNone/>
              <a:defRPr sz="3200" b="0" i="0" u="none" strike="noStrike" cap="none">
                <a:solidFill>
                  <a:schemeClr val="dk2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ubblegum Sans"/>
              <a:buNone/>
              <a:defRPr sz="3200" b="0" i="0" u="none" strike="noStrike" cap="none">
                <a:solidFill>
                  <a:schemeClr val="dk2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9pPr>
          </a:lstStyle>
          <a:p>
            <a:r>
              <a:rPr lang="en-US" dirty="0"/>
              <a:t>06</a:t>
            </a:r>
          </a:p>
        </p:txBody>
      </p:sp>
      <p:sp>
        <p:nvSpPr>
          <p:cNvPr id="37" name="Google Shape;310;p34">
            <a:extLst>
              <a:ext uri="{FF2B5EF4-FFF2-40B4-BE49-F238E27FC236}">
                <a16:creationId xmlns:a16="http://schemas.microsoft.com/office/drawing/2014/main" id="{BB87D26B-E4B8-4D3C-82C1-9D4013F49571}"/>
              </a:ext>
            </a:extLst>
          </p:cNvPr>
          <p:cNvSpPr txBox="1">
            <a:spLocks/>
          </p:cNvSpPr>
          <p:nvPr/>
        </p:nvSpPr>
        <p:spPr>
          <a:xfrm>
            <a:off x="5634885" y="3485342"/>
            <a:ext cx="26859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None/>
              <a:defRPr sz="2400" b="0" i="0" u="none" strike="noStrike" cap="none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None/>
              <a:defRPr sz="2400" b="0" i="0" u="none" strike="noStrike" cap="none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None/>
              <a:defRPr sz="2400" b="0" i="0" u="none" strike="noStrike" cap="none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None/>
              <a:defRPr sz="2400" b="0" i="0" u="none" strike="noStrike" cap="none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None/>
              <a:defRPr sz="2400" b="0" i="0" u="none" strike="noStrike" cap="none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None/>
              <a:defRPr sz="2400" b="0" i="0" u="none" strike="noStrike" cap="none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None/>
              <a:defRPr sz="2400" b="0" i="0" u="none" strike="noStrike" cap="none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None/>
              <a:defRPr sz="2400" b="0" i="0" u="none" strike="noStrike" cap="none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None/>
              <a:defRPr sz="2400" b="0" i="0" u="none" strike="noStrike" cap="none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9pPr>
          </a:lstStyle>
          <a:p>
            <a:pPr marL="0" indent="0"/>
            <a:r>
              <a:rPr lang="en-US" sz="1600" dirty="0"/>
              <a:t>Ethical Implications of bias</a:t>
            </a:r>
          </a:p>
        </p:txBody>
      </p:sp>
      <p:sp>
        <p:nvSpPr>
          <p:cNvPr id="38" name="Google Shape;311;p34">
            <a:extLst>
              <a:ext uri="{FF2B5EF4-FFF2-40B4-BE49-F238E27FC236}">
                <a16:creationId xmlns:a16="http://schemas.microsoft.com/office/drawing/2014/main" id="{1A4C8604-02D0-496F-879C-D49FA2C555AD}"/>
              </a:ext>
            </a:extLst>
          </p:cNvPr>
          <p:cNvSpPr txBox="1">
            <a:spLocks/>
          </p:cNvSpPr>
          <p:nvPr/>
        </p:nvSpPr>
        <p:spPr>
          <a:xfrm>
            <a:off x="5634885" y="3724775"/>
            <a:ext cx="2685900" cy="6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None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None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None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None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None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None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None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None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None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9pPr>
          </a:lstStyle>
          <a:p>
            <a:pPr marL="0" indent="0"/>
            <a:r>
              <a:rPr lang="de-DE" dirty="0"/>
              <a:t>D</a:t>
            </a:r>
            <a:r>
              <a:rPr lang="en-US" dirty="0"/>
              <a:t>iscussion on implications and current issues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BDE2AF0-0B2B-3D40-A6BE-3E70BA2DB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</a:t>
            </a:r>
            <a:r>
              <a:rPr lang="en-US" noProof="0" dirty="0"/>
              <a:t>bias </a:t>
            </a:r>
            <a:r>
              <a:rPr lang="en-US" noProof="0" dirty="0">
                <a:solidFill>
                  <a:schemeClr val="dk1">
                    <a:alpha val="25000"/>
                  </a:schemeClr>
                </a:solidFill>
              </a:rPr>
              <a:t>[experiment 3]</a:t>
            </a:r>
            <a:endParaRPr lang="en-US" noProof="0" dirty="0"/>
          </a:p>
        </p:txBody>
      </p:sp>
      <p:sp>
        <p:nvSpPr>
          <p:cNvPr id="87" name="Freihandform 86">
            <a:extLst>
              <a:ext uri="{FF2B5EF4-FFF2-40B4-BE49-F238E27FC236}">
                <a16:creationId xmlns:a16="http://schemas.microsoft.com/office/drawing/2014/main" id="{09E73F20-433B-964B-9211-2DF302ABB0A2}"/>
              </a:ext>
            </a:extLst>
          </p:cNvPr>
          <p:cNvSpPr/>
          <p:nvPr/>
        </p:nvSpPr>
        <p:spPr>
          <a:xfrm>
            <a:off x="4197032" y="2519534"/>
            <a:ext cx="1906498" cy="1789329"/>
          </a:xfrm>
          <a:custGeom>
            <a:avLst/>
            <a:gdLst>
              <a:gd name="connsiteX0" fmla="*/ 978715 w 1906498"/>
              <a:gd name="connsiteY0" fmla="*/ 235069 h 1815643"/>
              <a:gd name="connsiteX1" fmla="*/ 359515 w 1906498"/>
              <a:gd name="connsiteY1" fmla="*/ 907821 h 1815643"/>
              <a:gd name="connsiteX2" fmla="*/ 978715 w 1906498"/>
              <a:gd name="connsiteY2" fmla="*/ 1580573 h 1815643"/>
              <a:gd name="connsiteX3" fmla="*/ 1597915 w 1906498"/>
              <a:gd name="connsiteY3" fmla="*/ 907821 h 1815643"/>
              <a:gd name="connsiteX4" fmla="*/ 978715 w 1906498"/>
              <a:gd name="connsiteY4" fmla="*/ 235069 h 1815643"/>
              <a:gd name="connsiteX5" fmla="*/ 0 w 1906498"/>
              <a:gd name="connsiteY5" fmla="*/ 0 h 1815643"/>
              <a:gd name="connsiteX6" fmla="*/ 1906498 w 1906498"/>
              <a:gd name="connsiteY6" fmla="*/ 0 h 1815643"/>
              <a:gd name="connsiteX7" fmla="*/ 1906498 w 1906498"/>
              <a:gd name="connsiteY7" fmla="*/ 1815643 h 1815643"/>
              <a:gd name="connsiteX8" fmla="*/ 0 w 1906498"/>
              <a:gd name="connsiteY8" fmla="*/ 1815643 h 181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6498" h="1815643">
                <a:moveTo>
                  <a:pt x="978715" y="235069"/>
                </a:moveTo>
                <a:cubicBezTo>
                  <a:pt x="636740" y="235069"/>
                  <a:pt x="359515" y="536270"/>
                  <a:pt x="359515" y="907821"/>
                </a:cubicBezTo>
                <a:cubicBezTo>
                  <a:pt x="359515" y="1279372"/>
                  <a:pt x="636740" y="1580573"/>
                  <a:pt x="978715" y="1580573"/>
                </a:cubicBezTo>
                <a:cubicBezTo>
                  <a:pt x="1320690" y="1580573"/>
                  <a:pt x="1597915" y="1279372"/>
                  <a:pt x="1597915" y="907821"/>
                </a:cubicBezTo>
                <a:cubicBezTo>
                  <a:pt x="1597915" y="536270"/>
                  <a:pt x="1320690" y="235069"/>
                  <a:pt x="978715" y="235069"/>
                </a:cubicBezTo>
                <a:close/>
                <a:moveTo>
                  <a:pt x="0" y="0"/>
                </a:moveTo>
                <a:lnTo>
                  <a:pt x="1906498" y="0"/>
                </a:lnTo>
                <a:lnTo>
                  <a:pt x="1906498" y="1815643"/>
                </a:lnTo>
                <a:lnTo>
                  <a:pt x="0" y="18156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4049FF3F-4DCD-C749-8A93-129D07419D3A}"/>
              </a:ext>
            </a:extLst>
          </p:cNvPr>
          <p:cNvGrpSpPr/>
          <p:nvPr/>
        </p:nvGrpSpPr>
        <p:grpSpPr>
          <a:xfrm>
            <a:off x="3948926" y="1272395"/>
            <a:ext cx="3999480" cy="3186964"/>
            <a:chOff x="4103790" y="1435334"/>
            <a:chExt cx="3999480" cy="3186964"/>
          </a:xfrm>
        </p:grpSpPr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04E14415-C9ED-5E49-BE78-88EA1D45810F}"/>
                </a:ext>
              </a:extLst>
            </p:cNvPr>
            <p:cNvGrpSpPr/>
            <p:nvPr/>
          </p:nvGrpSpPr>
          <p:grpSpPr>
            <a:xfrm>
              <a:off x="4103790" y="1435334"/>
              <a:ext cx="3999480" cy="3186964"/>
              <a:chOff x="823443" y="1655246"/>
              <a:chExt cx="3081182" cy="2455224"/>
            </a:xfrm>
          </p:grpSpPr>
          <p:grpSp>
            <p:nvGrpSpPr>
              <p:cNvPr id="15" name="Gruppieren 14">
                <a:extLst>
                  <a:ext uri="{FF2B5EF4-FFF2-40B4-BE49-F238E27FC236}">
                    <a16:creationId xmlns:a16="http://schemas.microsoft.com/office/drawing/2014/main" id="{AAC058F6-75EF-5A41-8A7C-70A45CACF2D1}"/>
                  </a:ext>
                </a:extLst>
              </p:cNvPr>
              <p:cNvGrpSpPr/>
              <p:nvPr/>
            </p:nvGrpSpPr>
            <p:grpSpPr>
              <a:xfrm>
                <a:off x="823443" y="1655246"/>
                <a:ext cx="3081182" cy="2455224"/>
                <a:chOff x="823443" y="1655246"/>
                <a:chExt cx="3081182" cy="2455224"/>
              </a:xfrm>
            </p:grpSpPr>
            <p:pic>
              <p:nvPicPr>
                <p:cNvPr id="13" name="Grafik 12" descr="Ein Bild, das Text, Quittung, Kreuzworträtsel enthält.&#10;&#10;Automatisch generierte Beschreibung">
                  <a:extLst>
                    <a:ext uri="{FF2B5EF4-FFF2-40B4-BE49-F238E27FC236}">
                      <a16:creationId xmlns:a16="http://schemas.microsoft.com/office/drawing/2014/main" id="{50CEF1DE-277A-0644-B2CA-9B316DBFDB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122632" y="1655246"/>
                  <a:ext cx="2768180" cy="2440369"/>
                </a:xfrm>
                <a:prstGeom prst="rect">
                  <a:avLst/>
                </a:prstGeom>
              </p:spPr>
            </p:pic>
            <p:sp>
              <p:nvSpPr>
                <p:cNvPr id="14" name="Rechteck 13">
                  <a:extLst>
                    <a:ext uri="{FF2B5EF4-FFF2-40B4-BE49-F238E27FC236}">
                      <a16:creationId xmlns:a16="http://schemas.microsoft.com/office/drawing/2014/main" id="{D962FCFA-C081-6A45-B28F-8D0982037434}"/>
                    </a:ext>
                  </a:extLst>
                </p:cNvPr>
                <p:cNvSpPr/>
                <p:nvPr/>
              </p:nvSpPr>
              <p:spPr>
                <a:xfrm>
                  <a:off x="3732864" y="1655246"/>
                  <a:ext cx="171761" cy="2440369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3" name="Rechteck 112">
                  <a:extLst>
                    <a:ext uri="{FF2B5EF4-FFF2-40B4-BE49-F238E27FC236}">
                      <a16:creationId xmlns:a16="http://schemas.microsoft.com/office/drawing/2014/main" id="{103EA57F-7101-8A4A-8948-D284C2D34D0B}"/>
                    </a:ext>
                  </a:extLst>
                </p:cNvPr>
                <p:cNvSpPr/>
                <p:nvPr/>
              </p:nvSpPr>
              <p:spPr>
                <a:xfrm>
                  <a:off x="823443" y="1655246"/>
                  <a:ext cx="1684230" cy="2455224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15" name="Google Shape;436;p38">
                <a:extLst>
                  <a:ext uri="{FF2B5EF4-FFF2-40B4-BE49-F238E27FC236}">
                    <a16:creationId xmlns:a16="http://schemas.microsoft.com/office/drawing/2014/main" id="{89921F19-349D-F840-A5CA-4FBCFF997AB3}"/>
                  </a:ext>
                </a:extLst>
              </p:cNvPr>
              <p:cNvSpPr/>
              <p:nvPr/>
            </p:nvSpPr>
            <p:spPr>
              <a:xfrm>
                <a:off x="2521485" y="2663474"/>
                <a:ext cx="635407" cy="108000"/>
              </a:xfrm>
              <a:prstGeom prst="roundRect">
                <a:avLst>
                  <a:gd name="adj" fmla="val 50000"/>
                </a:avLst>
              </a:prstGeom>
              <a:solidFill>
                <a:srgbClr val="EB537C">
                  <a:alpha val="36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0" name="Google Shape;436;p38">
                <a:extLst>
                  <a:ext uri="{FF2B5EF4-FFF2-40B4-BE49-F238E27FC236}">
                    <a16:creationId xmlns:a16="http://schemas.microsoft.com/office/drawing/2014/main" id="{B7A6F1C8-4C86-3443-96FD-8266490417C6}"/>
                  </a:ext>
                </a:extLst>
              </p:cNvPr>
              <p:cNvSpPr/>
              <p:nvPr/>
            </p:nvSpPr>
            <p:spPr>
              <a:xfrm>
                <a:off x="2521484" y="2782988"/>
                <a:ext cx="635407" cy="108000"/>
              </a:xfrm>
              <a:prstGeom prst="roundRect">
                <a:avLst>
                  <a:gd name="adj" fmla="val 50000"/>
                </a:avLst>
              </a:prstGeom>
              <a:solidFill>
                <a:srgbClr val="EB537C">
                  <a:alpha val="36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26" name="Google Shape;436;p38">
              <a:extLst>
                <a:ext uri="{FF2B5EF4-FFF2-40B4-BE49-F238E27FC236}">
                  <a16:creationId xmlns:a16="http://schemas.microsoft.com/office/drawing/2014/main" id="{053890CF-C4DC-0041-8927-CE1801872271}"/>
                </a:ext>
              </a:extLst>
            </p:cNvPr>
            <p:cNvSpPr/>
            <p:nvPr/>
          </p:nvSpPr>
          <p:spPr>
            <a:xfrm>
              <a:off x="6307908" y="3058813"/>
              <a:ext cx="824780" cy="140188"/>
            </a:xfrm>
            <a:prstGeom prst="roundRect">
              <a:avLst>
                <a:gd name="adj" fmla="val 50000"/>
              </a:avLst>
            </a:prstGeom>
            <a:solidFill>
              <a:srgbClr val="EB537C">
                <a:alpha val="36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36;p38">
              <a:extLst>
                <a:ext uri="{FF2B5EF4-FFF2-40B4-BE49-F238E27FC236}">
                  <a16:creationId xmlns:a16="http://schemas.microsoft.com/office/drawing/2014/main" id="{B437B951-C944-3247-999B-C3271C7D4064}"/>
                </a:ext>
              </a:extLst>
            </p:cNvPr>
            <p:cNvSpPr/>
            <p:nvPr/>
          </p:nvSpPr>
          <p:spPr>
            <a:xfrm>
              <a:off x="6307906" y="3213946"/>
              <a:ext cx="824780" cy="140188"/>
            </a:xfrm>
            <a:prstGeom prst="roundRect">
              <a:avLst>
                <a:gd name="adj" fmla="val 50000"/>
              </a:avLst>
            </a:prstGeom>
            <a:solidFill>
              <a:srgbClr val="EB537C">
                <a:alpha val="36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36;p38">
              <a:extLst>
                <a:ext uri="{FF2B5EF4-FFF2-40B4-BE49-F238E27FC236}">
                  <a16:creationId xmlns:a16="http://schemas.microsoft.com/office/drawing/2014/main" id="{F8ED992A-1791-1941-B9D5-809DAA8059E5}"/>
                </a:ext>
              </a:extLst>
            </p:cNvPr>
            <p:cNvSpPr/>
            <p:nvPr/>
          </p:nvSpPr>
          <p:spPr>
            <a:xfrm>
              <a:off x="6307906" y="3375167"/>
              <a:ext cx="824780" cy="140188"/>
            </a:xfrm>
            <a:prstGeom prst="roundRect">
              <a:avLst>
                <a:gd name="adj" fmla="val 50000"/>
              </a:avLst>
            </a:prstGeom>
            <a:solidFill>
              <a:srgbClr val="EB537C">
                <a:alpha val="36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36;p38">
              <a:extLst>
                <a:ext uri="{FF2B5EF4-FFF2-40B4-BE49-F238E27FC236}">
                  <a16:creationId xmlns:a16="http://schemas.microsoft.com/office/drawing/2014/main" id="{234A34BC-946F-F041-9332-4B9C60FA2164}"/>
                </a:ext>
              </a:extLst>
            </p:cNvPr>
            <p:cNvSpPr/>
            <p:nvPr/>
          </p:nvSpPr>
          <p:spPr>
            <a:xfrm>
              <a:off x="6371844" y="3925676"/>
              <a:ext cx="760842" cy="140188"/>
            </a:xfrm>
            <a:prstGeom prst="roundRect">
              <a:avLst>
                <a:gd name="adj" fmla="val 50000"/>
              </a:avLst>
            </a:prstGeom>
            <a:solidFill>
              <a:srgbClr val="EB537C">
                <a:alpha val="36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36;p38">
              <a:extLst>
                <a:ext uri="{FF2B5EF4-FFF2-40B4-BE49-F238E27FC236}">
                  <a16:creationId xmlns:a16="http://schemas.microsoft.com/office/drawing/2014/main" id="{74831929-33A9-724E-969C-5B91E80FA7FF}"/>
                </a:ext>
              </a:extLst>
            </p:cNvPr>
            <p:cNvSpPr/>
            <p:nvPr/>
          </p:nvSpPr>
          <p:spPr>
            <a:xfrm>
              <a:off x="6371842" y="4080809"/>
              <a:ext cx="760842" cy="140188"/>
            </a:xfrm>
            <a:prstGeom prst="roundRect">
              <a:avLst>
                <a:gd name="adj" fmla="val 50000"/>
              </a:avLst>
            </a:prstGeom>
            <a:solidFill>
              <a:srgbClr val="EB537C">
                <a:alpha val="36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36;p38">
              <a:extLst>
                <a:ext uri="{FF2B5EF4-FFF2-40B4-BE49-F238E27FC236}">
                  <a16:creationId xmlns:a16="http://schemas.microsoft.com/office/drawing/2014/main" id="{6C6B3943-DCC7-AD40-837C-981DAE4426A4}"/>
                </a:ext>
              </a:extLst>
            </p:cNvPr>
            <p:cNvSpPr/>
            <p:nvPr/>
          </p:nvSpPr>
          <p:spPr>
            <a:xfrm>
              <a:off x="6371842" y="4242030"/>
              <a:ext cx="760842" cy="140188"/>
            </a:xfrm>
            <a:prstGeom prst="roundRect">
              <a:avLst>
                <a:gd name="adj" fmla="val 50000"/>
              </a:avLst>
            </a:prstGeom>
            <a:solidFill>
              <a:srgbClr val="EB537C">
                <a:alpha val="36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36;p38">
              <a:extLst>
                <a:ext uri="{FF2B5EF4-FFF2-40B4-BE49-F238E27FC236}">
                  <a16:creationId xmlns:a16="http://schemas.microsoft.com/office/drawing/2014/main" id="{D05454C6-A5A9-6946-A22B-4E24EB70162A}"/>
                </a:ext>
              </a:extLst>
            </p:cNvPr>
            <p:cNvSpPr/>
            <p:nvPr/>
          </p:nvSpPr>
          <p:spPr>
            <a:xfrm>
              <a:off x="6307906" y="1745925"/>
              <a:ext cx="760842" cy="140188"/>
            </a:xfrm>
            <a:prstGeom prst="roundRect">
              <a:avLst>
                <a:gd name="adj" fmla="val 50000"/>
              </a:avLst>
            </a:prstGeom>
            <a:solidFill>
              <a:srgbClr val="EB537C">
                <a:alpha val="36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36;p38">
              <a:extLst>
                <a:ext uri="{FF2B5EF4-FFF2-40B4-BE49-F238E27FC236}">
                  <a16:creationId xmlns:a16="http://schemas.microsoft.com/office/drawing/2014/main" id="{9A9E1276-7E7B-AE49-B06D-4C9CFDCDE0C6}"/>
                </a:ext>
              </a:extLst>
            </p:cNvPr>
            <p:cNvSpPr/>
            <p:nvPr/>
          </p:nvSpPr>
          <p:spPr>
            <a:xfrm>
              <a:off x="6307904" y="2062279"/>
              <a:ext cx="760842" cy="140188"/>
            </a:xfrm>
            <a:prstGeom prst="roundRect">
              <a:avLst>
                <a:gd name="adj" fmla="val 50000"/>
              </a:avLst>
            </a:prstGeom>
            <a:solidFill>
              <a:srgbClr val="EB537C">
                <a:alpha val="36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Textfeld 113">
            <a:extLst>
              <a:ext uri="{FF2B5EF4-FFF2-40B4-BE49-F238E27FC236}">
                <a16:creationId xmlns:a16="http://schemas.microsoft.com/office/drawing/2014/main" id="{E21C85F9-7D6E-4A44-804F-0DADA9A18106}"/>
              </a:ext>
            </a:extLst>
          </p:cNvPr>
          <p:cNvSpPr txBox="1"/>
          <p:nvPr/>
        </p:nvSpPr>
        <p:spPr>
          <a:xfrm>
            <a:off x="720001" y="1276350"/>
            <a:ext cx="4129906" cy="332666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600" b="1" u="sng" dirty="0">
                <a:latin typeface="MuktaMahee Regular" panose="020B0000000000000000" pitchFamily="34" charset="77"/>
                <a:ea typeface="Cambria Math" panose="02040503050406030204" pitchFamily="18" charset="0"/>
                <a:cs typeface="MuktaMahee Regular" panose="020B0000000000000000" pitchFamily="34" charset="77"/>
              </a:rPr>
              <a:t>Multi annotator data split</a:t>
            </a:r>
          </a:p>
          <a:p>
            <a:endParaRPr lang="en-US" sz="1600" b="1" u="sng" dirty="0">
              <a:latin typeface="MuktaMahee Regular" panose="020B0000000000000000" pitchFamily="34" charset="77"/>
              <a:ea typeface="Cambria Math" panose="02040503050406030204" pitchFamily="18" charset="0"/>
              <a:cs typeface="MuktaMahee Regular" panose="020B0000000000000000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MuktaMahee Regular" panose="020B0000000000000000" pitchFamily="34" charset="77"/>
                <a:ea typeface="Cambria Math" panose="02040503050406030204" pitchFamily="18" charset="0"/>
                <a:cs typeface="MuktaMahee Regular" panose="020B0000000000000000" pitchFamily="34" charset="77"/>
              </a:rPr>
              <a:t>Performance radically decreased for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  <a:latin typeface="DIN Condensed" pitchFamily="2" charset="0"/>
                <a:ea typeface="Cambria Math" panose="02040503050406030204" pitchFamily="18" charset="0"/>
                <a:cs typeface="MuktaMahee Regular" panose="020B0000000000000000" pitchFamily="34" charset="77"/>
              </a:rPr>
              <a:t>OpenBookQA</a:t>
            </a:r>
            <a:endParaRPr lang="en-US" sz="1600" dirty="0">
              <a:solidFill>
                <a:schemeClr val="tx2">
                  <a:lumMod val="50000"/>
                </a:schemeClr>
              </a:solidFill>
              <a:latin typeface="DIN Condensed" pitchFamily="2" charset="0"/>
              <a:ea typeface="Cambria Math" panose="02040503050406030204" pitchFamily="18" charset="0"/>
              <a:cs typeface="MuktaMahee Regular" panose="020B0000000000000000" pitchFamily="34" charset="77"/>
            </a:endParaRPr>
          </a:p>
          <a:p>
            <a:r>
              <a:rPr lang="en-GB" sz="1600" dirty="0">
                <a:latin typeface="MuktaMahee Regular" panose="020B0000000000000000" pitchFamily="34" charset="77"/>
                <a:cs typeface="MuktaMahee Regular" panose="020B0000000000000000" pitchFamily="34" charset="77"/>
                <a:sym typeface="Wingdings" pitchFamily="2" charset="2"/>
              </a:rPr>
              <a:t>➜ Model does not generalize well to examples generated</a:t>
            </a:r>
          </a:p>
          <a:p>
            <a:pPr>
              <a:tabLst>
                <a:tab pos="255588" algn="l"/>
              </a:tabLst>
            </a:pPr>
            <a:r>
              <a:rPr lang="en-GB" sz="1600" dirty="0">
                <a:latin typeface="MuktaMahee Regular" panose="020B0000000000000000" pitchFamily="34" charset="77"/>
                <a:cs typeface="MuktaMahee Regular" panose="020B0000000000000000" pitchFamily="34" charset="77"/>
                <a:sym typeface="Wingdings" pitchFamily="2" charset="2"/>
              </a:rPr>
              <a:t>	by unseen annotators</a:t>
            </a:r>
          </a:p>
          <a:p>
            <a:pPr>
              <a:tabLst>
                <a:tab pos="265113" algn="l"/>
              </a:tabLst>
            </a:pPr>
            <a:endParaRPr lang="en-GB" sz="1600" dirty="0">
              <a:latin typeface="MuktaMahee Regular" panose="020B0000000000000000" pitchFamily="34" charset="77"/>
              <a:ea typeface="Cambria Math" panose="02040503050406030204" pitchFamily="18" charset="0"/>
              <a:cs typeface="MuktaMahee Regular" panose="020B0000000000000000" pitchFamily="34" charset="77"/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  <a:tabLst>
                <a:tab pos="265113" algn="l"/>
              </a:tabLst>
            </a:pPr>
            <a:r>
              <a:rPr lang="en-GB" sz="1600" dirty="0">
                <a:latin typeface="MuktaMahee Regular" panose="020B0000000000000000" pitchFamily="34" charset="77"/>
                <a:ea typeface="Cambria Math" panose="02040503050406030204" pitchFamily="18" charset="0"/>
                <a:cs typeface="MuktaMahee Regular" panose="020B0000000000000000" pitchFamily="34" charset="77"/>
                <a:sym typeface="Wingdings" pitchFamily="2" charset="2"/>
              </a:rPr>
              <a:t>For </a:t>
            </a:r>
            <a:r>
              <a:rPr lang="en-GB" sz="1600" dirty="0" err="1">
                <a:solidFill>
                  <a:schemeClr val="accent3">
                    <a:lumMod val="50000"/>
                  </a:schemeClr>
                </a:solidFill>
                <a:latin typeface="DIN Condensed" pitchFamily="2" charset="0"/>
                <a:ea typeface="Cambria Math" panose="02040503050406030204" pitchFamily="18" charset="0"/>
                <a:cs typeface="MuktaMahee Regular" panose="020B0000000000000000" pitchFamily="34" charset="77"/>
                <a:sym typeface="Wingdings" pitchFamily="2" charset="2"/>
              </a:rPr>
              <a:t>CommonsenseQA</a:t>
            </a:r>
            <a:r>
              <a:rPr lang="en-GB" sz="1600" dirty="0">
                <a:latin typeface="MuktaMahee Regular" panose="020B0000000000000000" pitchFamily="34" charset="77"/>
                <a:ea typeface="Cambria Math" panose="02040503050406030204" pitchFamily="18" charset="0"/>
                <a:cs typeface="MuktaMahee Regular" panose="020B0000000000000000" pitchFamily="34" charset="77"/>
                <a:sym typeface="Wingdings" pitchFamily="2" charset="2"/>
              </a:rPr>
              <a:t> and </a:t>
            </a:r>
            <a:r>
              <a:rPr lang="en-GB" sz="1600" dirty="0">
                <a:solidFill>
                  <a:schemeClr val="accent1">
                    <a:lumMod val="25000"/>
                  </a:schemeClr>
                </a:solidFill>
                <a:latin typeface="DIN Condensed" pitchFamily="2" charset="0"/>
                <a:ea typeface="Cambria Math" panose="02040503050406030204" pitchFamily="18" charset="0"/>
                <a:cs typeface="MuktaMahee Regular" panose="020B0000000000000000" pitchFamily="34" charset="77"/>
                <a:sym typeface="Wingdings" pitchFamily="2" charset="2"/>
              </a:rPr>
              <a:t>MNLI</a:t>
            </a:r>
          </a:p>
          <a:p>
            <a:pPr>
              <a:tabLst>
                <a:tab pos="265113" algn="l"/>
              </a:tabLst>
            </a:pPr>
            <a:r>
              <a:rPr lang="en-GB" sz="1600" dirty="0">
                <a:latin typeface="MuktaMahee Regular" panose="020B0000000000000000" pitchFamily="34" charset="77"/>
                <a:ea typeface="Cambria Math" panose="02040503050406030204" pitchFamily="18" charset="0"/>
                <a:cs typeface="MuktaMahee Regular" panose="020B0000000000000000" pitchFamily="34" charset="77"/>
                <a:sym typeface="Wingdings" pitchFamily="2" charset="2"/>
              </a:rPr>
              <a:t>	performance dropped in half of</a:t>
            </a:r>
          </a:p>
          <a:p>
            <a:pPr>
              <a:tabLst>
                <a:tab pos="265113" algn="l"/>
              </a:tabLst>
            </a:pPr>
            <a:r>
              <a:rPr lang="en-GB" sz="1600" dirty="0">
                <a:latin typeface="MuktaMahee Regular" panose="020B0000000000000000" pitchFamily="34" charset="77"/>
                <a:ea typeface="Cambria Math" panose="02040503050406030204" pitchFamily="18" charset="0"/>
                <a:cs typeface="MuktaMahee Regular" panose="020B0000000000000000" pitchFamily="34" charset="77"/>
                <a:sym typeface="Wingdings" pitchFamily="2" charset="2"/>
              </a:rPr>
              <a:t>	the cases</a:t>
            </a:r>
          </a:p>
          <a:p>
            <a:pPr marL="285750" indent="-285750">
              <a:buFont typeface="Arial" panose="020B0604020202020204" pitchFamily="34" charset="0"/>
              <a:buChar char="•"/>
              <a:tabLst>
                <a:tab pos="265113" algn="l"/>
              </a:tabLst>
            </a:pPr>
            <a:r>
              <a:rPr lang="en-GB" sz="1600" dirty="0">
                <a:latin typeface="MuktaMahee Regular" panose="020B0000000000000000" pitchFamily="34" charset="77"/>
                <a:ea typeface="Cambria Math" panose="02040503050406030204" pitchFamily="18" charset="0"/>
                <a:cs typeface="MuktaMahee Regular" panose="020B0000000000000000" pitchFamily="34" charset="77"/>
                <a:sym typeface="Wingdings" pitchFamily="2" charset="2"/>
              </a:rPr>
              <a:t>Recall, </a:t>
            </a:r>
            <a:r>
              <a:rPr lang="en-GB" sz="1600" dirty="0" err="1">
                <a:solidFill>
                  <a:schemeClr val="tx2">
                    <a:lumMod val="50000"/>
                  </a:schemeClr>
                </a:solidFill>
                <a:latin typeface="DIN Condensed" pitchFamily="2" charset="0"/>
                <a:ea typeface="Cambria Math" panose="02040503050406030204" pitchFamily="18" charset="0"/>
                <a:cs typeface="MuktaMahee Regular" panose="020B0000000000000000" pitchFamily="34" charset="77"/>
                <a:sym typeface="Wingdings" pitchFamily="2" charset="2"/>
              </a:rPr>
              <a:t>OpenBookQA</a:t>
            </a:r>
            <a:r>
              <a:rPr lang="en-GB" sz="1600" dirty="0">
                <a:latin typeface="MuktaMahee Regular" panose="020B0000000000000000" pitchFamily="34" charset="77"/>
                <a:ea typeface="Cambria Math" panose="02040503050406030204" pitchFamily="18" charset="0"/>
                <a:cs typeface="MuktaMahee Regular" panose="020B0000000000000000" pitchFamily="34" charset="77"/>
                <a:sym typeface="Wingdings" pitchFamily="2" charset="2"/>
              </a:rPr>
              <a:t> was most</a:t>
            </a:r>
          </a:p>
          <a:p>
            <a:pPr>
              <a:tabLst>
                <a:tab pos="265113" algn="l"/>
              </a:tabLst>
            </a:pPr>
            <a:r>
              <a:rPr lang="en-GB" sz="1600" dirty="0">
                <a:latin typeface="MuktaMahee Regular" panose="020B0000000000000000" pitchFamily="34" charset="77"/>
                <a:ea typeface="Cambria Math" panose="02040503050406030204" pitchFamily="18" charset="0"/>
                <a:cs typeface="MuktaMahee Regular" panose="020B0000000000000000" pitchFamily="34" charset="77"/>
                <a:sym typeface="Wingdings" pitchFamily="2" charset="2"/>
              </a:rPr>
              <a:t>	skewed annotator distribution</a:t>
            </a:r>
          </a:p>
          <a:p>
            <a:pPr>
              <a:tabLst>
                <a:tab pos="265113" algn="l"/>
              </a:tabLst>
            </a:pPr>
            <a:endParaRPr lang="en-US" sz="1600" dirty="0">
              <a:latin typeface="MuktaMahee Regular" panose="020B0000000000000000" pitchFamily="34" charset="77"/>
              <a:ea typeface="Cambria Math" panose="02040503050406030204" pitchFamily="18" charset="0"/>
              <a:cs typeface="MuktaMahee Regular" panose="020B0000000000000000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MuktaMahee Regular" panose="020B0000000000000000" pitchFamily="34" charset="77"/>
              <a:ea typeface="Cambria Math" panose="02040503050406030204" pitchFamily="18" charset="0"/>
              <a:cs typeface="MuktaMahee Regular" panose="020B0000000000000000" pitchFamily="34" charset="77"/>
            </a:endParaRPr>
          </a:p>
        </p:txBody>
      </p:sp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4D938B7F-8C0F-8741-93CA-73B5F424EFD8}"/>
              </a:ext>
            </a:extLst>
          </p:cNvPr>
          <p:cNvGrpSpPr/>
          <p:nvPr/>
        </p:nvGrpSpPr>
        <p:grpSpPr>
          <a:xfrm>
            <a:off x="3946037" y="2702520"/>
            <a:ext cx="1656718" cy="1423355"/>
            <a:chOff x="5622361" y="2848196"/>
            <a:chExt cx="2304626" cy="1980000"/>
          </a:xfrm>
        </p:grpSpPr>
        <p:grpSp>
          <p:nvGrpSpPr>
            <p:cNvPr id="75" name="Gruppieren 74">
              <a:extLst>
                <a:ext uri="{FF2B5EF4-FFF2-40B4-BE49-F238E27FC236}">
                  <a16:creationId xmlns:a16="http://schemas.microsoft.com/office/drawing/2014/main" id="{D18EFB68-857D-B848-80CE-5D422DDBE559}"/>
                </a:ext>
              </a:extLst>
            </p:cNvPr>
            <p:cNvGrpSpPr/>
            <p:nvPr/>
          </p:nvGrpSpPr>
          <p:grpSpPr>
            <a:xfrm>
              <a:off x="6073409" y="3117335"/>
              <a:ext cx="1558381" cy="1437330"/>
              <a:chOff x="6279512" y="2829602"/>
              <a:chExt cx="1558381" cy="1437330"/>
            </a:xfrm>
          </p:grpSpPr>
          <p:grpSp>
            <p:nvGrpSpPr>
              <p:cNvPr id="119" name="Gruppieren 118">
                <a:extLst>
                  <a:ext uri="{FF2B5EF4-FFF2-40B4-BE49-F238E27FC236}">
                    <a16:creationId xmlns:a16="http://schemas.microsoft.com/office/drawing/2014/main" id="{647DE8CE-ACEC-F847-89F7-42585E11CBD9}"/>
                  </a:ext>
                </a:extLst>
              </p:cNvPr>
              <p:cNvGrpSpPr/>
              <p:nvPr/>
            </p:nvGrpSpPr>
            <p:grpSpPr>
              <a:xfrm>
                <a:off x="6279512" y="2829602"/>
                <a:ext cx="1463980" cy="1437330"/>
                <a:chOff x="1473570" y="2364494"/>
                <a:chExt cx="1463980" cy="1437330"/>
              </a:xfrm>
            </p:grpSpPr>
            <p:sp>
              <p:nvSpPr>
                <p:cNvPr id="122" name="Sehne 121">
                  <a:extLst>
                    <a:ext uri="{FF2B5EF4-FFF2-40B4-BE49-F238E27FC236}">
                      <a16:creationId xmlns:a16="http://schemas.microsoft.com/office/drawing/2014/main" id="{8D66B0B1-BF72-0F4F-8E22-72F3F7EE97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0800000">
                  <a:off x="1497550" y="2364494"/>
                  <a:ext cx="1440000" cy="1437330"/>
                </a:xfrm>
                <a:prstGeom prst="chord">
                  <a:avLst>
                    <a:gd name="adj1" fmla="val 5402164"/>
                    <a:gd name="adj2" fmla="val 16200000"/>
                  </a:avLst>
                </a:prstGeom>
                <a:solidFill>
                  <a:schemeClr val="tx2"/>
                </a:solidFill>
                <a:ln>
                  <a:solidFill>
                    <a:srgbClr val="07151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100"/>
                </a:p>
              </p:txBody>
            </p:sp>
            <p:grpSp>
              <p:nvGrpSpPr>
                <p:cNvPr id="123" name="Gruppieren 122">
                  <a:extLst>
                    <a:ext uri="{FF2B5EF4-FFF2-40B4-BE49-F238E27FC236}">
                      <a16:creationId xmlns:a16="http://schemas.microsoft.com/office/drawing/2014/main" id="{497531CB-42C5-B74C-A1C7-8689EDDB9CBD}"/>
                    </a:ext>
                  </a:extLst>
                </p:cNvPr>
                <p:cNvGrpSpPr/>
                <p:nvPr/>
              </p:nvGrpSpPr>
              <p:grpSpPr>
                <a:xfrm>
                  <a:off x="1473570" y="2364494"/>
                  <a:ext cx="1033595" cy="1437330"/>
                  <a:chOff x="1473570" y="2364494"/>
                  <a:chExt cx="1033595" cy="1437330"/>
                </a:xfrm>
              </p:grpSpPr>
              <p:sp>
                <p:nvSpPr>
                  <p:cNvPr id="124" name="Freihandform 123">
                    <a:extLst>
                      <a:ext uri="{FF2B5EF4-FFF2-40B4-BE49-F238E27FC236}">
                        <a16:creationId xmlns:a16="http://schemas.microsoft.com/office/drawing/2014/main" id="{1E2B5F05-9B25-304A-9D20-8951116521A7}"/>
                      </a:ext>
                    </a:extLst>
                  </p:cNvPr>
                  <p:cNvSpPr/>
                  <p:nvPr/>
                </p:nvSpPr>
                <p:spPr>
                  <a:xfrm>
                    <a:off x="1916350" y="2376811"/>
                    <a:ext cx="148800" cy="1412886"/>
                  </a:xfrm>
                  <a:custGeom>
                    <a:avLst/>
                    <a:gdLst>
                      <a:gd name="connsiteX0" fmla="*/ 148800 w 148800"/>
                      <a:gd name="connsiteY0" fmla="*/ 0 h 1412886"/>
                      <a:gd name="connsiteX1" fmla="*/ 148800 w 148800"/>
                      <a:gd name="connsiteY1" fmla="*/ 1412886 h 1412886"/>
                      <a:gd name="connsiteX2" fmla="*/ 111802 w 148800"/>
                      <a:gd name="connsiteY2" fmla="*/ 1407317 h 1412886"/>
                      <a:gd name="connsiteX3" fmla="*/ 0 w 148800"/>
                      <a:gd name="connsiteY3" fmla="*/ 1370982 h 1412886"/>
                      <a:gd name="connsiteX4" fmla="*/ 0 w 148800"/>
                      <a:gd name="connsiteY4" fmla="*/ 42592 h 1412886"/>
                      <a:gd name="connsiteX5" fmla="*/ 5647 w 148800"/>
                      <a:gd name="connsiteY5" fmla="*/ 39727 h 1412886"/>
                      <a:gd name="connsiteX6" fmla="*/ 119085 w 148800"/>
                      <a:gd name="connsiteY6" fmla="*/ 4158 h 1412886"/>
                      <a:gd name="connsiteX7" fmla="*/ 148800 w 148800"/>
                      <a:gd name="connsiteY7" fmla="*/ 0 h 14128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8800" h="1412886">
                        <a:moveTo>
                          <a:pt x="148800" y="0"/>
                        </a:moveTo>
                        <a:lnTo>
                          <a:pt x="148800" y="1412886"/>
                        </a:lnTo>
                        <a:lnTo>
                          <a:pt x="111802" y="1407317"/>
                        </a:lnTo>
                        <a:lnTo>
                          <a:pt x="0" y="1370982"/>
                        </a:lnTo>
                        <a:lnTo>
                          <a:pt x="0" y="42592"/>
                        </a:lnTo>
                        <a:lnTo>
                          <a:pt x="5647" y="39727"/>
                        </a:lnTo>
                        <a:cubicBezTo>
                          <a:pt x="42465" y="24751"/>
                          <a:pt x="80417" y="12863"/>
                          <a:pt x="119085" y="4158"/>
                        </a:cubicBezTo>
                        <a:lnTo>
                          <a:pt x="148800" y="0"/>
                        </a:lnTo>
                        <a:close/>
                      </a:path>
                    </a:pathLst>
                  </a:custGeom>
                  <a:solidFill>
                    <a:schemeClr val="accent1">
                      <a:lumMod val="75000"/>
                    </a:schemeClr>
                  </a:solidFill>
                  <a:ln>
                    <a:solidFill>
                      <a:srgbClr val="07151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GB" sz="1100"/>
                  </a:p>
                </p:txBody>
              </p:sp>
              <p:sp>
                <p:nvSpPr>
                  <p:cNvPr id="125" name="Freihandform 124">
                    <a:extLst>
                      <a:ext uri="{FF2B5EF4-FFF2-40B4-BE49-F238E27FC236}">
                        <a16:creationId xmlns:a16="http://schemas.microsoft.com/office/drawing/2014/main" id="{1D25EDC2-20AF-7A45-9B38-B0BED8632068}"/>
                      </a:ext>
                    </a:extLst>
                  </p:cNvPr>
                  <p:cNvSpPr/>
                  <p:nvPr/>
                </p:nvSpPr>
                <p:spPr>
                  <a:xfrm>
                    <a:off x="2068750" y="2364494"/>
                    <a:ext cx="148800" cy="1437330"/>
                  </a:xfrm>
                  <a:custGeom>
                    <a:avLst/>
                    <a:gdLst>
                      <a:gd name="connsiteX0" fmla="*/ 84422 w 148800"/>
                      <a:gd name="connsiteY0" fmla="*/ 0 h 1437330"/>
                      <a:gd name="connsiteX1" fmla="*/ 148800 w 148800"/>
                      <a:gd name="connsiteY1" fmla="*/ 1714 h 1437330"/>
                      <a:gd name="connsiteX2" fmla="*/ 148800 w 148800"/>
                      <a:gd name="connsiteY2" fmla="*/ 1436163 h 1437330"/>
                      <a:gd name="connsiteX3" fmla="*/ 76962 w 148800"/>
                      <a:gd name="connsiteY3" fmla="*/ 1437330 h 1437330"/>
                      <a:gd name="connsiteX4" fmla="*/ 0 w 148800"/>
                      <a:gd name="connsiteY4" fmla="*/ 1425745 h 1437330"/>
                      <a:gd name="connsiteX5" fmla="*/ 0 w 148800"/>
                      <a:gd name="connsiteY5" fmla="*/ 11813 h 1437330"/>
                      <a:gd name="connsiteX6" fmla="*/ 84422 w 148800"/>
                      <a:gd name="connsiteY6" fmla="*/ 0 h 14373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8800" h="1437330">
                        <a:moveTo>
                          <a:pt x="84422" y="0"/>
                        </a:moveTo>
                        <a:lnTo>
                          <a:pt x="148800" y="1714"/>
                        </a:lnTo>
                        <a:lnTo>
                          <a:pt x="148800" y="1436163"/>
                        </a:lnTo>
                        <a:lnTo>
                          <a:pt x="76962" y="1437330"/>
                        </a:lnTo>
                        <a:lnTo>
                          <a:pt x="0" y="1425745"/>
                        </a:lnTo>
                        <a:lnTo>
                          <a:pt x="0" y="11813"/>
                        </a:lnTo>
                        <a:lnTo>
                          <a:pt x="84422" y="0"/>
                        </a:lnTo>
                        <a:close/>
                      </a:path>
                    </a:pathLst>
                  </a:custGeom>
                  <a:solidFill>
                    <a:schemeClr val="accent1">
                      <a:lumMod val="90000"/>
                    </a:schemeClr>
                  </a:solidFill>
                  <a:ln>
                    <a:solidFill>
                      <a:srgbClr val="07151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GB" sz="1100"/>
                  </a:p>
                </p:txBody>
              </p:sp>
              <p:sp>
                <p:nvSpPr>
                  <p:cNvPr id="126" name="Freihandform 125">
                    <a:extLst>
                      <a:ext uri="{FF2B5EF4-FFF2-40B4-BE49-F238E27FC236}">
                        <a16:creationId xmlns:a16="http://schemas.microsoft.com/office/drawing/2014/main" id="{AE47D92D-9ED1-2D46-8A34-6A57513777DB}"/>
                      </a:ext>
                    </a:extLst>
                  </p:cNvPr>
                  <p:cNvSpPr/>
                  <p:nvPr/>
                </p:nvSpPr>
                <p:spPr>
                  <a:xfrm>
                    <a:off x="2221150" y="2366304"/>
                    <a:ext cx="148800" cy="1434295"/>
                  </a:xfrm>
                  <a:custGeom>
                    <a:avLst/>
                    <a:gdLst>
                      <a:gd name="connsiteX0" fmla="*/ 0 w 148800"/>
                      <a:gd name="connsiteY0" fmla="*/ 0 h 1434295"/>
                      <a:gd name="connsiteX1" fmla="*/ 51557 w 148800"/>
                      <a:gd name="connsiteY1" fmla="*/ 1373 h 1434295"/>
                      <a:gd name="connsiteX2" fmla="*/ 148800 w 148800"/>
                      <a:gd name="connsiteY2" fmla="*/ 20526 h 1434295"/>
                      <a:gd name="connsiteX3" fmla="*/ 148800 w 148800"/>
                      <a:gd name="connsiteY3" fmla="*/ 1414089 h 1434295"/>
                      <a:gd name="connsiteX4" fmla="*/ 44123 w 148800"/>
                      <a:gd name="connsiteY4" fmla="*/ 1433578 h 1434295"/>
                      <a:gd name="connsiteX5" fmla="*/ 0 w 148800"/>
                      <a:gd name="connsiteY5" fmla="*/ 1434295 h 1434295"/>
                      <a:gd name="connsiteX6" fmla="*/ 0 w 148800"/>
                      <a:gd name="connsiteY6" fmla="*/ 0 h 14342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8800" h="1434295">
                        <a:moveTo>
                          <a:pt x="0" y="0"/>
                        </a:moveTo>
                        <a:lnTo>
                          <a:pt x="51557" y="1373"/>
                        </a:lnTo>
                        <a:lnTo>
                          <a:pt x="148800" y="20526"/>
                        </a:lnTo>
                        <a:lnTo>
                          <a:pt x="148800" y="1414089"/>
                        </a:lnTo>
                        <a:lnTo>
                          <a:pt x="44123" y="1433578"/>
                        </a:lnTo>
                        <a:lnTo>
                          <a:pt x="0" y="143429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07151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GB" sz="1100"/>
                  </a:p>
                </p:txBody>
              </p:sp>
              <p:sp>
                <p:nvSpPr>
                  <p:cNvPr id="127" name="Freihandform 126">
                    <a:extLst>
                      <a:ext uri="{FF2B5EF4-FFF2-40B4-BE49-F238E27FC236}">
                        <a16:creationId xmlns:a16="http://schemas.microsoft.com/office/drawing/2014/main" id="{E57A001D-383A-5045-A4EB-D70A6F4CD464}"/>
                      </a:ext>
                    </a:extLst>
                  </p:cNvPr>
                  <p:cNvSpPr/>
                  <p:nvPr/>
                </p:nvSpPr>
                <p:spPr>
                  <a:xfrm>
                    <a:off x="2373550" y="2387539"/>
                    <a:ext cx="133615" cy="1392183"/>
                  </a:xfrm>
                  <a:custGeom>
                    <a:avLst/>
                    <a:gdLst>
                      <a:gd name="connsiteX0" fmla="*/ 0 w 133615"/>
                      <a:gd name="connsiteY0" fmla="*/ 0 h 1392183"/>
                      <a:gd name="connsiteX1" fmla="*/ 17988 w 133615"/>
                      <a:gd name="connsiteY1" fmla="*/ 3543 h 1392183"/>
                      <a:gd name="connsiteX2" fmla="*/ 133615 w 133615"/>
                      <a:gd name="connsiteY2" fmla="*/ 47731 h 1392183"/>
                      <a:gd name="connsiteX3" fmla="*/ 126870 w 133615"/>
                      <a:gd name="connsiteY3" fmla="*/ 1347189 h 1392183"/>
                      <a:gd name="connsiteX4" fmla="*/ 10791 w 133615"/>
                      <a:gd name="connsiteY4" fmla="*/ 1390174 h 1392183"/>
                      <a:gd name="connsiteX5" fmla="*/ 0 w 133615"/>
                      <a:gd name="connsiteY5" fmla="*/ 1392183 h 1392183"/>
                      <a:gd name="connsiteX6" fmla="*/ 0 w 133615"/>
                      <a:gd name="connsiteY6" fmla="*/ 0 h 13921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3615" h="1392183">
                        <a:moveTo>
                          <a:pt x="0" y="0"/>
                        </a:moveTo>
                        <a:lnTo>
                          <a:pt x="17988" y="3543"/>
                        </a:lnTo>
                        <a:cubicBezTo>
                          <a:pt x="57204" y="14777"/>
                          <a:pt x="95885" y="29475"/>
                          <a:pt x="133615" y="47731"/>
                        </a:cubicBezTo>
                        <a:cubicBezTo>
                          <a:pt x="131367" y="480884"/>
                          <a:pt x="129118" y="914036"/>
                          <a:pt x="126870" y="1347189"/>
                        </a:cubicBezTo>
                        <a:cubicBezTo>
                          <a:pt x="88952" y="1365052"/>
                          <a:pt x="50121" y="1379348"/>
                          <a:pt x="10791" y="1390174"/>
                        </a:cubicBezTo>
                        <a:lnTo>
                          <a:pt x="0" y="139218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rgbClr val="07151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GB" sz="1100"/>
                  </a:p>
                </p:txBody>
              </p:sp>
              <p:sp>
                <p:nvSpPr>
                  <p:cNvPr id="128" name="Freihandform 127">
                    <a:extLst>
                      <a:ext uri="{FF2B5EF4-FFF2-40B4-BE49-F238E27FC236}">
                        <a16:creationId xmlns:a16="http://schemas.microsoft.com/office/drawing/2014/main" id="{91E31BAE-A49A-DA45-AE4C-BC0F70D38D20}"/>
                      </a:ext>
                    </a:extLst>
                  </p:cNvPr>
                  <p:cNvSpPr/>
                  <p:nvPr/>
                </p:nvSpPr>
                <p:spPr>
                  <a:xfrm>
                    <a:off x="1763950" y="2421229"/>
                    <a:ext cx="148800" cy="1324937"/>
                  </a:xfrm>
                  <a:custGeom>
                    <a:avLst/>
                    <a:gdLst>
                      <a:gd name="connsiteX0" fmla="*/ 148800 w 148800"/>
                      <a:gd name="connsiteY0" fmla="*/ 0 h 1324937"/>
                      <a:gd name="connsiteX1" fmla="*/ 148800 w 148800"/>
                      <a:gd name="connsiteY1" fmla="*/ 1324937 h 1324937"/>
                      <a:gd name="connsiteX2" fmla="*/ 45068 w 148800"/>
                      <a:gd name="connsiteY2" fmla="*/ 1270949 h 1324937"/>
                      <a:gd name="connsiteX3" fmla="*/ 0 w 148800"/>
                      <a:gd name="connsiteY3" fmla="*/ 1236850 h 1324937"/>
                      <a:gd name="connsiteX4" fmla="*/ 0 w 148800"/>
                      <a:gd name="connsiteY4" fmla="*/ 87474 h 1324937"/>
                      <a:gd name="connsiteX5" fmla="*/ 51409 w 148800"/>
                      <a:gd name="connsiteY5" fmla="*/ 49410 h 1324937"/>
                      <a:gd name="connsiteX6" fmla="*/ 148800 w 148800"/>
                      <a:gd name="connsiteY6" fmla="*/ 0 h 13249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8800" h="1324937">
                        <a:moveTo>
                          <a:pt x="148800" y="0"/>
                        </a:moveTo>
                        <a:lnTo>
                          <a:pt x="148800" y="1324937"/>
                        </a:lnTo>
                        <a:lnTo>
                          <a:pt x="45068" y="1270949"/>
                        </a:lnTo>
                        <a:lnTo>
                          <a:pt x="0" y="1236850"/>
                        </a:lnTo>
                        <a:lnTo>
                          <a:pt x="0" y="87474"/>
                        </a:lnTo>
                        <a:lnTo>
                          <a:pt x="51409" y="49410"/>
                        </a:lnTo>
                        <a:lnTo>
                          <a:pt x="148800" y="0"/>
                        </a:lnTo>
                        <a:close/>
                      </a:path>
                    </a:pathLst>
                  </a:custGeom>
                  <a:solidFill>
                    <a:schemeClr val="accent1">
                      <a:lumMod val="50000"/>
                    </a:schemeClr>
                  </a:solidFill>
                  <a:ln>
                    <a:solidFill>
                      <a:srgbClr val="07151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GB" sz="1100"/>
                  </a:p>
                </p:txBody>
              </p:sp>
              <p:sp>
                <p:nvSpPr>
                  <p:cNvPr id="129" name="Freihandform 128">
                    <a:extLst>
                      <a:ext uri="{FF2B5EF4-FFF2-40B4-BE49-F238E27FC236}">
                        <a16:creationId xmlns:a16="http://schemas.microsoft.com/office/drawing/2014/main" id="{E7FB4526-9FED-3043-9FEF-7B98A5869333}"/>
                      </a:ext>
                    </a:extLst>
                  </p:cNvPr>
                  <p:cNvSpPr/>
                  <p:nvPr/>
                </p:nvSpPr>
                <p:spPr>
                  <a:xfrm>
                    <a:off x="1611550" y="2511368"/>
                    <a:ext cx="148800" cy="1143987"/>
                  </a:xfrm>
                  <a:custGeom>
                    <a:avLst/>
                    <a:gdLst>
                      <a:gd name="connsiteX0" fmla="*/ 148800 w 148800"/>
                      <a:gd name="connsiteY0" fmla="*/ 0 h 1143987"/>
                      <a:gd name="connsiteX1" fmla="*/ 148800 w 148800"/>
                      <a:gd name="connsiteY1" fmla="*/ 1143987 h 1143987"/>
                      <a:gd name="connsiteX2" fmla="*/ 100884 w 148800"/>
                      <a:gd name="connsiteY2" fmla="*/ 1107733 h 1143987"/>
                      <a:gd name="connsiteX3" fmla="*/ 16282 w 148800"/>
                      <a:gd name="connsiteY3" fmla="*/ 1017375 h 1143987"/>
                      <a:gd name="connsiteX4" fmla="*/ 0 w 148800"/>
                      <a:gd name="connsiteY4" fmla="*/ 992593 h 1143987"/>
                      <a:gd name="connsiteX5" fmla="*/ 0 w 148800"/>
                      <a:gd name="connsiteY5" fmla="*/ 151972 h 1143987"/>
                      <a:gd name="connsiteX6" fmla="*/ 20936 w 148800"/>
                      <a:gd name="connsiteY6" fmla="*/ 120816 h 1143987"/>
                      <a:gd name="connsiteX7" fmla="*/ 106471 w 148800"/>
                      <a:gd name="connsiteY7" fmla="*/ 31341 h 1143987"/>
                      <a:gd name="connsiteX8" fmla="*/ 148800 w 148800"/>
                      <a:gd name="connsiteY8" fmla="*/ 0 h 11439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48800" h="1143987">
                        <a:moveTo>
                          <a:pt x="148800" y="0"/>
                        </a:moveTo>
                        <a:lnTo>
                          <a:pt x="148800" y="1143987"/>
                        </a:lnTo>
                        <a:lnTo>
                          <a:pt x="100884" y="1107733"/>
                        </a:lnTo>
                        <a:cubicBezTo>
                          <a:pt x="70547" y="1080462"/>
                          <a:pt x="42208" y="1050310"/>
                          <a:pt x="16282" y="1017375"/>
                        </a:cubicBezTo>
                        <a:lnTo>
                          <a:pt x="0" y="992593"/>
                        </a:lnTo>
                        <a:lnTo>
                          <a:pt x="0" y="151972"/>
                        </a:lnTo>
                        <a:lnTo>
                          <a:pt x="20936" y="120816"/>
                        </a:lnTo>
                        <a:cubicBezTo>
                          <a:pt x="47203" y="88153"/>
                          <a:pt x="75853" y="58296"/>
                          <a:pt x="106471" y="31341"/>
                        </a:cubicBezTo>
                        <a:lnTo>
                          <a:pt x="148800" y="0"/>
                        </a:lnTo>
                        <a:close/>
                      </a:path>
                    </a:pathLst>
                  </a:custGeom>
                  <a:solidFill>
                    <a:schemeClr val="accent1">
                      <a:lumMod val="25000"/>
                    </a:schemeClr>
                  </a:solidFill>
                  <a:ln>
                    <a:solidFill>
                      <a:srgbClr val="07151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GB" sz="1100"/>
                  </a:p>
                </p:txBody>
              </p:sp>
              <p:sp>
                <p:nvSpPr>
                  <p:cNvPr id="130" name="Freihandform 129">
                    <a:extLst>
                      <a:ext uri="{FF2B5EF4-FFF2-40B4-BE49-F238E27FC236}">
                        <a16:creationId xmlns:a16="http://schemas.microsoft.com/office/drawing/2014/main" id="{F0EF1443-3D91-214B-80DB-18C1050D6F2D}"/>
                      </a:ext>
                    </a:extLst>
                  </p:cNvPr>
                  <p:cNvSpPr/>
                  <p:nvPr/>
                </p:nvSpPr>
                <p:spPr>
                  <a:xfrm>
                    <a:off x="1473570" y="2668698"/>
                    <a:ext cx="134380" cy="829783"/>
                  </a:xfrm>
                  <a:custGeom>
                    <a:avLst/>
                    <a:gdLst>
                      <a:gd name="connsiteX0" fmla="*/ 134380 w 134380"/>
                      <a:gd name="connsiteY0" fmla="*/ 0 h 829783"/>
                      <a:gd name="connsiteX1" fmla="*/ 134380 w 134380"/>
                      <a:gd name="connsiteY1" fmla="*/ 829783 h 829783"/>
                      <a:gd name="connsiteX2" fmla="*/ 86294 w 134380"/>
                      <a:gd name="connsiteY2" fmla="*/ 756592 h 829783"/>
                      <a:gd name="connsiteX3" fmla="*/ 89877 w 134380"/>
                      <a:gd name="connsiteY3" fmla="*/ 66227 h 829783"/>
                      <a:gd name="connsiteX4" fmla="*/ 134380 w 134380"/>
                      <a:gd name="connsiteY4" fmla="*/ 0 h 8297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380" h="829783">
                        <a:moveTo>
                          <a:pt x="134380" y="0"/>
                        </a:moveTo>
                        <a:lnTo>
                          <a:pt x="134380" y="829783"/>
                        </a:lnTo>
                        <a:lnTo>
                          <a:pt x="86294" y="756592"/>
                        </a:lnTo>
                        <a:cubicBezTo>
                          <a:pt x="-30027" y="541243"/>
                          <a:pt x="-28672" y="280357"/>
                          <a:pt x="89877" y="66227"/>
                        </a:cubicBezTo>
                        <a:lnTo>
                          <a:pt x="134380" y="0"/>
                        </a:lnTo>
                        <a:close/>
                      </a:path>
                    </a:pathLst>
                  </a:custGeom>
                  <a:solidFill>
                    <a:srgbClr val="0F383D"/>
                  </a:solidFill>
                  <a:ln>
                    <a:solidFill>
                      <a:srgbClr val="07151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GB" sz="1100"/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Textfeld 117">
                    <a:extLst>
                      <a:ext uri="{FF2B5EF4-FFF2-40B4-BE49-F238E27FC236}">
                        <a16:creationId xmlns:a16="http://schemas.microsoft.com/office/drawing/2014/main" id="{BE3E0D89-C47D-834C-955A-827F7303F877}"/>
                      </a:ext>
                    </a:extLst>
                  </p:cNvPr>
                  <p:cNvSpPr txBox="1"/>
                  <p:nvPr/>
                </p:nvSpPr>
                <p:spPr>
                  <a:xfrm>
                    <a:off x="7322608" y="3396282"/>
                    <a:ext cx="515285" cy="363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10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MuktaMahee Regular" panose="020B0000000000000000" pitchFamily="34" charset="77"/>
                                </a:rPr>
                              </m:ctrlPr>
                            </m:sSubPr>
                            <m:e>
                              <m:r>
                                <a:rPr lang="de-DE" sz="11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MuktaMahee Regular" panose="020B0000000000000000" pitchFamily="34" charset="77"/>
                                </a:rPr>
                                <m:t>𝒮</m:t>
                              </m:r>
                            </m:e>
                            <m:sub>
                              <m:r>
                                <a:rPr lang="de-DE" sz="11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MuktaMahee Regular" panose="020B0000000000000000" pitchFamily="34" charset="77"/>
                                </a:rPr>
                                <m:t>𝒵</m:t>
                              </m:r>
                            </m:sub>
                          </m:sSub>
                        </m:oMath>
                      </m:oMathPara>
                    </a14:m>
                    <a:endParaRPr lang="en-GB" sz="1100" dirty="0">
                      <a:solidFill>
                        <a:schemeClr val="bg1"/>
                      </a:solidFill>
                      <a:latin typeface="MuktaMahee Regular" panose="020B0000000000000000" pitchFamily="34" charset="77"/>
                      <a:cs typeface="MuktaMahee Regular" panose="020B0000000000000000" pitchFamily="34" charset="77"/>
                    </a:endParaRPr>
                  </a:p>
                </p:txBody>
              </p:sp>
            </mc:Choice>
            <mc:Fallback xmlns="">
              <p:sp>
                <p:nvSpPr>
                  <p:cNvPr id="118" name="Textfeld 117">
                    <a:extLst>
                      <a:ext uri="{FF2B5EF4-FFF2-40B4-BE49-F238E27FC236}">
                        <a16:creationId xmlns:a16="http://schemas.microsoft.com/office/drawing/2014/main" id="{BE3E0D89-C47D-834C-955A-827F7303F87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22608" y="3396282"/>
                    <a:ext cx="515285" cy="36392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6" name="Gruppieren 75">
              <a:extLst>
                <a:ext uri="{FF2B5EF4-FFF2-40B4-BE49-F238E27FC236}">
                  <a16:creationId xmlns:a16="http://schemas.microsoft.com/office/drawing/2014/main" id="{5BE148FB-D8B2-414B-AE9B-97F1CC3B20DC}"/>
                </a:ext>
              </a:extLst>
            </p:cNvPr>
            <p:cNvGrpSpPr/>
            <p:nvPr/>
          </p:nvGrpSpPr>
          <p:grpSpPr>
            <a:xfrm>
              <a:off x="7104098" y="3188442"/>
              <a:ext cx="457270" cy="1310562"/>
              <a:chOff x="5417330" y="2773302"/>
              <a:chExt cx="388969" cy="1257259"/>
            </a:xfrm>
          </p:grpSpPr>
          <p:sp>
            <p:nvSpPr>
              <p:cNvPr id="78" name="Freihandform 77">
                <a:extLst>
                  <a:ext uri="{FF2B5EF4-FFF2-40B4-BE49-F238E27FC236}">
                    <a16:creationId xmlns:a16="http://schemas.microsoft.com/office/drawing/2014/main" id="{36FE52C3-7F97-0747-A345-2622D3872436}"/>
                  </a:ext>
                </a:extLst>
              </p:cNvPr>
              <p:cNvSpPr/>
              <p:nvPr/>
            </p:nvSpPr>
            <p:spPr>
              <a:xfrm flipH="1">
                <a:off x="5417330" y="2780428"/>
                <a:ext cx="3600" cy="1243016"/>
              </a:xfrm>
              <a:custGeom>
                <a:avLst/>
                <a:gdLst>
                  <a:gd name="connsiteX0" fmla="*/ 3600 w 3600"/>
                  <a:gd name="connsiteY0" fmla="*/ 0 h 1243016"/>
                  <a:gd name="connsiteX1" fmla="*/ 0 w 3600"/>
                  <a:gd name="connsiteY1" fmla="*/ 1953 h 1243016"/>
                  <a:gd name="connsiteX2" fmla="*/ 0 w 3600"/>
                  <a:gd name="connsiteY2" fmla="*/ 1241066 h 1243016"/>
                  <a:gd name="connsiteX3" fmla="*/ 3600 w 3600"/>
                  <a:gd name="connsiteY3" fmla="*/ 1243016 h 1243016"/>
                  <a:gd name="connsiteX4" fmla="*/ 3600 w 3600"/>
                  <a:gd name="connsiteY4" fmla="*/ 0 h 1243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00" h="1243016">
                    <a:moveTo>
                      <a:pt x="3600" y="0"/>
                    </a:moveTo>
                    <a:lnTo>
                      <a:pt x="0" y="1953"/>
                    </a:lnTo>
                    <a:lnTo>
                      <a:pt x="0" y="1241066"/>
                    </a:lnTo>
                    <a:lnTo>
                      <a:pt x="3600" y="1243016"/>
                    </a:lnTo>
                    <a:lnTo>
                      <a:pt x="3600" y="0"/>
                    </a:lnTo>
                    <a:close/>
                  </a:path>
                </a:pathLst>
              </a:custGeom>
              <a:ln w="15875">
                <a:solidFill>
                  <a:srgbClr val="07151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 sz="1100"/>
              </a:p>
            </p:txBody>
          </p:sp>
          <p:sp>
            <p:nvSpPr>
              <p:cNvPr id="79" name="Freihandform 78">
                <a:extLst>
                  <a:ext uri="{FF2B5EF4-FFF2-40B4-BE49-F238E27FC236}">
                    <a16:creationId xmlns:a16="http://schemas.microsoft.com/office/drawing/2014/main" id="{0BAD8DAE-2BB3-7446-A3DE-4D2B07BC15C4}"/>
                  </a:ext>
                </a:extLst>
              </p:cNvPr>
              <p:cNvSpPr/>
              <p:nvPr/>
            </p:nvSpPr>
            <p:spPr>
              <a:xfrm flipH="1">
                <a:off x="5494404" y="2830569"/>
                <a:ext cx="3600" cy="1142701"/>
              </a:xfrm>
              <a:custGeom>
                <a:avLst/>
                <a:gdLst>
                  <a:gd name="connsiteX0" fmla="*/ 3600 w 3600"/>
                  <a:gd name="connsiteY0" fmla="*/ 0 h 1142701"/>
                  <a:gd name="connsiteX1" fmla="*/ 0 w 3600"/>
                  <a:gd name="connsiteY1" fmla="*/ 2968 h 1142701"/>
                  <a:gd name="connsiteX2" fmla="*/ 0 w 3600"/>
                  <a:gd name="connsiteY2" fmla="*/ 1139737 h 1142701"/>
                  <a:gd name="connsiteX3" fmla="*/ 3600 w 3600"/>
                  <a:gd name="connsiteY3" fmla="*/ 1142701 h 1142701"/>
                  <a:gd name="connsiteX4" fmla="*/ 3600 w 3600"/>
                  <a:gd name="connsiteY4" fmla="*/ 0 h 11427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00" h="1142701">
                    <a:moveTo>
                      <a:pt x="3600" y="0"/>
                    </a:moveTo>
                    <a:lnTo>
                      <a:pt x="0" y="2968"/>
                    </a:lnTo>
                    <a:lnTo>
                      <a:pt x="0" y="1139737"/>
                    </a:lnTo>
                    <a:lnTo>
                      <a:pt x="3600" y="1142701"/>
                    </a:lnTo>
                    <a:lnTo>
                      <a:pt x="3600" y="0"/>
                    </a:lnTo>
                    <a:close/>
                  </a:path>
                </a:pathLst>
              </a:custGeom>
              <a:ln w="15875">
                <a:solidFill>
                  <a:srgbClr val="07151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 sz="1100"/>
              </a:p>
            </p:txBody>
          </p:sp>
          <p:sp>
            <p:nvSpPr>
              <p:cNvPr id="80" name="Freihandform 79">
                <a:extLst>
                  <a:ext uri="{FF2B5EF4-FFF2-40B4-BE49-F238E27FC236}">
                    <a16:creationId xmlns:a16="http://schemas.microsoft.com/office/drawing/2014/main" id="{6D795754-7050-8847-B094-A5E18E0B979A}"/>
                  </a:ext>
                </a:extLst>
              </p:cNvPr>
              <p:cNvSpPr/>
              <p:nvPr/>
            </p:nvSpPr>
            <p:spPr>
              <a:xfrm flipH="1">
                <a:off x="5571478" y="2894157"/>
                <a:ext cx="3600" cy="1015483"/>
              </a:xfrm>
              <a:custGeom>
                <a:avLst/>
                <a:gdLst>
                  <a:gd name="connsiteX0" fmla="*/ 3600 w 3600"/>
                  <a:gd name="connsiteY0" fmla="*/ 0 h 1015483"/>
                  <a:gd name="connsiteX1" fmla="*/ 0 w 3600"/>
                  <a:gd name="connsiteY1" fmla="*/ 4359 h 1015483"/>
                  <a:gd name="connsiteX2" fmla="*/ 0 w 3600"/>
                  <a:gd name="connsiteY2" fmla="*/ 1011129 h 1015483"/>
                  <a:gd name="connsiteX3" fmla="*/ 3600 w 3600"/>
                  <a:gd name="connsiteY3" fmla="*/ 1015483 h 1015483"/>
                  <a:gd name="connsiteX4" fmla="*/ 3600 w 3600"/>
                  <a:gd name="connsiteY4" fmla="*/ 0 h 101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00" h="1015483">
                    <a:moveTo>
                      <a:pt x="3600" y="0"/>
                    </a:moveTo>
                    <a:lnTo>
                      <a:pt x="0" y="4359"/>
                    </a:lnTo>
                    <a:lnTo>
                      <a:pt x="0" y="1011129"/>
                    </a:lnTo>
                    <a:lnTo>
                      <a:pt x="3600" y="1015483"/>
                    </a:lnTo>
                    <a:lnTo>
                      <a:pt x="3600" y="0"/>
                    </a:lnTo>
                    <a:close/>
                  </a:path>
                </a:pathLst>
              </a:custGeom>
              <a:ln w="15875">
                <a:solidFill>
                  <a:srgbClr val="07151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 sz="1100"/>
              </a:p>
            </p:txBody>
          </p:sp>
          <p:sp>
            <p:nvSpPr>
              <p:cNvPr id="81" name="Freihandform 80">
                <a:extLst>
                  <a:ext uri="{FF2B5EF4-FFF2-40B4-BE49-F238E27FC236}">
                    <a16:creationId xmlns:a16="http://schemas.microsoft.com/office/drawing/2014/main" id="{22AFD4CB-4D08-AA4B-99C5-C0D9B1C06522}"/>
                  </a:ext>
                </a:extLst>
              </p:cNvPr>
              <p:cNvSpPr/>
              <p:nvPr/>
            </p:nvSpPr>
            <p:spPr>
              <a:xfrm flipH="1">
                <a:off x="5648552" y="2987483"/>
                <a:ext cx="3600" cy="828948"/>
              </a:xfrm>
              <a:custGeom>
                <a:avLst/>
                <a:gdLst>
                  <a:gd name="connsiteX0" fmla="*/ 3600 w 3600"/>
                  <a:gd name="connsiteY0" fmla="*/ 0 h 828948"/>
                  <a:gd name="connsiteX1" fmla="*/ 0 w 3600"/>
                  <a:gd name="connsiteY1" fmla="*/ 4360 h 828948"/>
                  <a:gd name="connsiteX2" fmla="*/ 0 w 3600"/>
                  <a:gd name="connsiteY2" fmla="*/ 824595 h 828948"/>
                  <a:gd name="connsiteX3" fmla="*/ 3600 w 3600"/>
                  <a:gd name="connsiteY3" fmla="*/ 828948 h 828948"/>
                  <a:gd name="connsiteX4" fmla="*/ 3600 w 3600"/>
                  <a:gd name="connsiteY4" fmla="*/ 0 h 828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00" h="828948">
                    <a:moveTo>
                      <a:pt x="3600" y="0"/>
                    </a:moveTo>
                    <a:lnTo>
                      <a:pt x="0" y="4360"/>
                    </a:lnTo>
                    <a:lnTo>
                      <a:pt x="0" y="824595"/>
                    </a:lnTo>
                    <a:lnTo>
                      <a:pt x="3600" y="828948"/>
                    </a:lnTo>
                    <a:lnTo>
                      <a:pt x="3600" y="0"/>
                    </a:lnTo>
                    <a:close/>
                  </a:path>
                </a:pathLst>
              </a:custGeom>
              <a:ln w="15875">
                <a:solidFill>
                  <a:srgbClr val="07151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 sz="1100"/>
              </a:p>
            </p:txBody>
          </p:sp>
          <p:sp>
            <p:nvSpPr>
              <p:cNvPr id="82" name="Freihandform 81">
                <a:extLst>
                  <a:ext uri="{FF2B5EF4-FFF2-40B4-BE49-F238E27FC236}">
                    <a16:creationId xmlns:a16="http://schemas.microsoft.com/office/drawing/2014/main" id="{093CF507-026F-B148-8365-ED6A131DD637}"/>
                  </a:ext>
                </a:extLst>
              </p:cNvPr>
              <p:cNvSpPr/>
              <p:nvPr/>
            </p:nvSpPr>
            <p:spPr>
              <a:xfrm flipH="1">
                <a:off x="5725626" y="3122796"/>
                <a:ext cx="3600" cy="558123"/>
              </a:xfrm>
              <a:custGeom>
                <a:avLst/>
                <a:gdLst>
                  <a:gd name="connsiteX0" fmla="*/ 3600 w 3600"/>
                  <a:gd name="connsiteY0" fmla="*/ 0 h 558123"/>
                  <a:gd name="connsiteX1" fmla="*/ 0 w 3600"/>
                  <a:gd name="connsiteY1" fmla="*/ 11591 h 558123"/>
                  <a:gd name="connsiteX2" fmla="*/ 0 w 3600"/>
                  <a:gd name="connsiteY2" fmla="*/ 546558 h 558123"/>
                  <a:gd name="connsiteX3" fmla="*/ 3600 w 3600"/>
                  <a:gd name="connsiteY3" fmla="*/ 558123 h 558123"/>
                  <a:gd name="connsiteX4" fmla="*/ 3600 w 3600"/>
                  <a:gd name="connsiteY4" fmla="*/ 0 h 558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00" h="558123">
                    <a:moveTo>
                      <a:pt x="3600" y="0"/>
                    </a:moveTo>
                    <a:lnTo>
                      <a:pt x="0" y="11591"/>
                    </a:lnTo>
                    <a:lnTo>
                      <a:pt x="0" y="546558"/>
                    </a:lnTo>
                    <a:lnTo>
                      <a:pt x="3600" y="558123"/>
                    </a:lnTo>
                    <a:lnTo>
                      <a:pt x="3600" y="0"/>
                    </a:lnTo>
                    <a:close/>
                  </a:path>
                </a:pathLst>
              </a:custGeom>
              <a:ln w="15875">
                <a:solidFill>
                  <a:srgbClr val="07151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 sz="1100"/>
              </a:p>
            </p:txBody>
          </p:sp>
          <p:sp>
            <p:nvSpPr>
              <p:cNvPr id="83" name="Freihandform 82">
                <a:extLst>
                  <a:ext uri="{FF2B5EF4-FFF2-40B4-BE49-F238E27FC236}">
                    <a16:creationId xmlns:a16="http://schemas.microsoft.com/office/drawing/2014/main" id="{D772A58C-6EC4-AA43-9199-0D82334091E8}"/>
                  </a:ext>
                </a:extLst>
              </p:cNvPr>
              <p:cNvSpPr/>
              <p:nvPr/>
            </p:nvSpPr>
            <p:spPr>
              <a:xfrm flipH="1">
                <a:off x="5417330" y="2773303"/>
                <a:ext cx="3600" cy="9079"/>
              </a:xfrm>
              <a:custGeom>
                <a:avLst/>
                <a:gdLst>
                  <a:gd name="connsiteX0" fmla="*/ 3600 w 3600"/>
                  <a:gd name="connsiteY0" fmla="*/ 0 h 9079"/>
                  <a:gd name="connsiteX1" fmla="*/ 0 w 3600"/>
                  <a:gd name="connsiteY1" fmla="*/ 0 h 9079"/>
                  <a:gd name="connsiteX2" fmla="*/ 0 w 3600"/>
                  <a:gd name="connsiteY2" fmla="*/ 9079 h 9079"/>
                  <a:gd name="connsiteX3" fmla="*/ 3600 w 3600"/>
                  <a:gd name="connsiteY3" fmla="*/ 7126 h 9079"/>
                  <a:gd name="connsiteX4" fmla="*/ 3600 w 3600"/>
                  <a:gd name="connsiteY4" fmla="*/ 0 h 9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00" h="9079">
                    <a:moveTo>
                      <a:pt x="3600" y="0"/>
                    </a:moveTo>
                    <a:lnTo>
                      <a:pt x="0" y="0"/>
                    </a:lnTo>
                    <a:lnTo>
                      <a:pt x="0" y="9079"/>
                    </a:lnTo>
                    <a:lnTo>
                      <a:pt x="3600" y="7126"/>
                    </a:lnTo>
                    <a:lnTo>
                      <a:pt x="3600" y="0"/>
                    </a:lnTo>
                    <a:close/>
                  </a:path>
                </a:pathLst>
              </a:custGeom>
              <a:ln w="15875">
                <a:solidFill>
                  <a:srgbClr val="07151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 sz="1100"/>
              </a:p>
            </p:txBody>
          </p:sp>
          <p:sp>
            <p:nvSpPr>
              <p:cNvPr id="84" name="Freihandform 83">
                <a:extLst>
                  <a:ext uri="{FF2B5EF4-FFF2-40B4-BE49-F238E27FC236}">
                    <a16:creationId xmlns:a16="http://schemas.microsoft.com/office/drawing/2014/main" id="{1FB0BEBC-A970-B440-B23C-062A21E5BA0F}"/>
                  </a:ext>
                </a:extLst>
              </p:cNvPr>
              <p:cNvSpPr/>
              <p:nvPr/>
            </p:nvSpPr>
            <p:spPr>
              <a:xfrm flipH="1">
                <a:off x="5494404" y="2773302"/>
                <a:ext cx="3600" cy="60234"/>
              </a:xfrm>
              <a:custGeom>
                <a:avLst/>
                <a:gdLst>
                  <a:gd name="connsiteX0" fmla="*/ 3600 w 3600"/>
                  <a:gd name="connsiteY0" fmla="*/ 0 h 60234"/>
                  <a:gd name="connsiteX1" fmla="*/ 0 w 3600"/>
                  <a:gd name="connsiteY1" fmla="*/ 0 h 60234"/>
                  <a:gd name="connsiteX2" fmla="*/ 0 w 3600"/>
                  <a:gd name="connsiteY2" fmla="*/ 60234 h 60234"/>
                  <a:gd name="connsiteX3" fmla="*/ 3600 w 3600"/>
                  <a:gd name="connsiteY3" fmla="*/ 57266 h 60234"/>
                  <a:gd name="connsiteX4" fmla="*/ 3600 w 3600"/>
                  <a:gd name="connsiteY4" fmla="*/ 0 h 60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00" h="60234">
                    <a:moveTo>
                      <a:pt x="3600" y="0"/>
                    </a:moveTo>
                    <a:lnTo>
                      <a:pt x="0" y="0"/>
                    </a:lnTo>
                    <a:lnTo>
                      <a:pt x="0" y="60234"/>
                    </a:lnTo>
                    <a:lnTo>
                      <a:pt x="3600" y="57266"/>
                    </a:lnTo>
                    <a:lnTo>
                      <a:pt x="3600" y="0"/>
                    </a:lnTo>
                    <a:close/>
                  </a:path>
                </a:pathLst>
              </a:custGeom>
              <a:ln w="15875">
                <a:solidFill>
                  <a:srgbClr val="07151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 sz="1100"/>
              </a:p>
            </p:txBody>
          </p:sp>
          <p:sp>
            <p:nvSpPr>
              <p:cNvPr id="85" name="Freihandform 84">
                <a:extLst>
                  <a:ext uri="{FF2B5EF4-FFF2-40B4-BE49-F238E27FC236}">
                    <a16:creationId xmlns:a16="http://schemas.microsoft.com/office/drawing/2014/main" id="{3D01FC37-0E61-C341-B339-D84006B4D8CE}"/>
                  </a:ext>
                </a:extLst>
              </p:cNvPr>
              <p:cNvSpPr/>
              <p:nvPr/>
            </p:nvSpPr>
            <p:spPr>
              <a:xfrm flipH="1">
                <a:off x="5571478" y="2773303"/>
                <a:ext cx="3600" cy="125213"/>
              </a:xfrm>
              <a:custGeom>
                <a:avLst/>
                <a:gdLst>
                  <a:gd name="connsiteX0" fmla="*/ 3600 w 3600"/>
                  <a:gd name="connsiteY0" fmla="*/ 0 h 125213"/>
                  <a:gd name="connsiteX1" fmla="*/ 0 w 3600"/>
                  <a:gd name="connsiteY1" fmla="*/ 0 h 125213"/>
                  <a:gd name="connsiteX2" fmla="*/ 0 w 3600"/>
                  <a:gd name="connsiteY2" fmla="*/ 125213 h 125213"/>
                  <a:gd name="connsiteX3" fmla="*/ 3600 w 3600"/>
                  <a:gd name="connsiteY3" fmla="*/ 120854 h 125213"/>
                  <a:gd name="connsiteX4" fmla="*/ 3600 w 3600"/>
                  <a:gd name="connsiteY4" fmla="*/ 0 h 1252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00" h="125213">
                    <a:moveTo>
                      <a:pt x="3600" y="0"/>
                    </a:moveTo>
                    <a:lnTo>
                      <a:pt x="0" y="0"/>
                    </a:lnTo>
                    <a:lnTo>
                      <a:pt x="0" y="125213"/>
                    </a:lnTo>
                    <a:lnTo>
                      <a:pt x="3600" y="120854"/>
                    </a:lnTo>
                    <a:lnTo>
                      <a:pt x="3600" y="0"/>
                    </a:lnTo>
                    <a:close/>
                  </a:path>
                </a:pathLst>
              </a:custGeom>
              <a:ln w="15875">
                <a:solidFill>
                  <a:srgbClr val="07151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 sz="1100"/>
              </a:p>
            </p:txBody>
          </p:sp>
          <p:sp>
            <p:nvSpPr>
              <p:cNvPr id="86" name="Freihandform 85">
                <a:extLst>
                  <a:ext uri="{FF2B5EF4-FFF2-40B4-BE49-F238E27FC236}">
                    <a16:creationId xmlns:a16="http://schemas.microsoft.com/office/drawing/2014/main" id="{5C9CF195-B5FB-434C-9AFE-60316AD8F2B9}"/>
                  </a:ext>
                </a:extLst>
              </p:cNvPr>
              <p:cNvSpPr/>
              <p:nvPr/>
            </p:nvSpPr>
            <p:spPr>
              <a:xfrm flipH="1">
                <a:off x="5648552" y="2773303"/>
                <a:ext cx="3600" cy="218541"/>
              </a:xfrm>
              <a:custGeom>
                <a:avLst/>
                <a:gdLst>
                  <a:gd name="connsiteX0" fmla="*/ 3600 w 3600"/>
                  <a:gd name="connsiteY0" fmla="*/ 0 h 218541"/>
                  <a:gd name="connsiteX1" fmla="*/ 0 w 3600"/>
                  <a:gd name="connsiteY1" fmla="*/ 0 h 218541"/>
                  <a:gd name="connsiteX2" fmla="*/ 0 w 3600"/>
                  <a:gd name="connsiteY2" fmla="*/ 218541 h 218541"/>
                  <a:gd name="connsiteX3" fmla="*/ 3600 w 3600"/>
                  <a:gd name="connsiteY3" fmla="*/ 214181 h 218541"/>
                  <a:gd name="connsiteX4" fmla="*/ 3600 w 3600"/>
                  <a:gd name="connsiteY4" fmla="*/ 0 h 218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00" h="218541">
                    <a:moveTo>
                      <a:pt x="3600" y="0"/>
                    </a:moveTo>
                    <a:lnTo>
                      <a:pt x="0" y="0"/>
                    </a:lnTo>
                    <a:lnTo>
                      <a:pt x="0" y="218541"/>
                    </a:lnTo>
                    <a:lnTo>
                      <a:pt x="3600" y="214181"/>
                    </a:lnTo>
                    <a:lnTo>
                      <a:pt x="3600" y="0"/>
                    </a:lnTo>
                    <a:close/>
                  </a:path>
                </a:pathLst>
              </a:custGeom>
              <a:ln w="15875">
                <a:solidFill>
                  <a:srgbClr val="07151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 sz="1100"/>
              </a:p>
            </p:txBody>
          </p:sp>
          <p:sp>
            <p:nvSpPr>
              <p:cNvPr id="88" name="Freihandform 87">
                <a:extLst>
                  <a:ext uri="{FF2B5EF4-FFF2-40B4-BE49-F238E27FC236}">
                    <a16:creationId xmlns:a16="http://schemas.microsoft.com/office/drawing/2014/main" id="{8B4857CA-28EB-D841-BA08-371F772C6545}"/>
                  </a:ext>
                </a:extLst>
              </p:cNvPr>
              <p:cNvSpPr/>
              <p:nvPr/>
            </p:nvSpPr>
            <p:spPr>
              <a:xfrm flipH="1">
                <a:off x="5725626" y="2773302"/>
                <a:ext cx="3600" cy="361084"/>
              </a:xfrm>
              <a:custGeom>
                <a:avLst/>
                <a:gdLst>
                  <a:gd name="connsiteX0" fmla="*/ 3600 w 3600"/>
                  <a:gd name="connsiteY0" fmla="*/ 0 h 361084"/>
                  <a:gd name="connsiteX1" fmla="*/ 0 w 3600"/>
                  <a:gd name="connsiteY1" fmla="*/ 0 h 361084"/>
                  <a:gd name="connsiteX2" fmla="*/ 0 w 3600"/>
                  <a:gd name="connsiteY2" fmla="*/ 361084 h 361084"/>
                  <a:gd name="connsiteX3" fmla="*/ 3600 w 3600"/>
                  <a:gd name="connsiteY3" fmla="*/ 349493 h 361084"/>
                  <a:gd name="connsiteX4" fmla="*/ 3600 w 3600"/>
                  <a:gd name="connsiteY4" fmla="*/ 0 h 361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00" h="361084">
                    <a:moveTo>
                      <a:pt x="3600" y="0"/>
                    </a:moveTo>
                    <a:lnTo>
                      <a:pt x="0" y="0"/>
                    </a:lnTo>
                    <a:lnTo>
                      <a:pt x="0" y="361084"/>
                    </a:lnTo>
                    <a:lnTo>
                      <a:pt x="3600" y="349493"/>
                    </a:lnTo>
                    <a:lnTo>
                      <a:pt x="3600" y="0"/>
                    </a:lnTo>
                    <a:close/>
                  </a:path>
                </a:pathLst>
              </a:custGeom>
              <a:ln w="15875">
                <a:solidFill>
                  <a:srgbClr val="07151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 sz="1100"/>
              </a:p>
            </p:txBody>
          </p:sp>
          <p:sp>
            <p:nvSpPr>
              <p:cNvPr id="89" name="Freihandform 88">
                <a:extLst>
                  <a:ext uri="{FF2B5EF4-FFF2-40B4-BE49-F238E27FC236}">
                    <a16:creationId xmlns:a16="http://schemas.microsoft.com/office/drawing/2014/main" id="{DA660F36-6114-9545-BEA2-166E1811DA43}"/>
                  </a:ext>
                </a:extLst>
              </p:cNvPr>
              <p:cNvSpPr/>
              <p:nvPr/>
            </p:nvSpPr>
            <p:spPr>
              <a:xfrm flipH="1">
                <a:off x="5802699" y="2773302"/>
                <a:ext cx="3600" cy="1257258"/>
              </a:xfrm>
              <a:custGeom>
                <a:avLst/>
                <a:gdLst>
                  <a:gd name="connsiteX0" fmla="*/ 3600 w 3600"/>
                  <a:gd name="connsiteY0" fmla="*/ 0 h 1257258"/>
                  <a:gd name="connsiteX1" fmla="*/ 0 w 3600"/>
                  <a:gd name="connsiteY1" fmla="*/ 0 h 1257258"/>
                  <a:gd name="connsiteX2" fmla="*/ 0 w 3600"/>
                  <a:gd name="connsiteY2" fmla="*/ 1257258 h 1257258"/>
                  <a:gd name="connsiteX3" fmla="*/ 3600 w 3600"/>
                  <a:gd name="connsiteY3" fmla="*/ 1257258 h 1257258"/>
                  <a:gd name="connsiteX4" fmla="*/ 3600 w 3600"/>
                  <a:gd name="connsiteY4" fmla="*/ 0 h 1257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00" h="1257258">
                    <a:moveTo>
                      <a:pt x="3600" y="0"/>
                    </a:moveTo>
                    <a:lnTo>
                      <a:pt x="0" y="0"/>
                    </a:lnTo>
                    <a:lnTo>
                      <a:pt x="0" y="1257258"/>
                    </a:lnTo>
                    <a:lnTo>
                      <a:pt x="3600" y="1257258"/>
                    </a:lnTo>
                    <a:lnTo>
                      <a:pt x="3600" y="0"/>
                    </a:lnTo>
                    <a:close/>
                  </a:path>
                </a:pathLst>
              </a:custGeom>
              <a:ln w="15875">
                <a:solidFill>
                  <a:srgbClr val="07151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 sz="1100"/>
              </a:p>
            </p:txBody>
          </p:sp>
          <p:sp>
            <p:nvSpPr>
              <p:cNvPr id="90" name="Freihandform 89">
                <a:extLst>
                  <a:ext uri="{FF2B5EF4-FFF2-40B4-BE49-F238E27FC236}">
                    <a16:creationId xmlns:a16="http://schemas.microsoft.com/office/drawing/2014/main" id="{0F82AFCA-D8BC-3643-A8ED-7E5AC30EAD93}"/>
                  </a:ext>
                </a:extLst>
              </p:cNvPr>
              <p:cNvSpPr/>
              <p:nvPr/>
            </p:nvSpPr>
            <p:spPr>
              <a:xfrm flipH="1">
                <a:off x="5420930" y="2782382"/>
                <a:ext cx="73474" cy="1239113"/>
              </a:xfrm>
              <a:custGeom>
                <a:avLst/>
                <a:gdLst>
                  <a:gd name="connsiteX0" fmla="*/ 73474 w 73474"/>
                  <a:gd name="connsiteY0" fmla="*/ 0 h 1239113"/>
                  <a:gd name="connsiteX1" fmla="*/ 29551 w 73474"/>
                  <a:gd name="connsiteY1" fmla="*/ 23826 h 1239113"/>
                  <a:gd name="connsiteX2" fmla="*/ 0 w 73474"/>
                  <a:gd name="connsiteY2" fmla="*/ 48187 h 1239113"/>
                  <a:gd name="connsiteX3" fmla="*/ 0 w 73474"/>
                  <a:gd name="connsiteY3" fmla="*/ 1190888 h 1239113"/>
                  <a:gd name="connsiteX4" fmla="*/ 29926 w 73474"/>
                  <a:gd name="connsiteY4" fmla="*/ 1215526 h 1239113"/>
                  <a:gd name="connsiteX5" fmla="*/ 73474 w 73474"/>
                  <a:gd name="connsiteY5" fmla="*/ 1239113 h 1239113"/>
                  <a:gd name="connsiteX6" fmla="*/ 73474 w 73474"/>
                  <a:gd name="connsiteY6" fmla="*/ 0 h 1239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3474" h="1239113">
                    <a:moveTo>
                      <a:pt x="73474" y="0"/>
                    </a:moveTo>
                    <a:lnTo>
                      <a:pt x="29551" y="23826"/>
                    </a:lnTo>
                    <a:lnTo>
                      <a:pt x="0" y="48187"/>
                    </a:lnTo>
                    <a:lnTo>
                      <a:pt x="0" y="1190888"/>
                    </a:lnTo>
                    <a:lnTo>
                      <a:pt x="29926" y="1215526"/>
                    </a:lnTo>
                    <a:lnTo>
                      <a:pt x="73474" y="1239113"/>
                    </a:lnTo>
                    <a:lnTo>
                      <a:pt x="73474" y="0"/>
                    </a:ln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 w="15875">
                <a:solidFill>
                  <a:srgbClr val="07151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 sz="1100"/>
              </a:p>
            </p:txBody>
          </p:sp>
          <p:sp>
            <p:nvSpPr>
              <p:cNvPr id="91" name="Freihandform 90">
                <a:extLst>
                  <a:ext uri="{FF2B5EF4-FFF2-40B4-BE49-F238E27FC236}">
                    <a16:creationId xmlns:a16="http://schemas.microsoft.com/office/drawing/2014/main" id="{DC7FFDB1-A696-8D4A-91E2-E2CDC85974D9}"/>
                  </a:ext>
                </a:extLst>
              </p:cNvPr>
              <p:cNvSpPr/>
              <p:nvPr/>
            </p:nvSpPr>
            <p:spPr>
              <a:xfrm flipH="1">
                <a:off x="5498004" y="2833537"/>
                <a:ext cx="73474" cy="1136769"/>
              </a:xfrm>
              <a:custGeom>
                <a:avLst/>
                <a:gdLst>
                  <a:gd name="connsiteX0" fmla="*/ 73474 w 73474"/>
                  <a:gd name="connsiteY0" fmla="*/ 0 h 1136769"/>
                  <a:gd name="connsiteX1" fmla="*/ 130 w 73474"/>
                  <a:gd name="connsiteY1" fmla="*/ 60462 h 1136769"/>
                  <a:gd name="connsiteX2" fmla="*/ 0 w 73474"/>
                  <a:gd name="connsiteY2" fmla="*/ 60620 h 1136769"/>
                  <a:gd name="connsiteX3" fmla="*/ 0 w 73474"/>
                  <a:gd name="connsiteY3" fmla="*/ 1076103 h 1136769"/>
                  <a:gd name="connsiteX4" fmla="*/ 450 w 73474"/>
                  <a:gd name="connsiteY4" fmla="*/ 1076647 h 1136769"/>
                  <a:gd name="connsiteX5" fmla="*/ 73474 w 73474"/>
                  <a:gd name="connsiteY5" fmla="*/ 1136769 h 1136769"/>
                  <a:gd name="connsiteX6" fmla="*/ 73474 w 73474"/>
                  <a:gd name="connsiteY6" fmla="*/ 0 h 11367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3474" h="1136769">
                    <a:moveTo>
                      <a:pt x="73474" y="0"/>
                    </a:moveTo>
                    <a:lnTo>
                      <a:pt x="130" y="60462"/>
                    </a:lnTo>
                    <a:lnTo>
                      <a:pt x="0" y="60620"/>
                    </a:lnTo>
                    <a:lnTo>
                      <a:pt x="0" y="1076103"/>
                    </a:lnTo>
                    <a:lnTo>
                      <a:pt x="450" y="1076647"/>
                    </a:lnTo>
                    <a:lnTo>
                      <a:pt x="73474" y="1136769"/>
                    </a:lnTo>
                    <a:lnTo>
                      <a:pt x="73474" y="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15875">
                <a:solidFill>
                  <a:srgbClr val="07151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 sz="1100"/>
              </a:p>
            </p:txBody>
          </p:sp>
          <p:sp>
            <p:nvSpPr>
              <p:cNvPr id="92" name="Freihandform 91">
                <a:extLst>
                  <a:ext uri="{FF2B5EF4-FFF2-40B4-BE49-F238E27FC236}">
                    <a16:creationId xmlns:a16="http://schemas.microsoft.com/office/drawing/2014/main" id="{81E2084C-9202-784F-B121-AF10A56CE7BA}"/>
                  </a:ext>
                </a:extLst>
              </p:cNvPr>
              <p:cNvSpPr/>
              <p:nvPr/>
            </p:nvSpPr>
            <p:spPr>
              <a:xfrm flipH="1">
                <a:off x="5575078" y="2898515"/>
                <a:ext cx="73474" cy="1006770"/>
              </a:xfrm>
              <a:custGeom>
                <a:avLst/>
                <a:gdLst>
                  <a:gd name="connsiteX0" fmla="*/ 73474 w 73474"/>
                  <a:gd name="connsiteY0" fmla="*/ 0 h 1006770"/>
                  <a:gd name="connsiteX1" fmla="*/ 0 w 73474"/>
                  <a:gd name="connsiteY1" fmla="*/ 88968 h 1006770"/>
                  <a:gd name="connsiteX2" fmla="*/ 0 w 73474"/>
                  <a:gd name="connsiteY2" fmla="*/ 917916 h 1006770"/>
                  <a:gd name="connsiteX3" fmla="*/ 73474 w 73474"/>
                  <a:gd name="connsiteY3" fmla="*/ 1006770 h 1006770"/>
                  <a:gd name="connsiteX4" fmla="*/ 73474 w 73474"/>
                  <a:gd name="connsiteY4" fmla="*/ 0 h 1006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474" h="1006770">
                    <a:moveTo>
                      <a:pt x="73474" y="0"/>
                    </a:moveTo>
                    <a:lnTo>
                      <a:pt x="0" y="88968"/>
                    </a:lnTo>
                    <a:lnTo>
                      <a:pt x="0" y="917916"/>
                    </a:lnTo>
                    <a:lnTo>
                      <a:pt x="73474" y="1006770"/>
                    </a:lnTo>
                    <a:lnTo>
                      <a:pt x="73474" y="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15875">
                <a:solidFill>
                  <a:srgbClr val="07151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 sz="1100"/>
              </a:p>
            </p:txBody>
          </p:sp>
          <p:sp>
            <p:nvSpPr>
              <p:cNvPr id="93" name="Freihandform 92">
                <a:extLst>
                  <a:ext uri="{FF2B5EF4-FFF2-40B4-BE49-F238E27FC236}">
                    <a16:creationId xmlns:a16="http://schemas.microsoft.com/office/drawing/2014/main" id="{FFE51075-5801-C841-B286-F39469F147B9}"/>
                  </a:ext>
                </a:extLst>
              </p:cNvPr>
              <p:cNvSpPr/>
              <p:nvPr/>
            </p:nvSpPr>
            <p:spPr>
              <a:xfrm flipH="1">
                <a:off x="5652152" y="2991844"/>
                <a:ext cx="73474" cy="820235"/>
              </a:xfrm>
              <a:custGeom>
                <a:avLst/>
                <a:gdLst>
                  <a:gd name="connsiteX0" fmla="*/ 73474 w 73474"/>
                  <a:gd name="connsiteY0" fmla="*/ 0 h 820235"/>
                  <a:gd name="connsiteX1" fmla="*/ 66425 w 73474"/>
                  <a:gd name="connsiteY1" fmla="*/ 8535 h 820235"/>
                  <a:gd name="connsiteX2" fmla="*/ 105 w 73474"/>
                  <a:gd name="connsiteY2" fmla="*/ 130614 h 820235"/>
                  <a:gd name="connsiteX3" fmla="*/ 0 w 73474"/>
                  <a:gd name="connsiteY3" fmla="*/ 130952 h 820235"/>
                  <a:gd name="connsiteX4" fmla="*/ 0 w 73474"/>
                  <a:gd name="connsiteY4" fmla="*/ 689075 h 820235"/>
                  <a:gd name="connsiteX5" fmla="*/ 281 w 73474"/>
                  <a:gd name="connsiteY5" fmla="*/ 689978 h 820235"/>
                  <a:gd name="connsiteX6" fmla="*/ 66678 w 73474"/>
                  <a:gd name="connsiteY6" fmla="*/ 812016 h 820235"/>
                  <a:gd name="connsiteX7" fmla="*/ 73474 w 73474"/>
                  <a:gd name="connsiteY7" fmla="*/ 820235 h 820235"/>
                  <a:gd name="connsiteX8" fmla="*/ 73474 w 73474"/>
                  <a:gd name="connsiteY8" fmla="*/ 0 h 820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3474" h="820235">
                    <a:moveTo>
                      <a:pt x="73474" y="0"/>
                    </a:moveTo>
                    <a:lnTo>
                      <a:pt x="66425" y="8535"/>
                    </a:lnTo>
                    <a:cubicBezTo>
                      <a:pt x="40569" y="46772"/>
                      <a:pt x="18302" y="87626"/>
                      <a:pt x="105" y="130614"/>
                    </a:cubicBezTo>
                    <a:lnTo>
                      <a:pt x="0" y="130952"/>
                    </a:lnTo>
                    <a:lnTo>
                      <a:pt x="0" y="689075"/>
                    </a:lnTo>
                    <a:lnTo>
                      <a:pt x="281" y="689978"/>
                    </a:lnTo>
                    <a:cubicBezTo>
                      <a:pt x="18505" y="732955"/>
                      <a:pt x="40798" y="773795"/>
                      <a:pt x="66678" y="812016"/>
                    </a:cubicBezTo>
                    <a:lnTo>
                      <a:pt x="73474" y="820235"/>
                    </a:lnTo>
                    <a:lnTo>
                      <a:pt x="73474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15875">
                <a:solidFill>
                  <a:srgbClr val="07151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 sz="1100"/>
              </a:p>
            </p:txBody>
          </p:sp>
          <p:sp>
            <p:nvSpPr>
              <p:cNvPr id="94" name="Freihandform 93">
                <a:extLst>
                  <a:ext uri="{FF2B5EF4-FFF2-40B4-BE49-F238E27FC236}">
                    <a16:creationId xmlns:a16="http://schemas.microsoft.com/office/drawing/2014/main" id="{9F3E61AC-5073-3242-8CA2-3F0A72FAB4C7}"/>
                  </a:ext>
                </a:extLst>
              </p:cNvPr>
              <p:cNvSpPr/>
              <p:nvPr/>
            </p:nvSpPr>
            <p:spPr>
              <a:xfrm flipH="1">
                <a:off x="5729226" y="3134387"/>
                <a:ext cx="52766" cy="534967"/>
              </a:xfrm>
              <a:custGeom>
                <a:avLst/>
                <a:gdLst>
                  <a:gd name="connsiteX0" fmla="*/ 52766 w 52766"/>
                  <a:gd name="connsiteY0" fmla="*/ 0 h 534967"/>
                  <a:gd name="connsiteX1" fmla="*/ 14577 w 52766"/>
                  <a:gd name="connsiteY1" fmla="*/ 122961 h 534967"/>
                  <a:gd name="connsiteX2" fmla="*/ 1 w 52766"/>
                  <a:gd name="connsiteY2" fmla="*/ 267771 h 534967"/>
                  <a:gd name="connsiteX3" fmla="*/ 14668 w 52766"/>
                  <a:gd name="connsiteY3" fmla="*/ 412572 h 534967"/>
                  <a:gd name="connsiteX4" fmla="*/ 52766 w 52766"/>
                  <a:gd name="connsiteY4" fmla="*/ 534967 h 534967"/>
                  <a:gd name="connsiteX5" fmla="*/ 52766 w 52766"/>
                  <a:gd name="connsiteY5" fmla="*/ 0 h 534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2766" h="534967">
                    <a:moveTo>
                      <a:pt x="52766" y="0"/>
                    </a:moveTo>
                    <a:lnTo>
                      <a:pt x="14577" y="122961"/>
                    </a:lnTo>
                    <a:cubicBezTo>
                      <a:pt x="5005" y="169738"/>
                      <a:pt x="-14" y="218169"/>
                      <a:pt x="1" y="267771"/>
                    </a:cubicBezTo>
                    <a:cubicBezTo>
                      <a:pt x="17" y="317374"/>
                      <a:pt x="5067" y="365801"/>
                      <a:pt x="14668" y="412572"/>
                    </a:cubicBezTo>
                    <a:lnTo>
                      <a:pt x="52766" y="534967"/>
                    </a:lnTo>
                    <a:lnTo>
                      <a:pt x="52766" y="0"/>
                    </a:lnTo>
                    <a:close/>
                  </a:path>
                </a:pathLst>
              </a:custGeom>
              <a:solidFill>
                <a:schemeClr val="bg2">
                  <a:lumMod val="20000"/>
                  <a:lumOff val="80000"/>
                </a:schemeClr>
              </a:solidFill>
              <a:ln w="15875">
                <a:solidFill>
                  <a:srgbClr val="07151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 sz="1100"/>
              </a:p>
            </p:txBody>
          </p:sp>
          <p:sp>
            <p:nvSpPr>
              <p:cNvPr id="95" name="Freihandform 94">
                <a:extLst>
                  <a:ext uri="{FF2B5EF4-FFF2-40B4-BE49-F238E27FC236}">
                    <a16:creationId xmlns:a16="http://schemas.microsoft.com/office/drawing/2014/main" id="{A14693AC-CC3D-5A41-9C7E-0D92798F8013}"/>
                  </a:ext>
                </a:extLst>
              </p:cNvPr>
              <p:cNvSpPr/>
              <p:nvPr/>
            </p:nvSpPr>
            <p:spPr>
              <a:xfrm flipH="1">
                <a:off x="5725626" y="3669354"/>
                <a:ext cx="3600" cy="361207"/>
              </a:xfrm>
              <a:custGeom>
                <a:avLst/>
                <a:gdLst>
                  <a:gd name="connsiteX0" fmla="*/ 0 w 3600"/>
                  <a:gd name="connsiteY0" fmla="*/ 0 h 361207"/>
                  <a:gd name="connsiteX1" fmla="*/ 0 w 3600"/>
                  <a:gd name="connsiteY1" fmla="*/ 361207 h 361207"/>
                  <a:gd name="connsiteX2" fmla="*/ 3600 w 3600"/>
                  <a:gd name="connsiteY2" fmla="*/ 361207 h 361207"/>
                  <a:gd name="connsiteX3" fmla="*/ 3600 w 3600"/>
                  <a:gd name="connsiteY3" fmla="*/ 11565 h 361207"/>
                  <a:gd name="connsiteX4" fmla="*/ 0 w 3600"/>
                  <a:gd name="connsiteY4" fmla="*/ 0 h 361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00" h="361207">
                    <a:moveTo>
                      <a:pt x="0" y="0"/>
                    </a:moveTo>
                    <a:lnTo>
                      <a:pt x="0" y="361207"/>
                    </a:lnTo>
                    <a:lnTo>
                      <a:pt x="3600" y="361207"/>
                    </a:lnTo>
                    <a:lnTo>
                      <a:pt x="3600" y="11565"/>
                    </a:lnTo>
                    <a:lnTo>
                      <a:pt x="0" y="0"/>
                    </a:lnTo>
                    <a:close/>
                  </a:path>
                </a:pathLst>
              </a:custGeom>
              <a:ln w="15875">
                <a:solidFill>
                  <a:srgbClr val="07151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 sz="1100"/>
              </a:p>
            </p:txBody>
          </p:sp>
          <p:sp>
            <p:nvSpPr>
              <p:cNvPr id="96" name="Freihandform 95">
                <a:extLst>
                  <a:ext uri="{FF2B5EF4-FFF2-40B4-BE49-F238E27FC236}">
                    <a16:creationId xmlns:a16="http://schemas.microsoft.com/office/drawing/2014/main" id="{40717A1D-6E83-6E4F-A5EB-988FAA532C65}"/>
                  </a:ext>
                </a:extLst>
              </p:cNvPr>
              <p:cNvSpPr/>
              <p:nvPr/>
            </p:nvSpPr>
            <p:spPr>
              <a:xfrm flipH="1">
                <a:off x="5648552" y="3812078"/>
                <a:ext cx="3600" cy="218482"/>
              </a:xfrm>
              <a:custGeom>
                <a:avLst/>
                <a:gdLst>
                  <a:gd name="connsiteX0" fmla="*/ 0 w 3600"/>
                  <a:gd name="connsiteY0" fmla="*/ 0 h 218482"/>
                  <a:gd name="connsiteX1" fmla="*/ 0 w 3600"/>
                  <a:gd name="connsiteY1" fmla="*/ 218482 h 218482"/>
                  <a:gd name="connsiteX2" fmla="*/ 3600 w 3600"/>
                  <a:gd name="connsiteY2" fmla="*/ 218482 h 218482"/>
                  <a:gd name="connsiteX3" fmla="*/ 3600 w 3600"/>
                  <a:gd name="connsiteY3" fmla="*/ 4353 h 218482"/>
                  <a:gd name="connsiteX4" fmla="*/ 0 w 3600"/>
                  <a:gd name="connsiteY4" fmla="*/ 0 h 218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00" h="218482">
                    <a:moveTo>
                      <a:pt x="0" y="0"/>
                    </a:moveTo>
                    <a:lnTo>
                      <a:pt x="0" y="218482"/>
                    </a:lnTo>
                    <a:lnTo>
                      <a:pt x="3600" y="218482"/>
                    </a:lnTo>
                    <a:lnTo>
                      <a:pt x="3600" y="4353"/>
                    </a:lnTo>
                    <a:lnTo>
                      <a:pt x="0" y="0"/>
                    </a:lnTo>
                    <a:close/>
                  </a:path>
                </a:pathLst>
              </a:custGeom>
              <a:ln w="15875">
                <a:solidFill>
                  <a:srgbClr val="07151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 sz="1100"/>
              </a:p>
            </p:txBody>
          </p:sp>
          <p:sp>
            <p:nvSpPr>
              <p:cNvPr id="97" name="Freihandform 96">
                <a:extLst>
                  <a:ext uri="{FF2B5EF4-FFF2-40B4-BE49-F238E27FC236}">
                    <a16:creationId xmlns:a16="http://schemas.microsoft.com/office/drawing/2014/main" id="{F2E6955D-FE1F-6840-AD54-F8AEE94C0AB2}"/>
                  </a:ext>
                </a:extLst>
              </p:cNvPr>
              <p:cNvSpPr/>
              <p:nvPr/>
            </p:nvSpPr>
            <p:spPr>
              <a:xfrm flipH="1">
                <a:off x="5571478" y="3905286"/>
                <a:ext cx="3600" cy="125275"/>
              </a:xfrm>
              <a:custGeom>
                <a:avLst/>
                <a:gdLst>
                  <a:gd name="connsiteX0" fmla="*/ 0 w 3600"/>
                  <a:gd name="connsiteY0" fmla="*/ 0 h 125275"/>
                  <a:gd name="connsiteX1" fmla="*/ 0 w 3600"/>
                  <a:gd name="connsiteY1" fmla="*/ 125275 h 125275"/>
                  <a:gd name="connsiteX2" fmla="*/ 3600 w 3600"/>
                  <a:gd name="connsiteY2" fmla="*/ 125275 h 125275"/>
                  <a:gd name="connsiteX3" fmla="*/ 3600 w 3600"/>
                  <a:gd name="connsiteY3" fmla="*/ 4354 h 125275"/>
                  <a:gd name="connsiteX4" fmla="*/ 0 w 3600"/>
                  <a:gd name="connsiteY4" fmla="*/ 0 h 12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00" h="125275">
                    <a:moveTo>
                      <a:pt x="0" y="0"/>
                    </a:moveTo>
                    <a:lnTo>
                      <a:pt x="0" y="125275"/>
                    </a:lnTo>
                    <a:lnTo>
                      <a:pt x="3600" y="125275"/>
                    </a:lnTo>
                    <a:lnTo>
                      <a:pt x="3600" y="4354"/>
                    </a:lnTo>
                    <a:lnTo>
                      <a:pt x="0" y="0"/>
                    </a:lnTo>
                    <a:close/>
                  </a:path>
                </a:pathLst>
              </a:custGeom>
              <a:ln w="15875">
                <a:solidFill>
                  <a:srgbClr val="07151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 sz="1100"/>
              </a:p>
            </p:txBody>
          </p:sp>
          <p:sp>
            <p:nvSpPr>
              <p:cNvPr id="98" name="Freihandform 97">
                <a:extLst>
                  <a:ext uri="{FF2B5EF4-FFF2-40B4-BE49-F238E27FC236}">
                    <a16:creationId xmlns:a16="http://schemas.microsoft.com/office/drawing/2014/main" id="{3808F242-51E6-5F41-8566-67A1F9063EE4}"/>
                  </a:ext>
                </a:extLst>
              </p:cNvPr>
              <p:cNvSpPr/>
              <p:nvPr/>
            </p:nvSpPr>
            <p:spPr>
              <a:xfrm flipH="1">
                <a:off x="5494404" y="3970306"/>
                <a:ext cx="3600" cy="60255"/>
              </a:xfrm>
              <a:custGeom>
                <a:avLst/>
                <a:gdLst>
                  <a:gd name="connsiteX0" fmla="*/ 0 w 3600"/>
                  <a:gd name="connsiteY0" fmla="*/ 0 h 60255"/>
                  <a:gd name="connsiteX1" fmla="*/ 0 w 3600"/>
                  <a:gd name="connsiteY1" fmla="*/ 60255 h 60255"/>
                  <a:gd name="connsiteX2" fmla="*/ 3600 w 3600"/>
                  <a:gd name="connsiteY2" fmla="*/ 60255 h 60255"/>
                  <a:gd name="connsiteX3" fmla="*/ 3600 w 3600"/>
                  <a:gd name="connsiteY3" fmla="*/ 2964 h 60255"/>
                  <a:gd name="connsiteX4" fmla="*/ 0 w 3600"/>
                  <a:gd name="connsiteY4" fmla="*/ 0 h 60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00" h="60255">
                    <a:moveTo>
                      <a:pt x="0" y="0"/>
                    </a:moveTo>
                    <a:lnTo>
                      <a:pt x="0" y="60255"/>
                    </a:lnTo>
                    <a:lnTo>
                      <a:pt x="3600" y="60255"/>
                    </a:lnTo>
                    <a:lnTo>
                      <a:pt x="3600" y="2964"/>
                    </a:lnTo>
                    <a:lnTo>
                      <a:pt x="0" y="0"/>
                    </a:lnTo>
                    <a:close/>
                  </a:path>
                </a:pathLst>
              </a:custGeom>
              <a:ln w="15875">
                <a:solidFill>
                  <a:srgbClr val="07151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 sz="1100"/>
              </a:p>
            </p:txBody>
          </p:sp>
          <p:sp>
            <p:nvSpPr>
              <p:cNvPr id="116" name="Freihandform 115">
                <a:extLst>
                  <a:ext uri="{FF2B5EF4-FFF2-40B4-BE49-F238E27FC236}">
                    <a16:creationId xmlns:a16="http://schemas.microsoft.com/office/drawing/2014/main" id="{164145BF-83AC-AD43-913A-3BA50A8A2157}"/>
                  </a:ext>
                </a:extLst>
              </p:cNvPr>
              <p:cNvSpPr/>
              <p:nvPr/>
            </p:nvSpPr>
            <p:spPr>
              <a:xfrm flipH="1">
                <a:off x="5417330" y="4021494"/>
                <a:ext cx="3600" cy="9066"/>
              </a:xfrm>
              <a:custGeom>
                <a:avLst/>
                <a:gdLst>
                  <a:gd name="connsiteX0" fmla="*/ 0 w 3600"/>
                  <a:gd name="connsiteY0" fmla="*/ 0 h 9066"/>
                  <a:gd name="connsiteX1" fmla="*/ 0 w 3600"/>
                  <a:gd name="connsiteY1" fmla="*/ 9066 h 9066"/>
                  <a:gd name="connsiteX2" fmla="*/ 3600 w 3600"/>
                  <a:gd name="connsiteY2" fmla="*/ 9066 h 9066"/>
                  <a:gd name="connsiteX3" fmla="*/ 3600 w 3600"/>
                  <a:gd name="connsiteY3" fmla="*/ 1950 h 9066"/>
                  <a:gd name="connsiteX4" fmla="*/ 0 w 3600"/>
                  <a:gd name="connsiteY4" fmla="*/ 0 h 9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00" h="9066">
                    <a:moveTo>
                      <a:pt x="0" y="0"/>
                    </a:moveTo>
                    <a:lnTo>
                      <a:pt x="0" y="9066"/>
                    </a:lnTo>
                    <a:lnTo>
                      <a:pt x="3600" y="9066"/>
                    </a:lnTo>
                    <a:lnTo>
                      <a:pt x="3600" y="1950"/>
                    </a:lnTo>
                    <a:lnTo>
                      <a:pt x="0" y="0"/>
                    </a:lnTo>
                    <a:close/>
                  </a:path>
                </a:pathLst>
              </a:custGeom>
              <a:ln w="15875">
                <a:solidFill>
                  <a:srgbClr val="07151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 sz="1100"/>
              </a:p>
            </p:txBody>
          </p:sp>
        </p:grpSp>
        <p:sp>
          <p:nvSpPr>
            <p:cNvPr id="77" name="Freihandform 76">
              <a:extLst>
                <a:ext uri="{FF2B5EF4-FFF2-40B4-BE49-F238E27FC236}">
                  <a16:creationId xmlns:a16="http://schemas.microsoft.com/office/drawing/2014/main" id="{46EBF235-3923-A34A-9C50-115485F2A2DC}"/>
                </a:ext>
              </a:extLst>
            </p:cNvPr>
            <p:cNvSpPr/>
            <p:nvPr/>
          </p:nvSpPr>
          <p:spPr>
            <a:xfrm>
              <a:off x="5622361" y="2848196"/>
              <a:ext cx="2304626" cy="1980000"/>
            </a:xfrm>
            <a:custGeom>
              <a:avLst/>
              <a:gdLst>
                <a:gd name="connsiteX0" fmla="*/ 978715 w 1906498"/>
                <a:gd name="connsiteY0" fmla="*/ 235069 h 1815643"/>
                <a:gd name="connsiteX1" fmla="*/ 359515 w 1906498"/>
                <a:gd name="connsiteY1" fmla="*/ 907821 h 1815643"/>
                <a:gd name="connsiteX2" fmla="*/ 978715 w 1906498"/>
                <a:gd name="connsiteY2" fmla="*/ 1580573 h 1815643"/>
                <a:gd name="connsiteX3" fmla="*/ 1597915 w 1906498"/>
                <a:gd name="connsiteY3" fmla="*/ 907821 h 1815643"/>
                <a:gd name="connsiteX4" fmla="*/ 978715 w 1906498"/>
                <a:gd name="connsiteY4" fmla="*/ 235069 h 1815643"/>
                <a:gd name="connsiteX5" fmla="*/ 0 w 1906498"/>
                <a:gd name="connsiteY5" fmla="*/ 0 h 1815643"/>
                <a:gd name="connsiteX6" fmla="*/ 1906498 w 1906498"/>
                <a:gd name="connsiteY6" fmla="*/ 0 h 1815643"/>
                <a:gd name="connsiteX7" fmla="*/ 1906498 w 1906498"/>
                <a:gd name="connsiteY7" fmla="*/ 1815643 h 1815643"/>
                <a:gd name="connsiteX8" fmla="*/ 0 w 1906498"/>
                <a:gd name="connsiteY8" fmla="*/ 1815643 h 181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6498" h="1815643">
                  <a:moveTo>
                    <a:pt x="978715" y="235069"/>
                  </a:moveTo>
                  <a:cubicBezTo>
                    <a:pt x="636740" y="235069"/>
                    <a:pt x="359515" y="536270"/>
                    <a:pt x="359515" y="907821"/>
                  </a:cubicBezTo>
                  <a:cubicBezTo>
                    <a:pt x="359515" y="1279372"/>
                    <a:pt x="636740" y="1580573"/>
                    <a:pt x="978715" y="1580573"/>
                  </a:cubicBezTo>
                  <a:cubicBezTo>
                    <a:pt x="1320690" y="1580573"/>
                    <a:pt x="1597915" y="1279372"/>
                    <a:pt x="1597915" y="907821"/>
                  </a:cubicBezTo>
                  <a:cubicBezTo>
                    <a:pt x="1597915" y="536270"/>
                    <a:pt x="1320690" y="235069"/>
                    <a:pt x="978715" y="235069"/>
                  </a:cubicBezTo>
                  <a:close/>
                  <a:moveTo>
                    <a:pt x="0" y="0"/>
                  </a:moveTo>
                  <a:lnTo>
                    <a:pt x="1906498" y="0"/>
                  </a:lnTo>
                  <a:lnTo>
                    <a:pt x="1906498" y="1815643"/>
                  </a:lnTo>
                  <a:lnTo>
                    <a:pt x="0" y="181564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sz="11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feld 145">
                <a:extLst>
                  <a:ext uri="{FF2B5EF4-FFF2-40B4-BE49-F238E27FC236}">
                    <a16:creationId xmlns:a16="http://schemas.microsoft.com/office/drawing/2014/main" id="{862B3772-DFD2-C147-90A7-A65DD4B03297}"/>
                  </a:ext>
                </a:extLst>
              </p:cNvPr>
              <p:cNvSpPr txBox="1"/>
              <p:nvPr/>
            </p:nvSpPr>
            <p:spPr>
              <a:xfrm>
                <a:off x="4337851" y="3267214"/>
                <a:ext cx="59574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MuktaMahee Regular" panose="020B0000000000000000" pitchFamily="34" charset="77"/>
                            </a:rPr>
                          </m:ctrlPr>
                        </m:sSubPr>
                        <m:e>
                          <m:r>
                            <a:rPr lang="de-DE" sz="11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MuktaMahee Regular" panose="020B0000000000000000" pitchFamily="34" charset="77"/>
                            </a:rPr>
                            <m:t>𝒮</m:t>
                          </m:r>
                        </m:e>
                        <m:sub>
                          <m:r>
                            <a:rPr lang="de-DE" sz="11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MuktaMahee Regular" panose="020B0000000000000000" pitchFamily="34" charset="77"/>
                            </a:rPr>
                            <m:t>𝑡𝑟𝑎𝑖𝑛</m:t>
                          </m:r>
                        </m:sub>
                      </m:sSub>
                      <m:r>
                        <a:rPr lang="de-DE" sz="11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uktaMahee Regular" panose="020B0000000000000000" pitchFamily="34" charset="77"/>
                        </a:rPr>
                        <m:t> </m:t>
                      </m:r>
                    </m:oMath>
                  </m:oMathPara>
                </a14:m>
                <a:endParaRPr lang="en-GB" sz="1100" dirty="0">
                  <a:solidFill>
                    <a:schemeClr val="bg1"/>
                  </a:solidFill>
                  <a:latin typeface="MuktaMahee Regular" panose="020B0000000000000000" pitchFamily="34" charset="77"/>
                  <a:cs typeface="MuktaMahee Regular" panose="020B0000000000000000" pitchFamily="34" charset="77"/>
                </a:endParaRPr>
              </a:p>
            </p:txBody>
          </p:sp>
        </mc:Choice>
        <mc:Fallback xmlns="">
          <p:sp>
            <p:nvSpPr>
              <p:cNvPr id="146" name="Textfeld 145">
                <a:extLst>
                  <a:ext uri="{FF2B5EF4-FFF2-40B4-BE49-F238E27FC236}">
                    <a16:creationId xmlns:a16="http://schemas.microsoft.com/office/drawing/2014/main" id="{862B3772-DFD2-C147-90A7-A65DD4B032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851" y="3267214"/>
                <a:ext cx="595741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feld 146">
                <a:extLst>
                  <a:ext uri="{FF2B5EF4-FFF2-40B4-BE49-F238E27FC236}">
                    <a16:creationId xmlns:a16="http://schemas.microsoft.com/office/drawing/2014/main" id="{B9CE07CC-5236-FF49-B9CF-06B228DBA279}"/>
                  </a:ext>
                </a:extLst>
              </p:cNvPr>
              <p:cNvSpPr txBox="1"/>
              <p:nvPr/>
            </p:nvSpPr>
            <p:spPr>
              <a:xfrm>
                <a:off x="4947766" y="3268582"/>
                <a:ext cx="47801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MuktaMahee Regular" panose="020B0000000000000000" pitchFamily="34" charset="77"/>
                            </a:rPr>
                          </m:ctrlPr>
                        </m:sSubPr>
                        <m:e>
                          <m:r>
                            <a:rPr lang="de-DE" sz="11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MuktaMahee Regular" panose="020B0000000000000000" pitchFamily="34" charset="77"/>
                            </a:rPr>
                            <m:t>𝒮</m:t>
                          </m:r>
                        </m:e>
                        <m:sub>
                          <m:r>
                            <a:rPr lang="de-DE" sz="11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MuktaMahee Regular" panose="020B0000000000000000" pitchFamily="34" charset="77"/>
                            </a:rPr>
                            <m:t>𝑑𝑒𝑣</m:t>
                          </m:r>
                        </m:sub>
                      </m:sSub>
                    </m:oMath>
                  </m:oMathPara>
                </a14:m>
                <a:endParaRPr lang="en-GB" sz="1100" dirty="0">
                  <a:solidFill>
                    <a:schemeClr val="bg1"/>
                  </a:solidFill>
                  <a:latin typeface="MuktaMahee Regular" panose="020B0000000000000000" pitchFamily="34" charset="77"/>
                  <a:cs typeface="MuktaMahee Regular" panose="020B0000000000000000" pitchFamily="34" charset="77"/>
                </a:endParaRPr>
              </a:p>
            </p:txBody>
          </p:sp>
        </mc:Choice>
        <mc:Fallback xmlns="">
          <p:sp>
            <p:nvSpPr>
              <p:cNvPr id="147" name="Textfeld 146">
                <a:extLst>
                  <a:ext uri="{FF2B5EF4-FFF2-40B4-BE49-F238E27FC236}">
                    <a16:creationId xmlns:a16="http://schemas.microsoft.com/office/drawing/2014/main" id="{B9CE07CC-5236-FF49-B9CF-06B228DBA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7766" y="3268582"/>
                <a:ext cx="478016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Google Shape;436;p38">
            <a:extLst>
              <a:ext uri="{FF2B5EF4-FFF2-40B4-BE49-F238E27FC236}">
                <a16:creationId xmlns:a16="http://schemas.microsoft.com/office/drawing/2014/main" id="{3CD58708-E609-B347-9B60-67ADB6AEBE65}"/>
              </a:ext>
            </a:extLst>
          </p:cNvPr>
          <p:cNvSpPr/>
          <p:nvPr/>
        </p:nvSpPr>
        <p:spPr>
          <a:xfrm>
            <a:off x="6191330" y="1365069"/>
            <a:ext cx="1478370" cy="140188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  <a:alpha val="36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436;p38">
            <a:extLst>
              <a:ext uri="{FF2B5EF4-FFF2-40B4-BE49-F238E27FC236}">
                <a16:creationId xmlns:a16="http://schemas.microsoft.com/office/drawing/2014/main" id="{3DBECCD5-32C9-804B-A7B0-CAB449B6C64D}"/>
              </a:ext>
            </a:extLst>
          </p:cNvPr>
          <p:cNvSpPr/>
          <p:nvPr/>
        </p:nvSpPr>
        <p:spPr>
          <a:xfrm>
            <a:off x="6174697" y="2375256"/>
            <a:ext cx="1478370" cy="140188"/>
          </a:xfrm>
          <a:prstGeom prst="roundRect">
            <a:avLst>
              <a:gd name="adj" fmla="val 50000"/>
            </a:avLst>
          </a:prstGeom>
          <a:solidFill>
            <a:srgbClr val="FF0000">
              <a:alpha val="36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436;p38">
            <a:extLst>
              <a:ext uri="{FF2B5EF4-FFF2-40B4-BE49-F238E27FC236}">
                <a16:creationId xmlns:a16="http://schemas.microsoft.com/office/drawing/2014/main" id="{1FF40AEB-743D-684A-BFA9-0F11F08E4FF0}"/>
              </a:ext>
            </a:extLst>
          </p:cNvPr>
          <p:cNvSpPr/>
          <p:nvPr/>
        </p:nvSpPr>
        <p:spPr>
          <a:xfrm>
            <a:off x="6153040" y="3396492"/>
            <a:ext cx="1478370" cy="140188"/>
          </a:xfrm>
          <a:prstGeom prst="roundRect">
            <a:avLst>
              <a:gd name="adj" fmla="val 50000"/>
            </a:avLst>
          </a:prstGeom>
          <a:solidFill>
            <a:schemeClr val="accent3">
              <a:alpha val="36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9966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BDE2AF0-0B2B-3D40-A6BE-3E70BA2DB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</a:t>
            </a:r>
            <a:r>
              <a:rPr lang="en-US" noProof="0" dirty="0"/>
              <a:t>bias </a:t>
            </a:r>
            <a:r>
              <a:rPr lang="en-US" noProof="0" dirty="0">
                <a:solidFill>
                  <a:schemeClr val="dk1">
                    <a:alpha val="25000"/>
                  </a:schemeClr>
                </a:solidFill>
              </a:rPr>
              <a:t>[experiment 3]</a:t>
            </a:r>
            <a:endParaRPr lang="en-US" noProof="0" dirty="0"/>
          </a:p>
        </p:txBody>
      </p:sp>
      <p:sp>
        <p:nvSpPr>
          <p:cNvPr id="87" name="Freihandform 86">
            <a:extLst>
              <a:ext uri="{FF2B5EF4-FFF2-40B4-BE49-F238E27FC236}">
                <a16:creationId xmlns:a16="http://schemas.microsoft.com/office/drawing/2014/main" id="{09E73F20-433B-964B-9211-2DF302ABB0A2}"/>
              </a:ext>
            </a:extLst>
          </p:cNvPr>
          <p:cNvSpPr/>
          <p:nvPr/>
        </p:nvSpPr>
        <p:spPr>
          <a:xfrm>
            <a:off x="4197032" y="2519534"/>
            <a:ext cx="1906498" cy="1789329"/>
          </a:xfrm>
          <a:custGeom>
            <a:avLst/>
            <a:gdLst>
              <a:gd name="connsiteX0" fmla="*/ 978715 w 1906498"/>
              <a:gd name="connsiteY0" fmla="*/ 235069 h 1815643"/>
              <a:gd name="connsiteX1" fmla="*/ 359515 w 1906498"/>
              <a:gd name="connsiteY1" fmla="*/ 907821 h 1815643"/>
              <a:gd name="connsiteX2" fmla="*/ 978715 w 1906498"/>
              <a:gd name="connsiteY2" fmla="*/ 1580573 h 1815643"/>
              <a:gd name="connsiteX3" fmla="*/ 1597915 w 1906498"/>
              <a:gd name="connsiteY3" fmla="*/ 907821 h 1815643"/>
              <a:gd name="connsiteX4" fmla="*/ 978715 w 1906498"/>
              <a:gd name="connsiteY4" fmla="*/ 235069 h 1815643"/>
              <a:gd name="connsiteX5" fmla="*/ 0 w 1906498"/>
              <a:gd name="connsiteY5" fmla="*/ 0 h 1815643"/>
              <a:gd name="connsiteX6" fmla="*/ 1906498 w 1906498"/>
              <a:gd name="connsiteY6" fmla="*/ 0 h 1815643"/>
              <a:gd name="connsiteX7" fmla="*/ 1906498 w 1906498"/>
              <a:gd name="connsiteY7" fmla="*/ 1815643 h 1815643"/>
              <a:gd name="connsiteX8" fmla="*/ 0 w 1906498"/>
              <a:gd name="connsiteY8" fmla="*/ 1815643 h 181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6498" h="1815643">
                <a:moveTo>
                  <a:pt x="978715" y="235069"/>
                </a:moveTo>
                <a:cubicBezTo>
                  <a:pt x="636740" y="235069"/>
                  <a:pt x="359515" y="536270"/>
                  <a:pt x="359515" y="907821"/>
                </a:cubicBezTo>
                <a:cubicBezTo>
                  <a:pt x="359515" y="1279372"/>
                  <a:pt x="636740" y="1580573"/>
                  <a:pt x="978715" y="1580573"/>
                </a:cubicBezTo>
                <a:cubicBezTo>
                  <a:pt x="1320690" y="1580573"/>
                  <a:pt x="1597915" y="1279372"/>
                  <a:pt x="1597915" y="907821"/>
                </a:cubicBezTo>
                <a:cubicBezTo>
                  <a:pt x="1597915" y="536270"/>
                  <a:pt x="1320690" y="235069"/>
                  <a:pt x="978715" y="235069"/>
                </a:cubicBezTo>
                <a:close/>
                <a:moveTo>
                  <a:pt x="0" y="0"/>
                </a:moveTo>
                <a:lnTo>
                  <a:pt x="1906498" y="0"/>
                </a:lnTo>
                <a:lnTo>
                  <a:pt x="1906498" y="1815643"/>
                </a:lnTo>
                <a:lnTo>
                  <a:pt x="0" y="18156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04E14415-C9ED-5E49-BE78-88EA1D45810F}"/>
              </a:ext>
            </a:extLst>
          </p:cNvPr>
          <p:cNvGrpSpPr/>
          <p:nvPr/>
        </p:nvGrpSpPr>
        <p:grpSpPr>
          <a:xfrm>
            <a:off x="5607799" y="1276350"/>
            <a:ext cx="3972763" cy="3186964"/>
            <a:chOff x="830213" y="1655246"/>
            <a:chExt cx="3060600" cy="2455224"/>
          </a:xfrm>
        </p:grpSpPr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AAC058F6-75EF-5A41-8A7C-70A45CACF2D1}"/>
                </a:ext>
              </a:extLst>
            </p:cNvPr>
            <p:cNvGrpSpPr/>
            <p:nvPr/>
          </p:nvGrpSpPr>
          <p:grpSpPr>
            <a:xfrm>
              <a:off x="830213" y="1655246"/>
              <a:ext cx="3060600" cy="2455224"/>
              <a:chOff x="830213" y="1655246"/>
              <a:chExt cx="3060600" cy="2455224"/>
            </a:xfrm>
          </p:grpSpPr>
          <p:pic>
            <p:nvPicPr>
              <p:cNvPr id="13" name="Grafik 12" descr="Ein Bild, das Text, Quittung, Kreuzworträtsel enthält.&#10;&#10;Automatisch generierte Beschreibung">
                <a:extLst>
                  <a:ext uri="{FF2B5EF4-FFF2-40B4-BE49-F238E27FC236}">
                    <a16:creationId xmlns:a16="http://schemas.microsoft.com/office/drawing/2014/main" id="{50CEF1DE-277A-0644-B2CA-9B316DBFDB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22632" y="1655246"/>
                <a:ext cx="2768180" cy="2440369"/>
              </a:xfrm>
              <a:prstGeom prst="rect">
                <a:avLst/>
              </a:prstGeom>
            </p:spPr>
          </p:pic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D962FCFA-C081-6A45-B28F-8D0982037434}"/>
                  </a:ext>
                </a:extLst>
              </p:cNvPr>
              <p:cNvSpPr/>
              <p:nvPr/>
            </p:nvSpPr>
            <p:spPr>
              <a:xfrm>
                <a:off x="2473269" y="1655246"/>
                <a:ext cx="1417544" cy="2440369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3" name="Rechteck 112">
                <a:extLst>
                  <a:ext uri="{FF2B5EF4-FFF2-40B4-BE49-F238E27FC236}">
                    <a16:creationId xmlns:a16="http://schemas.microsoft.com/office/drawing/2014/main" id="{103EA57F-7101-8A4A-8948-D284C2D34D0B}"/>
                  </a:ext>
                </a:extLst>
              </p:cNvPr>
              <p:cNvSpPr/>
              <p:nvPr/>
            </p:nvSpPr>
            <p:spPr>
              <a:xfrm>
                <a:off x="830213" y="1655246"/>
                <a:ext cx="395294" cy="2455224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15" name="Google Shape;436;p38">
              <a:extLst>
                <a:ext uri="{FF2B5EF4-FFF2-40B4-BE49-F238E27FC236}">
                  <a16:creationId xmlns:a16="http://schemas.microsoft.com/office/drawing/2014/main" id="{89921F19-349D-F840-A5CA-4FBCFF997AB3}"/>
                </a:ext>
              </a:extLst>
            </p:cNvPr>
            <p:cNvSpPr/>
            <p:nvPr/>
          </p:nvSpPr>
          <p:spPr>
            <a:xfrm>
              <a:off x="1225507" y="2790670"/>
              <a:ext cx="700065" cy="108000"/>
            </a:xfrm>
            <a:prstGeom prst="roundRect">
              <a:avLst>
                <a:gd name="adj" fmla="val 50000"/>
              </a:avLst>
            </a:prstGeom>
            <a:solidFill>
              <a:srgbClr val="EB537C">
                <a:alpha val="36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436;p38">
              <a:extLst>
                <a:ext uri="{FF2B5EF4-FFF2-40B4-BE49-F238E27FC236}">
                  <a16:creationId xmlns:a16="http://schemas.microsoft.com/office/drawing/2014/main" id="{B7A6F1C8-4C86-3443-96FD-8266490417C6}"/>
                </a:ext>
              </a:extLst>
            </p:cNvPr>
            <p:cNvSpPr/>
            <p:nvPr/>
          </p:nvSpPr>
          <p:spPr>
            <a:xfrm>
              <a:off x="1225506" y="2910184"/>
              <a:ext cx="700065" cy="108000"/>
            </a:xfrm>
            <a:prstGeom prst="roundRect">
              <a:avLst>
                <a:gd name="adj" fmla="val 50000"/>
              </a:avLst>
            </a:prstGeom>
            <a:solidFill>
              <a:srgbClr val="EB537C">
                <a:alpha val="36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" name="Textfeld 120">
            <a:extLst>
              <a:ext uri="{FF2B5EF4-FFF2-40B4-BE49-F238E27FC236}">
                <a16:creationId xmlns:a16="http://schemas.microsoft.com/office/drawing/2014/main" id="{9E2FFC28-CD3A-F94B-9C8D-CA53C11973D6}"/>
              </a:ext>
            </a:extLst>
          </p:cNvPr>
          <p:cNvSpPr txBox="1"/>
          <p:nvPr/>
        </p:nvSpPr>
        <p:spPr>
          <a:xfrm>
            <a:off x="720000" y="1276350"/>
            <a:ext cx="4730541" cy="332666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600" b="1" u="sng" dirty="0">
                <a:latin typeface="MuktaMahee Regular" panose="020B0000000000000000" pitchFamily="34" charset="77"/>
                <a:ea typeface="Cambria Math" panose="02040503050406030204" pitchFamily="18" charset="0"/>
                <a:cs typeface="MuktaMahee Regular" panose="020B0000000000000000" pitchFamily="34" charset="77"/>
              </a:rPr>
              <a:t>Single annotator data split</a:t>
            </a:r>
          </a:p>
          <a:p>
            <a:endParaRPr lang="en-US" sz="1600" b="1" u="sng" dirty="0">
              <a:latin typeface="MuktaMahee Regular" panose="020B0000000000000000" pitchFamily="34" charset="77"/>
              <a:ea typeface="Cambria Math" panose="02040503050406030204" pitchFamily="18" charset="0"/>
              <a:cs typeface="MuktaMahee Regular" panose="020B0000000000000000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MuktaMahee Regular" panose="020B0000000000000000" pitchFamily="34" charset="77"/>
                <a:ea typeface="Cambria Math" panose="02040503050406030204" pitchFamily="18" charset="0"/>
                <a:cs typeface="MuktaMahee Regular" panose="020B0000000000000000" pitchFamily="34" charset="77"/>
              </a:rPr>
              <a:t>About 50% of the cases has lower generalization</a:t>
            </a:r>
            <a:br>
              <a:rPr lang="en-US" sz="1600" dirty="0">
                <a:latin typeface="MuktaMahee Regular" panose="020B0000000000000000" pitchFamily="34" charset="77"/>
                <a:ea typeface="Cambria Math" panose="02040503050406030204" pitchFamily="18" charset="0"/>
                <a:cs typeface="MuktaMahee Regular" panose="020B0000000000000000" pitchFamily="34" charset="77"/>
              </a:rPr>
            </a:br>
            <a:r>
              <a:rPr lang="en-US" sz="1600" dirty="0">
                <a:latin typeface="MuktaMahee Regular" panose="020B0000000000000000" pitchFamily="34" charset="77"/>
                <a:ea typeface="Cambria Math" panose="02040503050406030204" pitchFamily="18" charset="0"/>
                <a:cs typeface="MuktaMahee Regular" panose="020B0000000000000000" pitchFamily="34" charset="77"/>
              </a:rPr>
              <a:t>performance from many to one annotator</a:t>
            </a:r>
          </a:p>
          <a:p>
            <a:endParaRPr lang="en-US" sz="1600" b="1" dirty="0">
              <a:latin typeface="MuktaMahee Regular" panose="020B0000000000000000" pitchFamily="34" charset="77"/>
              <a:ea typeface="Cambria Math" panose="02040503050406030204" pitchFamily="18" charset="0"/>
              <a:cs typeface="MuktaMahee Regular" panose="020B0000000000000000" pitchFamily="34" charset="77"/>
            </a:endParaRPr>
          </a:p>
          <a:p>
            <a:r>
              <a:rPr lang="en-US" sz="1600" b="1" dirty="0">
                <a:latin typeface="MuktaMahee Regular" panose="020B0000000000000000" pitchFamily="34" charset="77"/>
                <a:ea typeface="Cambria Math" panose="02040503050406030204" pitchFamily="18" charset="0"/>
                <a:cs typeface="MuktaMahee Regular" panose="020B0000000000000000" pitchFamily="34" charset="77"/>
              </a:rPr>
              <a:t>Issue:</a:t>
            </a:r>
            <a:r>
              <a:rPr lang="en-US" sz="1600" dirty="0">
                <a:latin typeface="MuktaMahee Regular" panose="020B0000000000000000" pitchFamily="34" charset="77"/>
                <a:ea typeface="Cambria Math" panose="02040503050406030204" pitchFamily="18" charset="0"/>
                <a:cs typeface="MuktaMahee Regular" panose="020B0000000000000000" pitchFamily="34" charset="77"/>
              </a:rPr>
              <a:t> Presumably not very meaningful as</a:t>
            </a:r>
          </a:p>
          <a:p>
            <a:pPr>
              <a:tabLst>
                <a:tab pos="260350" algn="l"/>
              </a:tabLst>
            </a:pPr>
            <a:r>
              <a:rPr lang="en-US" sz="1600" dirty="0">
                <a:latin typeface="MuktaMahee Regular" panose="020B0000000000000000" pitchFamily="34" charset="77"/>
                <a:ea typeface="Cambria Math" panose="02040503050406030204" pitchFamily="18" charset="0"/>
                <a:cs typeface="MuktaMahee Regular" panose="020B0000000000000000" pitchFamily="34" charset="77"/>
              </a:rPr>
              <a:t>annotators’ sample difficulty may vary</a:t>
            </a:r>
          </a:p>
          <a:p>
            <a:pPr>
              <a:tabLst>
                <a:tab pos="260350" algn="l"/>
              </a:tabLst>
            </a:pPr>
            <a:r>
              <a:rPr lang="en-US" sz="1600" dirty="0">
                <a:latin typeface="MuktaMahee Regular" panose="020B0000000000000000" pitchFamily="34" charset="77"/>
                <a:ea typeface="Cambria Math" panose="02040503050406030204" pitchFamily="18" charset="0"/>
                <a:cs typeface="MuktaMahee Regular" panose="020B0000000000000000" pitchFamily="34" charset="77"/>
              </a:rPr>
              <a:t>substantially. A negative result for,</a:t>
            </a:r>
          </a:p>
          <a:p>
            <a:pPr>
              <a:tabLst>
                <a:tab pos="260350" algn="l"/>
              </a:tabLst>
            </a:pPr>
            <a:r>
              <a:rPr lang="en-US" sz="1600" dirty="0">
                <a:latin typeface="MuktaMahee Regular" panose="020B0000000000000000" pitchFamily="34" charset="77"/>
                <a:ea typeface="Cambria Math" panose="02040503050406030204" pitchFamily="18" charset="0"/>
                <a:cs typeface="MuktaMahee Regular" panose="020B0000000000000000" pitchFamily="34" charset="77"/>
              </a:rPr>
              <a:t>e.g., annotator 3 may be because his</a:t>
            </a:r>
          </a:p>
          <a:p>
            <a:pPr>
              <a:tabLst>
                <a:tab pos="260350" algn="l"/>
              </a:tabLst>
            </a:pPr>
            <a:r>
              <a:rPr lang="en-US" sz="1600" dirty="0">
                <a:latin typeface="MuktaMahee Regular" panose="020B0000000000000000" pitchFamily="34" charset="77"/>
                <a:ea typeface="Cambria Math" panose="02040503050406030204" pitchFamily="18" charset="0"/>
                <a:cs typeface="MuktaMahee Regular" panose="020B0000000000000000" pitchFamily="34" charset="77"/>
              </a:rPr>
              <a:t>samples where much more difficult.</a:t>
            </a:r>
          </a:p>
          <a:p>
            <a:pPr>
              <a:tabLst>
                <a:tab pos="260350" algn="l"/>
              </a:tabLst>
            </a:pPr>
            <a:r>
              <a:rPr lang="en-US" sz="1600" dirty="0">
                <a:latin typeface="MuktaMahee Regular" panose="020B0000000000000000" pitchFamily="34" charset="77"/>
                <a:ea typeface="Cambria Math" panose="02040503050406030204" pitchFamily="18" charset="0"/>
                <a:cs typeface="MuktaMahee Regular" panose="020B0000000000000000" pitchFamily="34" charset="77"/>
              </a:rPr>
              <a:t>not because of a bias.</a:t>
            </a:r>
            <a:endParaRPr lang="en-GB" sz="1600" dirty="0">
              <a:latin typeface="MuktaMahee Regular" panose="020B0000000000000000" pitchFamily="34" charset="77"/>
              <a:cs typeface="MuktaMahee Regular" panose="020B0000000000000000" pitchFamily="34" charset="77"/>
              <a:sym typeface="Wingdings" pitchFamily="2" charset="2"/>
            </a:endParaRPr>
          </a:p>
          <a:p>
            <a:endParaRPr lang="en-GB" sz="1600" dirty="0">
              <a:latin typeface="MuktaMahee Regular" panose="020B0000000000000000" pitchFamily="34" charset="77"/>
              <a:cs typeface="MuktaMahee Regular" panose="020B0000000000000000" pitchFamily="34" charset="77"/>
              <a:sym typeface="Wingdings" pitchFamily="2" charset="2"/>
            </a:endParaRPr>
          </a:p>
          <a:p>
            <a:r>
              <a:rPr lang="en-GB" sz="1600" b="1" dirty="0">
                <a:latin typeface="MuktaMahee Regular" panose="020B0000000000000000" pitchFamily="34" charset="77"/>
                <a:cs typeface="MuktaMahee Regular" panose="020B0000000000000000" pitchFamily="34" charset="77"/>
                <a:sym typeface="Wingdings" pitchFamily="2" charset="2"/>
              </a:rPr>
              <a:t>➜ Idea:</a:t>
            </a:r>
            <a:r>
              <a:rPr lang="en-GB" sz="1600" dirty="0">
                <a:latin typeface="MuktaMahee Regular" panose="020B0000000000000000" pitchFamily="34" charset="77"/>
                <a:cs typeface="MuktaMahee Regular" panose="020B0000000000000000" pitchFamily="34" charset="77"/>
                <a:sym typeface="Wingdings" pitchFamily="2" charset="2"/>
              </a:rPr>
              <a:t> Control for task hardness and annotator bias.</a:t>
            </a:r>
            <a:endParaRPr lang="en-US" sz="1600" dirty="0">
              <a:latin typeface="MuktaMahee Regular" panose="020B0000000000000000" pitchFamily="34" charset="77"/>
              <a:ea typeface="Cambria Math" panose="02040503050406030204" pitchFamily="18" charset="0"/>
              <a:cs typeface="MuktaMahee Regular" panose="020B0000000000000000" pitchFamily="34" charset="77"/>
            </a:endParaRPr>
          </a:p>
        </p:txBody>
      </p:sp>
      <p:sp>
        <p:nvSpPr>
          <p:cNvPr id="123" name="Google Shape;436;p38">
            <a:extLst>
              <a:ext uri="{FF2B5EF4-FFF2-40B4-BE49-F238E27FC236}">
                <a16:creationId xmlns:a16="http://schemas.microsoft.com/office/drawing/2014/main" id="{6C09D90A-8EBA-0948-9495-A8DE0C9B864B}"/>
              </a:ext>
            </a:extLst>
          </p:cNvPr>
          <p:cNvSpPr/>
          <p:nvPr/>
        </p:nvSpPr>
        <p:spPr>
          <a:xfrm>
            <a:off x="6120904" y="3597100"/>
            <a:ext cx="908708" cy="140188"/>
          </a:xfrm>
          <a:prstGeom prst="roundRect">
            <a:avLst>
              <a:gd name="adj" fmla="val 50000"/>
            </a:avLst>
          </a:prstGeom>
          <a:solidFill>
            <a:srgbClr val="EB537C">
              <a:alpha val="36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436;p38">
            <a:extLst>
              <a:ext uri="{FF2B5EF4-FFF2-40B4-BE49-F238E27FC236}">
                <a16:creationId xmlns:a16="http://schemas.microsoft.com/office/drawing/2014/main" id="{800F7689-B4A6-D34E-AEE0-064060364B1E}"/>
              </a:ext>
            </a:extLst>
          </p:cNvPr>
          <p:cNvSpPr/>
          <p:nvPr/>
        </p:nvSpPr>
        <p:spPr>
          <a:xfrm>
            <a:off x="6120903" y="3752233"/>
            <a:ext cx="908708" cy="140188"/>
          </a:xfrm>
          <a:prstGeom prst="roundRect">
            <a:avLst>
              <a:gd name="adj" fmla="val 50000"/>
            </a:avLst>
          </a:prstGeom>
          <a:solidFill>
            <a:srgbClr val="EB537C">
              <a:alpha val="36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436;p38">
            <a:extLst>
              <a:ext uri="{FF2B5EF4-FFF2-40B4-BE49-F238E27FC236}">
                <a16:creationId xmlns:a16="http://schemas.microsoft.com/office/drawing/2014/main" id="{4512B42E-FD63-AE4F-B4A3-9D5AE8C01D27}"/>
              </a:ext>
            </a:extLst>
          </p:cNvPr>
          <p:cNvSpPr/>
          <p:nvPr/>
        </p:nvSpPr>
        <p:spPr>
          <a:xfrm>
            <a:off x="6120904" y="1896582"/>
            <a:ext cx="908708" cy="140188"/>
          </a:xfrm>
          <a:prstGeom prst="roundRect">
            <a:avLst>
              <a:gd name="adj" fmla="val 50000"/>
            </a:avLst>
          </a:prstGeom>
          <a:solidFill>
            <a:srgbClr val="EB537C">
              <a:alpha val="36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436;p38">
            <a:extLst>
              <a:ext uri="{FF2B5EF4-FFF2-40B4-BE49-F238E27FC236}">
                <a16:creationId xmlns:a16="http://schemas.microsoft.com/office/drawing/2014/main" id="{2D7B7A86-053B-D548-93F1-45F68437AB4A}"/>
              </a:ext>
            </a:extLst>
          </p:cNvPr>
          <p:cNvSpPr/>
          <p:nvPr/>
        </p:nvSpPr>
        <p:spPr>
          <a:xfrm>
            <a:off x="6120903" y="2051715"/>
            <a:ext cx="908708" cy="140188"/>
          </a:xfrm>
          <a:prstGeom prst="roundRect">
            <a:avLst>
              <a:gd name="adj" fmla="val 50000"/>
            </a:avLst>
          </a:prstGeom>
          <a:solidFill>
            <a:srgbClr val="EB537C">
              <a:alpha val="36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" name="Gruppieren 134">
            <a:extLst>
              <a:ext uri="{FF2B5EF4-FFF2-40B4-BE49-F238E27FC236}">
                <a16:creationId xmlns:a16="http://schemas.microsoft.com/office/drawing/2014/main" id="{383B1C5E-6C6A-B44F-A2DB-B1750E46D6AA}"/>
              </a:ext>
            </a:extLst>
          </p:cNvPr>
          <p:cNvGrpSpPr/>
          <p:nvPr/>
        </p:nvGrpSpPr>
        <p:grpSpPr>
          <a:xfrm>
            <a:off x="4266361" y="2891470"/>
            <a:ext cx="1159415" cy="1032828"/>
            <a:chOff x="6279512" y="2829601"/>
            <a:chExt cx="1613497" cy="1437331"/>
          </a:xfrm>
        </p:grpSpPr>
        <p:grpSp>
          <p:nvGrpSpPr>
            <p:cNvPr id="136" name="Gruppieren 135">
              <a:extLst>
                <a:ext uri="{FF2B5EF4-FFF2-40B4-BE49-F238E27FC236}">
                  <a16:creationId xmlns:a16="http://schemas.microsoft.com/office/drawing/2014/main" id="{52CED0FA-7363-AD42-99E1-8D5E1F0A1C88}"/>
                </a:ext>
              </a:extLst>
            </p:cNvPr>
            <p:cNvGrpSpPr/>
            <p:nvPr/>
          </p:nvGrpSpPr>
          <p:grpSpPr>
            <a:xfrm>
              <a:off x="6279512" y="2829601"/>
              <a:ext cx="1463980" cy="1437331"/>
              <a:chOff x="6317174" y="2831505"/>
              <a:chExt cx="1463980" cy="1437331"/>
            </a:xfrm>
          </p:grpSpPr>
          <p:grpSp>
            <p:nvGrpSpPr>
              <p:cNvPr id="152" name="Gruppieren 151">
                <a:extLst>
                  <a:ext uri="{FF2B5EF4-FFF2-40B4-BE49-F238E27FC236}">
                    <a16:creationId xmlns:a16="http://schemas.microsoft.com/office/drawing/2014/main" id="{0586F149-7B5C-FC40-8A48-9A69EF1DF5E8}"/>
                  </a:ext>
                </a:extLst>
              </p:cNvPr>
              <p:cNvGrpSpPr/>
              <p:nvPr/>
            </p:nvGrpSpPr>
            <p:grpSpPr>
              <a:xfrm>
                <a:off x="6317174" y="2831505"/>
                <a:ext cx="1463980" cy="1437331"/>
                <a:chOff x="1473570" y="2364493"/>
                <a:chExt cx="1463980" cy="1437331"/>
              </a:xfrm>
            </p:grpSpPr>
            <p:sp>
              <p:nvSpPr>
                <p:cNvPr id="154" name="Sehne 153">
                  <a:extLst>
                    <a:ext uri="{FF2B5EF4-FFF2-40B4-BE49-F238E27FC236}">
                      <a16:creationId xmlns:a16="http://schemas.microsoft.com/office/drawing/2014/main" id="{A34200AF-A109-8741-88F3-7860602CBE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0800000">
                  <a:off x="1497549" y="2364493"/>
                  <a:ext cx="1440001" cy="1437330"/>
                </a:xfrm>
                <a:prstGeom prst="chord">
                  <a:avLst>
                    <a:gd name="adj1" fmla="val 5402164"/>
                    <a:gd name="adj2" fmla="val 16200000"/>
                  </a:avLst>
                </a:prstGeom>
                <a:solidFill>
                  <a:schemeClr val="tx2"/>
                </a:solidFill>
                <a:ln>
                  <a:solidFill>
                    <a:srgbClr val="07151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155" name="Gruppieren 154">
                  <a:extLst>
                    <a:ext uri="{FF2B5EF4-FFF2-40B4-BE49-F238E27FC236}">
                      <a16:creationId xmlns:a16="http://schemas.microsoft.com/office/drawing/2014/main" id="{E6CE604F-9F86-244B-AC20-3B1E562BA253}"/>
                    </a:ext>
                  </a:extLst>
                </p:cNvPr>
                <p:cNvGrpSpPr/>
                <p:nvPr/>
              </p:nvGrpSpPr>
              <p:grpSpPr>
                <a:xfrm>
                  <a:off x="1473570" y="2364494"/>
                  <a:ext cx="1033595" cy="1437330"/>
                  <a:chOff x="1473570" y="2364494"/>
                  <a:chExt cx="1033595" cy="1437330"/>
                </a:xfrm>
              </p:grpSpPr>
              <p:sp>
                <p:nvSpPr>
                  <p:cNvPr id="164" name="Freihandform 163">
                    <a:extLst>
                      <a:ext uri="{FF2B5EF4-FFF2-40B4-BE49-F238E27FC236}">
                        <a16:creationId xmlns:a16="http://schemas.microsoft.com/office/drawing/2014/main" id="{DD75B116-0685-AD4B-9D56-65BF8EFDFB76}"/>
                      </a:ext>
                    </a:extLst>
                  </p:cNvPr>
                  <p:cNvSpPr/>
                  <p:nvPr/>
                </p:nvSpPr>
                <p:spPr>
                  <a:xfrm>
                    <a:off x="1916350" y="2376811"/>
                    <a:ext cx="148800" cy="1412886"/>
                  </a:xfrm>
                  <a:custGeom>
                    <a:avLst/>
                    <a:gdLst>
                      <a:gd name="connsiteX0" fmla="*/ 148800 w 148800"/>
                      <a:gd name="connsiteY0" fmla="*/ 0 h 1412886"/>
                      <a:gd name="connsiteX1" fmla="*/ 148800 w 148800"/>
                      <a:gd name="connsiteY1" fmla="*/ 1412886 h 1412886"/>
                      <a:gd name="connsiteX2" fmla="*/ 111802 w 148800"/>
                      <a:gd name="connsiteY2" fmla="*/ 1407317 h 1412886"/>
                      <a:gd name="connsiteX3" fmla="*/ 0 w 148800"/>
                      <a:gd name="connsiteY3" fmla="*/ 1370982 h 1412886"/>
                      <a:gd name="connsiteX4" fmla="*/ 0 w 148800"/>
                      <a:gd name="connsiteY4" fmla="*/ 42592 h 1412886"/>
                      <a:gd name="connsiteX5" fmla="*/ 5647 w 148800"/>
                      <a:gd name="connsiteY5" fmla="*/ 39727 h 1412886"/>
                      <a:gd name="connsiteX6" fmla="*/ 119085 w 148800"/>
                      <a:gd name="connsiteY6" fmla="*/ 4158 h 1412886"/>
                      <a:gd name="connsiteX7" fmla="*/ 148800 w 148800"/>
                      <a:gd name="connsiteY7" fmla="*/ 0 h 14128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8800" h="1412886">
                        <a:moveTo>
                          <a:pt x="148800" y="0"/>
                        </a:moveTo>
                        <a:lnTo>
                          <a:pt x="148800" y="1412886"/>
                        </a:lnTo>
                        <a:lnTo>
                          <a:pt x="111802" y="1407317"/>
                        </a:lnTo>
                        <a:lnTo>
                          <a:pt x="0" y="1370982"/>
                        </a:lnTo>
                        <a:lnTo>
                          <a:pt x="0" y="42592"/>
                        </a:lnTo>
                        <a:lnTo>
                          <a:pt x="5647" y="39727"/>
                        </a:lnTo>
                        <a:cubicBezTo>
                          <a:pt x="42465" y="24751"/>
                          <a:pt x="80417" y="12863"/>
                          <a:pt x="119085" y="4158"/>
                        </a:cubicBezTo>
                        <a:lnTo>
                          <a:pt x="148800" y="0"/>
                        </a:lnTo>
                        <a:close/>
                      </a:path>
                    </a:pathLst>
                  </a:custGeom>
                  <a:solidFill>
                    <a:schemeClr val="accent1">
                      <a:lumMod val="75000"/>
                    </a:schemeClr>
                  </a:solidFill>
                  <a:ln>
                    <a:solidFill>
                      <a:srgbClr val="07151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66" name="Freihandform 165">
                    <a:extLst>
                      <a:ext uri="{FF2B5EF4-FFF2-40B4-BE49-F238E27FC236}">
                        <a16:creationId xmlns:a16="http://schemas.microsoft.com/office/drawing/2014/main" id="{874BF27D-6AC8-584C-910E-DDF10C2AAD7B}"/>
                      </a:ext>
                    </a:extLst>
                  </p:cNvPr>
                  <p:cNvSpPr/>
                  <p:nvPr/>
                </p:nvSpPr>
                <p:spPr>
                  <a:xfrm>
                    <a:off x="2068750" y="2364494"/>
                    <a:ext cx="148800" cy="1437330"/>
                  </a:xfrm>
                  <a:custGeom>
                    <a:avLst/>
                    <a:gdLst>
                      <a:gd name="connsiteX0" fmla="*/ 84422 w 148800"/>
                      <a:gd name="connsiteY0" fmla="*/ 0 h 1437330"/>
                      <a:gd name="connsiteX1" fmla="*/ 148800 w 148800"/>
                      <a:gd name="connsiteY1" fmla="*/ 1714 h 1437330"/>
                      <a:gd name="connsiteX2" fmla="*/ 148800 w 148800"/>
                      <a:gd name="connsiteY2" fmla="*/ 1436163 h 1437330"/>
                      <a:gd name="connsiteX3" fmla="*/ 76962 w 148800"/>
                      <a:gd name="connsiteY3" fmla="*/ 1437330 h 1437330"/>
                      <a:gd name="connsiteX4" fmla="*/ 0 w 148800"/>
                      <a:gd name="connsiteY4" fmla="*/ 1425745 h 1437330"/>
                      <a:gd name="connsiteX5" fmla="*/ 0 w 148800"/>
                      <a:gd name="connsiteY5" fmla="*/ 11813 h 1437330"/>
                      <a:gd name="connsiteX6" fmla="*/ 84422 w 148800"/>
                      <a:gd name="connsiteY6" fmla="*/ 0 h 14373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8800" h="1437330">
                        <a:moveTo>
                          <a:pt x="84422" y="0"/>
                        </a:moveTo>
                        <a:lnTo>
                          <a:pt x="148800" y="1714"/>
                        </a:lnTo>
                        <a:lnTo>
                          <a:pt x="148800" y="1436163"/>
                        </a:lnTo>
                        <a:lnTo>
                          <a:pt x="76962" y="1437330"/>
                        </a:lnTo>
                        <a:lnTo>
                          <a:pt x="0" y="1425745"/>
                        </a:lnTo>
                        <a:lnTo>
                          <a:pt x="0" y="11813"/>
                        </a:lnTo>
                        <a:lnTo>
                          <a:pt x="84422" y="0"/>
                        </a:lnTo>
                        <a:close/>
                      </a:path>
                    </a:pathLst>
                  </a:custGeom>
                  <a:solidFill>
                    <a:schemeClr val="accent1">
                      <a:lumMod val="90000"/>
                    </a:schemeClr>
                  </a:solidFill>
                  <a:ln>
                    <a:solidFill>
                      <a:srgbClr val="07151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67" name="Freihandform 166">
                    <a:extLst>
                      <a:ext uri="{FF2B5EF4-FFF2-40B4-BE49-F238E27FC236}">
                        <a16:creationId xmlns:a16="http://schemas.microsoft.com/office/drawing/2014/main" id="{BCBE56BC-988C-A940-A090-D94EF29DFD87}"/>
                      </a:ext>
                    </a:extLst>
                  </p:cNvPr>
                  <p:cNvSpPr/>
                  <p:nvPr/>
                </p:nvSpPr>
                <p:spPr>
                  <a:xfrm>
                    <a:off x="2221150" y="2366304"/>
                    <a:ext cx="148800" cy="1434295"/>
                  </a:xfrm>
                  <a:custGeom>
                    <a:avLst/>
                    <a:gdLst>
                      <a:gd name="connsiteX0" fmla="*/ 0 w 148800"/>
                      <a:gd name="connsiteY0" fmla="*/ 0 h 1434295"/>
                      <a:gd name="connsiteX1" fmla="*/ 51557 w 148800"/>
                      <a:gd name="connsiteY1" fmla="*/ 1373 h 1434295"/>
                      <a:gd name="connsiteX2" fmla="*/ 148800 w 148800"/>
                      <a:gd name="connsiteY2" fmla="*/ 20526 h 1434295"/>
                      <a:gd name="connsiteX3" fmla="*/ 148800 w 148800"/>
                      <a:gd name="connsiteY3" fmla="*/ 1414089 h 1434295"/>
                      <a:gd name="connsiteX4" fmla="*/ 44123 w 148800"/>
                      <a:gd name="connsiteY4" fmla="*/ 1433578 h 1434295"/>
                      <a:gd name="connsiteX5" fmla="*/ 0 w 148800"/>
                      <a:gd name="connsiteY5" fmla="*/ 1434295 h 1434295"/>
                      <a:gd name="connsiteX6" fmla="*/ 0 w 148800"/>
                      <a:gd name="connsiteY6" fmla="*/ 0 h 14342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8800" h="1434295">
                        <a:moveTo>
                          <a:pt x="0" y="0"/>
                        </a:moveTo>
                        <a:lnTo>
                          <a:pt x="51557" y="1373"/>
                        </a:lnTo>
                        <a:lnTo>
                          <a:pt x="148800" y="20526"/>
                        </a:lnTo>
                        <a:lnTo>
                          <a:pt x="148800" y="1414089"/>
                        </a:lnTo>
                        <a:lnTo>
                          <a:pt x="44123" y="1433578"/>
                        </a:lnTo>
                        <a:lnTo>
                          <a:pt x="0" y="143429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07151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68" name="Freihandform 167">
                    <a:extLst>
                      <a:ext uri="{FF2B5EF4-FFF2-40B4-BE49-F238E27FC236}">
                        <a16:creationId xmlns:a16="http://schemas.microsoft.com/office/drawing/2014/main" id="{827C68CF-F9BB-5642-95FF-5E47770EE567}"/>
                      </a:ext>
                    </a:extLst>
                  </p:cNvPr>
                  <p:cNvSpPr/>
                  <p:nvPr/>
                </p:nvSpPr>
                <p:spPr>
                  <a:xfrm>
                    <a:off x="2373550" y="2387539"/>
                    <a:ext cx="133615" cy="1392183"/>
                  </a:xfrm>
                  <a:custGeom>
                    <a:avLst/>
                    <a:gdLst>
                      <a:gd name="connsiteX0" fmla="*/ 0 w 133615"/>
                      <a:gd name="connsiteY0" fmla="*/ 0 h 1392183"/>
                      <a:gd name="connsiteX1" fmla="*/ 17988 w 133615"/>
                      <a:gd name="connsiteY1" fmla="*/ 3543 h 1392183"/>
                      <a:gd name="connsiteX2" fmla="*/ 133615 w 133615"/>
                      <a:gd name="connsiteY2" fmla="*/ 47731 h 1392183"/>
                      <a:gd name="connsiteX3" fmla="*/ 126870 w 133615"/>
                      <a:gd name="connsiteY3" fmla="*/ 1347189 h 1392183"/>
                      <a:gd name="connsiteX4" fmla="*/ 10791 w 133615"/>
                      <a:gd name="connsiteY4" fmla="*/ 1390174 h 1392183"/>
                      <a:gd name="connsiteX5" fmla="*/ 0 w 133615"/>
                      <a:gd name="connsiteY5" fmla="*/ 1392183 h 1392183"/>
                      <a:gd name="connsiteX6" fmla="*/ 0 w 133615"/>
                      <a:gd name="connsiteY6" fmla="*/ 0 h 13921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3615" h="1392183">
                        <a:moveTo>
                          <a:pt x="0" y="0"/>
                        </a:moveTo>
                        <a:lnTo>
                          <a:pt x="17988" y="3543"/>
                        </a:lnTo>
                        <a:cubicBezTo>
                          <a:pt x="57204" y="14777"/>
                          <a:pt x="95885" y="29475"/>
                          <a:pt x="133615" y="47731"/>
                        </a:cubicBezTo>
                        <a:cubicBezTo>
                          <a:pt x="131367" y="480884"/>
                          <a:pt x="129118" y="914036"/>
                          <a:pt x="126870" y="1347189"/>
                        </a:cubicBezTo>
                        <a:cubicBezTo>
                          <a:pt x="88952" y="1365052"/>
                          <a:pt x="50121" y="1379348"/>
                          <a:pt x="10791" y="1390174"/>
                        </a:cubicBezTo>
                        <a:lnTo>
                          <a:pt x="0" y="139218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rgbClr val="07151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69" name="Freihandform 168">
                    <a:extLst>
                      <a:ext uri="{FF2B5EF4-FFF2-40B4-BE49-F238E27FC236}">
                        <a16:creationId xmlns:a16="http://schemas.microsoft.com/office/drawing/2014/main" id="{180BFE41-CEA5-7342-96A7-473A7FA1C9DB}"/>
                      </a:ext>
                    </a:extLst>
                  </p:cNvPr>
                  <p:cNvSpPr/>
                  <p:nvPr/>
                </p:nvSpPr>
                <p:spPr>
                  <a:xfrm>
                    <a:off x="1763950" y="2421229"/>
                    <a:ext cx="148800" cy="1324937"/>
                  </a:xfrm>
                  <a:custGeom>
                    <a:avLst/>
                    <a:gdLst>
                      <a:gd name="connsiteX0" fmla="*/ 148800 w 148800"/>
                      <a:gd name="connsiteY0" fmla="*/ 0 h 1324937"/>
                      <a:gd name="connsiteX1" fmla="*/ 148800 w 148800"/>
                      <a:gd name="connsiteY1" fmla="*/ 1324937 h 1324937"/>
                      <a:gd name="connsiteX2" fmla="*/ 45068 w 148800"/>
                      <a:gd name="connsiteY2" fmla="*/ 1270949 h 1324937"/>
                      <a:gd name="connsiteX3" fmla="*/ 0 w 148800"/>
                      <a:gd name="connsiteY3" fmla="*/ 1236850 h 1324937"/>
                      <a:gd name="connsiteX4" fmla="*/ 0 w 148800"/>
                      <a:gd name="connsiteY4" fmla="*/ 87474 h 1324937"/>
                      <a:gd name="connsiteX5" fmla="*/ 51409 w 148800"/>
                      <a:gd name="connsiteY5" fmla="*/ 49410 h 1324937"/>
                      <a:gd name="connsiteX6" fmla="*/ 148800 w 148800"/>
                      <a:gd name="connsiteY6" fmla="*/ 0 h 13249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8800" h="1324937">
                        <a:moveTo>
                          <a:pt x="148800" y="0"/>
                        </a:moveTo>
                        <a:lnTo>
                          <a:pt x="148800" y="1324937"/>
                        </a:lnTo>
                        <a:lnTo>
                          <a:pt x="45068" y="1270949"/>
                        </a:lnTo>
                        <a:lnTo>
                          <a:pt x="0" y="1236850"/>
                        </a:lnTo>
                        <a:lnTo>
                          <a:pt x="0" y="87474"/>
                        </a:lnTo>
                        <a:lnTo>
                          <a:pt x="51409" y="49410"/>
                        </a:lnTo>
                        <a:lnTo>
                          <a:pt x="148800" y="0"/>
                        </a:lnTo>
                        <a:close/>
                      </a:path>
                    </a:pathLst>
                  </a:custGeom>
                  <a:solidFill>
                    <a:schemeClr val="accent1">
                      <a:lumMod val="50000"/>
                    </a:schemeClr>
                  </a:solidFill>
                  <a:ln>
                    <a:solidFill>
                      <a:srgbClr val="07151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70" name="Freihandform 169">
                    <a:extLst>
                      <a:ext uri="{FF2B5EF4-FFF2-40B4-BE49-F238E27FC236}">
                        <a16:creationId xmlns:a16="http://schemas.microsoft.com/office/drawing/2014/main" id="{A9BA4B26-CA2C-F34D-B257-8AD16963FEF1}"/>
                      </a:ext>
                    </a:extLst>
                  </p:cNvPr>
                  <p:cNvSpPr/>
                  <p:nvPr/>
                </p:nvSpPr>
                <p:spPr>
                  <a:xfrm>
                    <a:off x="1611550" y="2511368"/>
                    <a:ext cx="148800" cy="1143987"/>
                  </a:xfrm>
                  <a:custGeom>
                    <a:avLst/>
                    <a:gdLst>
                      <a:gd name="connsiteX0" fmla="*/ 148800 w 148800"/>
                      <a:gd name="connsiteY0" fmla="*/ 0 h 1143987"/>
                      <a:gd name="connsiteX1" fmla="*/ 148800 w 148800"/>
                      <a:gd name="connsiteY1" fmla="*/ 1143987 h 1143987"/>
                      <a:gd name="connsiteX2" fmla="*/ 100884 w 148800"/>
                      <a:gd name="connsiteY2" fmla="*/ 1107733 h 1143987"/>
                      <a:gd name="connsiteX3" fmla="*/ 16282 w 148800"/>
                      <a:gd name="connsiteY3" fmla="*/ 1017375 h 1143987"/>
                      <a:gd name="connsiteX4" fmla="*/ 0 w 148800"/>
                      <a:gd name="connsiteY4" fmla="*/ 992593 h 1143987"/>
                      <a:gd name="connsiteX5" fmla="*/ 0 w 148800"/>
                      <a:gd name="connsiteY5" fmla="*/ 151972 h 1143987"/>
                      <a:gd name="connsiteX6" fmla="*/ 20936 w 148800"/>
                      <a:gd name="connsiteY6" fmla="*/ 120816 h 1143987"/>
                      <a:gd name="connsiteX7" fmla="*/ 106471 w 148800"/>
                      <a:gd name="connsiteY7" fmla="*/ 31341 h 1143987"/>
                      <a:gd name="connsiteX8" fmla="*/ 148800 w 148800"/>
                      <a:gd name="connsiteY8" fmla="*/ 0 h 11439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48800" h="1143987">
                        <a:moveTo>
                          <a:pt x="148800" y="0"/>
                        </a:moveTo>
                        <a:lnTo>
                          <a:pt x="148800" y="1143987"/>
                        </a:lnTo>
                        <a:lnTo>
                          <a:pt x="100884" y="1107733"/>
                        </a:lnTo>
                        <a:cubicBezTo>
                          <a:pt x="70547" y="1080462"/>
                          <a:pt x="42208" y="1050310"/>
                          <a:pt x="16282" y="1017375"/>
                        </a:cubicBezTo>
                        <a:lnTo>
                          <a:pt x="0" y="992593"/>
                        </a:lnTo>
                        <a:lnTo>
                          <a:pt x="0" y="151972"/>
                        </a:lnTo>
                        <a:lnTo>
                          <a:pt x="20936" y="120816"/>
                        </a:lnTo>
                        <a:cubicBezTo>
                          <a:pt x="47203" y="88153"/>
                          <a:pt x="75853" y="58296"/>
                          <a:pt x="106471" y="31341"/>
                        </a:cubicBezTo>
                        <a:lnTo>
                          <a:pt x="148800" y="0"/>
                        </a:lnTo>
                        <a:close/>
                      </a:path>
                    </a:pathLst>
                  </a:custGeom>
                  <a:solidFill>
                    <a:schemeClr val="accent1">
                      <a:lumMod val="25000"/>
                    </a:schemeClr>
                  </a:solidFill>
                  <a:ln>
                    <a:solidFill>
                      <a:srgbClr val="07151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71" name="Freihandform 170">
                    <a:extLst>
                      <a:ext uri="{FF2B5EF4-FFF2-40B4-BE49-F238E27FC236}">
                        <a16:creationId xmlns:a16="http://schemas.microsoft.com/office/drawing/2014/main" id="{50C264C8-A4E7-F64E-A9AB-E1C7AFB217E5}"/>
                      </a:ext>
                    </a:extLst>
                  </p:cNvPr>
                  <p:cNvSpPr/>
                  <p:nvPr/>
                </p:nvSpPr>
                <p:spPr>
                  <a:xfrm>
                    <a:off x="1473570" y="2668698"/>
                    <a:ext cx="134380" cy="829783"/>
                  </a:xfrm>
                  <a:custGeom>
                    <a:avLst/>
                    <a:gdLst>
                      <a:gd name="connsiteX0" fmla="*/ 134380 w 134380"/>
                      <a:gd name="connsiteY0" fmla="*/ 0 h 829783"/>
                      <a:gd name="connsiteX1" fmla="*/ 134380 w 134380"/>
                      <a:gd name="connsiteY1" fmla="*/ 829783 h 829783"/>
                      <a:gd name="connsiteX2" fmla="*/ 86294 w 134380"/>
                      <a:gd name="connsiteY2" fmla="*/ 756592 h 829783"/>
                      <a:gd name="connsiteX3" fmla="*/ 89877 w 134380"/>
                      <a:gd name="connsiteY3" fmla="*/ 66227 h 829783"/>
                      <a:gd name="connsiteX4" fmla="*/ 134380 w 134380"/>
                      <a:gd name="connsiteY4" fmla="*/ 0 h 8297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380" h="829783">
                        <a:moveTo>
                          <a:pt x="134380" y="0"/>
                        </a:moveTo>
                        <a:lnTo>
                          <a:pt x="134380" y="829783"/>
                        </a:lnTo>
                        <a:lnTo>
                          <a:pt x="86294" y="756592"/>
                        </a:lnTo>
                        <a:cubicBezTo>
                          <a:pt x="-30027" y="541243"/>
                          <a:pt x="-28672" y="280357"/>
                          <a:pt x="89877" y="66227"/>
                        </a:cubicBezTo>
                        <a:lnTo>
                          <a:pt x="134380" y="0"/>
                        </a:lnTo>
                        <a:close/>
                      </a:path>
                    </a:pathLst>
                  </a:custGeom>
                  <a:solidFill>
                    <a:srgbClr val="0F383D"/>
                  </a:solidFill>
                  <a:ln>
                    <a:solidFill>
                      <a:srgbClr val="07151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3" name="Textfeld 152">
                    <a:extLst>
                      <a:ext uri="{FF2B5EF4-FFF2-40B4-BE49-F238E27FC236}">
                        <a16:creationId xmlns:a16="http://schemas.microsoft.com/office/drawing/2014/main" id="{DBD0F80C-8E6B-CA47-BC37-BF9D71D9CAF2}"/>
                      </a:ext>
                    </a:extLst>
                  </p:cNvPr>
                  <p:cNvSpPr txBox="1"/>
                  <p:nvPr/>
                </p:nvSpPr>
                <p:spPr>
                  <a:xfrm>
                    <a:off x="6416657" y="3354406"/>
                    <a:ext cx="829061" cy="36406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1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MuktaMahee Regular" panose="020B0000000000000000" pitchFamily="34" charset="77"/>
                                </a:rPr>
                              </m:ctrlPr>
                            </m:sSubPr>
                            <m:e>
                              <m:r>
                                <a:rPr lang="de-DE" sz="110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MuktaMahee Regular" panose="020B0000000000000000" pitchFamily="34" charset="77"/>
                                </a:rPr>
                                <m:t>𝒮</m:t>
                              </m:r>
                            </m:e>
                            <m:sub>
                              <m:r>
                                <a:rPr lang="de-DE" sz="11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MuktaMahee Regular" panose="020B0000000000000000" pitchFamily="34" charset="77"/>
                                </a:rPr>
                                <m:t>𝑡𝑟𝑎𝑖𝑛</m:t>
                              </m:r>
                            </m:sub>
                          </m:sSub>
                          <m:r>
                            <a:rPr lang="de-DE" sz="11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MuktaMahee Regular" panose="020B0000000000000000" pitchFamily="34" charset="77"/>
                            </a:rPr>
                            <m:t> </m:t>
                          </m:r>
                        </m:oMath>
                      </m:oMathPara>
                    </a14:m>
                    <a:endParaRPr lang="en-GB" sz="1100" dirty="0">
                      <a:solidFill>
                        <a:schemeClr val="bg1"/>
                      </a:solidFill>
                      <a:latin typeface="MuktaMahee Regular" panose="020B0000000000000000" pitchFamily="34" charset="77"/>
                      <a:cs typeface="MuktaMahee Regular" panose="020B0000000000000000" pitchFamily="34" charset="77"/>
                    </a:endParaRPr>
                  </a:p>
                </p:txBody>
              </p:sp>
            </mc:Choice>
            <mc:Fallback xmlns="">
              <p:sp>
                <p:nvSpPr>
                  <p:cNvPr id="153" name="Textfeld 152">
                    <a:extLst>
                      <a:ext uri="{FF2B5EF4-FFF2-40B4-BE49-F238E27FC236}">
                        <a16:creationId xmlns:a16="http://schemas.microsoft.com/office/drawing/2014/main" id="{DBD0F80C-8E6B-CA47-BC37-BF9D71D9CAF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16657" y="3354406"/>
                    <a:ext cx="829061" cy="36406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feld 150">
                  <a:extLst>
                    <a:ext uri="{FF2B5EF4-FFF2-40B4-BE49-F238E27FC236}">
                      <a16:creationId xmlns:a16="http://schemas.microsoft.com/office/drawing/2014/main" id="{B7796991-0411-E14F-88A2-DC1D0F9196D2}"/>
                    </a:ext>
                  </a:extLst>
                </p:cNvPr>
                <p:cNvSpPr txBox="1"/>
                <p:nvPr/>
              </p:nvSpPr>
              <p:spPr>
                <a:xfrm>
                  <a:off x="7227780" y="3354407"/>
                  <a:ext cx="665229" cy="3640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1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MuktaMahee Regular" panose="020B0000000000000000" pitchFamily="34" charset="77"/>
                              </a:rPr>
                            </m:ctrlPr>
                          </m:sSubPr>
                          <m:e>
                            <m:r>
                              <a:rPr lang="de-DE" sz="11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MuktaMahee Regular" panose="020B0000000000000000" pitchFamily="34" charset="77"/>
                              </a:rPr>
                              <m:t>𝒮</m:t>
                            </m:r>
                          </m:e>
                          <m:sub>
                            <m:r>
                              <a:rPr lang="de-DE" sz="11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MuktaMahee Regular" panose="020B0000000000000000" pitchFamily="34" charset="77"/>
                              </a:rPr>
                              <m:t>𝑑𝑒𝑣</m:t>
                            </m:r>
                          </m:sub>
                        </m:sSub>
                      </m:oMath>
                    </m:oMathPara>
                  </a14:m>
                  <a:endParaRPr lang="en-GB" sz="1100" dirty="0">
                    <a:solidFill>
                      <a:schemeClr val="bg1"/>
                    </a:solidFill>
                    <a:latin typeface="MuktaMahee Regular" panose="020B0000000000000000" pitchFamily="34" charset="77"/>
                    <a:cs typeface="MuktaMahee Regular" panose="020B0000000000000000" pitchFamily="34" charset="77"/>
                  </a:endParaRPr>
                </a:p>
              </p:txBody>
            </p:sp>
          </mc:Choice>
          <mc:Fallback xmlns="">
            <p:sp>
              <p:nvSpPr>
                <p:cNvPr id="151" name="Textfeld 150">
                  <a:extLst>
                    <a:ext uri="{FF2B5EF4-FFF2-40B4-BE49-F238E27FC236}">
                      <a16:creationId xmlns:a16="http://schemas.microsoft.com/office/drawing/2014/main" id="{B7796991-0411-E14F-88A2-DC1D0F9196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7780" y="3354407"/>
                  <a:ext cx="665229" cy="36406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4" name="Google Shape;436;p38">
            <a:extLst>
              <a:ext uri="{FF2B5EF4-FFF2-40B4-BE49-F238E27FC236}">
                <a16:creationId xmlns:a16="http://schemas.microsoft.com/office/drawing/2014/main" id="{82A01E19-C3E8-8E49-9B5A-76593A325AA3}"/>
              </a:ext>
            </a:extLst>
          </p:cNvPr>
          <p:cNvSpPr/>
          <p:nvPr/>
        </p:nvSpPr>
        <p:spPr>
          <a:xfrm>
            <a:off x="6191330" y="1376184"/>
            <a:ext cx="1478370" cy="140188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  <a:alpha val="36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436;p38">
            <a:extLst>
              <a:ext uri="{FF2B5EF4-FFF2-40B4-BE49-F238E27FC236}">
                <a16:creationId xmlns:a16="http://schemas.microsoft.com/office/drawing/2014/main" id="{2F0CA95C-B55F-894E-A40A-EA791B36D6D2}"/>
              </a:ext>
            </a:extLst>
          </p:cNvPr>
          <p:cNvSpPr/>
          <p:nvPr/>
        </p:nvSpPr>
        <p:spPr>
          <a:xfrm>
            <a:off x="6174697" y="2375256"/>
            <a:ext cx="1478370" cy="140188"/>
          </a:xfrm>
          <a:prstGeom prst="roundRect">
            <a:avLst>
              <a:gd name="adj" fmla="val 50000"/>
            </a:avLst>
          </a:prstGeom>
          <a:solidFill>
            <a:srgbClr val="FF0000">
              <a:alpha val="36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436;p38">
            <a:extLst>
              <a:ext uri="{FF2B5EF4-FFF2-40B4-BE49-F238E27FC236}">
                <a16:creationId xmlns:a16="http://schemas.microsoft.com/office/drawing/2014/main" id="{C29AA598-F4B2-5D46-8FC3-914C1BC18998}"/>
              </a:ext>
            </a:extLst>
          </p:cNvPr>
          <p:cNvSpPr/>
          <p:nvPr/>
        </p:nvSpPr>
        <p:spPr>
          <a:xfrm>
            <a:off x="6153040" y="3400781"/>
            <a:ext cx="1478370" cy="140188"/>
          </a:xfrm>
          <a:prstGeom prst="roundRect">
            <a:avLst>
              <a:gd name="adj" fmla="val 50000"/>
            </a:avLst>
          </a:prstGeom>
          <a:solidFill>
            <a:schemeClr val="accent3">
              <a:alpha val="36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30235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BDE2AF0-0B2B-3D40-A6BE-3E70BA2DB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</a:t>
            </a:r>
            <a:r>
              <a:rPr lang="en-US" noProof="0" dirty="0"/>
              <a:t>bias </a:t>
            </a:r>
            <a:r>
              <a:rPr lang="en-US" noProof="0" dirty="0">
                <a:solidFill>
                  <a:schemeClr val="dk1">
                    <a:alpha val="25000"/>
                  </a:schemeClr>
                </a:solidFill>
              </a:rPr>
              <a:t>[experiment 3]</a:t>
            </a:r>
            <a:endParaRPr lang="en-US" noProof="0" dirty="0"/>
          </a:p>
        </p:txBody>
      </p:sp>
      <p:sp>
        <p:nvSpPr>
          <p:cNvPr id="87" name="Freihandform 86">
            <a:extLst>
              <a:ext uri="{FF2B5EF4-FFF2-40B4-BE49-F238E27FC236}">
                <a16:creationId xmlns:a16="http://schemas.microsoft.com/office/drawing/2014/main" id="{09E73F20-433B-964B-9211-2DF302ABB0A2}"/>
              </a:ext>
            </a:extLst>
          </p:cNvPr>
          <p:cNvSpPr/>
          <p:nvPr/>
        </p:nvSpPr>
        <p:spPr>
          <a:xfrm>
            <a:off x="4197032" y="2519534"/>
            <a:ext cx="1906498" cy="1789329"/>
          </a:xfrm>
          <a:custGeom>
            <a:avLst/>
            <a:gdLst>
              <a:gd name="connsiteX0" fmla="*/ 978715 w 1906498"/>
              <a:gd name="connsiteY0" fmla="*/ 235069 h 1815643"/>
              <a:gd name="connsiteX1" fmla="*/ 359515 w 1906498"/>
              <a:gd name="connsiteY1" fmla="*/ 907821 h 1815643"/>
              <a:gd name="connsiteX2" fmla="*/ 978715 w 1906498"/>
              <a:gd name="connsiteY2" fmla="*/ 1580573 h 1815643"/>
              <a:gd name="connsiteX3" fmla="*/ 1597915 w 1906498"/>
              <a:gd name="connsiteY3" fmla="*/ 907821 h 1815643"/>
              <a:gd name="connsiteX4" fmla="*/ 978715 w 1906498"/>
              <a:gd name="connsiteY4" fmla="*/ 235069 h 1815643"/>
              <a:gd name="connsiteX5" fmla="*/ 0 w 1906498"/>
              <a:gd name="connsiteY5" fmla="*/ 0 h 1815643"/>
              <a:gd name="connsiteX6" fmla="*/ 1906498 w 1906498"/>
              <a:gd name="connsiteY6" fmla="*/ 0 h 1815643"/>
              <a:gd name="connsiteX7" fmla="*/ 1906498 w 1906498"/>
              <a:gd name="connsiteY7" fmla="*/ 1815643 h 1815643"/>
              <a:gd name="connsiteX8" fmla="*/ 0 w 1906498"/>
              <a:gd name="connsiteY8" fmla="*/ 1815643 h 181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6498" h="1815643">
                <a:moveTo>
                  <a:pt x="978715" y="235069"/>
                </a:moveTo>
                <a:cubicBezTo>
                  <a:pt x="636740" y="235069"/>
                  <a:pt x="359515" y="536270"/>
                  <a:pt x="359515" y="907821"/>
                </a:cubicBezTo>
                <a:cubicBezTo>
                  <a:pt x="359515" y="1279372"/>
                  <a:pt x="636740" y="1580573"/>
                  <a:pt x="978715" y="1580573"/>
                </a:cubicBezTo>
                <a:cubicBezTo>
                  <a:pt x="1320690" y="1580573"/>
                  <a:pt x="1597915" y="1279372"/>
                  <a:pt x="1597915" y="907821"/>
                </a:cubicBezTo>
                <a:cubicBezTo>
                  <a:pt x="1597915" y="536270"/>
                  <a:pt x="1320690" y="235069"/>
                  <a:pt x="978715" y="235069"/>
                </a:cubicBezTo>
                <a:close/>
                <a:moveTo>
                  <a:pt x="0" y="0"/>
                </a:moveTo>
                <a:lnTo>
                  <a:pt x="1906498" y="0"/>
                </a:lnTo>
                <a:lnTo>
                  <a:pt x="1906498" y="1815643"/>
                </a:lnTo>
                <a:lnTo>
                  <a:pt x="0" y="18156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Google Shape;7;p1">
                <a:extLst>
                  <a:ext uri="{FF2B5EF4-FFF2-40B4-BE49-F238E27FC236}">
                    <a16:creationId xmlns:a16="http://schemas.microsoft.com/office/drawing/2014/main" id="{5A56F702-68BC-8C49-A6AD-E5FAFFEC8E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9139" y="1276349"/>
                <a:ext cx="7704000" cy="33242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ukta"/>
                  <a:buChar char="●"/>
                  <a:defRPr sz="1600" b="0" i="0" u="none" strike="noStrike" cap="none">
                    <a:solidFill>
                      <a:schemeClr val="dk1"/>
                    </a:solidFill>
                    <a:latin typeface="Mukta"/>
                    <a:ea typeface="Mukta"/>
                    <a:cs typeface="Mukta"/>
                    <a:sym typeface="Mukta"/>
                  </a:defRPr>
                </a:lvl1pPr>
                <a:lvl2pPr marL="914400" marR="0" lvl="1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ukta"/>
                  <a:buChar char="○"/>
                  <a:defRPr sz="1600" b="0" i="0" u="none" strike="noStrike" cap="none">
                    <a:solidFill>
                      <a:schemeClr val="dk1"/>
                    </a:solidFill>
                    <a:latin typeface="Mukta"/>
                    <a:ea typeface="Mukta"/>
                    <a:cs typeface="Mukta"/>
                    <a:sym typeface="Mukta"/>
                  </a:defRPr>
                </a:lvl2pPr>
                <a:lvl3pPr marL="1371600" marR="0" lvl="2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ukta"/>
                  <a:buChar char="■"/>
                  <a:defRPr sz="1600" b="0" i="0" u="none" strike="noStrike" cap="none">
                    <a:solidFill>
                      <a:schemeClr val="dk1"/>
                    </a:solidFill>
                    <a:latin typeface="Mukta"/>
                    <a:ea typeface="Mukta"/>
                    <a:cs typeface="Mukta"/>
                    <a:sym typeface="Mukta"/>
                  </a:defRPr>
                </a:lvl3pPr>
                <a:lvl4pPr marL="1828800" marR="0" lvl="3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ukta"/>
                  <a:buChar char="●"/>
                  <a:defRPr sz="1600" b="0" i="0" u="none" strike="noStrike" cap="none">
                    <a:solidFill>
                      <a:schemeClr val="dk1"/>
                    </a:solidFill>
                    <a:latin typeface="Mukta"/>
                    <a:ea typeface="Mukta"/>
                    <a:cs typeface="Mukta"/>
                    <a:sym typeface="Mukta"/>
                  </a:defRPr>
                </a:lvl4pPr>
                <a:lvl5pPr marL="2286000" marR="0" lvl="4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ukta"/>
                  <a:buChar char="○"/>
                  <a:defRPr sz="1600" b="0" i="0" u="none" strike="noStrike" cap="none">
                    <a:solidFill>
                      <a:schemeClr val="dk1"/>
                    </a:solidFill>
                    <a:latin typeface="Mukta"/>
                    <a:ea typeface="Mukta"/>
                    <a:cs typeface="Mukta"/>
                    <a:sym typeface="Mukta"/>
                  </a:defRPr>
                </a:lvl5pPr>
                <a:lvl6pPr marL="2743200" marR="0" lvl="5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ukta"/>
                  <a:buChar char="■"/>
                  <a:defRPr sz="1600" b="0" i="0" u="none" strike="noStrike" cap="none">
                    <a:solidFill>
                      <a:schemeClr val="dk1"/>
                    </a:solidFill>
                    <a:latin typeface="Mukta"/>
                    <a:ea typeface="Mukta"/>
                    <a:cs typeface="Mukta"/>
                    <a:sym typeface="Mukta"/>
                  </a:defRPr>
                </a:lvl6pPr>
                <a:lvl7pPr marL="3200400" marR="0" lvl="6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ukta"/>
                  <a:buChar char="●"/>
                  <a:defRPr sz="1600" b="0" i="0" u="none" strike="noStrike" cap="none">
                    <a:solidFill>
                      <a:schemeClr val="dk1"/>
                    </a:solidFill>
                    <a:latin typeface="Mukta"/>
                    <a:ea typeface="Mukta"/>
                    <a:cs typeface="Mukta"/>
                    <a:sym typeface="Mukta"/>
                  </a:defRPr>
                </a:lvl7pPr>
                <a:lvl8pPr marL="3657600" marR="0" lvl="7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ukta"/>
                  <a:buChar char="○"/>
                  <a:defRPr sz="1600" b="0" i="0" u="none" strike="noStrike" cap="none">
                    <a:solidFill>
                      <a:schemeClr val="dk1"/>
                    </a:solidFill>
                    <a:latin typeface="Mukta"/>
                    <a:ea typeface="Mukta"/>
                    <a:cs typeface="Mukta"/>
                    <a:sym typeface="Mukta"/>
                  </a:defRPr>
                </a:lvl8pPr>
                <a:lvl9pPr marL="4114800" marR="0" lvl="8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ukta"/>
                  <a:buChar char="■"/>
                  <a:defRPr sz="1600" b="0" i="0" u="none" strike="noStrike" cap="none">
                    <a:solidFill>
                      <a:schemeClr val="dk1"/>
                    </a:solidFill>
                    <a:latin typeface="Mukta"/>
                    <a:ea typeface="Mukta"/>
                    <a:cs typeface="Mukta"/>
                    <a:sym typeface="Mukta"/>
                  </a:defRPr>
                </a:lvl9pPr>
              </a:lstStyle>
              <a:p>
                <a:pPr marL="127000" indent="0">
                  <a:buNone/>
                </a:pPr>
                <a:r>
                  <a:rPr lang="en-US" b="1" dirty="0">
                    <a:solidFill>
                      <a:schemeClr val="tx1"/>
                    </a:solidFill>
                  </a:rPr>
                  <a:t>Hypothesis : </a:t>
                </a:r>
                <a:r>
                  <a:rPr lang="en-US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uktaMahee Regular" panose="020B0000000000000000" pitchFamily="34" charset="77"/>
                          </a:rPr>
                        </m:ctrlPr>
                      </m:sSubPr>
                      <m:e>
                        <m: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uktaMahee Regular" panose="020B0000000000000000" pitchFamily="34" charset="77"/>
                          </a:rPr>
                          <m:t>𝒮</m:t>
                        </m:r>
                      </m:e>
                      <m:sub>
                        <m: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uktaMahee Regular" panose="020B0000000000000000" pitchFamily="34" charset="77"/>
                          </a:rPr>
                          <m:t>𝑑𝑒𝑣</m:t>
                        </m:r>
                      </m:sub>
                    </m:sSub>
                    <m:r>
                      <a:rPr lang="de-DE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MuktaMahee Regular" panose="020B0000000000000000" pitchFamily="34" charset="77"/>
                      </a:rPr>
                      <m:t> 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  <a:latin typeface="MuktaMahee Regular" panose="020B0000000000000000" pitchFamily="34" charset="77"/>
                    <a:cs typeface="MuktaMahee Regular" panose="020B0000000000000000" pitchFamily="34" charset="77"/>
                  </a:rPr>
                  <a:t>is inherently hard, then moving a disjoint partition </a:t>
                </a:r>
                <a14:m>
                  <m:oMath xmlns:m="http://schemas.openxmlformats.org/officeDocument/2006/math">
                    <m:r>
                      <a:rPr lang="en-GB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MuktaMahee Regular" panose="020B0000000000000000" pitchFamily="34" charset="77"/>
                      </a:rPr>
                      <m:t>𝒫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  <a:latin typeface="MuktaMahee Regular" panose="020B0000000000000000" pitchFamily="34" charset="77"/>
                    <a:cs typeface="MuktaMahee Regular" panose="020B0000000000000000" pitchFamily="34" charset="77"/>
                  </a:rPr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uktaMahee Regular" panose="020B0000000000000000" pitchFamily="34" charset="77"/>
                          </a:rPr>
                        </m:ctrlPr>
                      </m:sSubPr>
                      <m:e>
                        <m: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uktaMahee Regular" panose="020B0000000000000000" pitchFamily="34" charset="77"/>
                          </a:rPr>
                          <m:t>𝒮</m:t>
                        </m:r>
                      </m:e>
                      <m:sub>
                        <m: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uktaMahee Regular" panose="020B0000000000000000" pitchFamily="34" charset="77"/>
                          </a:rPr>
                          <m:t>𝑑𝑒𝑣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  <a:latin typeface="MuktaMahee Regular" panose="020B0000000000000000" pitchFamily="34" charset="77"/>
                    <a:cs typeface="MuktaMahee Regular" panose="020B0000000000000000" pitchFamily="34" charset="77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uktaMahee Regular" panose="020B0000000000000000" pitchFamily="34" charset="77"/>
                          </a:rPr>
                        </m:ctrlPr>
                      </m:sSubPr>
                      <m:e>
                        <m: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uktaMahee Regular" panose="020B0000000000000000" pitchFamily="34" charset="77"/>
                          </a:rPr>
                          <m:t>𝒮</m:t>
                        </m:r>
                      </m:e>
                      <m:sub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uktaMahee Regular" panose="020B0000000000000000" pitchFamily="34" charset="77"/>
                          </a:rPr>
                          <m:t>𝑡𝑟𝑎𝑖𝑛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  <a:latin typeface="MuktaMahee Regular" panose="020B0000000000000000" pitchFamily="34" charset="77"/>
                    <a:cs typeface="MuktaMahee Regular" panose="020B0000000000000000" pitchFamily="34" charset="77"/>
                  </a:rPr>
                  <a:t> will not increase the model performance.</a:t>
                </a:r>
              </a:p>
              <a:p>
                <a:pPr marL="127000" indent="0">
                  <a:buNone/>
                </a:pPr>
                <a:endParaRPr lang="en-GB" dirty="0">
                  <a:solidFill>
                    <a:schemeClr val="tx1"/>
                  </a:solidFill>
                  <a:latin typeface="MuktaMahee Regular" panose="020B0000000000000000" pitchFamily="34" charset="77"/>
                  <a:cs typeface="MuktaMahee Regular" panose="020B0000000000000000" pitchFamily="34" charset="77"/>
                </a:endParaRPr>
              </a:p>
              <a:p>
                <a:pPr marL="1270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uktaMahee Regular" panose="020B0000000000000000" pitchFamily="34" charset="77"/>
                          </a:rPr>
                        </m:ctrlPr>
                      </m:sSubPr>
                      <m:e>
                        <m:r>
                          <a:rPr lang="en-GB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uktaMahee Regular" panose="020B0000000000000000" pitchFamily="34" charset="77"/>
                          </a:rPr>
                          <m:t>𝓗</m:t>
                        </m:r>
                      </m:e>
                      <m:sub>
                        <m:r>
                          <a:rPr lang="de-DE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uktaMahee Regular" panose="020B0000000000000000" pitchFamily="34" charset="77"/>
                          </a:rPr>
                          <m:t>𝟎</m:t>
                        </m:r>
                      </m:sub>
                    </m:sSub>
                    <m:r>
                      <a:rPr lang="de-DE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MuktaMahee Regular" panose="020B0000000000000000" pitchFamily="34" charset="77"/>
                      </a:rPr>
                      <m:t>:</m:t>
                    </m:r>
                  </m:oMath>
                </a14:m>
                <a:r>
                  <a:rPr lang="en-GB" b="1" dirty="0">
                    <a:solidFill>
                      <a:schemeClr val="tx1"/>
                    </a:solidFill>
                    <a:latin typeface="MuktaMahee Regular" panose="020B0000000000000000" pitchFamily="34" charset="77"/>
                    <a:cs typeface="MuktaMahee Regular" panose="020B0000000000000000" pitchFamily="34" charset="7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uktaMahee Regular" panose="020B0000000000000000" pitchFamily="34" charset="77"/>
                          </a:rPr>
                        </m:ctrlPr>
                      </m:sSubPr>
                      <m:e>
                        <m: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uktaMahee Regular" panose="020B0000000000000000" pitchFamily="34" charset="77"/>
                          </a:rPr>
                          <m:t>𝒮</m:t>
                        </m:r>
                      </m:e>
                      <m:sub>
                        <m: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uktaMahee Regular" panose="020B0000000000000000" pitchFamily="34" charset="77"/>
                          </a:rPr>
                          <m:t>𝑑𝑒𝑣</m:t>
                        </m:r>
                      </m:sub>
                    </m:sSub>
                    <m:r>
                      <a:rPr lang="de-DE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MuktaMahee Regular" panose="020B0000000000000000" pitchFamily="34" charset="77"/>
                      </a:rPr>
                      <m:t> 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  <a:latin typeface="MuktaMahee Regular" panose="020B0000000000000000" pitchFamily="34" charset="77"/>
                    <a:cs typeface="MuktaMahee Regular" panose="020B0000000000000000" pitchFamily="34" charset="77"/>
                  </a:rPr>
                  <a:t>is inherently hard</a:t>
                </a:r>
              </a:p>
              <a:p>
                <a:pPr marL="1270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uktaMahee Regular" panose="020B0000000000000000" pitchFamily="34" charset="77"/>
                          </a:rPr>
                        </m:ctrlPr>
                      </m:sSubPr>
                      <m:e>
                        <m:r>
                          <a:rPr lang="en-GB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uktaMahee Regular" panose="020B0000000000000000" pitchFamily="34" charset="77"/>
                          </a:rPr>
                          <m:t>𝓗</m:t>
                        </m:r>
                      </m:e>
                      <m:sub>
                        <m:r>
                          <a:rPr lang="de-DE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uktaMahee Regular" panose="020B0000000000000000" pitchFamily="34" charset="77"/>
                          </a:rPr>
                          <m:t>𝑨</m:t>
                        </m:r>
                      </m:sub>
                    </m:sSub>
                    <m:r>
                      <a:rPr lang="de-DE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MuktaMahee Regular" panose="020B0000000000000000" pitchFamily="34" charset="77"/>
                      </a:rPr>
                      <m:t>:</m:t>
                    </m:r>
                  </m:oMath>
                </a14:m>
                <a:r>
                  <a:rPr lang="en-GB" b="1" dirty="0">
                    <a:solidFill>
                      <a:schemeClr val="tx1"/>
                    </a:solidFill>
                    <a:latin typeface="MuktaMahee Regular" panose="020B0000000000000000" pitchFamily="34" charset="77"/>
                    <a:cs typeface="MuktaMahee Regular" panose="020B0000000000000000" pitchFamily="34" charset="7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uktaMahee Regular" panose="020B0000000000000000" pitchFamily="34" charset="77"/>
                          </a:rPr>
                        </m:ctrlPr>
                      </m:sSubPr>
                      <m:e>
                        <m: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uktaMahee Regular" panose="020B0000000000000000" pitchFamily="34" charset="77"/>
                          </a:rPr>
                          <m:t>𝒮</m:t>
                        </m:r>
                      </m:e>
                      <m:sub>
                        <m: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uktaMahee Regular" panose="020B0000000000000000" pitchFamily="34" charset="77"/>
                          </a:rPr>
                          <m:t>𝑑𝑒𝑣</m:t>
                        </m:r>
                      </m:sub>
                    </m:sSub>
                    <m:r>
                      <a:rPr lang="de-DE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MuktaMahee Regular" panose="020B0000000000000000" pitchFamily="34" charset="77"/>
                      </a:rPr>
                      <m:t> 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  <a:latin typeface="MuktaMahee Regular" panose="020B0000000000000000" pitchFamily="34" charset="77"/>
                    <a:cs typeface="MuktaMahee Regular" panose="020B0000000000000000" pitchFamily="34" charset="77"/>
                  </a:rPr>
                  <a:t>is only “hard” because annotator bias</a:t>
                </a:r>
              </a:p>
              <a:p>
                <a:pPr marL="127000" indent="0">
                  <a:buNone/>
                </a:pPr>
                <a:endParaRPr lang="en-GB" dirty="0">
                  <a:solidFill>
                    <a:schemeClr val="tx1"/>
                  </a:solidFill>
                  <a:latin typeface="MuktaMahee Regular" panose="020B0000000000000000" pitchFamily="34" charset="77"/>
                  <a:cs typeface="MuktaMahee Regular" panose="020B0000000000000000" pitchFamily="34" charset="77"/>
                </a:endParaRPr>
              </a:p>
              <a:p>
                <a:pPr marL="127000" indent="0">
                  <a:buNone/>
                </a:pPr>
                <a:r>
                  <a:rPr lang="en-GB" b="1" dirty="0">
                    <a:solidFill>
                      <a:schemeClr val="tx1"/>
                    </a:solidFill>
                    <a:latin typeface="MuktaMahee Regular" panose="020B0000000000000000" pitchFamily="34" charset="77"/>
                    <a:cs typeface="MuktaMahee Regular" panose="020B0000000000000000" pitchFamily="34" charset="77"/>
                  </a:rPr>
                  <a:t>Idea:</a:t>
                </a:r>
                <a:r>
                  <a:rPr lang="en-GB" dirty="0">
                    <a:solidFill>
                      <a:schemeClr val="tx1"/>
                    </a:solidFill>
                    <a:latin typeface="MuktaMahee Regular" panose="020B0000000000000000" pitchFamily="34" charset="77"/>
                    <a:cs typeface="MuktaMahee Regular" panose="020B0000000000000000" pitchFamily="34" charset="77"/>
                  </a:rPr>
                  <a:t> Steadily increase the size of 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MuktaMahee Regular" panose="020B0000000000000000" pitchFamily="34" charset="77"/>
                      </a:rPr>
                      <m:t>𝒫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  <a:latin typeface="MuktaMahee Regular" panose="020B0000000000000000" pitchFamily="34" charset="77"/>
                    <a:cs typeface="MuktaMahee Regular" panose="020B0000000000000000" pitchFamily="34" charset="77"/>
                  </a:rPr>
                  <a:t>. </a:t>
                </a:r>
              </a:p>
              <a:p>
                <a:pPr marL="127000" indent="0">
                  <a:buNone/>
                  <a:tabLst>
                    <a:tab pos="354013" algn="l"/>
                  </a:tabLst>
                </a:pPr>
                <a:r>
                  <a:rPr lang="en-GB" dirty="0">
                    <a:solidFill>
                      <a:schemeClr val="tx1"/>
                    </a:solidFill>
                    <a:latin typeface="MuktaMahee Regular" panose="020B0000000000000000" pitchFamily="34" charset="77"/>
                    <a:cs typeface="MuktaMahee Regular" panose="020B0000000000000000" pitchFamily="34" charset="77"/>
                  </a:rPr>
                  <a:t>▶︎ </a:t>
                </a:r>
                <a:r>
                  <a:rPr lang="en-GB" b="1" dirty="0">
                    <a:solidFill>
                      <a:schemeClr val="tx1"/>
                    </a:solidFill>
                    <a:latin typeface="MuktaMahee Regular" panose="020B0000000000000000" pitchFamily="34" charset="77"/>
                    <a:cs typeface="MuktaMahee Regular" panose="020B0000000000000000" pitchFamily="34" charset="77"/>
                  </a:rPr>
                  <a:t>If</a:t>
                </a:r>
                <a14:m>
                  <m:oMath xmlns:m="http://schemas.openxmlformats.org/officeDocument/2006/math">
                    <m:r>
                      <a:rPr lang="de-DE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MuktaMahee Regular" panose="020B0000000000000000" pitchFamily="34" charset="77"/>
                      </a:rPr>
                      <m:t> </m:t>
                    </m:r>
                    <m:sSub>
                      <m:sSubPr>
                        <m:ctrlPr>
                          <a:rPr lang="de-DE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uktaMahee Regular" panose="020B0000000000000000" pitchFamily="34" charset="77"/>
                          </a:rPr>
                        </m:ctrlPr>
                      </m:sSubPr>
                      <m:e>
                        <m:r>
                          <a:rPr lang="de-DE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uktaMahee Regular" panose="020B0000000000000000" pitchFamily="34" charset="77"/>
                          </a:rPr>
                          <m:t>𝓢</m:t>
                        </m:r>
                      </m:e>
                      <m:sub>
                        <m:r>
                          <a:rPr lang="de-DE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uktaMahee Regular" panose="020B0000000000000000" pitchFamily="34" charset="77"/>
                          </a:rPr>
                          <m:t>𝒅𝒆𝒗</m:t>
                        </m:r>
                      </m:sub>
                    </m:sSub>
                  </m:oMath>
                </a14:m>
                <a:r>
                  <a:rPr lang="en-GB" b="1" dirty="0">
                    <a:solidFill>
                      <a:schemeClr val="tx1"/>
                    </a:solidFill>
                    <a:latin typeface="MuktaMahee Regular" panose="020B0000000000000000" pitchFamily="34" charset="77"/>
                    <a:cs typeface="MuktaMahee Regular" panose="020B0000000000000000" pitchFamily="34" charset="77"/>
                  </a:rPr>
                  <a:t> followed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uktaMahee Regular" panose="020B0000000000000000" pitchFamily="34" charset="77"/>
                          </a:rPr>
                        </m:ctrlPr>
                      </m:sSubPr>
                      <m:e>
                        <m:r>
                          <a:rPr lang="en-GB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uktaMahee Regular" panose="020B0000000000000000" pitchFamily="34" charset="77"/>
                          </a:rPr>
                          <m:t>𝓗</m:t>
                        </m:r>
                      </m:e>
                      <m:sub>
                        <m:r>
                          <a:rPr lang="de-DE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uktaMahee Regular" panose="020B0000000000000000" pitchFamily="34" charset="77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  <a:latin typeface="MuktaMahee Regular" panose="020B0000000000000000" pitchFamily="34" charset="77"/>
                    <a:cs typeface="MuktaMahee Regular" panose="020B0000000000000000" pitchFamily="34" charset="77"/>
                  </a:rPr>
                  <a:t>, then all remaining test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uktaMahee Regular" panose="020B0000000000000000" pitchFamily="34" charset="77"/>
                          </a:rPr>
                        </m:ctrlPr>
                      </m:sSubPr>
                      <m:e>
                        <m: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uktaMahee Regular" panose="020B0000000000000000" pitchFamily="34" charset="77"/>
                          </a:rPr>
                          <m:t>𝒮</m:t>
                        </m:r>
                      </m:e>
                      <m:sub>
                        <m: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uktaMahee Regular" panose="020B0000000000000000" pitchFamily="34" charset="77"/>
                          </a:rPr>
                          <m:t>𝑑𝑒𝑣</m:t>
                        </m:r>
                      </m:sub>
                    </m:sSub>
                    <m:r>
                      <a:rPr lang="de-DE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MuktaMahee Regular" panose="020B0000000000000000" pitchFamily="34" charset="77"/>
                      </a:rPr>
                      <m:t> \ </m:t>
                    </m:r>
                    <m:r>
                      <a:rPr lang="en-GB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MuktaMahee Regular" panose="020B0000000000000000" pitchFamily="34" charset="77"/>
                      </a:rPr>
                      <m:t>𝒫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  <a:latin typeface="MuktaMahee Regular" panose="020B0000000000000000" pitchFamily="34" charset="77"/>
                    <a:cs typeface="MuktaMahee Regular" panose="020B0000000000000000" pitchFamily="34" charset="77"/>
                  </a:rPr>
                  <a:t> are still hard.</a:t>
                </a:r>
              </a:p>
              <a:p>
                <a:pPr marL="127000" indent="0">
                  <a:buNone/>
                  <a:tabLst>
                    <a:tab pos="354013" algn="l"/>
                  </a:tabLst>
                </a:pPr>
                <a:r>
                  <a:rPr lang="en-GB" dirty="0">
                    <a:solidFill>
                      <a:schemeClr val="tx1"/>
                    </a:solidFill>
                    <a:latin typeface="MuktaMahee Regular" panose="020B0000000000000000" pitchFamily="34" charset="77"/>
                    <a:cs typeface="MuktaMahee Regular" panose="020B0000000000000000" pitchFamily="34" charset="77"/>
                  </a:rPr>
                  <a:t>	I.e., even if  a partition 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MuktaMahee Regular" panose="020B0000000000000000" pitchFamily="34" charset="77"/>
                      </a:rPr>
                      <m:t>𝒫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  <a:latin typeface="MuktaMahee Regular" panose="020B0000000000000000" pitchFamily="34" charset="77"/>
                    <a:cs typeface="MuktaMahee Regular" panose="020B0000000000000000" pitchFamily="34" charset="77"/>
                  </a:rPr>
                  <a:t> is exposed to the model,  it will still have a hard time 	predicting the remaining samples.</a:t>
                </a:r>
              </a:p>
              <a:p>
                <a:pPr marL="127000" indent="0">
                  <a:buNone/>
                  <a:tabLst>
                    <a:tab pos="354013" algn="l"/>
                  </a:tabLst>
                </a:pPr>
                <a:r>
                  <a:rPr lang="en-GB" dirty="0">
                    <a:solidFill>
                      <a:schemeClr val="tx1"/>
                    </a:solidFill>
                    <a:latin typeface="MuktaMahee Regular" panose="020B0000000000000000" pitchFamily="34" charset="77"/>
                    <a:cs typeface="MuktaMahee Regular" panose="020B0000000000000000" pitchFamily="34" charset="77"/>
                  </a:rPr>
                  <a:t>▶︎ </a:t>
                </a:r>
                <a:r>
                  <a:rPr lang="en-GB" b="1" dirty="0">
                    <a:solidFill>
                      <a:schemeClr val="tx1"/>
                    </a:solidFill>
                    <a:latin typeface="MuktaMahee Regular" panose="020B0000000000000000" pitchFamily="34" charset="77"/>
                    <a:cs typeface="MuktaMahee Regular" panose="020B0000000000000000" pitchFamily="34" charset="77"/>
                  </a:rPr>
                  <a:t>If</a:t>
                </a:r>
                <a14:m>
                  <m:oMath xmlns:m="http://schemas.openxmlformats.org/officeDocument/2006/math">
                    <m:r>
                      <a:rPr lang="de-DE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MuktaMahee Regular" panose="020B0000000000000000" pitchFamily="34" charset="77"/>
                      </a:rPr>
                      <m:t> </m:t>
                    </m:r>
                    <m:sSub>
                      <m:sSubPr>
                        <m:ctrlPr>
                          <a:rPr lang="de-DE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uktaMahee Regular" panose="020B0000000000000000" pitchFamily="34" charset="77"/>
                          </a:rPr>
                        </m:ctrlPr>
                      </m:sSubPr>
                      <m:e>
                        <m:r>
                          <a:rPr lang="de-DE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uktaMahee Regular" panose="020B0000000000000000" pitchFamily="34" charset="77"/>
                          </a:rPr>
                          <m:t>𝓢</m:t>
                        </m:r>
                      </m:e>
                      <m:sub>
                        <m:r>
                          <a:rPr lang="de-DE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uktaMahee Regular" panose="020B0000000000000000" pitchFamily="34" charset="77"/>
                          </a:rPr>
                          <m:t>𝒅𝒆𝒗</m:t>
                        </m:r>
                      </m:sub>
                    </m:sSub>
                  </m:oMath>
                </a14:m>
                <a:r>
                  <a:rPr lang="en-GB" b="1" dirty="0">
                    <a:solidFill>
                      <a:schemeClr val="tx1"/>
                    </a:solidFill>
                    <a:latin typeface="MuktaMahee Regular" panose="020B0000000000000000" pitchFamily="34" charset="77"/>
                    <a:cs typeface="MuktaMahee Regular" panose="020B0000000000000000" pitchFamily="34" charset="77"/>
                  </a:rPr>
                  <a:t> followed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uktaMahee Regular" panose="020B0000000000000000" pitchFamily="34" charset="77"/>
                          </a:rPr>
                        </m:ctrlPr>
                      </m:sSubPr>
                      <m:e>
                        <m:r>
                          <a:rPr lang="en-GB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uktaMahee Regular" panose="020B0000000000000000" pitchFamily="34" charset="77"/>
                          </a:rPr>
                          <m:t>𝓗</m:t>
                        </m:r>
                      </m:e>
                      <m:sub>
                        <m:r>
                          <a:rPr lang="de-DE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uktaMahee Regular" panose="020B0000000000000000" pitchFamily="34" charset="77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  <a:latin typeface="MuktaMahee Regular" panose="020B0000000000000000" pitchFamily="34" charset="77"/>
                    <a:cs typeface="MuktaMahee Regular" panose="020B0000000000000000" pitchFamily="34" charset="77"/>
                  </a:rPr>
                  <a:t>, then all remaining test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uktaMahee Regular" panose="020B0000000000000000" pitchFamily="34" charset="77"/>
                          </a:rPr>
                        </m:ctrlPr>
                      </m:sSubPr>
                      <m:e>
                        <m: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uktaMahee Regular" panose="020B0000000000000000" pitchFamily="34" charset="77"/>
                          </a:rPr>
                          <m:t>𝒮</m:t>
                        </m:r>
                      </m:e>
                      <m:sub>
                        <m: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uktaMahee Regular" panose="020B0000000000000000" pitchFamily="34" charset="77"/>
                          </a:rPr>
                          <m:t>𝑑𝑒𝑣</m:t>
                        </m:r>
                      </m:sub>
                    </m:sSub>
                    <m:r>
                      <a:rPr lang="de-DE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MuktaMahee Regular" panose="020B0000000000000000" pitchFamily="34" charset="77"/>
                      </a:rPr>
                      <m:t> \ </m:t>
                    </m:r>
                    <m:r>
                      <a:rPr lang="en-GB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MuktaMahee Regular" panose="020B0000000000000000" pitchFamily="34" charset="77"/>
                      </a:rPr>
                      <m:t>𝒫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  <a:latin typeface="MuktaMahee Regular" panose="020B0000000000000000" pitchFamily="34" charset="77"/>
                    <a:cs typeface="MuktaMahee Regular" panose="020B0000000000000000" pitchFamily="34" charset="77"/>
                  </a:rPr>
                  <a:t> are biased.</a:t>
                </a:r>
              </a:p>
              <a:p>
                <a:pPr marL="127000" indent="0">
                  <a:buNone/>
                  <a:tabLst>
                    <a:tab pos="354013" algn="l"/>
                  </a:tabLst>
                </a:pPr>
                <a:r>
                  <a:rPr lang="en-GB" dirty="0">
                    <a:solidFill>
                      <a:schemeClr val="tx1"/>
                    </a:solidFill>
                    <a:latin typeface="MuktaMahee Regular" panose="020B0000000000000000" pitchFamily="34" charset="77"/>
                    <a:cs typeface="MuktaMahee Regular" panose="020B0000000000000000" pitchFamily="34" charset="77"/>
                  </a:rPr>
                  <a:t>	I.e., if  a partition 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MuktaMahee Regular" panose="020B0000000000000000" pitchFamily="34" charset="77"/>
                      </a:rPr>
                      <m:t>𝒫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  <a:latin typeface="MuktaMahee Regular" panose="020B0000000000000000" pitchFamily="34" charset="77"/>
                    <a:cs typeface="MuktaMahee Regular" panose="020B0000000000000000" pitchFamily="34" charset="77"/>
                  </a:rPr>
                  <a:t> is exposed to the model,  it will pick up the annotator's bias.</a:t>
                </a:r>
              </a:p>
              <a:p>
                <a:pPr marL="127000" indent="0">
                  <a:buNone/>
                  <a:tabLst>
                    <a:tab pos="354013" algn="l"/>
                  </a:tabLst>
                </a:pPr>
                <a:r>
                  <a:rPr lang="en-GB" dirty="0">
                    <a:solidFill>
                      <a:schemeClr val="tx1"/>
                    </a:solidFill>
                    <a:latin typeface="MuktaMahee Regular" panose="020B0000000000000000" pitchFamily="34" charset="77"/>
                    <a:cs typeface="MuktaMahee Regular" panose="020B0000000000000000" pitchFamily="34" charset="77"/>
                  </a:rPr>
                  <a:t>	The remaining samples should be much easier to predict.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Google Shape;7;p1">
                <a:extLst>
                  <a:ext uri="{FF2B5EF4-FFF2-40B4-BE49-F238E27FC236}">
                    <a16:creationId xmlns:a16="http://schemas.microsoft.com/office/drawing/2014/main" id="{5A56F702-68BC-8C49-A6AD-E5FAFFEC8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139" y="1276349"/>
                <a:ext cx="7704000" cy="3324227"/>
              </a:xfrm>
              <a:prstGeom prst="rect">
                <a:avLst/>
              </a:prstGeom>
              <a:blipFill>
                <a:blip r:embed="rId2"/>
                <a:stretch>
                  <a:fillRect b="-15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8683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BDE2AF0-0B2B-3D40-A6BE-3E70BA2DB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</a:t>
            </a:r>
            <a:r>
              <a:rPr lang="en-US" noProof="0" dirty="0"/>
              <a:t>bias </a:t>
            </a:r>
            <a:r>
              <a:rPr lang="en-US" noProof="0" dirty="0">
                <a:solidFill>
                  <a:schemeClr val="dk1">
                    <a:alpha val="25000"/>
                  </a:schemeClr>
                </a:solidFill>
              </a:rPr>
              <a:t>[experiment 3]</a:t>
            </a:r>
            <a:endParaRPr lang="en-US" noProof="0" dirty="0"/>
          </a:p>
        </p:txBody>
      </p:sp>
      <p:sp>
        <p:nvSpPr>
          <p:cNvPr id="87" name="Freihandform 86">
            <a:extLst>
              <a:ext uri="{FF2B5EF4-FFF2-40B4-BE49-F238E27FC236}">
                <a16:creationId xmlns:a16="http://schemas.microsoft.com/office/drawing/2014/main" id="{09E73F20-433B-964B-9211-2DF302ABB0A2}"/>
              </a:ext>
            </a:extLst>
          </p:cNvPr>
          <p:cNvSpPr/>
          <p:nvPr/>
        </p:nvSpPr>
        <p:spPr>
          <a:xfrm>
            <a:off x="4197032" y="2519534"/>
            <a:ext cx="1906498" cy="1789329"/>
          </a:xfrm>
          <a:custGeom>
            <a:avLst/>
            <a:gdLst>
              <a:gd name="connsiteX0" fmla="*/ 978715 w 1906498"/>
              <a:gd name="connsiteY0" fmla="*/ 235069 h 1815643"/>
              <a:gd name="connsiteX1" fmla="*/ 359515 w 1906498"/>
              <a:gd name="connsiteY1" fmla="*/ 907821 h 1815643"/>
              <a:gd name="connsiteX2" fmla="*/ 978715 w 1906498"/>
              <a:gd name="connsiteY2" fmla="*/ 1580573 h 1815643"/>
              <a:gd name="connsiteX3" fmla="*/ 1597915 w 1906498"/>
              <a:gd name="connsiteY3" fmla="*/ 907821 h 1815643"/>
              <a:gd name="connsiteX4" fmla="*/ 978715 w 1906498"/>
              <a:gd name="connsiteY4" fmla="*/ 235069 h 1815643"/>
              <a:gd name="connsiteX5" fmla="*/ 0 w 1906498"/>
              <a:gd name="connsiteY5" fmla="*/ 0 h 1815643"/>
              <a:gd name="connsiteX6" fmla="*/ 1906498 w 1906498"/>
              <a:gd name="connsiteY6" fmla="*/ 0 h 1815643"/>
              <a:gd name="connsiteX7" fmla="*/ 1906498 w 1906498"/>
              <a:gd name="connsiteY7" fmla="*/ 1815643 h 1815643"/>
              <a:gd name="connsiteX8" fmla="*/ 0 w 1906498"/>
              <a:gd name="connsiteY8" fmla="*/ 1815643 h 181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6498" h="1815643">
                <a:moveTo>
                  <a:pt x="978715" y="235069"/>
                </a:moveTo>
                <a:cubicBezTo>
                  <a:pt x="636740" y="235069"/>
                  <a:pt x="359515" y="536270"/>
                  <a:pt x="359515" y="907821"/>
                </a:cubicBezTo>
                <a:cubicBezTo>
                  <a:pt x="359515" y="1279372"/>
                  <a:pt x="636740" y="1580573"/>
                  <a:pt x="978715" y="1580573"/>
                </a:cubicBezTo>
                <a:cubicBezTo>
                  <a:pt x="1320690" y="1580573"/>
                  <a:pt x="1597915" y="1279372"/>
                  <a:pt x="1597915" y="907821"/>
                </a:cubicBezTo>
                <a:cubicBezTo>
                  <a:pt x="1597915" y="536270"/>
                  <a:pt x="1320690" y="235069"/>
                  <a:pt x="978715" y="235069"/>
                </a:cubicBezTo>
                <a:close/>
                <a:moveTo>
                  <a:pt x="0" y="0"/>
                </a:moveTo>
                <a:lnTo>
                  <a:pt x="1906498" y="0"/>
                </a:lnTo>
                <a:lnTo>
                  <a:pt x="1906498" y="1815643"/>
                </a:lnTo>
                <a:lnTo>
                  <a:pt x="0" y="18156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Google Shape;7;p1">
                <a:extLst>
                  <a:ext uri="{FF2B5EF4-FFF2-40B4-BE49-F238E27FC236}">
                    <a16:creationId xmlns:a16="http://schemas.microsoft.com/office/drawing/2014/main" id="{5A56F702-68BC-8C49-A6AD-E5FAFFEC8E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9139" y="1276349"/>
                <a:ext cx="3852861" cy="33242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ukta"/>
                  <a:buChar char="●"/>
                  <a:defRPr sz="1600" b="0" i="0" u="none" strike="noStrike" cap="none">
                    <a:solidFill>
                      <a:schemeClr val="dk1"/>
                    </a:solidFill>
                    <a:latin typeface="Mukta"/>
                    <a:ea typeface="Mukta"/>
                    <a:cs typeface="Mukta"/>
                    <a:sym typeface="Mukta"/>
                  </a:defRPr>
                </a:lvl1pPr>
                <a:lvl2pPr marL="914400" marR="0" lvl="1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ukta"/>
                  <a:buChar char="○"/>
                  <a:defRPr sz="1600" b="0" i="0" u="none" strike="noStrike" cap="none">
                    <a:solidFill>
                      <a:schemeClr val="dk1"/>
                    </a:solidFill>
                    <a:latin typeface="Mukta"/>
                    <a:ea typeface="Mukta"/>
                    <a:cs typeface="Mukta"/>
                    <a:sym typeface="Mukta"/>
                  </a:defRPr>
                </a:lvl2pPr>
                <a:lvl3pPr marL="1371600" marR="0" lvl="2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ukta"/>
                  <a:buChar char="■"/>
                  <a:defRPr sz="1600" b="0" i="0" u="none" strike="noStrike" cap="none">
                    <a:solidFill>
                      <a:schemeClr val="dk1"/>
                    </a:solidFill>
                    <a:latin typeface="Mukta"/>
                    <a:ea typeface="Mukta"/>
                    <a:cs typeface="Mukta"/>
                    <a:sym typeface="Mukta"/>
                  </a:defRPr>
                </a:lvl3pPr>
                <a:lvl4pPr marL="1828800" marR="0" lvl="3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ukta"/>
                  <a:buChar char="●"/>
                  <a:defRPr sz="1600" b="0" i="0" u="none" strike="noStrike" cap="none">
                    <a:solidFill>
                      <a:schemeClr val="dk1"/>
                    </a:solidFill>
                    <a:latin typeface="Mukta"/>
                    <a:ea typeface="Mukta"/>
                    <a:cs typeface="Mukta"/>
                    <a:sym typeface="Mukta"/>
                  </a:defRPr>
                </a:lvl4pPr>
                <a:lvl5pPr marL="2286000" marR="0" lvl="4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ukta"/>
                  <a:buChar char="○"/>
                  <a:defRPr sz="1600" b="0" i="0" u="none" strike="noStrike" cap="none">
                    <a:solidFill>
                      <a:schemeClr val="dk1"/>
                    </a:solidFill>
                    <a:latin typeface="Mukta"/>
                    <a:ea typeface="Mukta"/>
                    <a:cs typeface="Mukta"/>
                    <a:sym typeface="Mukta"/>
                  </a:defRPr>
                </a:lvl5pPr>
                <a:lvl6pPr marL="2743200" marR="0" lvl="5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ukta"/>
                  <a:buChar char="■"/>
                  <a:defRPr sz="1600" b="0" i="0" u="none" strike="noStrike" cap="none">
                    <a:solidFill>
                      <a:schemeClr val="dk1"/>
                    </a:solidFill>
                    <a:latin typeface="Mukta"/>
                    <a:ea typeface="Mukta"/>
                    <a:cs typeface="Mukta"/>
                    <a:sym typeface="Mukta"/>
                  </a:defRPr>
                </a:lvl6pPr>
                <a:lvl7pPr marL="3200400" marR="0" lvl="6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ukta"/>
                  <a:buChar char="●"/>
                  <a:defRPr sz="1600" b="0" i="0" u="none" strike="noStrike" cap="none">
                    <a:solidFill>
                      <a:schemeClr val="dk1"/>
                    </a:solidFill>
                    <a:latin typeface="Mukta"/>
                    <a:ea typeface="Mukta"/>
                    <a:cs typeface="Mukta"/>
                    <a:sym typeface="Mukta"/>
                  </a:defRPr>
                </a:lvl7pPr>
                <a:lvl8pPr marL="3657600" marR="0" lvl="7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ukta"/>
                  <a:buChar char="○"/>
                  <a:defRPr sz="1600" b="0" i="0" u="none" strike="noStrike" cap="none">
                    <a:solidFill>
                      <a:schemeClr val="dk1"/>
                    </a:solidFill>
                    <a:latin typeface="Mukta"/>
                    <a:ea typeface="Mukta"/>
                    <a:cs typeface="Mukta"/>
                    <a:sym typeface="Mukta"/>
                  </a:defRPr>
                </a:lvl8pPr>
                <a:lvl9pPr marL="4114800" marR="0" lvl="8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ukta"/>
                  <a:buChar char="■"/>
                  <a:defRPr sz="1600" b="0" i="0" u="none" strike="noStrike" cap="none">
                    <a:solidFill>
                      <a:schemeClr val="dk1"/>
                    </a:solidFill>
                    <a:latin typeface="Mukta"/>
                    <a:ea typeface="Mukta"/>
                    <a:cs typeface="Mukta"/>
                    <a:sym typeface="Mukta"/>
                  </a:defRPr>
                </a:lvl9pPr>
              </a:lstStyle>
              <a:p>
                <a:r>
                  <a:rPr lang="en-US" dirty="0">
                    <a:solidFill>
                      <a:schemeClr val="tx1"/>
                    </a:solidFill>
                    <a:latin typeface="DIN Condensed" pitchFamily="2" charset="0"/>
                  </a:rPr>
                  <a:t>CommonsenseQA</a:t>
                </a:r>
                <a:r>
                  <a:rPr lang="en-US" dirty="0">
                    <a:solidFill>
                      <a:schemeClr val="tx1"/>
                    </a:solidFill>
                  </a:rPr>
                  <a:t> shows a rapid performance increase in F1 score</a:t>
                </a:r>
              </a:p>
              <a:p>
                <a:pPr marL="127000" indent="0">
                  <a:buNone/>
                  <a:tabLst>
                    <a:tab pos="438150" algn="l"/>
                  </a:tabLst>
                </a:pPr>
                <a:r>
                  <a:rPr lang="en-GB" b="1" dirty="0">
                    <a:latin typeface="MuktaMahee Regular" panose="020B0000000000000000" pitchFamily="34" charset="77"/>
                    <a:cs typeface="MuktaMahee Regular" panose="020B0000000000000000" pitchFamily="34" charset="77"/>
                    <a:sym typeface="Wingdings" pitchFamily="2" charset="2"/>
                  </a:rPr>
                  <a:t>➜	</a:t>
                </a:r>
                <a:r>
                  <a:rPr lang="en-GB" dirty="0">
                    <a:latin typeface="MuktaMahee Regular" panose="020B0000000000000000" pitchFamily="34" charset="77"/>
                    <a:cs typeface="MuktaMahee Regular" panose="020B0000000000000000" pitchFamily="34" charset="77"/>
                    <a:sym typeface="Wingdings" pitchFamily="2" charset="2"/>
                  </a:rPr>
                  <a:t>Likely follows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uktaMahee Regular" panose="020B0000000000000000" pitchFamily="34" charset="77"/>
                          </a:rPr>
                        </m:ctrlPr>
                      </m:sSubPr>
                      <m:e>
                        <m:r>
                          <a:rPr lang="en-GB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uktaMahee Regular" panose="020B0000000000000000" pitchFamily="34" charset="77"/>
                          </a:rPr>
                          <m:t>𝓗</m:t>
                        </m:r>
                      </m:e>
                      <m:sub>
                        <m:r>
                          <a:rPr lang="de-DE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uktaMahee Regular" panose="020B0000000000000000" pitchFamily="34" charset="77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GB" b="1" dirty="0">
                    <a:latin typeface="MuktaMahee Regular" panose="020B0000000000000000" pitchFamily="34" charset="77"/>
                    <a:cs typeface="MuktaMahee Regular" panose="020B0000000000000000" pitchFamily="34" charset="77"/>
                    <a:sym typeface="Wingdings" pitchFamily="2" charset="2"/>
                  </a:rPr>
                  <a:t>➜  </a:t>
                </a:r>
                <a:r>
                  <a:rPr lang="en-GB" dirty="0">
                    <a:latin typeface="MuktaMahee Regular" panose="020B0000000000000000" pitchFamily="34" charset="77"/>
                    <a:cs typeface="MuktaMahee Regular" panose="020B0000000000000000" pitchFamily="34" charset="77"/>
                    <a:sym typeface="Wingdings" pitchFamily="2" charset="2"/>
                  </a:rPr>
                  <a:t>bad results due 	to</a:t>
                </a:r>
                <a:r>
                  <a:rPr lang="en-GB" b="1" dirty="0">
                    <a:latin typeface="MuktaMahee Regular" panose="020B0000000000000000" pitchFamily="34" charset="77"/>
                    <a:cs typeface="MuktaMahee Regular" panose="020B0000000000000000" pitchFamily="34" charset="77"/>
                    <a:sym typeface="Wingdings" pitchFamily="2" charset="2"/>
                  </a:rPr>
                  <a:t> </a:t>
                </a:r>
                <a:r>
                  <a:rPr lang="en-GB" dirty="0">
                    <a:latin typeface="MuktaMahee Regular" panose="020B0000000000000000" pitchFamily="34" charset="77"/>
                    <a:cs typeface="MuktaMahee Regular" panose="020B0000000000000000" pitchFamily="34" charset="77"/>
                    <a:sym typeface="Wingdings" pitchFamily="2" charset="2"/>
                  </a:rPr>
                  <a:t>annotator’s bias</a:t>
                </a:r>
              </a:p>
              <a:p>
                <a:pPr marL="127000" indent="0">
                  <a:buNone/>
                  <a:tabLst>
                    <a:tab pos="438150" algn="l"/>
                  </a:tabLst>
                </a:pPr>
                <a:endParaRPr lang="en-US" sz="800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  <a:latin typeface="DIN Condensed" pitchFamily="2" charset="0"/>
                  </a:rPr>
                  <a:t>OpenBookQA</a:t>
                </a:r>
                <a:r>
                  <a:rPr lang="en-US" dirty="0">
                    <a:solidFill>
                      <a:schemeClr val="tx1"/>
                    </a:solidFill>
                  </a:rPr>
                  <a:t> shows a fast</a:t>
                </a:r>
              </a:p>
              <a:p>
                <a:pPr marL="127000" indent="0">
                  <a:buNone/>
                  <a:tabLst>
                    <a:tab pos="484188" algn="l"/>
                  </a:tabLst>
                </a:pPr>
                <a:r>
                  <a:rPr lang="en-US" dirty="0">
                    <a:solidFill>
                      <a:schemeClr val="tx1"/>
                    </a:solidFill>
                  </a:rPr>
                  <a:t>	performance increase in F1 score</a:t>
                </a:r>
              </a:p>
              <a:p>
                <a:pPr marL="127000" indent="0">
                  <a:buNone/>
                  <a:tabLst>
                    <a:tab pos="438150" algn="l"/>
                  </a:tabLst>
                </a:pPr>
                <a:r>
                  <a:rPr lang="en-GB" b="1" dirty="0">
                    <a:latin typeface="MuktaMahee Regular" panose="020B0000000000000000" pitchFamily="34" charset="77"/>
                    <a:cs typeface="MuktaMahee Regular" panose="020B0000000000000000" pitchFamily="34" charset="77"/>
                    <a:sym typeface="Wingdings" pitchFamily="2" charset="2"/>
                  </a:rPr>
                  <a:t>➜	</a:t>
                </a:r>
                <a:r>
                  <a:rPr lang="en-GB" dirty="0">
                    <a:latin typeface="MuktaMahee Regular" panose="020B0000000000000000" pitchFamily="34" charset="77"/>
                    <a:cs typeface="MuktaMahee Regular" panose="020B0000000000000000" pitchFamily="34" charset="77"/>
                    <a:sym typeface="Wingdings" pitchFamily="2" charset="2"/>
                  </a:rPr>
                  <a:t>Likely follows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uktaMahee Regular" panose="020B0000000000000000" pitchFamily="34" charset="77"/>
                          </a:rPr>
                        </m:ctrlPr>
                      </m:sSubPr>
                      <m:e>
                        <m:r>
                          <a:rPr lang="en-GB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uktaMahee Regular" panose="020B0000000000000000" pitchFamily="34" charset="77"/>
                          </a:rPr>
                          <m:t>𝓗</m:t>
                        </m:r>
                      </m:e>
                      <m:sub>
                        <m:r>
                          <a:rPr lang="de-DE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uktaMahee Regular" panose="020B0000000000000000" pitchFamily="34" charset="77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GB" b="1" dirty="0">
                    <a:latin typeface="MuktaMahee Regular" panose="020B0000000000000000" pitchFamily="34" charset="77"/>
                    <a:cs typeface="MuktaMahee Regular" panose="020B0000000000000000" pitchFamily="34" charset="77"/>
                    <a:sym typeface="Wingdings" pitchFamily="2" charset="2"/>
                  </a:rPr>
                  <a:t>➜ </a:t>
                </a:r>
                <a:r>
                  <a:rPr lang="en-GB" dirty="0">
                    <a:latin typeface="MuktaMahee Regular" panose="020B0000000000000000" pitchFamily="34" charset="77"/>
                    <a:cs typeface="MuktaMahee Regular" panose="020B0000000000000000" pitchFamily="34" charset="77"/>
                    <a:sym typeface="Wingdings" pitchFamily="2" charset="2"/>
                  </a:rPr>
                  <a:t>bad results due 	to</a:t>
                </a:r>
                <a:r>
                  <a:rPr lang="en-GB" b="1" dirty="0">
                    <a:latin typeface="MuktaMahee Regular" panose="020B0000000000000000" pitchFamily="34" charset="77"/>
                    <a:cs typeface="MuktaMahee Regular" panose="020B0000000000000000" pitchFamily="34" charset="77"/>
                    <a:sym typeface="Wingdings" pitchFamily="2" charset="2"/>
                  </a:rPr>
                  <a:t> </a:t>
                </a:r>
                <a:r>
                  <a:rPr lang="en-GB" dirty="0">
                    <a:latin typeface="MuktaMahee Regular" panose="020B0000000000000000" pitchFamily="34" charset="77"/>
                    <a:cs typeface="MuktaMahee Regular" panose="020B0000000000000000" pitchFamily="34" charset="77"/>
                    <a:sym typeface="Wingdings" pitchFamily="2" charset="2"/>
                  </a:rPr>
                  <a:t>annotator’s bias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127000" indent="0">
                  <a:buNone/>
                  <a:tabLst>
                    <a:tab pos="484188" algn="l"/>
                  </a:tabLst>
                </a:pPr>
                <a:endParaRPr lang="en-US" sz="800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  <a:latin typeface="DIN Condensed" pitchFamily="2" charset="0"/>
                  </a:rPr>
                  <a:t>MNLI</a:t>
                </a:r>
                <a:r>
                  <a:rPr lang="en-US" dirty="0">
                    <a:solidFill>
                      <a:schemeClr val="tx1"/>
                    </a:solidFill>
                  </a:rPr>
                  <a:t> shows no performance increase</a:t>
                </a:r>
              </a:p>
              <a:p>
                <a:pPr marL="127000" indent="0">
                  <a:buNone/>
                  <a:tabLst>
                    <a:tab pos="438150" algn="l"/>
                  </a:tabLst>
                </a:pPr>
                <a:r>
                  <a:rPr lang="en-GB" b="1" dirty="0">
                    <a:latin typeface="MuktaMahee Regular" panose="020B0000000000000000" pitchFamily="34" charset="77"/>
                    <a:cs typeface="MuktaMahee Regular" panose="020B0000000000000000" pitchFamily="34" charset="77"/>
                    <a:sym typeface="Wingdings" pitchFamily="2" charset="2"/>
                  </a:rPr>
                  <a:t>➜	</a:t>
                </a:r>
                <a:r>
                  <a:rPr lang="en-GB" dirty="0">
                    <a:latin typeface="MuktaMahee Regular" panose="020B0000000000000000" pitchFamily="34" charset="77"/>
                    <a:cs typeface="MuktaMahee Regular" panose="020B0000000000000000" pitchFamily="34" charset="77"/>
                    <a:sym typeface="Wingdings" pitchFamily="2" charset="2"/>
                  </a:rPr>
                  <a:t>Likely follows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uktaMahee Regular" panose="020B0000000000000000" pitchFamily="34" charset="77"/>
                          </a:rPr>
                        </m:ctrlPr>
                      </m:sSubPr>
                      <m:e>
                        <m:r>
                          <a:rPr lang="en-GB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uktaMahee Regular" panose="020B0000000000000000" pitchFamily="34" charset="77"/>
                          </a:rPr>
                          <m:t>𝓗</m:t>
                        </m:r>
                      </m:e>
                      <m:sub>
                        <m:r>
                          <a:rPr lang="de-DE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uktaMahee Regular" panose="020B0000000000000000" pitchFamily="34" charset="77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GB" b="1" dirty="0">
                    <a:latin typeface="MuktaMahee Regular" panose="020B0000000000000000" pitchFamily="34" charset="77"/>
                    <a:cs typeface="MuktaMahee Regular" panose="020B0000000000000000" pitchFamily="34" charset="77"/>
                    <a:sym typeface="Wingdings" pitchFamily="2" charset="2"/>
                  </a:rPr>
                  <a:t>➜ </a:t>
                </a:r>
                <a:r>
                  <a:rPr lang="en-GB" dirty="0">
                    <a:latin typeface="MuktaMahee Regular" panose="020B0000000000000000" pitchFamily="34" charset="77"/>
                    <a:cs typeface="MuktaMahee Regular" panose="020B0000000000000000" pitchFamily="34" charset="77"/>
                    <a:sym typeface="Wingdings" pitchFamily="2" charset="2"/>
                  </a:rPr>
                  <a:t>bad results 	happened by chance and the task 	may be just hard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127000" indent="0">
                  <a:buNone/>
                  <a:tabLst>
                    <a:tab pos="484188" algn="l"/>
                  </a:tabLst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Google Shape;7;p1">
                <a:extLst>
                  <a:ext uri="{FF2B5EF4-FFF2-40B4-BE49-F238E27FC236}">
                    <a16:creationId xmlns:a16="http://schemas.microsoft.com/office/drawing/2014/main" id="{5A56F702-68BC-8C49-A6AD-E5FAFFEC8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139" y="1276349"/>
                <a:ext cx="3852861" cy="3324227"/>
              </a:xfrm>
              <a:prstGeom prst="rect">
                <a:avLst/>
              </a:prstGeom>
              <a:blipFill>
                <a:blip r:embed="rId2"/>
                <a:stretch>
                  <a:fillRect b="-15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>
            <a:extLst>
              <a:ext uri="{FF2B5EF4-FFF2-40B4-BE49-F238E27FC236}">
                <a16:creationId xmlns:a16="http://schemas.microsoft.com/office/drawing/2014/main" id="{04CAFD8C-6ED3-914E-9461-7DB304332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265" y="1481235"/>
            <a:ext cx="2801966" cy="291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341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BDE2AF0-0B2B-3D40-A6BE-3E70BA2DB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Detecting bias </a:t>
            </a:r>
            <a:r>
              <a:rPr lang="en-US" noProof="0" dirty="0">
                <a:solidFill>
                  <a:schemeClr val="dk1">
                    <a:alpha val="25000"/>
                  </a:schemeClr>
                </a:solidFill>
              </a:rPr>
              <a:t>[Summary]</a:t>
            </a:r>
            <a:endParaRPr lang="en-US" noProof="0" dirty="0"/>
          </a:p>
        </p:txBody>
      </p:sp>
      <p:sp>
        <p:nvSpPr>
          <p:cNvPr id="87" name="Freihandform 86">
            <a:extLst>
              <a:ext uri="{FF2B5EF4-FFF2-40B4-BE49-F238E27FC236}">
                <a16:creationId xmlns:a16="http://schemas.microsoft.com/office/drawing/2014/main" id="{09E73F20-433B-964B-9211-2DF302ABB0A2}"/>
              </a:ext>
            </a:extLst>
          </p:cNvPr>
          <p:cNvSpPr/>
          <p:nvPr/>
        </p:nvSpPr>
        <p:spPr>
          <a:xfrm>
            <a:off x="4197032" y="2519534"/>
            <a:ext cx="1906498" cy="1789329"/>
          </a:xfrm>
          <a:custGeom>
            <a:avLst/>
            <a:gdLst>
              <a:gd name="connsiteX0" fmla="*/ 978715 w 1906498"/>
              <a:gd name="connsiteY0" fmla="*/ 235069 h 1815643"/>
              <a:gd name="connsiteX1" fmla="*/ 359515 w 1906498"/>
              <a:gd name="connsiteY1" fmla="*/ 907821 h 1815643"/>
              <a:gd name="connsiteX2" fmla="*/ 978715 w 1906498"/>
              <a:gd name="connsiteY2" fmla="*/ 1580573 h 1815643"/>
              <a:gd name="connsiteX3" fmla="*/ 1597915 w 1906498"/>
              <a:gd name="connsiteY3" fmla="*/ 907821 h 1815643"/>
              <a:gd name="connsiteX4" fmla="*/ 978715 w 1906498"/>
              <a:gd name="connsiteY4" fmla="*/ 235069 h 1815643"/>
              <a:gd name="connsiteX5" fmla="*/ 0 w 1906498"/>
              <a:gd name="connsiteY5" fmla="*/ 0 h 1815643"/>
              <a:gd name="connsiteX6" fmla="*/ 1906498 w 1906498"/>
              <a:gd name="connsiteY6" fmla="*/ 0 h 1815643"/>
              <a:gd name="connsiteX7" fmla="*/ 1906498 w 1906498"/>
              <a:gd name="connsiteY7" fmla="*/ 1815643 h 1815643"/>
              <a:gd name="connsiteX8" fmla="*/ 0 w 1906498"/>
              <a:gd name="connsiteY8" fmla="*/ 1815643 h 181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6498" h="1815643">
                <a:moveTo>
                  <a:pt x="978715" y="235069"/>
                </a:moveTo>
                <a:cubicBezTo>
                  <a:pt x="636740" y="235069"/>
                  <a:pt x="359515" y="536270"/>
                  <a:pt x="359515" y="907821"/>
                </a:cubicBezTo>
                <a:cubicBezTo>
                  <a:pt x="359515" y="1279372"/>
                  <a:pt x="636740" y="1580573"/>
                  <a:pt x="978715" y="1580573"/>
                </a:cubicBezTo>
                <a:cubicBezTo>
                  <a:pt x="1320690" y="1580573"/>
                  <a:pt x="1597915" y="1279372"/>
                  <a:pt x="1597915" y="907821"/>
                </a:cubicBezTo>
                <a:cubicBezTo>
                  <a:pt x="1597915" y="536270"/>
                  <a:pt x="1320690" y="235069"/>
                  <a:pt x="978715" y="235069"/>
                </a:cubicBezTo>
                <a:close/>
                <a:moveTo>
                  <a:pt x="0" y="0"/>
                </a:moveTo>
                <a:lnTo>
                  <a:pt x="1906498" y="0"/>
                </a:lnTo>
                <a:lnTo>
                  <a:pt x="1906498" y="1815643"/>
                </a:lnTo>
                <a:lnTo>
                  <a:pt x="0" y="18156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31" name="Google Shape;7;p1">
            <a:extLst>
              <a:ext uri="{FF2B5EF4-FFF2-40B4-BE49-F238E27FC236}">
                <a16:creationId xmlns:a16="http://schemas.microsoft.com/office/drawing/2014/main" id="{5A56F702-68BC-8C49-A6AD-E5FAFFEC8E1B}"/>
              </a:ext>
            </a:extLst>
          </p:cNvPr>
          <p:cNvSpPr txBox="1">
            <a:spLocks/>
          </p:cNvSpPr>
          <p:nvPr/>
        </p:nvSpPr>
        <p:spPr>
          <a:xfrm>
            <a:off x="719139" y="1276349"/>
            <a:ext cx="7704000" cy="3324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●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○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■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●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○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■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●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○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■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9pPr>
          </a:lstStyle>
          <a:p>
            <a:pPr marL="7938" indent="0">
              <a:buNone/>
              <a:tabLst>
                <a:tab pos="484188" algn="l"/>
              </a:tabLst>
            </a:pPr>
            <a:r>
              <a:rPr lang="en-US" sz="2400" dirty="0" err="1"/>
              <a:t>Geva</a:t>
            </a:r>
            <a:r>
              <a:rPr lang="en-US" sz="2400" dirty="0"/>
              <a:t> et al. conducted three experiments</a:t>
            </a:r>
          </a:p>
          <a:p>
            <a:pPr marL="0" lvl="0" indent="0">
              <a:buNone/>
            </a:pPr>
            <a:endParaRPr lang="en-US" sz="2400" dirty="0"/>
          </a:p>
          <a:p>
            <a:pPr marL="0" lvl="0" indent="0">
              <a:buNone/>
            </a:pPr>
            <a:r>
              <a:rPr lang="en-US" sz="2400" dirty="0"/>
              <a:t>1. Utility of annotator information</a:t>
            </a:r>
          </a:p>
          <a:p>
            <a:pPr marL="0" lvl="0" indent="0">
              <a:buNone/>
            </a:pPr>
            <a:r>
              <a:rPr lang="en-US" sz="2400" dirty="0"/>
              <a:t>2. Annotator recognition</a:t>
            </a:r>
          </a:p>
          <a:p>
            <a:pPr marL="0" lvl="0" indent="0">
              <a:buNone/>
            </a:pPr>
            <a:r>
              <a:rPr lang="en-US" sz="2400" dirty="0"/>
              <a:t>3. Generalization across annotators</a:t>
            </a:r>
          </a:p>
          <a:p>
            <a:pPr marL="127000" indent="0">
              <a:buNone/>
              <a:tabLst>
                <a:tab pos="484188" algn="l"/>
              </a:tabLst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4184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ADC8F-4286-4CEB-8144-BB00AC80F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1405500"/>
            <a:ext cx="3174667" cy="2332500"/>
          </a:xfrm>
        </p:spPr>
        <p:txBody>
          <a:bodyPr/>
          <a:lstStyle/>
          <a:p>
            <a:r>
              <a:rPr lang="en-US" sz="4800" noProof="0" dirty="0"/>
              <a:t>Debiasing</a:t>
            </a:r>
          </a:p>
        </p:txBody>
      </p:sp>
    </p:spTree>
    <p:extLst>
      <p:ext uri="{BB962C8B-B14F-4D97-AF65-F5344CB8AC3E}">
        <p14:creationId xmlns:p14="http://schemas.microsoft.com/office/powerpoint/2010/main" val="11598500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9C9B-86A6-4791-B3BE-10103280E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Debiasing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4CE21-FD12-40AC-88E4-74A001D9F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next section we will be shifting away from the idea of an annotator bias induced by very few people to a different form of bias:</a:t>
            </a:r>
          </a:p>
          <a:p>
            <a:pPr lvl="1"/>
            <a:r>
              <a:rPr lang="en-US" noProof="0" dirty="0"/>
              <a:t>Societal and structural bias, often encountered in huge large-scale corpora sourced from the internet</a:t>
            </a:r>
          </a:p>
          <a:p>
            <a:pPr lvl="1"/>
            <a:r>
              <a:rPr lang="en-US" dirty="0"/>
              <a:t>These corpora have billion of sentences which are impossible to scan by hand</a:t>
            </a:r>
          </a:p>
          <a:p>
            <a:pPr lvl="1"/>
            <a:r>
              <a:rPr lang="en-US" noProof="0" dirty="0"/>
              <a:t>However, powerful models like GPT-3 will certainly pick up biases if they occur often enough</a:t>
            </a:r>
          </a:p>
          <a:p>
            <a:r>
              <a:rPr lang="en-US" dirty="0"/>
              <a:t>In the following, we will quickly discuss the types of models that pick up these biases, skim over proposed solutions and more thoroughly enlighten a recent work</a:t>
            </a:r>
            <a:endParaRPr lang="en-US" noProof="0" dirty="0"/>
          </a:p>
          <a:p>
            <a:pPr lvl="1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3448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9C9B-86A6-4791-B3BE-10103280E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Debiasing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4CE21-FD12-40AC-88E4-74A001D9F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9" y="1276349"/>
            <a:ext cx="8222401" cy="3311525"/>
          </a:xfrm>
        </p:spPr>
        <p:txBody>
          <a:bodyPr/>
          <a:lstStyle/>
          <a:p>
            <a:pPr marL="127000" indent="0">
              <a:buNone/>
              <a:tabLst>
                <a:tab pos="446088" algn="l"/>
              </a:tabLst>
            </a:pPr>
            <a:r>
              <a:rPr lang="en-US" dirty="0"/>
              <a:t>All NLP models pick up unfair biases from data and can produce toxic output, e.g.,</a:t>
            </a:r>
          </a:p>
          <a:p>
            <a:pPr>
              <a:buFont typeface="Courier New" panose="02070309020205020404" pitchFamily="49" charset="0"/>
              <a:buChar char="o"/>
              <a:tabLst>
                <a:tab pos="446088" algn="l"/>
              </a:tabLst>
            </a:pPr>
            <a:r>
              <a:rPr lang="en-US" dirty="0"/>
              <a:t>Static word embeddings (e.g., CBOW, Skip-Gram, </a:t>
            </a:r>
            <a:r>
              <a:rPr lang="en-US" dirty="0" err="1"/>
              <a:t>fastText</a:t>
            </a:r>
            <a:r>
              <a:rPr lang="en-US" dirty="0"/>
              <a:t>, etc.)</a:t>
            </a:r>
          </a:p>
          <a:p>
            <a:pPr>
              <a:buFont typeface="Courier New" panose="02070309020205020404" pitchFamily="49" charset="0"/>
              <a:buChar char="o"/>
              <a:tabLst>
                <a:tab pos="446088" algn="l"/>
              </a:tabLst>
            </a:pPr>
            <a:r>
              <a:rPr lang="en-US" dirty="0"/>
              <a:t>Contextualized word embeddings (e.g., </a:t>
            </a:r>
            <a:r>
              <a:rPr lang="en-US" dirty="0" err="1"/>
              <a:t>GloVe</a:t>
            </a:r>
            <a:r>
              <a:rPr lang="en-US" dirty="0"/>
              <a:t>, </a:t>
            </a:r>
            <a:r>
              <a:rPr lang="en-US" dirty="0" err="1"/>
              <a:t>ELMo</a:t>
            </a:r>
            <a:r>
              <a:rPr lang="en-US" dirty="0"/>
              <a:t>, BERT embeddings, etc.)</a:t>
            </a:r>
          </a:p>
          <a:p>
            <a:pPr>
              <a:buFont typeface="Courier New" panose="02070309020205020404" pitchFamily="49" charset="0"/>
              <a:buChar char="o"/>
              <a:tabLst>
                <a:tab pos="446088" algn="l"/>
              </a:tabLst>
            </a:pPr>
            <a:r>
              <a:rPr lang="en-US" dirty="0"/>
              <a:t>Pre-trained language models (GPT-2, GPT-3, BERT, T5, etc.)</a:t>
            </a:r>
          </a:p>
          <a:p>
            <a:pPr>
              <a:tabLst>
                <a:tab pos="446088" algn="l"/>
              </a:tabLst>
            </a:pPr>
            <a:endParaRPr lang="en-US" dirty="0"/>
          </a:p>
          <a:p>
            <a:pPr>
              <a:tabLst>
                <a:tab pos="446088" algn="l"/>
              </a:tabLst>
            </a:pPr>
            <a:r>
              <a:rPr lang="en-US" dirty="0"/>
              <a:t>For most models various debiasing algorithms have been proposed.</a:t>
            </a:r>
          </a:p>
          <a:p>
            <a:pPr>
              <a:tabLst>
                <a:tab pos="446088" algn="l"/>
              </a:tabLst>
            </a:pPr>
            <a:r>
              <a:rPr lang="en-US" dirty="0"/>
              <a:t>Quickly take a look the following approach by Schick, Udupa and </a:t>
            </a:r>
            <a:r>
              <a:rPr lang="en-US" dirty="0" err="1"/>
              <a:t>Schütze</a:t>
            </a:r>
            <a:r>
              <a:rPr lang="en-US" dirty="0"/>
              <a:t> (2021) [10]:</a:t>
            </a:r>
          </a:p>
          <a:p>
            <a:pPr marL="127000" indent="0">
              <a:buNone/>
              <a:tabLst>
                <a:tab pos="446088" algn="l"/>
              </a:tabLst>
            </a:pPr>
            <a:r>
              <a:rPr lang="en-US" i="1" dirty="0"/>
              <a:t>	“Self-Diagnosis and Self-Debiasing: A Proposal for Reducing Corpus-Based Bias in NLP “ </a:t>
            </a:r>
          </a:p>
        </p:txBody>
      </p:sp>
    </p:spTree>
    <p:extLst>
      <p:ext uri="{BB962C8B-B14F-4D97-AF65-F5344CB8AC3E}">
        <p14:creationId xmlns:p14="http://schemas.microsoft.com/office/powerpoint/2010/main" val="6105052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9C9B-86A6-4791-B3BE-10103280E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61411"/>
            <a:ext cx="10389808" cy="592200"/>
          </a:xfrm>
        </p:spPr>
        <p:txBody>
          <a:bodyPr/>
          <a:lstStyle/>
          <a:p>
            <a:r>
              <a:rPr lang="en-US" noProof="0" dirty="0"/>
              <a:t>Debiasing </a:t>
            </a: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[self-diagnosis]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4CE21-FD12-40AC-88E4-74A001D9F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9" y="1276350"/>
            <a:ext cx="7704002" cy="807225"/>
          </a:xfrm>
        </p:spPr>
        <p:txBody>
          <a:bodyPr/>
          <a:lstStyle/>
          <a:p>
            <a:pPr marL="127000" indent="0">
              <a:buNone/>
            </a:pPr>
            <a:r>
              <a:rPr lang="en-US" b="1" dirty="0"/>
              <a:t>Bias type: </a:t>
            </a:r>
            <a:r>
              <a:rPr lang="en-US" dirty="0"/>
              <a:t>undesired and harmful output (e.g., toxic, hateful language)</a:t>
            </a:r>
          </a:p>
          <a:p>
            <a:pPr marL="127000" indent="0">
              <a:buNone/>
            </a:pPr>
            <a:endParaRPr lang="en-US" b="1" dirty="0"/>
          </a:p>
          <a:p>
            <a:pPr marL="127000" indent="0">
              <a:buNone/>
            </a:pPr>
            <a:r>
              <a:rPr lang="en-US" b="1" dirty="0"/>
              <a:t>Idea: </a:t>
            </a:r>
            <a:r>
              <a:rPr lang="en-US" dirty="0"/>
              <a:t>Does a pretrained language model </a:t>
            </a:r>
            <a:r>
              <a:rPr lang="en-US" i="1" dirty="0"/>
              <a:t>know</a:t>
            </a:r>
            <a:r>
              <a:rPr lang="en-US" dirty="0"/>
              <a:t> when they produce undesirable output?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1A5022D1-7BFC-4A3C-812B-29696C217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603" y="2309076"/>
            <a:ext cx="2543355" cy="127253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CCD3B93-6264-47A7-B30A-DADAA0FB2A12}"/>
              </a:ext>
            </a:extLst>
          </p:cNvPr>
          <p:cNvSpPr txBox="1">
            <a:spLocks/>
          </p:cNvSpPr>
          <p:nvPr/>
        </p:nvSpPr>
        <p:spPr>
          <a:xfrm>
            <a:off x="719999" y="2245575"/>
            <a:ext cx="3665734" cy="269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●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○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■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●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○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■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●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○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■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9pPr>
          </a:lstStyle>
          <a:p>
            <a:pPr marL="127000" indent="0">
              <a:buFont typeface="Mukta"/>
              <a:buNone/>
            </a:pPr>
            <a:r>
              <a:rPr lang="en-US" b="1" dirty="0"/>
              <a:t>Approach:</a:t>
            </a:r>
            <a:r>
              <a:rPr lang="en-US" dirty="0"/>
              <a:t> Follows a few-short learning idea. Provide a general description of the undesirable categories and </a:t>
            </a:r>
            <a:r>
              <a:rPr lang="en-US" i="1" dirty="0"/>
              <a:t>ask</a:t>
            </a:r>
            <a:r>
              <a:rPr lang="en-US" dirty="0"/>
              <a:t> the model whether its output belongs the these categories</a:t>
            </a:r>
          </a:p>
          <a:p>
            <a:pPr marL="127000" indent="0">
              <a:buFont typeface="Mukta"/>
              <a:buNone/>
            </a:pPr>
            <a:endParaRPr lang="en-US" dirty="0"/>
          </a:p>
          <a:p>
            <a:pPr marL="127000" indent="0">
              <a:buFont typeface="Mukta"/>
              <a:buNone/>
            </a:pPr>
            <a:r>
              <a:rPr lang="en-US" dirty="0"/>
              <a:t>We do this by using a self-diagnosis template.</a:t>
            </a:r>
          </a:p>
          <a:p>
            <a:pPr marL="127000" indent="0">
              <a:buFont typeface="Mukta"/>
              <a:buNone/>
            </a:pPr>
            <a:endParaRPr lang="en-US" dirty="0"/>
          </a:p>
        </p:txBody>
      </p:sp>
      <p:pic>
        <p:nvPicPr>
          <p:cNvPr id="13" name="Picture 1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3C0B9C8-DA74-4268-BD8A-1559D39D4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4527" y="3903677"/>
            <a:ext cx="2493431" cy="5072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420323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9C9B-86A6-4791-B3BE-10103280E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Debiasing </a:t>
            </a: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[self-diagnosis]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B4CE21-FD12-40AC-88E4-74A001D9FE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9999" y="1276349"/>
                <a:ext cx="7704863" cy="3311526"/>
              </a:xfrm>
            </p:spPr>
            <p:txBody>
              <a:bodyPr/>
              <a:lstStyle/>
              <a:p>
                <a:pPr marL="127000" indent="0">
                  <a:buFont typeface="Mukta"/>
                  <a:buNone/>
                  <a:tabLst>
                    <a:tab pos="446088" algn="l"/>
                  </a:tabLst>
                </a:pPr>
                <a:r>
                  <a:rPr lang="en-US" dirty="0"/>
                  <a:t>We estimate the probability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exhibiting</a:t>
                </a:r>
              </a:p>
              <a:p>
                <a:pPr marL="127000" indent="0">
                  <a:buFont typeface="Mukta"/>
                  <a:buNone/>
                  <a:tabLst>
                    <a:tab pos="446088" algn="l"/>
                  </a:tabLst>
                </a:pPr>
                <a:r>
                  <a:rPr lang="en-US" dirty="0"/>
                  <a:t>attribute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/>
                  <a:t> as</a:t>
                </a:r>
                <a:endParaRPr lang="en-US" sz="800" dirty="0"/>
              </a:p>
              <a:p>
                <a:pPr marL="127000" indent="0">
                  <a:buNone/>
                  <a:tabLst>
                    <a:tab pos="446088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Yes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sdg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∈{</m:t>
                              </m:r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Yes</m:t>
                              </m:r>
                              <m:r>
                                <a:rPr lang="de-DE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No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 i="0">
                                      <a:latin typeface="Cambria Math" panose="02040503050406030204" pitchFamily="18" charset="0"/>
                                    </a:rPr>
                                    <m:t>sdg</m:t>
                                  </m:r>
                                  <m:d>
                                    <m:d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1" i="1" smtClean="0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</m:d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GB" b="1" dirty="0">
                  <a:latin typeface="MuktaMahee Regular" panose="020B0000000000000000" pitchFamily="34" charset="77"/>
                  <a:cs typeface="MuktaMahee Regular" panose="020B0000000000000000" pitchFamily="34" charset="77"/>
                  <a:sym typeface="Wingdings" pitchFamily="2" charset="2"/>
                </a:endParaRPr>
              </a:p>
              <a:p>
                <a:pPr marL="127000" indent="0">
                  <a:buNone/>
                  <a:tabLst>
                    <a:tab pos="446088" algn="l"/>
                  </a:tabLst>
                </a:pPr>
                <a:r>
                  <a:rPr lang="en-GB" dirty="0">
                    <a:latin typeface="MuktaMahee Regular" panose="020B0000000000000000" pitchFamily="34" charset="77"/>
                    <a:cs typeface="MuktaMahee Regular" panose="020B0000000000000000" pitchFamily="34" charset="77"/>
                    <a:sym typeface="Wingdings" pitchFamily="2" charset="2"/>
                  </a:rPr>
                  <a:t>and if</a:t>
                </a:r>
                <a:r>
                  <a:rPr lang="en-GB" b="1" dirty="0">
                    <a:latin typeface="MuktaMahee Regular" panose="020B0000000000000000" pitchFamily="34" charset="77"/>
                    <a:cs typeface="MuktaMahee Regular" panose="020B0000000000000000" pitchFamily="34" charset="77"/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GB" b="1" dirty="0">
                    <a:latin typeface="MuktaMahee Regular" panose="020B0000000000000000" pitchFamily="34" charset="77"/>
                    <a:cs typeface="MuktaMahee Regular" panose="020B0000000000000000" pitchFamily="34" charset="77"/>
                    <a:sym typeface="Wingdings" pitchFamily="2" charset="2"/>
                  </a:rPr>
                  <a:t> </a:t>
                </a:r>
                <a:r>
                  <a:rPr lang="en-GB" dirty="0">
                    <a:latin typeface="MuktaMahee Regular" panose="020B0000000000000000" pitchFamily="34" charset="77"/>
                    <a:cs typeface="MuktaMahee Regular" panose="020B0000000000000000" pitchFamily="34" charset="77"/>
                    <a:sym typeface="Wingdings" pitchFamily="2" charset="2"/>
                  </a:rPr>
                  <a:t>we conclude a biased answer.</a:t>
                </a:r>
              </a:p>
              <a:p>
                <a:pPr marL="127000" indent="0">
                  <a:buNone/>
                  <a:tabLst>
                    <a:tab pos="446088" algn="l"/>
                  </a:tabLst>
                </a:pPr>
                <a:endParaRPr lang="en-GB" b="1" dirty="0">
                  <a:latin typeface="MuktaMahee Regular" panose="020B0000000000000000" pitchFamily="34" charset="77"/>
                  <a:cs typeface="MuktaMahee Regular" panose="020B0000000000000000" pitchFamily="34" charset="77"/>
                  <a:sym typeface="Wingdings" pitchFamily="2" charset="2"/>
                </a:endParaRPr>
              </a:p>
              <a:p>
                <a:pPr marL="127000" indent="0">
                  <a:buNone/>
                  <a:tabLst>
                    <a:tab pos="446088" algn="l"/>
                  </a:tabLst>
                </a:pPr>
                <a:r>
                  <a:rPr lang="en-GB" b="1" dirty="0">
                    <a:latin typeface="MuktaMahee Regular" panose="020B0000000000000000" pitchFamily="34" charset="77"/>
                    <a:cs typeface="MuktaMahee Regular" panose="020B0000000000000000" pitchFamily="34" charset="77"/>
                    <a:sym typeface="Wingdings" pitchFamily="2" charset="2"/>
                  </a:rPr>
                  <a:t>➜ 	</a:t>
                </a:r>
                <a:r>
                  <a:rPr lang="en-US" dirty="0"/>
                  <a:t>With increasing capacity the pre-trained</a:t>
                </a:r>
              </a:p>
              <a:p>
                <a:pPr marL="127000" indent="0">
                  <a:buNone/>
                  <a:tabLst>
                    <a:tab pos="446088" algn="l"/>
                  </a:tabLst>
                </a:pPr>
                <a:r>
                  <a:rPr lang="en-US" dirty="0"/>
                  <a:t>	model becomes well-aware of the types of</a:t>
                </a:r>
              </a:p>
              <a:p>
                <a:pPr marL="127000" indent="0">
                  <a:buNone/>
                  <a:tabLst>
                    <a:tab pos="446088" algn="l"/>
                  </a:tabLst>
                </a:pPr>
                <a:r>
                  <a:rPr lang="en-US" dirty="0"/>
                  <a:t>	harmful outputs it produce.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B4CE21-FD12-40AC-88E4-74A001D9FE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9999" y="1276349"/>
                <a:ext cx="7704863" cy="331152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0EE8BA44-9E59-4EA5-8137-AF1C1D07D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9443" y="1550089"/>
            <a:ext cx="1820123" cy="2419792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9D24E4D-36C7-4823-84DA-B05BE3691629}"/>
              </a:ext>
            </a:extLst>
          </p:cNvPr>
          <p:cNvSpPr txBox="1">
            <a:spLocks/>
          </p:cNvSpPr>
          <p:nvPr/>
        </p:nvSpPr>
        <p:spPr>
          <a:xfrm>
            <a:off x="719138" y="3518815"/>
            <a:ext cx="4839262" cy="880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●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○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■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●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○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■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●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○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■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9pPr>
          </a:lstStyle>
          <a:p>
            <a:pPr marL="127000" indent="0">
              <a:buFont typeface="Mukta"/>
              <a:buNone/>
              <a:tabLst>
                <a:tab pos="446088" algn="l"/>
              </a:tabLst>
            </a:pPr>
            <a:r>
              <a:rPr lang="en-GB" b="1" dirty="0">
                <a:latin typeface="MuktaMahee Regular" panose="020B0000000000000000" pitchFamily="34" charset="77"/>
                <a:cs typeface="MuktaMahee Regular" panose="020B0000000000000000" pitchFamily="34" charset="77"/>
                <a:sym typeface="Wingdings" pitchFamily="2" charset="2"/>
              </a:rPr>
              <a:t>➜</a:t>
            </a:r>
            <a:r>
              <a:rPr lang="en-US" b="1" dirty="0">
                <a:latin typeface="MuktaMahee Regular" panose="020B0000000000000000" pitchFamily="34" charset="77"/>
                <a:cs typeface="MuktaMahee Regular" panose="020B0000000000000000" pitchFamily="34" charset="77"/>
                <a:sym typeface="Wingdings" pitchFamily="2" charset="2"/>
              </a:rPr>
              <a:t> 	</a:t>
            </a:r>
            <a:r>
              <a:rPr lang="en-US" dirty="0">
                <a:latin typeface="MuktaMahee Regular" panose="020B0000000000000000" pitchFamily="34" charset="77"/>
                <a:cs typeface="MuktaMahee Regular" panose="020B0000000000000000" pitchFamily="34" charset="77"/>
                <a:sym typeface="Wingdings" pitchFamily="2" charset="2"/>
              </a:rPr>
              <a:t>If the model recognizes these outputs it</a:t>
            </a:r>
          </a:p>
          <a:p>
            <a:pPr marL="127000" indent="0">
              <a:buFont typeface="Mukta"/>
              <a:buNone/>
              <a:tabLst>
                <a:tab pos="446088" algn="l"/>
              </a:tabLst>
            </a:pPr>
            <a:r>
              <a:rPr lang="en-US" dirty="0">
                <a:latin typeface="MuktaMahee Regular" panose="020B0000000000000000" pitchFamily="34" charset="77"/>
                <a:cs typeface="MuktaMahee Regular" panose="020B0000000000000000" pitchFamily="34" charset="77"/>
                <a:sym typeface="Wingdings" pitchFamily="2" charset="2"/>
              </a:rPr>
              <a:t>	might as well make use of that knowledge</a:t>
            </a:r>
          </a:p>
          <a:p>
            <a:pPr marL="127000" indent="0">
              <a:buFont typeface="Mukta"/>
              <a:buNone/>
              <a:tabLst>
                <a:tab pos="446088" algn="l"/>
              </a:tabLst>
            </a:pPr>
            <a:r>
              <a:rPr lang="en-US" dirty="0">
                <a:latin typeface="MuktaMahee Regular" panose="020B0000000000000000" pitchFamily="34" charset="77"/>
                <a:cs typeface="MuktaMahee Regular" panose="020B0000000000000000" pitchFamily="34" charset="77"/>
                <a:sym typeface="Wingdings" pitchFamily="2" charset="2"/>
              </a:rPr>
              <a:t>	to mitigate undesired predictions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191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0D75B8-A04D-5049-AD5B-FBE20C99C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noProof="0" dirty="0"/>
              <a:t>What is bias?</a:t>
            </a:r>
          </a:p>
        </p:txBody>
      </p:sp>
    </p:spTree>
    <p:extLst>
      <p:ext uri="{BB962C8B-B14F-4D97-AF65-F5344CB8AC3E}">
        <p14:creationId xmlns:p14="http://schemas.microsoft.com/office/powerpoint/2010/main" val="22919820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9C9B-86A6-4791-B3BE-10103280E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Debiasing </a:t>
            </a: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[self-debiasing]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B4CE21-FD12-40AC-88E4-74A001D9FE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9999" y="1276349"/>
                <a:ext cx="7704863" cy="3311526"/>
              </a:xfrm>
            </p:spPr>
            <p:txBody>
              <a:bodyPr/>
              <a:lstStyle/>
              <a:p>
                <a:pPr marL="127000" indent="0">
                  <a:buNone/>
                  <a:tabLst>
                    <a:tab pos="446088" algn="l"/>
                  </a:tabLst>
                </a:pPr>
                <a:r>
                  <a:rPr lang="en-GB" b="1" dirty="0">
                    <a:latin typeface="MuktaMahee Regular" panose="020B0000000000000000" pitchFamily="34" charset="77"/>
                    <a:cs typeface="MuktaMahee Regular" panose="020B0000000000000000" pitchFamily="34" charset="77"/>
                    <a:sym typeface="Wingdings" pitchFamily="2" charset="2"/>
                  </a:rPr>
                  <a:t>➜</a:t>
                </a:r>
                <a:r>
                  <a:rPr lang="en-US" b="1" dirty="0">
                    <a:latin typeface="MuktaMahee Regular" panose="020B0000000000000000" pitchFamily="34" charset="77"/>
                    <a:cs typeface="MuktaMahee Regular" panose="020B0000000000000000" pitchFamily="34" charset="77"/>
                    <a:sym typeface="Wingdings" pitchFamily="2" charset="2"/>
                  </a:rPr>
                  <a:t> 	</a:t>
                </a:r>
                <a:r>
                  <a:rPr lang="en-US" dirty="0">
                    <a:latin typeface="MuktaMahee Regular" panose="020B0000000000000000" pitchFamily="34" charset="77"/>
                    <a:cs typeface="MuktaMahee Regular" panose="020B0000000000000000" pitchFamily="34" charset="77"/>
                    <a:sym typeface="Wingdings" pitchFamily="2" charset="2"/>
                  </a:rPr>
                  <a:t>If the model recognizes these outputs, it might as well make use of that knowledge</a:t>
                </a:r>
              </a:p>
              <a:p>
                <a:pPr marL="127000" indent="0">
                  <a:buNone/>
                  <a:tabLst>
                    <a:tab pos="446088" algn="l"/>
                  </a:tabLst>
                </a:pPr>
                <a:r>
                  <a:rPr lang="en-US" dirty="0">
                    <a:latin typeface="MuktaMahee Regular" panose="020B0000000000000000" pitchFamily="34" charset="77"/>
                    <a:cs typeface="MuktaMahee Regular" panose="020B0000000000000000" pitchFamily="34" charset="77"/>
                    <a:sym typeface="Wingdings" pitchFamily="2" charset="2"/>
                  </a:rPr>
                  <a:t>	to mitigate undesired predictions</a:t>
                </a:r>
              </a:p>
              <a:p>
                <a:pPr marL="127000" indent="0">
                  <a:buNone/>
                  <a:tabLst>
                    <a:tab pos="446088" algn="l"/>
                  </a:tabLst>
                </a:pPr>
                <a:endParaRPr lang="en-US" dirty="0">
                  <a:latin typeface="MuktaMahee Regular" panose="020B0000000000000000" pitchFamily="34" charset="77"/>
                  <a:cs typeface="MuktaMahee Regular" panose="020B0000000000000000" pitchFamily="34" charset="77"/>
                  <a:sym typeface="Wingdings" pitchFamily="2" charset="2"/>
                </a:endParaRPr>
              </a:p>
              <a:p>
                <a:pPr marL="127000" indent="0">
                  <a:buNone/>
                  <a:tabLst>
                    <a:tab pos="446088" algn="l"/>
                  </a:tabLst>
                </a:pPr>
                <a:r>
                  <a:rPr lang="en-US" b="1" dirty="0">
                    <a:latin typeface="MuktaMahee Regular" panose="020B0000000000000000" pitchFamily="34" charset="77"/>
                    <a:cs typeface="MuktaMahee Regular" panose="020B0000000000000000" pitchFamily="34" charset="77"/>
                    <a:sym typeface="Wingdings" pitchFamily="2" charset="2"/>
                  </a:rPr>
                  <a:t>Idea:</a:t>
                </a:r>
                <a:r>
                  <a:rPr lang="en-US" dirty="0">
                    <a:latin typeface="MuktaMahee Regular" panose="020B0000000000000000" pitchFamily="34" charset="77"/>
                    <a:cs typeface="MuktaMahee Regular" panose="020B0000000000000000" pitchFamily="34" charset="77"/>
                    <a:sym typeface="Wingdings" pitchFamily="2" charset="2"/>
                  </a:rPr>
                  <a:t> have the language model use its internal knowledge such that it can adapt its generation process to reduce the probability of generating harmful/biased texts.</a:t>
                </a:r>
              </a:p>
              <a:p>
                <a:pPr marL="127000" indent="0">
                  <a:buNone/>
                  <a:tabLst>
                    <a:tab pos="446088" algn="l"/>
                  </a:tabLst>
                </a:pPr>
                <a:endParaRPr lang="en-US" dirty="0">
                  <a:latin typeface="MuktaMahee Regular" panose="020B0000000000000000" pitchFamily="34" charset="77"/>
                  <a:cs typeface="MuktaMahee Regular" panose="020B0000000000000000" pitchFamily="34" charset="77"/>
                  <a:sym typeface="Wingdings" pitchFamily="2" charset="2"/>
                </a:endParaRPr>
              </a:p>
              <a:p>
                <a:pPr marL="127000" indent="0">
                  <a:buNone/>
                </a:pPr>
                <a:r>
                  <a:rPr lang="en-US" b="1" dirty="0"/>
                  <a:t>Approach: </a:t>
                </a:r>
                <a:r>
                  <a:rPr lang="en-US" dirty="0"/>
                  <a:t>given an input text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a textual representation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an undesired attribute let the model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produce a continuation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de-DE" dirty="0"/>
              </a:p>
              <a:p>
                <a:pPr marL="127000" indent="0">
                  <a:buNone/>
                </a:pPr>
                <a:endParaRPr lang="en-US" sz="800" dirty="0">
                  <a:latin typeface="MuktaMahee Regular" panose="020B0000000000000000" pitchFamily="34" charset="77"/>
                  <a:cs typeface="MuktaMahee Regular" panose="020B0000000000000000" pitchFamily="34" charset="77"/>
                  <a:sym typeface="Wingdings" pitchFamily="2" charset="2"/>
                </a:endParaRPr>
              </a:p>
              <a:p>
                <a:pPr marL="127000" indent="0">
                  <a:buNone/>
                </a:pPr>
                <a:r>
                  <a:rPr lang="de-DE" dirty="0">
                    <a:cs typeface="MuktaMahee Regular" panose="020B0000000000000000" pitchFamily="34" charset="77"/>
                    <a:sym typeface="Wingdings" pitchFamily="2" charset="2"/>
                  </a:rPr>
                  <a:t>	</a:t>
                </a:r>
                <a:endParaRPr lang="en-US" dirty="0">
                  <a:latin typeface="Mukta" panose="020B0604020202020204" charset="0"/>
                  <a:cs typeface="Mukta" panose="020B0604020202020204" charset="0"/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B4CE21-FD12-40AC-88E4-74A001D9FE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9999" y="1276349"/>
                <a:ext cx="7704863" cy="3311526"/>
              </a:xfrm>
              <a:blipFill>
                <a:blip r:embed="rId2"/>
                <a:stretch>
                  <a:fillRect r="-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85513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9C9B-86A6-4791-B3BE-10103280E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Debiasing </a:t>
            </a: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[self-debiasing]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B4CE21-FD12-40AC-88E4-74A001D9FE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9999" y="1276349"/>
                <a:ext cx="7704863" cy="3311526"/>
              </a:xfrm>
            </p:spPr>
            <p:txBody>
              <a:bodyPr/>
              <a:lstStyle/>
              <a:p>
                <a:pPr marL="127000" indent="0">
                  <a:buNone/>
                  <a:tabLst>
                    <a:tab pos="449263" algn="l"/>
                    <a:tab pos="1255713" algn="l"/>
                    <a:tab pos="2241550" algn="l"/>
                  </a:tabLst>
                </a:pPr>
                <a:r>
                  <a:rPr lang="en-US" dirty="0">
                    <a:latin typeface="MuktaMahee Regular" panose="020B0000000000000000" pitchFamily="34" charset="77"/>
                    <a:cs typeface="MuktaMahee Regular" panose="020B0000000000000000" pitchFamily="34" charset="77"/>
                    <a:sym typeface="Wingdings" pitchFamily="2" charset="2"/>
                  </a:rPr>
                  <a:t>Encourage the model to produce biased texts by introducing</a:t>
                </a:r>
              </a:p>
              <a:p>
                <a:pPr marL="127000" indent="0">
                  <a:buNone/>
                  <a:tabLst>
                    <a:tab pos="449263" algn="l"/>
                    <a:tab pos="1255713" algn="l"/>
                    <a:tab pos="2241550" algn="l"/>
                  </a:tabLst>
                </a:pPr>
                <a:endParaRPr lang="en-US" sz="600" dirty="0">
                  <a:latin typeface="MuktaMahee Regular" panose="020B0000000000000000" pitchFamily="34" charset="77"/>
                  <a:cs typeface="MuktaMahee Regular" panose="020B0000000000000000" pitchFamily="34" charset="77"/>
                  <a:sym typeface="Wingdings" pitchFamily="2" charset="2"/>
                </a:endParaRPr>
              </a:p>
              <a:p>
                <a:pPr marL="127000" indent="0">
                  <a:buNone/>
                  <a:tabLst>
                    <a:tab pos="449263" algn="l"/>
                    <a:tab pos="1255713" algn="l"/>
                    <a:tab pos="2241550" algn="l"/>
                  </a:tabLst>
                </a:pPr>
                <a:r>
                  <a:rPr lang="de-DE" dirty="0">
                    <a:cs typeface="MuktaMahee Regular" panose="020B0000000000000000" pitchFamily="34" charset="77"/>
                    <a:sym typeface="Wingdings" pitchFamily="2" charset="2"/>
                  </a:rPr>
                  <a:t>		(1)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  <a:cs typeface="MuktaMahee Regular" panose="020B0000000000000000" pitchFamily="34" charset="77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cs typeface="MuktaMahee Regular" panose="020B0000000000000000" pitchFamily="34" charset="77"/>
                            <a:sym typeface="Wingdings" pitchFamily="2" charset="2"/>
                          </a:rPr>
                          <m:t>𝑝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cs typeface="MuktaMahee Regular" panose="020B0000000000000000" pitchFamily="34" charset="77"/>
                            <a:sym typeface="Wingdings" pitchFamily="2" charset="2"/>
                          </a:rPr>
                          <m:t>𝑀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  <a:cs typeface="MuktaMahee Regular" panose="020B0000000000000000" pitchFamily="34" charset="77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  <a:cs typeface="MuktaMahee Regular" panose="020B0000000000000000" pitchFamily="34" charset="77"/>
                            <a:sym typeface="Wingdings" pitchFamily="2" charset="2"/>
                          </a:rPr>
                          <m:t>𝑤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  <a:cs typeface="MuktaMahee Regular" panose="020B0000000000000000" pitchFamily="34" charset="77"/>
                            <a:sym typeface="Wingdings" pitchFamily="2" charset="2"/>
                          </a:rPr>
                          <m:t>sdb</m:t>
                        </m:r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  <a:cs typeface="MuktaMahee Regular" panose="020B0000000000000000" pitchFamily="34" charset="77"/>
                                <a:sym typeface="Wingdings" pitchFamily="2" charset="2"/>
                              </a:rPr>
                            </m:ctrlPr>
                          </m:dPr>
                          <m:e>
                            <m:r>
                              <a:rPr lang="de-DE" b="1" i="1">
                                <a:latin typeface="Cambria Math" panose="02040503050406030204" pitchFamily="18" charset="0"/>
                                <a:cs typeface="MuktaMahee Regular" panose="020B0000000000000000" pitchFamily="34" charset="77"/>
                                <a:sym typeface="Wingdings" pitchFamily="2" charset="2"/>
                              </a:rPr>
                              <m:t>𝒙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  <a:cs typeface="MuktaMahee Regular" panose="020B0000000000000000" pitchFamily="34" charset="77"/>
                                <a:sym typeface="Wingdings" pitchFamily="2" charset="2"/>
                              </a:rPr>
                              <m:t>,</m:t>
                            </m:r>
                            <m:r>
                              <a:rPr lang="de-DE" b="1" i="1">
                                <a:latin typeface="Cambria Math" panose="02040503050406030204" pitchFamily="18" charset="0"/>
                                <a:cs typeface="MuktaMahee Regular" panose="020B0000000000000000" pitchFamily="34" charset="77"/>
                                <a:sym typeface="Wingdings" pitchFamily="2" charset="2"/>
                              </a:rPr>
                              <m:t>𝒚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>
                    <a:latin typeface="MuktaMahee Regular" panose="020B0000000000000000" pitchFamily="34" charset="77"/>
                    <a:cs typeface="MuktaMahee Regular" panose="020B0000000000000000" pitchFamily="34" charset="77"/>
                    <a:sym typeface="Wingdings" pitchFamily="2" charset="2"/>
                  </a:rPr>
                  <a:t> using the template </a:t>
                </a:r>
              </a:p>
              <a:p>
                <a:pPr marL="127000" indent="0">
                  <a:buNone/>
                  <a:tabLst>
                    <a:tab pos="449263" algn="l"/>
                    <a:tab pos="1255713" algn="l"/>
                    <a:tab pos="2241550" algn="l"/>
                  </a:tabLst>
                </a:pPr>
                <a:endParaRPr lang="en-US" sz="600" dirty="0">
                  <a:latin typeface="MuktaMahee Regular" panose="020B0000000000000000" pitchFamily="34" charset="77"/>
                  <a:cs typeface="MuktaMahee Regular" panose="020B0000000000000000" pitchFamily="34" charset="77"/>
                  <a:sym typeface="Wingdings" pitchFamily="2" charset="2"/>
                </a:endParaRPr>
              </a:p>
              <a:p>
                <a:pPr marL="127000" indent="0">
                  <a:buNone/>
                  <a:tabLst>
                    <a:tab pos="449263" algn="l"/>
                    <a:tab pos="1255713" algn="l"/>
                    <a:tab pos="2241550" algn="l"/>
                  </a:tabLst>
                </a:pPr>
                <a:r>
                  <a:rPr lang="en-US" dirty="0">
                    <a:latin typeface="Mukta" panose="020B0604020202020204" charset="0"/>
                    <a:cs typeface="Mukta" panose="020B0604020202020204" charset="0"/>
                    <a:sym typeface="Wingdings" pitchFamily="2" charset="2"/>
                  </a:rPr>
                  <a:t>Compute the probability of producing the next words</a:t>
                </a:r>
              </a:p>
              <a:p>
                <a:pPr marL="127000" indent="0">
                  <a:buNone/>
                  <a:tabLst>
                    <a:tab pos="449263" algn="l"/>
                    <a:tab pos="1255713" algn="l"/>
                    <a:tab pos="2241550" algn="l"/>
                  </a:tabLst>
                </a:pPr>
                <a:r>
                  <a:rPr lang="en-US" sz="600" dirty="0">
                    <a:latin typeface="Mukta" panose="020B0604020202020204" charset="0"/>
                    <a:cs typeface="Mukta" panose="020B0604020202020204" charset="0"/>
                    <a:sym typeface="Wingdings" pitchFamily="2" charset="2"/>
                  </a:rPr>
                  <a:t>	</a:t>
                </a:r>
              </a:p>
              <a:p>
                <a:pPr marL="127000" indent="0">
                  <a:buNone/>
                  <a:tabLst>
                    <a:tab pos="449263" algn="l"/>
                    <a:tab pos="1255713" algn="l"/>
                    <a:tab pos="2241550" algn="l"/>
                  </a:tabLst>
                </a:pPr>
                <a:r>
                  <a:rPr lang="en-US" dirty="0">
                    <a:latin typeface="Mukta" panose="020B0604020202020204" charset="0"/>
                    <a:cs typeface="Mukta" panose="020B0604020202020204" charset="0"/>
                    <a:sym typeface="Wingdings" pitchFamily="2" charset="2"/>
                  </a:rPr>
                  <a:t>		(2)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cs typeface="MuktaMahee Regular" panose="020B0000000000000000" pitchFamily="34" charset="77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cs typeface="MuktaMahee Regular" panose="020B0000000000000000" pitchFamily="34" charset="77"/>
                            <a:sym typeface="Wingdings" pitchFamily="2" charset="2"/>
                          </a:rPr>
                          <m:t>𝑝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cs typeface="MuktaMahee Regular" panose="020B0000000000000000" pitchFamily="34" charset="77"/>
                            <a:sym typeface="Wingdings" pitchFamily="2" charset="2"/>
                          </a:rPr>
                          <m:t>𝑀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cs typeface="MuktaMahee Regular" panose="020B0000000000000000" pitchFamily="34" charset="77"/>
                        <a:sym typeface="Wingdings" pitchFamily="2" charset="2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  <a:cs typeface="MuktaMahee Regular" panose="020B0000000000000000" pitchFamily="34" charset="77"/>
                        <a:sym typeface="Wingdings" pitchFamily="2" charset="2"/>
                      </a:rPr>
                      <m:t>𝑤</m:t>
                    </m:r>
                    <m:r>
                      <a:rPr lang="de-DE" i="1">
                        <a:latin typeface="Cambria Math" panose="02040503050406030204" pitchFamily="18" charset="0"/>
                        <a:cs typeface="MuktaMahee Regular" panose="020B0000000000000000" pitchFamily="34" charset="77"/>
                        <a:sym typeface="Wingdings" pitchFamily="2" charset="2"/>
                      </a:rPr>
                      <m:t>|</m:t>
                    </m:r>
                    <m:r>
                      <a:rPr lang="de-DE" b="1" i="0" smtClean="0">
                        <a:latin typeface="Cambria Math" panose="02040503050406030204" pitchFamily="18" charset="0"/>
                        <a:cs typeface="MuktaMahee Regular" panose="020B0000000000000000" pitchFamily="34" charset="77"/>
                        <a:sym typeface="Wingdings" pitchFamily="2" charset="2"/>
                      </a:rPr>
                      <m:t>𝐱</m:t>
                    </m:r>
                    <m:r>
                      <a:rPr lang="de-DE" i="1">
                        <a:latin typeface="Cambria Math" panose="02040503050406030204" pitchFamily="18" charset="0"/>
                        <a:cs typeface="MuktaMahee Regular" panose="020B0000000000000000" pitchFamily="34" charset="77"/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en-US" dirty="0">
                    <a:latin typeface="Mukta" panose="020B0604020202020204" charset="0"/>
                    <a:cs typeface="Mukta" panose="020B0604020202020204" charset="0"/>
                    <a:sym typeface="Wingdings" pitchFamily="2" charset="2"/>
                  </a:rPr>
                  <a:t> 	</a:t>
                </a:r>
              </a:p>
              <a:p>
                <a:pPr marL="127000" indent="0">
                  <a:buNone/>
                  <a:tabLst>
                    <a:tab pos="449263" algn="l"/>
                    <a:tab pos="1255713" algn="l"/>
                    <a:tab pos="2241550" algn="l"/>
                  </a:tabLst>
                </a:pPr>
                <a:endParaRPr lang="en-US" sz="600" dirty="0">
                  <a:latin typeface="Mukta" panose="020B0604020202020204" charset="0"/>
                  <a:cs typeface="Mukta" panose="020B0604020202020204" charset="0"/>
                  <a:sym typeface="Wingdings" pitchFamily="2" charset="2"/>
                </a:endParaRPr>
              </a:p>
              <a:p>
                <a:pPr marL="127000" indent="0">
                  <a:buNone/>
                  <a:tabLst>
                    <a:tab pos="449263" algn="l"/>
                    <a:tab pos="1255713" algn="l"/>
                    <a:tab pos="2241550" algn="l"/>
                  </a:tabLst>
                </a:pPr>
                <a:r>
                  <a:rPr lang="en-US" dirty="0">
                    <a:latin typeface="Mukta" panose="020B0604020202020204" charset="0"/>
                    <a:cs typeface="Mukta" panose="020B0604020202020204" charset="0"/>
                    <a:sym typeface="Wingdings" pitchFamily="2" charset="2"/>
                  </a:rPr>
                  <a:t>Compute the difference  between the two</a:t>
                </a:r>
              </a:p>
              <a:p>
                <a:pPr marL="127000" indent="0">
                  <a:buNone/>
                  <a:tabLst>
                    <a:tab pos="449263" algn="l"/>
                    <a:tab pos="1255713" algn="l"/>
                    <a:tab pos="2241550" algn="l"/>
                  </a:tabLst>
                </a:pPr>
                <a:r>
                  <a:rPr lang="en-US" sz="600" dirty="0">
                    <a:latin typeface="Mukta" panose="020B0604020202020204" charset="0"/>
                    <a:cs typeface="Mukta" panose="020B0604020202020204" charset="0"/>
                    <a:sym typeface="Wingdings" pitchFamily="2" charset="2"/>
                  </a:rPr>
                  <a:t>	</a:t>
                </a:r>
              </a:p>
              <a:p>
                <a:pPr marL="127000" indent="0">
                  <a:buNone/>
                  <a:tabLst>
                    <a:tab pos="449263" algn="l"/>
                    <a:tab pos="1255713" algn="l"/>
                    <a:tab pos="2241550" algn="l"/>
                  </a:tabLst>
                </a:pPr>
                <a:r>
                  <a:rPr lang="en-US" dirty="0">
                    <a:latin typeface="Mukta" panose="020B0604020202020204" charset="0"/>
                    <a:cs typeface="Mukta" panose="020B0604020202020204" charset="0"/>
                    <a:sym typeface="Wingdings" pitchFamily="2" charset="2"/>
                  </a:rPr>
                  <a:t>		(3)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Mukta" panose="020B0604020202020204" charset="0"/>
                        <a:sym typeface="Wingdings" pitchFamily="2" charset="2"/>
                      </a:rPr>
                      <m:t>Δ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ukta" panose="020B0604020202020204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ukta" panose="020B0604020202020204" charset="0"/>
                            <a:sym typeface="Wingdings" pitchFamily="2" charset="2"/>
                          </a:rPr>
                          <m:t>𝑤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ukta" panose="020B0604020202020204" charset="0"/>
                            <a:sym typeface="Wingdings" pitchFamily="2" charset="2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ukta" panose="020B0604020202020204" charset="0"/>
                            <a:sym typeface="Wingdings" pitchFamily="2" charset="2"/>
                          </a:rPr>
                          <m:t>𝑥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ukta" panose="020B0604020202020204" charset="0"/>
                            <a:sym typeface="Wingdings" pitchFamily="2" charset="2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ukta" panose="020B0604020202020204" charset="0"/>
                            <a:sym typeface="Wingdings" pitchFamily="2" charset="2"/>
                          </a:rPr>
                          <m:t>𝑦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Mukta" panose="020B0604020202020204" charset="0"/>
                        <a:sym typeface="Wingdings" pitchFamily="2" charset="2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cs typeface="MuktaMahee Regular" panose="020B0000000000000000" pitchFamily="34" charset="77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cs typeface="MuktaMahee Regular" panose="020B0000000000000000" pitchFamily="34" charset="77"/>
                            <a:sym typeface="Wingdings" pitchFamily="2" charset="2"/>
                          </a:rPr>
                          <m:t>𝑝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cs typeface="MuktaMahee Regular" panose="020B0000000000000000" pitchFamily="34" charset="77"/>
                            <a:sym typeface="Wingdings" pitchFamily="2" charset="2"/>
                          </a:rPr>
                          <m:t>𝑀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  <a:cs typeface="MuktaMahee Regular" panose="020B0000000000000000" pitchFamily="34" charset="77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  <a:cs typeface="MuktaMahee Regular" panose="020B0000000000000000" pitchFamily="34" charset="77"/>
                            <a:sym typeface="Wingdings" pitchFamily="2" charset="2"/>
                          </a:rPr>
                          <m:t>𝑤</m:t>
                        </m:r>
                      </m:e>
                      <m:e>
                        <m:r>
                          <a:rPr lang="de-DE" b="1">
                            <a:latin typeface="Cambria Math" panose="02040503050406030204" pitchFamily="18" charset="0"/>
                            <a:cs typeface="MuktaMahee Regular" panose="020B0000000000000000" pitchFamily="34" charset="77"/>
                            <a:sym typeface="Wingdings" pitchFamily="2" charset="2"/>
                          </a:rPr>
                          <m:t>𝐱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cs typeface="MuktaMahee Regular" panose="020B0000000000000000" pitchFamily="34" charset="77"/>
                        <a:sym typeface="Wingdings" pitchFamily="2" charset="2"/>
                      </a:rPr>
                      <m:t>−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cs typeface="MuktaMahee Regular" panose="020B0000000000000000" pitchFamily="34" charset="77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cs typeface="MuktaMahee Regular" panose="020B0000000000000000" pitchFamily="34" charset="77"/>
                            <a:sym typeface="Wingdings" pitchFamily="2" charset="2"/>
                          </a:rPr>
                          <m:t>𝑝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cs typeface="MuktaMahee Regular" panose="020B0000000000000000" pitchFamily="34" charset="77"/>
                            <a:sym typeface="Wingdings" pitchFamily="2" charset="2"/>
                          </a:rPr>
                          <m:t>𝑀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  <a:cs typeface="MuktaMahee Regular" panose="020B0000000000000000" pitchFamily="34" charset="77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  <a:cs typeface="MuktaMahee Regular" panose="020B0000000000000000" pitchFamily="34" charset="77"/>
                            <a:sym typeface="Wingdings" pitchFamily="2" charset="2"/>
                          </a:rPr>
                          <m:t>𝑤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  <a:cs typeface="MuktaMahee Regular" panose="020B0000000000000000" pitchFamily="34" charset="77"/>
                            <a:sym typeface="Wingdings" pitchFamily="2" charset="2"/>
                          </a:rPr>
                          <m:t>sdb</m:t>
                        </m:r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  <a:cs typeface="MuktaMahee Regular" panose="020B0000000000000000" pitchFamily="34" charset="77"/>
                                <a:sym typeface="Wingdings" pitchFamily="2" charset="2"/>
                              </a:rPr>
                            </m:ctrlPr>
                          </m:dPr>
                          <m:e>
                            <m:r>
                              <a:rPr lang="de-DE" b="1" i="1">
                                <a:latin typeface="Cambria Math" panose="02040503050406030204" pitchFamily="18" charset="0"/>
                                <a:cs typeface="MuktaMahee Regular" panose="020B0000000000000000" pitchFamily="34" charset="77"/>
                                <a:sym typeface="Wingdings" pitchFamily="2" charset="2"/>
                              </a:rPr>
                              <m:t>𝒙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  <a:cs typeface="MuktaMahee Regular" panose="020B0000000000000000" pitchFamily="34" charset="77"/>
                                <a:sym typeface="Wingdings" pitchFamily="2" charset="2"/>
                              </a:rPr>
                              <m:t>,</m:t>
                            </m:r>
                            <m:r>
                              <a:rPr lang="de-DE" b="1" i="1">
                                <a:latin typeface="Cambria Math" panose="02040503050406030204" pitchFamily="18" charset="0"/>
                                <a:cs typeface="MuktaMahee Regular" panose="020B0000000000000000" pitchFamily="34" charset="77"/>
                                <a:sym typeface="Wingdings" pitchFamily="2" charset="2"/>
                              </a:rPr>
                              <m:t>𝒚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>
                    <a:latin typeface="Mukta" panose="020B0604020202020204" charset="0"/>
                    <a:cs typeface="Mukta" panose="020B0604020202020204" charset="0"/>
                    <a:sym typeface="Wingdings" pitchFamily="2" charset="2"/>
                  </a:rPr>
                  <a:t> </a:t>
                </a:r>
              </a:p>
              <a:p>
                <a:pPr marL="127000" indent="0">
                  <a:buNone/>
                  <a:tabLst>
                    <a:tab pos="449263" algn="l"/>
                    <a:tab pos="1255713" algn="l"/>
                    <a:tab pos="2241550" algn="l"/>
                  </a:tabLst>
                </a:pPr>
                <a:endParaRPr lang="en-US" sz="600" dirty="0">
                  <a:latin typeface="Mukta" panose="020B0604020202020204" charset="0"/>
                  <a:cs typeface="Mukta" panose="020B0604020202020204" charset="0"/>
                  <a:sym typeface="Wingdings" pitchFamily="2" charset="2"/>
                </a:endParaRPr>
              </a:p>
              <a:p>
                <a:pPr marL="127000" indent="0">
                  <a:buNone/>
                  <a:tabLst>
                    <a:tab pos="449263" algn="l"/>
                    <a:tab pos="1255713" algn="l"/>
                    <a:tab pos="2241550" algn="l"/>
                  </a:tabLst>
                </a:pPr>
                <a:r>
                  <a:rPr lang="en-US" dirty="0">
                    <a:latin typeface="Mukta" panose="020B0604020202020204" charset="0"/>
                    <a:cs typeface="Mukta" panose="020B0604020202020204" charset="0"/>
                    <a:sym typeface="Wingdings" pitchFamily="2" charset="2"/>
                  </a:rPr>
                  <a:t>(3) will be &lt; 0 for undesirable terms, since (1) will be greater than (2)</a:t>
                </a:r>
              </a:p>
              <a:p>
                <a:pPr marL="127000" indent="0">
                  <a:buNone/>
                  <a:tabLst>
                    <a:tab pos="449263" algn="l"/>
                    <a:tab pos="1255713" algn="l"/>
                    <a:tab pos="2241550" algn="l"/>
                  </a:tabLst>
                </a:pPr>
                <a:r>
                  <a:rPr lang="en-US" dirty="0">
                    <a:latin typeface="Mukta" panose="020B0604020202020204" charset="0"/>
                    <a:cs typeface="Mukta" panose="020B0604020202020204" charset="0"/>
                    <a:sym typeface="Wingdings" pitchFamily="2" charset="2"/>
                  </a:rPr>
                  <a:t>Using this fact, we introduce a new probability distribution mitigating toxic output</a:t>
                </a:r>
              </a:p>
              <a:p>
                <a:pPr marL="127000" indent="0">
                  <a:buNone/>
                  <a:tabLst>
                    <a:tab pos="449263" algn="l"/>
                    <a:tab pos="1255713" algn="l"/>
                    <a:tab pos="2241550" algn="l"/>
                  </a:tabLst>
                </a:pPr>
                <a:endParaRPr lang="en-US" sz="600" dirty="0">
                  <a:latin typeface="Mukta" panose="020B0604020202020204" charset="0"/>
                  <a:cs typeface="Mukta" panose="020B0604020202020204" charset="0"/>
                  <a:sym typeface="Wingdings" pitchFamily="2" charset="2"/>
                </a:endParaRPr>
              </a:p>
              <a:p>
                <a:pPr marL="127000" indent="0">
                  <a:buNone/>
                  <a:tabLst>
                    <a:tab pos="449263" algn="l"/>
                    <a:tab pos="1255713" algn="l"/>
                    <a:tab pos="224155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dirty="0" smtClean="0">
                              <a:latin typeface="Cambria Math" panose="02040503050406030204" pitchFamily="18" charset="0"/>
                              <a:cs typeface="MuktaMahee Regular" panose="020B0000000000000000" pitchFamily="34" charset="77"/>
                              <a:sym typeface="Wingdings" pitchFamily="2" charset="2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cs typeface="Mukta" panose="020B0604020202020204" charset="0"/>
                                  <a:sym typeface="Wingdings" pitchFamily="2" charset="2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cs typeface="Mukta" panose="020B0604020202020204" charset="0"/>
                                  <a:sym typeface="Wingdings" pitchFamily="2" charset="2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de-DE" b="0" i="1" dirty="0" smtClean="0">
                              <a:latin typeface="Cambria Math" panose="02040503050406030204" pitchFamily="18" charset="0"/>
                              <a:cs typeface="MuktaMahee Regular" panose="020B0000000000000000" pitchFamily="34" charset="77"/>
                              <a:sym typeface="Wingdings" pitchFamily="2" charset="2"/>
                            </a:rPr>
                            <m:t>𝑀</m:t>
                          </m:r>
                        </m:sub>
                      </m:sSub>
                      <m:d>
                        <m:dPr>
                          <m:ctrlPr>
                            <a:rPr lang="de-DE" b="0" i="1" dirty="0" smtClean="0">
                              <a:latin typeface="Cambria Math" panose="02040503050406030204" pitchFamily="18" charset="0"/>
                              <a:cs typeface="MuktaMahee Regular" panose="020B0000000000000000" pitchFamily="34" charset="77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de-DE" b="0" i="1" dirty="0" smtClean="0">
                              <a:latin typeface="Cambria Math" panose="02040503050406030204" pitchFamily="18" charset="0"/>
                              <a:cs typeface="MuktaMahee Regular" panose="020B0000000000000000" pitchFamily="34" charset="77"/>
                              <a:sym typeface="Wingdings" pitchFamily="2" charset="2"/>
                            </a:rPr>
                            <m:t>𝑤</m:t>
                          </m:r>
                        </m:e>
                        <m:e>
                          <m:r>
                            <a:rPr lang="de-DE" b="1" i="1" dirty="0" smtClean="0">
                              <a:latin typeface="Cambria Math" panose="02040503050406030204" pitchFamily="18" charset="0"/>
                              <a:cs typeface="MuktaMahee Regular" panose="020B0000000000000000" pitchFamily="34" charset="77"/>
                              <a:sym typeface="Wingdings" pitchFamily="2" charset="2"/>
                            </a:rPr>
                            <m:t>𝒙</m:t>
                          </m:r>
                        </m:e>
                      </m:d>
                      <m:r>
                        <a:rPr lang="de-DE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uktaMahee Regular" panose="020B0000000000000000" pitchFamily="34" charset="77"/>
                          <a:sym typeface="Wingdings" pitchFamily="2" charset="2"/>
                        </a:rPr>
                        <m:t>∝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  <a:cs typeface="MuktaMahee Regular" panose="020B0000000000000000" pitchFamily="34" charset="77"/>
                          <a:sym typeface="Wingdings" pitchFamily="2" charset="2"/>
                        </a:rPr>
                        <m:t>𝛼</m:t>
                      </m:r>
                      <m:d>
                        <m:dPr>
                          <m:ctrlPr>
                            <a:rPr lang="de-DE" b="0" i="1" dirty="0" smtClean="0">
                              <a:latin typeface="Cambria Math" panose="02040503050406030204" pitchFamily="18" charset="0"/>
                              <a:cs typeface="MuktaMahee Regular" panose="020B0000000000000000" pitchFamily="34" charset="77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Mukta" panose="020B0604020202020204" charset="0"/>
                              <a:sym typeface="Wingdings" pitchFamily="2" charset="2"/>
                            </a:rPr>
                            <m:t>Δ</m:t>
                          </m:r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Mukta" panose="020B0604020202020204" charset="0"/>
                                  <a:sym typeface="Wingdings" pitchFamily="2" charset="2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Mukta" panose="020B0604020202020204" charset="0"/>
                                  <a:sym typeface="Wingdings" pitchFamily="2" charset="2"/>
                                </a:rPr>
                                <m:t>𝑤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Mukta" panose="020B0604020202020204" charset="0"/>
                                  <a:sym typeface="Wingdings" pitchFamily="2" charset="2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Mukta" panose="020B0604020202020204" charset="0"/>
                                  <a:sym typeface="Wingdings" pitchFamily="2" charset="2"/>
                                </a:rPr>
                                <m:t>𝑥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Mukta" panose="020B0604020202020204" charset="0"/>
                                  <a:sym typeface="Wingdings" pitchFamily="2" charset="2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Mukta" panose="020B0604020202020204" charset="0"/>
                                  <a:sym typeface="Wingdings" pitchFamily="2" charset="2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de-DE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ukta" panose="020B0604020202020204" charset="0"/>
                          <a:sym typeface="Wingdings" pitchFamily="2" charset="2"/>
                        </a:rPr>
                        <m:t>⋅</m:t>
                      </m:r>
                      <m:sSub>
                        <m:sSubPr>
                          <m:ctrlPr>
                            <a:rPr lang="de-DE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Mukta" panose="020B0604020202020204" charset="0"/>
                              <a:sym typeface="Wingdings" pitchFamily="2" charset="2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Mukta" panose="020B0604020202020204" charset="0"/>
                              <a:sym typeface="Wingdings" pitchFamily="2" charset="2"/>
                            </a:rPr>
                            <m:t>𝑝</m:t>
                          </m:r>
                        </m:e>
                        <m:sub>
                          <m:r>
                            <a:rPr lang="de-DE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Mukta" panose="020B0604020202020204" charset="0"/>
                              <a:sym typeface="Wingdings" pitchFamily="2" charset="2"/>
                            </a:rPr>
                            <m:t>𝑀</m:t>
                          </m:r>
                        </m:sub>
                      </m:sSub>
                      <m:r>
                        <a:rPr lang="de-DE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ukta" panose="020B0604020202020204" charset="0"/>
                          <a:sym typeface="Wingdings" pitchFamily="2" charset="2"/>
                        </a:rPr>
                        <m:t>(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ukta" panose="020B0604020202020204" charset="0"/>
                          <a:sym typeface="Wingdings" pitchFamily="2" charset="2"/>
                        </a:rPr>
                        <m:t>𝑤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ukta" panose="020B0604020202020204" charset="0"/>
                          <a:sym typeface="Wingdings" pitchFamily="2" charset="2"/>
                        </a:rPr>
                        <m:t>|</m:t>
                      </m:r>
                      <m:r>
                        <a:rPr lang="de-DE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ukta" panose="020B0604020202020204" charset="0"/>
                          <a:sym typeface="Wingdings" pitchFamily="2" charset="2"/>
                        </a:rPr>
                        <m:t>𝒙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ukta" panose="020B0604020202020204" charset="0"/>
                          <a:sym typeface="Wingdings" pitchFamily="2" charset="2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Mukta" panose="020B0604020202020204" charset="0"/>
                  <a:cs typeface="Mukta" panose="020B0604020202020204" charset="0"/>
                  <a:sym typeface="Wingdings" pitchFamily="2" charset="2"/>
                </a:endParaRPr>
              </a:p>
              <a:p>
                <a:pPr marL="127000" indent="0">
                  <a:buNone/>
                  <a:tabLst>
                    <a:tab pos="449263" algn="l"/>
                    <a:tab pos="1255713" algn="l"/>
                    <a:tab pos="2241550" algn="l"/>
                  </a:tabLst>
                </a:pPr>
                <a:endParaRPr lang="en-US" sz="600" dirty="0">
                  <a:latin typeface="Mukta" panose="020B0604020202020204" charset="0"/>
                  <a:cs typeface="Mukta" panose="020B0604020202020204" charset="0"/>
                  <a:sym typeface="Wingdings" pitchFamily="2" charset="2"/>
                </a:endParaRPr>
              </a:p>
              <a:p>
                <a:pPr marL="127000" indent="0">
                  <a:buNone/>
                  <a:tabLst>
                    <a:tab pos="449263" algn="l"/>
                    <a:tab pos="1255713" algn="l"/>
                    <a:tab pos="2241550" algn="l"/>
                  </a:tabLst>
                </a:pPr>
                <a:r>
                  <a:rPr lang="en-US" dirty="0">
                    <a:latin typeface="Mukta" panose="020B0604020202020204" charset="0"/>
                    <a:cs typeface="Mukta" panose="020B0604020202020204" charset="0"/>
                    <a:sym typeface="Wingdings" pitchFamily="2" charset="2"/>
                  </a:rPr>
                  <a:t>Which will encourage the model to produce non-toxic outputs since </a:t>
                </a:r>
                <a14:m>
                  <m:oMath xmlns:m="http://schemas.openxmlformats.org/officeDocument/2006/math">
                    <m:r>
                      <a:rPr lang="de-DE" b="0" i="1" dirty="0" smtClean="0">
                        <a:latin typeface="Cambria Math" panose="02040503050406030204" pitchFamily="18" charset="0"/>
                        <a:cs typeface="MuktaMahee Regular" panose="020B0000000000000000" pitchFamily="34" charset="77"/>
                        <a:sym typeface="Wingdings" pitchFamily="2" charset="2"/>
                      </a:rPr>
                      <m:t>𝛼</m:t>
                    </m:r>
                    <m:d>
                      <m:dPr>
                        <m:ctrlPr>
                          <a:rPr lang="de-DE" b="0" i="1" dirty="0" smtClean="0">
                            <a:latin typeface="Cambria Math" panose="02040503050406030204" pitchFamily="18" charset="0"/>
                            <a:cs typeface="MuktaMahee Regular" panose="020B0000000000000000" pitchFamily="34" charset="77"/>
                            <a:sym typeface="Wingdings" pitchFamily="2" charset="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ukta" panose="020B0604020202020204" charset="0"/>
                            <a:sym typeface="Wingdings" pitchFamily="2" charset="2"/>
                          </a:rPr>
                          <m:t>Δ</m:t>
                        </m:r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Mukta" panose="020B0604020202020204" charset="0"/>
                                <a:sym typeface="Wingdings" pitchFamily="2" charset="2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Mukta" panose="020B0604020202020204" charset="0"/>
                                <a:sym typeface="Wingdings" pitchFamily="2" charset="2"/>
                              </a:rPr>
                              <m:t>𝑤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Mukta" panose="020B0604020202020204" charset="0"/>
                                <a:sym typeface="Wingdings" pitchFamily="2" charset="2"/>
                              </a:rPr>
                              <m:t>,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Mukta" panose="020B0604020202020204" charset="0"/>
                                <a:sym typeface="Wingdings" pitchFamily="2" charset="2"/>
                              </a:rPr>
                              <m:t>𝑥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Mukta" panose="020B0604020202020204" charset="0"/>
                                <a:sym typeface="Wingdings" pitchFamily="2" charset="2"/>
                              </a:rPr>
                              <m:t>,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Mukta" panose="020B0604020202020204" charset="0"/>
                                <a:sym typeface="Wingdings" pitchFamily="2" charset="2"/>
                              </a:rPr>
                              <m:t>𝑦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>
                    <a:latin typeface="Mukta" panose="020B0604020202020204" charset="0"/>
                    <a:cs typeface="Mukta" panose="020B0604020202020204" charset="0"/>
                    <a:sym typeface="Wingdings" pitchFamily="2" charset="2"/>
                  </a:rPr>
                  <a:t> will drive the probability to 0 for toxic words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Mukta" panose="020B0604020202020204" charset="0"/>
                        <a:sym typeface="Wingdings" pitchFamily="2" charset="2"/>
                      </a:rPr>
                      <m:t>𝑤</m:t>
                    </m:r>
                  </m:oMath>
                </a14:m>
                <a:r>
                  <a:rPr lang="en-US" dirty="0">
                    <a:latin typeface="Mukta" panose="020B0604020202020204" charset="0"/>
                    <a:cs typeface="Mukta" panose="020B0604020202020204" charset="0"/>
                    <a:sym typeface="Wingdings" pitchFamily="2" charset="2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B4CE21-FD12-40AC-88E4-74A001D9FE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9999" y="1276349"/>
                <a:ext cx="7704863" cy="3311526"/>
              </a:xfrm>
              <a:blipFill>
                <a:blip r:embed="rId2"/>
                <a:stretch>
                  <a:fillRect b="-114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939081D3-3286-45D5-BB2F-ED77719E8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536" y="2614884"/>
            <a:ext cx="2543355" cy="355505"/>
          </a:xfrm>
          <a:prstGeom prst="rect">
            <a:avLst/>
          </a:prstGeom>
          <a:ln w="3175">
            <a:solidFill>
              <a:schemeClr val="bg1">
                <a:lumMod val="90000"/>
              </a:schemeClr>
            </a:solidFill>
          </a:ln>
        </p:spPr>
      </p:pic>
      <p:pic>
        <p:nvPicPr>
          <p:cNvPr id="6" name="Picture 4" descr="Table&#10;&#10;Description automatically generated">
            <a:extLst>
              <a:ext uri="{FF2B5EF4-FFF2-40B4-BE49-F238E27FC236}">
                <a16:creationId xmlns:a16="http://schemas.microsoft.com/office/drawing/2014/main" id="{9A4511DF-605E-5A4B-B082-95C94ACCBF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4536" y="1287781"/>
            <a:ext cx="2543355" cy="127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9626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9C9B-86A6-4791-B3BE-10103280E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Debiasing </a:t>
            </a: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[other ideas]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B4CE21-FD12-40AC-88E4-74A001D9FE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9999" y="1276349"/>
                <a:ext cx="7704863" cy="3311526"/>
              </a:xfrm>
            </p:spPr>
            <p:txBody>
              <a:bodyPr/>
              <a:lstStyle/>
              <a:p>
                <a:pPr marL="127000" indent="0">
                  <a:buNone/>
                  <a:tabLst>
                    <a:tab pos="449263" algn="l"/>
                    <a:tab pos="1255713" algn="l"/>
                    <a:tab pos="2241550" algn="l"/>
                  </a:tabLst>
                </a:pPr>
                <a:r>
                  <a:rPr lang="en-US" dirty="0">
                    <a:latin typeface="Mukta" panose="020B0604020202020204" charset="0"/>
                    <a:cs typeface="Mukta" panose="020B0604020202020204" charset="0"/>
                    <a:sym typeface="Wingdings" pitchFamily="2" charset="2"/>
                  </a:rPr>
                  <a:t>Currently, lots of research is being conducted in the field. Other examples of interesting approaches:</a:t>
                </a:r>
              </a:p>
              <a:p>
                <a:pPr marL="127000" indent="0">
                  <a:buNone/>
                  <a:tabLst>
                    <a:tab pos="449263" algn="l"/>
                    <a:tab pos="1255713" algn="l"/>
                    <a:tab pos="2241550" algn="l"/>
                  </a:tabLst>
                </a:pPr>
                <a:endParaRPr lang="en-US" dirty="0">
                  <a:latin typeface="Mukta" panose="020B0604020202020204" charset="0"/>
                  <a:cs typeface="Mukta" panose="020B0604020202020204" charset="0"/>
                  <a:sym typeface="Wingdings" pitchFamily="2" charset="2"/>
                </a:endParaRPr>
              </a:p>
              <a:p>
                <a:pPr>
                  <a:tabLst>
                    <a:tab pos="449263" algn="l"/>
                    <a:tab pos="1255713" algn="l"/>
                    <a:tab pos="2241550" algn="l"/>
                  </a:tabLst>
                </a:pPr>
                <a:r>
                  <a:rPr lang="en-US" dirty="0">
                    <a:latin typeface="Mukta" panose="020B0604020202020204" charset="0"/>
                    <a:cs typeface="Mukta" panose="020B0604020202020204" charset="0"/>
                    <a:sym typeface="Wingdings" pitchFamily="2" charset="2"/>
                  </a:rPr>
                  <a:t>He et al. (2019) fit  a model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b="0" i="1" dirty="0" smtClean="0">
                            <a:latin typeface="Cambria Math" panose="02040503050406030204" pitchFamily="18" charset="0"/>
                            <a:cs typeface="Mukta" panose="020B0604020202020204" charset="0"/>
                            <a:sym typeface="Wingdings" pitchFamily="2" charset="2"/>
                          </a:rPr>
                        </m:ctrlPr>
                      </m:sSub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cs typeface="Mukta" panose="020B0604020202020204" charset="0"/>
                            <a:sym typeface="Wingdings" pitchFamily="2" charset="2"/>
                          </a:rPr>
                          <m:t>𝑓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  <a:cs typeface="Mukta" panose="020B0604020202020204" charset="0"/>
                            <a:sym typeface="Wingdings" pitchFamily="2" charset="2"/>
                          </a:rPr>
                          <m:t>𝜃</m:t>
                        </m:r>
                      </m:sub>
                      <m:sup>
                        <m:r>
                          <a:rPr lang="de-DE" b="0" i="1" dirty="0" smtClean="0">
                            <a:latin typeface="Cambria Math" panose="02040503050406030204" pitchFamily="18" charset="0"/>
                            <a:cs typeface="Mukta" panose="020B0604020202020204" charset="0"/>
                            <a:sym typeface="Wingdings" pitchFamily="2" charset="2"/>
                          </a:rPr>
                          <m:t>𝑠</m:t>
                        </m:r>
                      </m:sup>
                    </m:sSubSup>
                  </m:oMath>
                </a14:m>
                <a:r>
                  <a:rPr lang="en-US" dirty="0">
                    <a:latin typeface="Mukta" panose="020B0604020202020204" charset="0"/>
                    <a:cs typeface="Mukta" panose="020B0604020202020204" charset="0"/>
                    <a:sym typeface="Wingdings" pitchFamily="2" charset="2"/>
                  </a:rPr>
                  <a:t> which will be biased, then holding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i="1" dirty="0">
                            <a:latin typeface="Cambria Math" panose="02040503050406030204" pitchFamily="18" charset="0"/>
                            <a:cs typeface="Mukta" panose="020B0604020202020204" charset="0"/>
                            <a:sym typeface="Wingdings" pitchFamily="2" charset="2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Mukta" panose="020B0604020202020204" charset="0"/>
                            <a:sym typeface="Wingdings" pitchFamily="2" charset="2"/>
                          </a:rPr>
                          <m:t>𝑓</m:t>
                        </m:r>
                      </m:e>
                      <m:sub>
                        <m:sSup>
                          <m:sSupPr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  <a:cs typeface="Mukta" panose="020B0604020202020204" charset="0"/>
                                <a:sym typeface="Wingdings" pitchFamily="2" charset="2"/>
                              </a:rPr>
                            </m:ctrlPr>
                          </m:sSupPr>
                          <m:e>
                            <m:r>
                              <a:rPr lang="de-DE" i="1" dirty="0">
                                <a:latin typeface="Cambria Math" panose="02040503050406030204" pitchFamily="18" charset="0"/>
                                <a:cs typeface="Mukta" panose="020B0604020202020204" charset="0"/>
                                <a:sym typeface="Wingdings" pitchFamily="2" charset="2"/>
                              </a:rPr>
                              <m:t>𝜃</m:t>
                            </m:r>
                          </m:e>
                          <m:sup>
                            <m:r>
                              <a:rPr lang="de-DE" b="0" i="1" dirty="0" smtClean="0">
                                <a:latin typeface="Cambria Math" panose="02040503050406030204" pitchFamily="18" charset="0"/>
                                <a:cs typeface="Mukta" panose="020B0604020202020204" charset="0"/>
                                <a:sym typeface="Wingdings" pitchFamily="2" charset="2"/>
                              </a:rPr>
                              <m:t>∗</m:t>
                            </m:r>
                          </m:sup>
                        </m:sSup>
                      </m:sub>
                      <m:sup>
                        <m:r>
                          <a:rPr lang="de-DE" i="1" dirty="0">
                            <a:latin typeface="Cambria Math" panose="02040503050406030204" pitchFamily="18" charset="0"/>
                            <a:cs typeface="Mukta" panose="020B0604020202020204" charset="0"/>
                            <a:sym typeface="Wingdings" pitchFamily="2" charset="2"/>
                          </a:rPr>
                          <m:t>𝑠</m:t>
                        </m:r>
                      </m:sup>
                    </m:sSubSup>
                  </m:oMath>
                </a14:m>
                <a:r>
                  <a:rPr lang="en-US" dirty="0">
                    <a:latin typeface="Mukta" panose="020B0604020202020204" charset="0"/>
                    <a:cs typeface="Mukta" panose="020B0604020202020204" charset="0"/>
                    <a:sym typeface="Wingdings" pitchFamily="2" charset="2"/>
                  </a:rPr>
                  <a:t> fix and fitting the same model 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i="1" dirty="0">
                            <a:latin typeface="Cambria Math" panose="02040503050406030204" pitchFamily="18" charset="0"/>
                            <a:cs typeface="Mukta" panose="020B0604020202020204" charset="0"/>
                            <a:sym typeface="Wingdings" pitchFamily="2" charset="2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Mukta" panose="020B0604020202020204" charset="0"/>
                            <a:sym typeface="Wingdings" pitchFamily="2" charset="2"/>
                          </a:rPr>
                          <m:t>𝑓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  <a:cs typeface="Mukta" panose="020B0604020202020204" charset="0"/>
                            <a:sym typeface="Wingdings" pitchFamily="2" charset="2"/>
                          </a:rPr>
                          <m:t>𝜙</m:t>
                        </m:r>
                      </m:sub>
                      <m:sup>
                        <m:r>
                          <a:rPr lang="de-DE" i="1" dirty="0">
                            <a:latin typeface="Cambria Math" panose="02040503050406030204" pitchFamily="18" charset="0"/>
                            <a:cs typeface="Mukta" panose="020B0604020202020204" charset="0"/>
                            <a:sym typeface="Wingdings" pitchFamily="2" charset="2"/>
                          </a:rPr>
                          <m:t>𝑠</m:t>
                        </m:r>
                      </m:sup>
                    </m:sSubSup>
                  </m:oMath>
                </a14:m>
                <a:r>
                  <a:rPr lang="en-US" dirty="0">
                    <a:latin typeface="Mukta" panose="020B0604020202020204" charset="0"/>
                    <a:cs typeface="Mukta" panose="020B0604020202020204" charset="0"/>
                    <a:sym typeface="Wingdings" pitchFamily="2" charset="2"/>
                  </a:rPr>
                  <a:t>, which acts like the residuals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Mukta" panose="020B0604020202020204" charset="0"/>
                        <a:sym typeface="Wingdings" pitchFamily="2" charset="2"/>
                      </a:rPr>
                      <m:t>𝑓</m:t>
                    </m:r>
                  </m:oMath>
                </a14:m>
                <a:r>
                  <a:rPr lang="en-US" dirty="0">
                    <a:latin typeface="Mukta" panose="020B0604020202020204" charset="0"/>
                    <a:cs typeface="Mukta" panose="020B0604020202020204" charset="0"/>
                    <a:sym typeface="Wingdings" pitchFamily="2" charset="2"/>
                  </a:rPr>
                  <a:t>. I.e., we minimize the loss</a:t>
                </a:r>
              </a:p>
              <a:p>
                <a:pPr marL="127000" indent="0">
                  <a:buNone/>
                  <a:tabLst>
                    <a:tab pos="449263" algn="l"/>
                    <a:tab pos="1255713" algn="l"/>
                    <a:tab pos="224155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  <a:cs typeface="Mukta" panose="020B0604020202020204" charset="0"/>
                              <a:sym typeface="Wingdings" pitchFamily="2" charset="2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latin typeface="Cambria Math" panose="02040503050406030204" pitchFamily="18" charset="0"/>
                              <a:cs typeface="Mukta" panose="020B0604020202020204" charset="0"/>
                              <a:sym typeface="Wingdings" pitchFamily="2" charset="2"/>
                            </a:rPr>
                            <m:t>𝑚𝑖𝑛</m:t>
                          </m:r>
                        </m:e>
                        <m:sub>
                          <m:r>
                            <a:rPr lang="de-DE" b="0" i="1" dirty="0" smtClean="0">
                              <a:latin typeface="Cambria Math" panose="02040503050406030204" pitchFamily="18" charset="0"/>
                              <a:cs typeface="Mukta" panose="020B0604020202020204" charset="0"/>
                              <a:sym typeface="Wingdings" pitchFamily="2" charset="2"/>
                            </a:rPr>
                            <m:t>𝜙</m:t>
                          </m:r>
                        </m:sub>
                      </m:sSub>
                      <m:r>
                        <a:rPr lang="de-DE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ukta" panose="020B0604020202020204" charset="0"/>
                          <a:sym typeface="Wingdings" pitchFamily="2" charset="2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de-DE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Mukta" panose="020B0604020202020204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de-DE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Mukta" panose="020B0604020202020204" charset="0"/>
                              <a:sym typeface="Wingdings" pitchFamily="2" charset="2"/>
                            </a:rPr>
                            <m:t>𝐿</m:t>
                          </m:r>
                          <m:d>
                            <m:dPr>
                              <m:ctrlPr>
                                <a:rPr lang="de-DE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Mukta" panose="020B0604020202020204" charset="0"/>
                                  <a:sym typeface="Wingdings" pitchFamily="2" charset="2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  <a:cs typeface="Mukta" panose="020B0604020202020204" charset="0"/>
                                      <a:sym typeface="Wingdings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cs typeface="Mukta" panose="020B0604020202020204" charset="0"/>
                                      <a:sym typeface="Wingdings" pitchFamily="2" charset="2"/>
                                    </a:rPr>
                                    <m:t>𝑓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de-DE" i="1" dirty="0">
                                          <a:latin typeface="Cambria Math" panose="02040503050406030204" pitchFamily="18" charset="0"/>
                                          <a:cs typeface="Mukta" panose="020B0604020202020204" charset="0"/>
                                          <a:sym typeface="Wingdings" pitchFamily="2" charset="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  <a:cs typeface="Mukta" panose="020B0604020202020204" charset="0"/>
                                          <a:sym typeface="Wingdings" pitchFamily="2" charset="2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  <a:cs typeface="Mukta" panose="020B0604020202020204" charset="0"/>
                                          <a:sym typeface="Wingdings" pitchFamily="2" charset="2"/>
                                        </a:rPr>
                                        <m:t>∗</m:t>
                                      </m:r>
                                    </m:sup>
                                  </m:sSup>
                                </m:sub>
                                <m:sup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  <a:cs typeface="Mukta" panose="020B0604020202020204" charset="0"/>
                                      <a:sym typeface="Wingdings" pitchFamily="2" charset="2"/>
                                    </a:rPr>
                                    <m:t>𝑠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de-DE" b="0" i="1" dirty="0" smtClean="0">
                                      <a:latin typeface="Cambria Math" panose="02040503050406030204" pitchFamily="18" charset="0"/>
                                      <a:cs typeface="Mukta" panose="020B0604020202020204" charset="0"/>
                                      <a:sym typeface="Wingdings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  <a:cs typeface="Mukta" panose="020B0604020202020204" charset="0"/>
                                      <a:sym typeface="Wingdings" pitchFamily="2" charset="2"/>
                                    </a:rPr>
                                    <m:t>𝐼</m:t>
                                  </m:r>
                                  <m:d>
                                    <m:dPr>
                                      <m:ctrlPr>
                                        <a:rPr lang="de-DE" b="0" i="1" dirty="0" smtClean="0">
                                          <a:latin typeface="Cambria Math" panose="02040503050406030204" pitchFamily="18" charset="0"/>
                                          <a:cs typeface="Mukta" panose="020B0604020202020204" charset="0"/>
                                          <a:sym typeface="Wingdings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dirty="0" smtClean="0">
                                          <a:latin typeface="Cambria Math" panose="02040503050406030204" pitchFamily="18" charset="0"/>
                                          <a:cs typeface="Mukta" panose="020B0604020202020204" charset="0"/>
                                          <a:sym typeface="Wingdings" pitchFamily="2" charset="2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  <a:cs typeface="Mukta" panose="020B0604020202020204" charset="0"/>
                                  <a:sym typeface="Wingdings" pitchFamily="2" charset="2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  <a:cs typeface="Mukta" panose="020B0604020202020204" charset="0"/>
                                      <a:sym typeface="Wingdings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cs typeface="Mukta" panose="020B0604020202020204" charset="0"/>
                                      <a:sym typeface="Wingdings" pitchFamily="2" charset="2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  <a:cs typeface="Mukta" panose="020B0604020202020204" charset="0"/>
                                      <a:sym typeface="Wingdings" pitchFamily="2" charset="2"/>
                                    </a:rPr>
                                    <m:t>𝜙</m:t>
                                  </m:r>
                                </m:sub>
                                <m:sup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  <a:cs typeface="Mukta" panose="020B0604020202020204" charset="0"/>
                                      <a:sym typeface="Wingdings" pitchFamily="2" charset="2"/>
                                    </a:rPr>
                                    <m:t>𝑑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de-DE" b="0" i="1" dirty="0" smtClean="0">
                                      <a:latin typeface="Cambria Math" panose="02040503050406030204" pitchFamily="18" charset="0"/>
                                      <a:cs typeface="Mukta" panose="020B0604020202020204" charset="0"/>
                                      <a:sym typeface="Wingdings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  <a:cs typeface="Mukta" panose="020B0604020202020204" charset="0"/>
                                      <a:sym typeface="Wingdings" pitchFamily="2" charset="2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e-DE" i="1" dirty="0">
                                  <a:latin typeface="Cambria Math" panose="02040503050406030204" pitchFamily="18" charset="0"/>
                                  <a:cs typeface="Mukta" panose="020B0604020202020204" charset="0"/>
                                  <a:sym typeface="Wingdings" pitchFamily="2" charset="2"/>
                                </a:rPr>
                                <m:t>, </m:t>
                              </m:r>
                              <m:r>
                                <a:rPr lang="de-DE" i="1" dirty="0">
                                  <a:latin typeface="Cambria Math" panose="02040503050406030204" pitchFamily="18" charset="0"/>
                                  <a:cs typeface="Mukta" panose="020B0604020202020204" charset="0"/>
                                  <a:sym typeface="Wingdings" pitchFamily="2" charset="2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de-DE" b="0" i="1" dirty="0" smtClean="0">
                          <a:latin typeface="Cambria Math" panose="02040503050406030204" pitchFamily="18" charset="0"/>
                          <a:cs typeface="Mukta" panose="020B0604020202020204" charset="0"/>
                          <a:sym typeface="Wingdings" pitchFamily="2" charset="2"/>
                        </a:rPr>
                        <m:t> [8]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ukta" panose="020B0604020202020204" charset="0"/>
                          <a:sym typeface="Wingdings" pitchFamily="2" charset="2"/>
                        </a:rPr>
                        <m:t>.</m:t>
                      </m:r>
                    </m:oMath>
                  </m:oMathPara>
                </a14:m>
                <a:endParaRPr lang="en-US" dirty="0">
                  <a:latin typeface="Mukta" panose="020B0604020202020204" charset="0"/>
                  <a:cs typeface="Mukta" panose="020B0604020202020204" charset="0"/>
                  <a:sym typeface="Wingdings" pitchFamily="2" charset="2"/>
                </a:endParaRPr>
              </a:p>
              <a:p>
                <a:pPr>
                  <a:tabLst>
                    <a:tab pos="449263" algn="l"/>
                    <a:tab pos="1255713" algn="l"/>
                    <a:tab pos="2241550" algn="l"/>
                  </a:tabLst>
                </a:pPr>
                <a:endParaRPr lang="en-US" dirty="0">
                  <a:latin typeface="Mukta" panose="020B0604020202020204" charset="0"/>
                  <a:cs typeface="Mukta" panose="020B0604020202020204" charset="0"/>
                  <a:sym typeface="Wingdings" pitchFamily="2" charset="2"/>
                </a:endParaRPr>
              </a:p>
              <a:p>
                <a:pPr>
                  <a:tabLst>
                    <a:tab pos="449263" algn="l"/>
                    <a:tab pos="1255713" algn="l"/>
                    <a:tab pos="2241550" algn="l"/>
                  </a:tabLst>
                </a:pPr>
                <a:r>
                  <a:rPr lang="en-US" dirty="0" err="1">
                    <a:latin typeface="Mukta" panose="020B0604020202020204" charset="0"/>
                    <a:cs typeface="Mukta" panose="020B0604020202020204" charset="0"/>
                    <a:sym typeface="Wingdings" pitchFamily="2" charset="2"/>
                  </a:rPr>
                  <a:t>Bolukbasi</a:t>
                </a:r>
                <a:r>
                  <a:rPr lang="en-US" dirty="0">
                    <a:latin typeface="Mukta" panose="020B0604020202020204" charset="0"/>
                    <a:cs typeface="Mukta" panose="020B0604020202020204" charset="0"/>
                    <a:sym typeface="Wingdings" pitchFamily="2" charset="2"/>
                  </a:rPr>
                  <a:t> et al. (2016) show that word vectors can be debiased using the projections onto “gender direction”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Mukta" panose="020B0604020202020204" charset="0"/>
                        <a:sym typeface="Wingdings" pitchFamily="2" charset="2"/>
                      </a:rPr>
                      <m:t>𝑤</m:t>
                    </m:r>
                    <m:r>
                      <a:rPr lang="de-DE" b="0" i="1" dirty="0" smtClean="0">
                        <a:latin typeface="Cambria Math" panose="02040503050406030204" pitchFamily="18" charset="0"/>
                        <a:cs typeface="Mukta" panose="020B0604020202020204" charset="0"/>
                        <a:sym typeface="Wingdings" pitchFamily="2" charset="2"/>
                      </a:rPr>
                      <m:t>⋅(</m:t>
                    </m:r>
                    <m:groupChr>
                      <m:groupChrPr>
                        <m:chr m:val="→"/>
                        <m:pos m:val="top"/>
                        <m:ctrlPr>
                          <a:rPr lang="de-DE" b="0" i="1" dirty="0" smtClean="0">
                            <a:latin typeface="Cambria Math" panose="02040503050406030204" pitchFamily="18" charset="0"/>
                            <a:cs typeface="Mukta" panose="020B0604020202020204" charset="0"/>
                            <a:sym typeface="Wingdings" pitchFamily="2" charset="2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lang="de-DE" b="0" i="1" dirty="0" smtClean="0">
                            <a:latin typeface="Cambria Math" panose="02040503050406030204" pitchFamily="18" charset="0"/>
                            <a:cs typeface="Mukta" panose="020B0604020202020204" charset="0"/>
                            <a:sym typeface="Wingdings" pitchFamily="2" charset="2"/>
                          </a:rPr>
                          <m:t>h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  <a:cs typeface="Mukta" panose="020B0604020202020204" charset="0"/>
                            <a:sym typeface="Wingdings" pitchFamily="2" charset="2"/>
                          </a:rPr>
                          <m:t>𝑒</m:t>
                        </m:r>
                      </m:e>
                    </m:groupChr>
                    <m:r>
                      <a:rPr lang="de-DE" b="0" i="1" dirty="0" smtClean="0">
                        <a:latin typeface="Cambria Math" panose="02040503050406030204" pitchFamily="18" charset="0"/>
                        <a:cs typeface="Mukta" panose="020B0604020202020204" charset="0"/>
                        <a:sym typeface="Wingdings" pitchFamily="2" charset="2"/>
                      </a:rPr>
                      <m:t>−</m:t>
                    </m:r>
                    <m:groupChr>
                      <m:groupChrPr>
                        <m:chr m:val="→"/>
                        <m:pos m:val="top"/>
                        <m:ctrlPr>
                          <a:rPr lang="de-DE" i="1" dirty="0">
                            <a:latin typeface="Cambria Math" panose="02040503050406030204" pitchFamily="18" charset="0"/>
                            <a:cs typeface="Mukta" panose="020B0604020202020204" charset="0"/>
                            <a:sym typeface="Wingdings" pitchFamily="2" charset="2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lang="de-DE" b="0" i="1" dirty="0" smtClean="0">
                            <a:latin typeface="Cambria Math" panose="02040503050406030204" pitchFamily="18" charset="0"/>
                            <a:cs typeface="Mukta" panose="020B0604020202020204" charset="0"/>
                            <a:sym typeface="Wingdings" pitchFamily="2" charset="2"/>
                          </a:rPr>
                          <m:t>𝑠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  <a:cs typeface="Mukta" panose="020B0604020202020204" charset="0"/>
                            <a:sym typeface="Wingdings" pitchFamily="2" charset="2"/>
                          </a:rPr>
                          <m:t>h𝑒</m:t>
                        </m:r>
                      </m:e>
                    </m:groupChr>
                  </m:oMath>
                </a14:m>
                <a:r>
                  <a:rPr lang="en-US" dirty="0">
                    <a:latin typeface="Mukta" panose="020B0604020202020204" charset="0"/>
                    <a:cs typeface="Mukta" panose="020B0604020202020204" charset="0"/>
                    <a:sym typeface="Wingdings" pitchFamily="2" charset="2"/>
                  </a:rPr>
                  <a:t>) by adjusting differences between words on these projections [9].</a:t>
                </a:r>
              </a:p>
              <a:p>
                <a:pPr>
                  <a:tabLst>
                    <a:tab pos="449263" algn="l"/>
                    <a:tab pos="1255713" algn="l"/>
                    <a:tab pos="2241550" algn="l"/>
                  </a:tabLst>
                </a:pPr>
                <a:r>
                  <a:rPr lang="en-US" dirty="0" err="1">
                    <a:latin typeface="Mukta" panose="020B0604020202020204" charset="0"/>
                    <a:cs typeface="Mukta" panose="020B0604020202020204" charset="0"/>
                    <a:sym typeface="Wingdings" pitchFamily="2" charset="2"/>
                  </a:rPr>
                  <a:t>Gonen</a:t>
                </a:r>
                <a:r>
                  <a:rPr lang="en-US" dirty="0">
                    <a:latin typeface="Mukta" panose="020B0604020202020204" charset="0"/>
                    <a:cs typeface="Mukta" panose="020B0604020202020204" charset="0"/>
                    <a:sym typeface="Wingdings" pitchFamily="2" charset="2"/>
                  </a:rPr>
                  <a:t> and Goldberg (2019) then show that approaches of this type gloss over the bias rather than prohibiting it.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B4CE21-FD12-40AC-88E4-74A001D9FE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9999" y="1276349"/>
                <a:ext cx="7704863" cy="331152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68433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FB5DE-89F2-4716-869B-EB1FC251F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noProof="0" dirty="0"/>
              <a:t>Ethical Implications of bias</a:t>
            </a:r>
          </a:p>
        </p:txBody>
      </p:sp>
    </p:spTree>
    <p:extLst>
      <p:ext uri="{BB962C8B-B14F-4D97-AF65-F5344CB8AC3E}">
        <p14:creationId xmlns:p14="http://schemas.microsoft.com/office/powerpoint/2010/main" val="18048499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2EB20-61E4-4809-BB3E-497124182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Ethical Implications of bias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72FF1-3660-48A7-B991-A2CC22654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" indent="0">
              <a:buNone/>
              <a:tabLst>
                <a:tab pos="450850" algn="l"/>
              </a:tabLst>
            </a:pPr>
            <a:r>
              <a:rPr lang="en-GB" dirty="0">
                <a:latin typeface="MuktaMahee Regular" panose="020B0000000000000000" pitchFamily="34" charset="77"/>
                <a:cs typeface="MuktaMahee Regular" panose="020B0000000000000000" pitchFamily="34" charset="77"/>
                <a:sym typeface="Wingdings" pitchFamily="2" charset="2"/>
              </a:rPr>
              <a:t>NLP systems can</a:t>
            </a:r>
          </a:p>
          <a:p>
            <a:pPr>
              <a:tabLst>
                <a:tab pos="450850" algn="l"/>
              </a:tabLst>
            </a:pPr>
            <a:r>
              <a:rPr lang="en-GB" dirty="0">
                <a:latin typeface="MuktaMahee Regular" panose="020B0000000000000000" pitchFamily="34" charset="77"/>
                <a:cs typeface="MuktaMahee Regular" panose="020B0000000000000000" pitchFamily="34" charset="77"/>
                <a:sym typeface="Wingdings" pitchFamily="2" charset="2"/>
              </a:rPr>
              <a:t>reproduce unwanted societal biases reflected in training data </a:t>
            </a:r>
          </a:p>
          <a:p>
            <a:pPr>
              <a:tabLst>
                <a:tab pos="450850" algn="l"/>
              </a:tabLst>
            </a:pPr>
            <a:r>
              <a:rPr lang="en-GB" dirty="0">
                <a:latin typeface="MuktaMahee Regular" panose="020B0000000000000000" pitchFamily="34" charset="77"/>
                <a:cs typeface="MuktaMahee Regular" panose="020B0000000000000000" pitchFamily="34" charset="77"/>
                <a:sym typeface="Wingdings" pitchFamily="2" charset="2"/>
              </a:rPr>
              <a:t>amplify unfair decisions towards certain individuals</a:t>
            </a:r>
          </a:p>
          <a:p>
            <a:pPr>
              <a:tabLst>
                <a:tab pos="450850" algn="l"/>
              </a:tabLst>
            </a:pPr>
            <a:r>
              <a:rPr lang="en-GB" dirty="0">
                <a:latin typeface="MuktaMahee Regular" panose="020B0000000000000000" pitchFamily="34" charset="77"/>
                <a:cs typeface="MuktaMahee Regular" panose="020B0000000000000000" pitchFamily="34" charset="77"/>
                <a:sym typeface="Wingdings" pitchFamily="2" charset="2"/>
              </a:rPr>
              <a:t>fail for some populations (children, elderly, dialects)</a:t>
            </a:r>
          </a:p>
          <a:p>
            <a:pPr marL="127000" indent="0">
              <a:buNone/>
              <a:tabLst>
                <a:tab pos="450850" algn="l"/>
              </a:tabLst>
            </a:pPr>
            <a:endParaRPr lang="en-GB" b="1" dirty="0">
              <a:latin typeface="MuktaMahee Regular" panose="020B0000000000000000" pitchFamily="34" charset="77"/>
              <a:cs typeface="MuktaMahee Regular" panose="020B0000000000000000" pitchFamily="34" charset="77"/>
              <a:sym typeface="Wingdings" pitchFamily="2" charset="2"/>
            </a:endParaRPr>
          </a:p>
          <a:p>
            <a:pPr marL="127000" indent="0">
              <a:buNone/>
              <a:tabLst>
                <a:tab pos="450850" algn="l"/>
              </a:tabLst>
            </a:pPr>
            <a:r>
              <a:rPr lang="en-GB" b="1" dirty="0">
                <a:latin typeface="MuktaMahee Regular" panose="020B0000000000000000" pitchFamily="34" charset="77"/>
                <a:cs typeface="MuktaMahee Regular" panose="020B0000000000000000" pitchFamily="34" charset="77"/>
                <a:sym typeface="Wingdings" pitchFamily="2" charset="2"/>
              </a:rPr>
              <a:t>➜	</a:t>
            </a:r>
            <a:r>
              <a:rPr lang="en-GB" dirty="0">
                <a:latin typeface="MuktaMahee Regular" panose="020B0000000000000000" pitchFamily="34" charset="77"/>
                <a:cs typeface="MuktaMahee Regular" panose="020B0000000000000000" pitchFamily="34" charset="77"/>
                <a:sym typeface="Wingdings" pitchFamily="2" charset="2"/>
              </a:rPr>
              <a:t>Mismatches can have significant consequences in critical domains such criminal 	justice, hiring or finance [5]</a:t>
            </a:r>
          </a:p>
          <a:p>
            <a:pPr marL="127000" indent="0">
              <a:buNone/>
              <a:tabLst>
                <a:tab pos="450850" algn="l"/>
              </a:tabLst>
            </a:pPr>
            <a:r>
              <a:rPr lang="en-GB" b="1" dirty="0">
                <a:latin typeface="MuktaMahee Regular" panose="020B0000000000000000" pitchFamily="34" charset="77"/>
                <a:cs typeface="MuktaMahee Regular" panose="020B0000000000000000" pitchFamily="34" charset="77"/>
                <a:sym typeface="Wingdings" pitchFamily="2" charset="2"/>
              </a:rPr>
              <a:t>➜	</a:t>
            </a:r>
            <a:r>
              <a:rPr lang="en-GB" dirty="0">
                <a:latin typeface="MuktaMahee Regular" panose="020B0000000000000000" pitchFamily="34" charset="77"/>
                <a:cs typeface="MuktaMahee Regular" panose="020B0000000000000000" pitchFamily="34" charset="77"/>
                <a:sym typeface="Wingdings" pitchFamily="2" charset="2"/>
              </a:rPr>
              <a:t>It is crucial to be aware of real-world impact of NLP research and understand the 	relationship between ideas and its consequences, specially with a view on bias. 	[6]</a:t>
            </a:r>
          </a:p>
          <a:p>
            <a:pPr>
              <a:tabLst>
                <a:tab pos="450850" algn="l"/>
              </a:tabLst>
            </a:pPr>
            <a:r>
              <a:rPr lang="en-GB" dirty="0">
                <a:latin typeface="MuktaMahee Regular" panose="020B0000000000000000" pitchFamily="34" charset="77"/>
                <a:cs typeface="MuktaMahee Regular" panose="020B0000000000000000" pitchFamily="34" charset="77"/>
                <a:sym typeface="Wingdings" pitchFamily="2" charset="2"/>
              </a:rPr>
              <a:t>Early ethical discussion in science first </a:t>
            </a:r>
            <a:r>
              <a:rPr lang="en-US" dirty="0">
                <a:latin typeface="MuktaMahee Regular" panose="020B0000000000000000" pitchFamily="34" charset="77"/>
                <a:cs typeface="MuktaMahee Regular" panose="020B0000000000000000" pitchFamily="34" charset="77"/>
                <a:sym typeface="Wingdings" pitchFamily="2" charset="2"/>
              </a:rPr>
              <a:t>arose</a:t>
            </a:r>
            <a:r>
              <a:rPr lang="en-GB" dirty="0">
                <a:latin typeface="MuktaMahee Regular" panose="020B0000000000000000" pitchFamily="34" charset="77"/>
                <a:cs typeface="MuktaMahee Regular" panose="020B0000000000000000" pitchFamily="34" charset="77"/>
                <a:sym typeface="Wingdings" pitchFamily="2" charset="2"/>
              </a:rPr>
              <a:t> in the medical domain.</a:t>
            </a:r>
            <a:r>
              <a:rPr lang="en-GB" sz="1000" dirty="0">
                <a:latin typeface="MuktaMahee Regular" panose="020B0000000000000000" pitchFamily="34" charset="77"/>
                <a:cs typeface="MuktaMahee Regular" panose="020B0000000000000000" pitchFamily="34" charset="77"/>
                <a:sym typeface="Wingdings" pitchFamily="2" charset="2"/>
              </a:rPr>
              <a:t> </a:t>
            </a:r>
            <a:endParaRPr lang="en-GB" sz="1000" b="1" dirty="0">
              <a:latin typeface="MuktaMahee Regular" panose="020B0000000000000000" pitchFamily="34" charset="77"/>
              <a:cs typeface="MuktaMahee Regular" panose="020B0000000000000000" pitchFamily="34" charset="77"/>
              <a:sym typeface="Wingdings" pitchFamily="2" charset="2"/>
            </a:endParaRPr>
          </a:p>
          <a:p>
            <a:pPr marL="127000" indent="0">
              <a:buNone/>
              <a:tabLst>
                <a:tab pos="450850" algn="l"/>
              </a:tabLst>
            </a:pPr>
            <a:r>
              <a:rPr lang="en-GB" sz="1000" b="1" dirty="0">
                <a:latin typeface="MuktaMahee Regular" panose="020B0000000000000000" pitchFamily="34" charset="77"/>
                <a:cs typeface="MuktaMahee Regular" panose="020B0000000000000000" pitchFamily="34" charset="77"/>
                <a:sym typeface="Wingdings" pitchFamily="2" charset="2"/>
              </a:rPr>
              <a:t>	</a:t>
            </a:r>
            <a:r>
              <a:rPr lang="en-GB" b="1" dirty="0">
                <a:latin typeface="MuktaMahee Regular" panose="020B0000000000000000" pitchFamily="34" charset="77"/>
                <a:cs typeface="MuktaMahee Regular" panose="020B0000000000000000" pitchFamily="34" charset="77"/>
                <a:sym typeface="Wingdings" pitchFamily="2" charset="2"/>
              </a:rPr>
              <a:t>The Belmont Report </a:t>
            </a:r>
            <a:r>
              <a:rPr lang="en-GB" dirty="0">
                <a:latin typeface="MuktaMahee Regular" panose="020B0000000000000000" pitchFamily="34" charset="77"/>
                <a:cs typeface="MuktaMahee Regular" panose="020B0000000000000000" pitchFamily="34" charset="77"/>
                <a:sym typeface="Wingdings" pitchFamily="2" charset="2"/>
              </a:rPr>
              <a:t>(1979)</a:t>
            </a:r>
            <a:r>
              <a:rPr lang="en-GB" b="1" dirty="0">
                <a:latin typeface="MuktaMahee Regular" panose="020B0000000000000000" pitchFamily="34" charset="77"/>
                <a:cs typeface="MuktaMahee Regular" panose="020B0000000000000000" pitchFamily="34" charset="77"/>
                <a:sym typeface="Wingdings" pitchFamily="2" charset="2"/>
              </a:rPr>
              <a:t> </a:t>
            </a:r>
            <a:r>
              <a:rPr lang="en-GB" dirty="0">
                <a:latin typeface="MuktaMahee Regular" panose="020B0000000000000000" pitchFamily="34" charset="77"/>
                <a:cs typeface="MuktaMahee Regular" panose="020B0000000000000000" pitchFamily="34" charset="77"/>
                <a:sym typeface="Wingdings" pitchFamily="2" charset="2"/>
              </a:rPr>
              <a:t>provides some guidance with </a:t>
            </a:r>
            <a:r>
              <a:rPr lang="en-GB" i="1" dirty="0">
                <a:latin typeface="MuktaMahee Regular" panose="020B0000000000000000" pitchFamily="34" charset="77"/>
                <a:cs typeface="MuktaMahee Regular" panose="020B0000000000000000" pitchFamily="34" charset="77"/>
                <a:sym typeface="Wingdings" pitchFamily="2" charset="2"/>
              </a:rPr>
              <a:t>three basic principles: </a:t>
            </a:r>
          </a:p>
          <a:p>
            <a:pPr marL="127000" indent="0">
              <a:buNone/>
              <a:tabLst>
                <a:tab pos="450850" algn="l"/>
              </a:tabLst>
            </a:pPr>
            <a:r>
              <a:rPr lang="en-GB" dirty="0">
                <a:latin typeface="MuktaMahee Regular" panose="020B0000000000000000" pitchFamily="34" charset="77"/>
                <a:cs typeface="MuktaMahee Regular" panose="020B0000000000000000" pitchFamily="34" charset="77"/>
                <a:sym typeface="Wingdings" pitchFamily="2" charset="2"/>
              </a:rPr>
              <a:t>	1)</a:t>
            </a:r>
            <a:r>
              <a:rPr lang="en-GB" i="1" dirty="0">
                <a:latin typeface="MuktaMahee Regular" panose="020B0000000000000000" pitchFamily="34" charset="77"/>
                <a:cs typeface="MuktaMahee Regular" panose="020B0000000000000000" pitchFamily="34" charset="77"/>
                <a:sym typeface="Wingdings" pitchFamily="2" charset="2"/>
              </a:rPr>
              <a:t> </a:t>
            </a:r>
            <a:r>
              <a:rPr lang="en-GB" dirty="0">
                <a:latin typeface="MuktaMahee Regular" panose="020B0000000000000000" pitchFamily="34" charset="77"/>
                <a:cs typeface="MuktaMahee Regular" panose="020B0000000000000000" pitchFamily="34" charset="77"/>
                <a:sym typeface="Wingdings" pitchFamily="2" charset="2"/>
              </a:rPr>
              <a:t>Respect for persons 2) Beneficence and 3) Justice [7]</a:t>
            </a:r>
          </a:p>
        </p:txBody>
      </p:sp>
    </p:spTree>
    <p:extLst>
      <p:ext uri="{BB962C8B-B14F-4D97-AF65-F5344CB8AC3E}">
        <p14:creationId xmlns:p14="http://schemas.microsoft.com/office/powerpoint/2010/main" val="25901399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D63D6BB-3EB6-4DBC-91CE-C3AA45278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61411"/>
            <a:ext cx="7704000" cy="592200"/>
          </a:xfrm>
        </p:spPr>
        <p:txBody>
          <a:bodyPr/>
          <a:lstStyle/>
          <a:p>
            <a:r>
              <a:rPr lang="en-US" noProof="0" dirty="0"/>
              <a:t>References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7CCEFE5-A6A2-4525-A69A-F1DF9DCF0DE9}"/>
              </a:ext>
            </a:extLst>
          </p:cNvPr>
          <p:cNvSpPr txBox="1">
            <a:spLocks/>
          </p:cNvSpPr>
          <p:nvPr/>
        </p:nvSpPr>
        <p:spPr>
          <a:xfrm>
            <a:off x="719999" y="1276349"/>
            <a:ext cx="7704863" cy="33115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12750" indent="-285750">
              <a:buFont typeface="Arial" panose="020B0604020202020204" pitchFamily="34" charset="0"/>
              <a:buChar char="•"/>
              <a:tabLst>
                <a:tab pos="450850" algn="l"/>
              </a:tabLst>
            </a:pPr>
            <a:r>
              <a:rPr lang="en-GB" dirty="0" err="1">
                <a:latin typeface="MuktaMahee Regular" panose="020B0000000000000000" pitchFamily="34" charset="77"/>
                <a:cs typeface="MuktaMahee Regular" panose="020B0000000000000000" pitchFamily="34" charset="77"/>
                <a:sym typeface="Wingdings" pitchFamily="2" charset="2"/>
              </a:rPr>
              <a:t>Powerpoint</a:t>
            </a:r>
            <a:r>
              <a:rPr lang="en-GB" dirty="0">
                <a:latin typeface="MuktaMahee Regular" panose="020B0000000000000000" pitchFamily="34" charset="77"/>
                <a:cs typeface="MuktaMahee Regular" panose="020B0000000000000000" pitchFamily="34" charset="77"/>
                <a:sym typeface="Wingdings" pitchFamily="2" charset="2"/>
              </a:rPr>
              <a:t> template adapted from slidesgo.com</a:t>
            </a:r>
          </a:p>
          <a:p>
            <a:pPr marL="412750" indent="-285750">
              <a:buFont typeface="Arial" panose="020B0604020202020204" pitchFamily="34" charset="0"/>
              <a:buChar char="•"/>
              <a:tabLst>
                <a:tab pos="450850" algn="l"/>
              </a:tabLst>
            </a:pPr>
            <a:endParaRPr lang="en-GB" dirty="0">
              <a:latin typeface="MuktaMahee Regular" panose="020B0000000000000000" pitchFamily="34" charset="77"/>
              <a:cs typeface="MuktaMahee Regular" panose="020B0000000000000000" pitchFamily="34" charset="77"/>
              <a:sym typeface="Wingdings" pitchFamily="2" charset="2"/>
            </a:endParaRPr>
          </a:p>
          <a:p>
            <a:pPr marL="412750" indent="-285750">
              <a:buFont typeface="Arial" panose="020B0604020202020204" pitchFamily="34" charset="0"/>
              <a:buChar char="•"/>
              <a:tabLst>
                <a:tab pos="450850" algn="l"/>
              </a:tabLst>
            </a:pPr>
            <a:r>
              <a:rPr lang="en-US" noProof="0" dirty="0">
                <a:solidFill>
                  <a:schemeClr val="tx1"/>
                </a:solidFill>
                <a:latin typeface="MuktaMahee Regular" panose="020B0000000000000000" pitchFamily="34" charset="77"/>
                <a:cs typeface="MuktaMahee Regular" panose="020B0000000000000000" pitchFamily="34" charset="77"/>
              </a:rPr>
              <a:t>[1] </a:t>
            </a:r>
            <a:r>
              <a:rPr lang="en-US" i="0" dirty="0">
                <a:solidFill>
                  <a:schemeClr val="tx1"/>
                </a:solidFill>
                <a:effectLst/>
                <a:latin typeface="MuktaMahee Regular" panose="020B0000000000000000" pitchFamily="34" charset="77"/>
                <a:cs typeface="MuktaMahee Regular" panose="020B0000000000000000" pitchFamily="34" charset="77"/>
              </a:rPr>
              <a:t>Bias. (2021, May 21). In </a:t>
            </a:r>
            <a:r>
              <a:rPr lang="en-US" i="1" dirty="0">
                <a:solidFill>
                  <a:schemeClr val="tx1"/>
                </a:solidFill>
                <a:effectLst/>
                <a:latin typeface="MuktaMahee Regular" panose="020B0000000000000000" pitchFamily="34" charset="77"/>
                <a:cs typeface="MuktaMahee Regular" panose="020B0000000000000000" pitchFamily="34" charset="77"/>
              </a:rPr>
              <a:t>Wikipedia</a:t>
            </a:r>
            <a:r>
              <a:rPr lang="en-US" i="0" dirty="0">
                <a:solidFill>
                  <a:schemeClr val="tx1"/>
                </a:solidFill>
                <a:effectLst/>
                <a:latin typeface="MuktaMahee Regular" panose="020B0000000000000000" pitchFamily="34" charset="77"/>
                <a:cs typeface="MuktaMahee Regular" panose="020B0000000000000000" pitchFamily="34" charset="77"/>
              </a:rPr>
              <a:t>.</a:t>
            </a:r>
            <a:r>
              <a:rPr lang="en-US" noProof="0" dirty="0">
                <a:solidFill>
                  <a:schemeClr val="tx1"/>
                </a:solidFill>
                <a:latin typeface="MuktaMahee Regular" panose="020B0000000000000000" pitchFamily="34" charset="77"/>
                <a:cs typeface="MuktaMahee Regular" panose="020B0000000000000000" pitchFamily="34" charset="77"/>
              </a:rPr>
              <a:t> https://en.wikipedia.org/wiki/Bias</a:t>
            </a:r>
          </a:p>
          <a:p>
            <a:pPr marL="412750" indent="-285750">
              <a:buFont typeface="Arial" panose="020B0604020202020204" pitchFamily="34" charset="0"/>
              <a:buChar char="•"/>
              <a:tabLst>
                <a:tab pos="450850" algn="l"/>
              </a:tabLst>
            </a:pPr>
            <a:r>
              <a:rPr lang="en-US" noProof="0" dirty="0">
                <a:solidFill>
                  <a:schemeClr val="tx1"/>
                </a:solidFill>
                <a:latin typeface="MuktaMahee Regular" panose="020B0000000000000000" pitchFamily="34" charset="77"/>
                <a:cs typeface="MuktaMahee Regular" panose="020B0000000000000000" pitchFamily="34" charset="77"/>
              </a:rPr>
              <a:t>[2] </a:t>
            </a:r>
            <a:r>
              <a:rPr lang="en-US" i="0" dirty="0">
                <a:solidFill>
                  <a:schemeClr val="tx1"/>
                </a:solidFill>
                <a:effectLst/>
                <a:latin typeface="MuktaMahee Regular" panose="020B0000000000000000" pitchFamily="34" charset="77"/>
                <a:cs typeface="MuktaMahee Regular" panose="020B0000000000000000" pitchFamily="34" charset="77"/>
              </a:rPr>
              <a:t>Bias. (2021, May 23). In </a:t>
            </a:r>
            <a:r>
              <a:rPr lang="en-US" i="1" dirty="0">
                <a:solidFill>
                  <a:schemeClr val="tx1"/>
                </a:solidFill>
                <a:effectLst/>
                <a:latin typeface="MuktaMahee Regular" panose="020B0000000000000000" pitchFamily="34" charset="77"/>
                <a:cs typeface="MuktaMahee Regular" panose="020B0000000000000000" pitchFamily="34" charset="77"/>
              </a:rPr>
              <a:t>Wikipedia</a:t>
            </a:r>
            <a:r>
              <a:rPr lang="en-US" i="0" dirty="0">
                <a:solidFill>
                  <a:schemeClr val="tx1"/>
                </a:solidFill>
                <a:effectLst/>
                <a:latin typeface="MuktaMahee Regular" panose="020B0000000000000000" pitchFamily="34" charset="77"/>
                <a:cs typeface="MuktaMahee Regular" panose="020B0000000000000000" pitchFamily="34" charset="77"/>
              </a:rPr>
              <a:t>.</a:t>
            </a:r>
            <a:r>
              <a:rPr lang="en-US" noProof="0" dirty="0">
                <a:solidFill>
                  <a:schemeClr val="tx1"/>
                </a:solidFill>
                <a:latin typeface="MuktaMahee Regular" panose="020B0000000000000000" pitchFamily="34" charset="77"/>
                <a:cs typeface="MuktaMahee Regular" panose="020B0000000000000000" pitchFamily="34" charset="77"/>
              </a:rPr>
              <a:t> </a:t>
            </a:r>
            <a:r>
              <a:rPr lang="en-US" noProof="0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https://en.wikipedia.org/wiki/Bias#Cognitive_biases</a:t>
            </a:r>
          </a:p>
          <a:p>
            <a:pPr marL="412750" indent="-285750">
              <a:buFont typeface="Arial" panose="020B0604020202020204" pitchFamily="34" charset="0"/>
              <a:buChar char="•"/>
              <a:tabLst>
                <a:tab pos="450850" algn="l"/>
              </a:tabLst>
            </a:pPr>
            <a:r>
              <a:rPr lang="en-US" noProof="0" dirty="0">
                <a:solidFill>
                  <a:schemeClr val="tx1"/>
                </a:solidFill>
                <a:latin typeface="MuktaMahee Regular" panose="020B0000000000000000" pitchFamily="34" charset="77"/>
                <a:cs typeface="MuktaMahee Regular" panose="020B0000000000000000" pitchFamily="34" charset="77"/>
              </a:rPr>
              <a:t>[3] </a:t>
            </a:r>
            <a:r>
              <a:rPr lang="en-US" i="0" dirty="0">
                <a:solidFill>
                  <a:schemeClr val="tx1"/>
                </a:solidFill>
                <a:effectLst/>
                <a:latin typeface="MuktaMahee Regular" panose="020B0000000000000000" pitchFamily="34" charset="77"/>
                <a:cs typeface="MuktaMahee Regular" panose="020B0000000000000000" pitchFamily="34" charset="77"/>
              </a:rPr>
              <a:t>Bias (statistics). (2021, May 31). In </a:t>
            </a:r>
            <a:r>
              <a:rPr lang="en-US" i="1" dirty="0">
                <a:solidFill>
                  <a:schemeClr val="tx1"/>
                </a:solidFill>
                <a:effectLst/>
                <a:latin typeface="MuktaMahee Regular" panose="020B0000000000000000" pitchFamily="34" charset="77"/>
                <a:cs typeface="MuktaMahee Regular" panose="020B0000000000000000" pitchFamily="34" charset="77"/>
              </a:rPr>
              <a:t>Wikipedia</a:t>
            </a:r>
            <a:r>
              <a:rPr lang="en-US" i="0" dirty="0">
                <a:solidFill>
                  <a:schemeClr val="tx1"/>
                </a:solidFill>
                <a:effectLst/>
                <a:latin typeface="MuktaMahee Regular" panose="020B0000000000000000" pitchFamily="34" charset="77"/>
                <a:cs typeface="MuktaMahee Regular" panose="020B0000000000000000" pitchFamily="34" charset="77"/>
              </a:rPr>
              <a:t>.</a:t>
            </a:r>
            <a:r>
              <a:rPr lang="en-US" noProof="0" dirty="0">
                <a:solidFill>
                  <a:schemeClr val="tx1"/>
                </a:solidFill>
                <a:latin typeface="MuktaMahee Regular" panose="020B0000000000000000" pitchFamily="34" charset="77"/>
                <a:cs typeface="MuktaMahee Regular" panose="020B0000000000000000" pitchFamily="34" charset="77"/>
              </a:rPr>
              <a:t> </a:t>
            </a:r>
            <a:r>
              <a:rPr lang="en-US" noProof="0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https://en.wikipedia.org/wiki/Bias_(statistics))</a:t>
            </a:r>
          </a:p>
          <a:p>
            <a:pPr marL="412750" indent="-285750">
              <a:buFont typeface="Arial" panose="020B0604020202020204" pitchFamily="34" charset="0"/>
              <a:buChar char="•"/>
              <a:tabLst>
                <a:tab pos="450850" algn="l"/>
              </a:tabLst>
            </a:pPr>
            <a:r>
              <a:rPr lang="en-US" noProof="0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[4]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MuktaMahee Regular" panose="020B0000000000000000" pitchFamily="34" charset="77"/>
                <a:cs typeface="MuktaMahee Regular" panose="020B0000000000000000" pitchFamily="34" charset="77"/>
              </a:rPr>
              <a:t>Bolukbasi</a:t>
            </a:r>
            <a:r>
              <a:rPr lang="en-US" b="0" i="0" dirty="0">
                <a:solidFill>
                  <a:srgbClr val="222222"/>
                </a:solidFill>
                <a:effectLst/>
                <a:latin typeface="MuktaMahee Regular" panose="020B0000000000000000" pitchFamily="34" charset="77"/>
                <a:cs typeface="MuktaMahee Regular" panose="020B0000000000000000" pitchFamily="34" charset="77"/>
              </a:rPr>
              <a:t>, T., Chang, K. W., Zou, J.,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MuktaMahee Regular" panose="020B0000000000000000" pitchFamily="34" charset="77"/>
                <a:cs typeface="MuktaMahee Regular" panose="020B0000000000000000" pitchFamily="34" charset="77"/>
              </a:rPr>
              <a:t>Saligrama</a:t>
            </a:r>
            <a:r>
              <a:rPr lang="en-US" b="0" i="0" dirty="0">
                <a:solidFill>
                  <a:srgbClr val="222222"/>
                </a:solidFill>
                <a:effectLst/>
                <a:latin typeface="MuktaMahee Regular" panose="020B0000000000000000" pitchFamily="34" charset="77"/>
                <a:cs typeface="MuktaMahee Regular" panose="020B0000000000000000" pitchFamily="34" charset="77"/>
              </a:rPr>
              <a:t>, V., &amp;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MuktaMahee Regular" panose="020B0000000000000000" pitchFamily="34" charset="77"/>
                <a:cs typeface="MuktaMahee Regular" panose="020B0000000000000000" pitchFamily="34" charset="77"/>
              </a:rPr>
              <a:t>Kalai</a:t>
            </a:r>
            <a:r>
              <a:rPr lang="en-US" b="0" i="0" dirty="0">
                <a:solidFill>
                  <a:srgbClr val="222222"/>
                </a:solidFill>
                <a:effectLst/>
                <a:latin typeface="MuktaMahee Regular" panose="020B0000000000000000" pitchFamily="34" charset="77"/>
                <a:cs typeface="MuktaMahee Regular" panose="020B0000000000000000" pitchFamily="34" charset="77"/>
              </a:rPr>
              <a:t>, A. (2016). Man is to computer programmer as woman is to homemaker? debiasing word embeddings. </a:t>
            </a:r>
            <a:r>
              <a:rPr lang="en-US" b="0" i="1" dirty="0" err="1">
                <a:solidFill>
                  <a:srgbClr val="222222"/>
                </a:solidFill>
                <a:effectLst/>
                <a:latin typeface="MuktaMahee Regular" panose="020B0000000000000000" pitchFamily="34" charset="77"/>
                <a:cs typeface="MuktaMahee Regular" panose="020B0000000000000000" pitchFamily="34" charset="77"/>
              </a:rPr>
              <a:t>arXiv</a:t>
            </a:r>
            <a:r>
              <a:rPr lang="en-US" b="0" i="1" dirty="0">
                <a:solidFill>
                  <a:srgbClr val="222222"/>
                </a:solidFill>
                <a:effectLst/>
                <a:latin typeface="MuktaMahee Regular" panose="020B0000000000000000" pitchFamily="34" charset="77"/>
                <a:cs typeface="MuktaMahee Regular" panose="020B0000000000000000" pitchFamily="34" charset="77"/>
              </a:rPr>
              <a:t> preprint arXiv:1607.06520</a:t>
            </a:r>
          </a:p>
          <a:p>
            <a:pPr marL="412750" indent="-285750">
              <a:buFont typeface="Arial" panose="020B0604020202020204" pitchFamily="34" charset="0"/>
              <a:buChar char="•"/>
              <a:tabLst>
                <a:tab pos="450850" algn="l"/>
              </a:tabLst>
            </a:pPr>
            <a:r>
              <a:rPr lang="en-US" i="1" dirty="0">
                <a:solidFill>
                  <a:srgbClr val="222222"/>
                </a:solidFill>
                <a:latin typeface="MuktaMahee Regular" panose="020B0000000000000000" pitchFamily="34" charset="77"/>
                <a:cs typeface="MuktaMahee Regular" panose="020B0000000000000000" pitchFamily="34" charset="77"/>
              </a:rPr>
              <a:t>[5] </a:t>
            </a:r>
            <a:r>
              <a:rPr lang="de-DE" dirty="0" err="1">
                <a:latin typeface="MuktaMahee Regular" panose="020B0000000000000000" pitchFamily="34" charset="77"/>
                <a:cs typeface="MuktaMahee Regular" panose="020B0000000000000000" pitchFamily="34" charset="77"/>
              </a:rPr>
              <a:t>Gebru</a:t>
            </a:r>
            <a:r>
              <a:rPr lang="de-DE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, T., Morgenstern, J., </a:t>
            </a:r>
            <a:r>
              <a:rPr lang="de-DE" dirty="0" err="1">
                <a:latin typeface="MuktaMahee Regular" panose="020B0000000000000000" pitchFamily="34" charset="77"/>
                <a:cs typeface="MuktaMahee Regular" panose="020B0000000000000000" pitchFamily="34" charset="77"/>
              </a:rPr>
              <a:t>Vecchione</a:t>
            </a:r>
            <a:r>
              <a:rPr lang="de-DE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, B., Vaughan, J. W., Wallach, H., </a:t>
            </a:r>
            <a:r>
              <a:rPr lang="de-DE" dirty="0" err="1">
                <a:latin typeface="MuktaMahee Regular" panose="020B0000000000000000" pitchFamily="34" charset="77"/>
                <a:cs typeface="MuktaMahee Regular" panose="020B0000000000000000" pitchFamily="34" charset="77"/>
              </a:rPr>
              <a:t>Daumé</a:t>
            </a:r>
            <a:r>
              <a:rPr lang="de-DE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 III, H., &amp; Crawford, K. (2018). Datasheets </a:t>
            </a:r>
            <a:r>
              <a:rPr lang="de-DE" dirty="0" err="1">
                <a:latin typeface="MuktaMahee Regular" panose="020B0000000000000000" pitchFamily="34" charset="77"/>
                <a:cs typeface="MuktaMahee Regular" panose="020B0000000000000000" pitchFamily="34" charset="77"/>
              </a:rPr>
              <a:t>for</a:t>
            </a:r>
            <a:r>
              <a:rPr lang="de-DE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 </a:t>
            </a:r>
            <a:r>
              <a:rPr lang="de-DE" dirty="0" err="1">
                <a:latin typeface="MuktaMahee Regular" panose="020B0000000000000000" pitchFamily="34" charset="77"/>
                <a:cs typeface="MuktaMahee Regular" panose="020B0000000000000000" pitchFamily="34" charset="77"/>
              </a:rPr>
              <a:t>datasets</a:t>
            </a:r>
            <a:r>
              <a:rPr lang="de-DE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. </a:t>
            </a:r>
            <a:r>
              <a:rPr lang="de-DE" i="1" dirty="0" err="1">
                <a:latin typeface="MuktaMahee Regular" panose="020B0000000000000000" pitchFamily="34" charset="77"/>
                <a:cs typeface="MuktaMahee Regular" panose="020B0000000000000000" pitchFamily="34" charset="77"/>
              </a:rPr>
              <a:t>arXiv</a:t>
            </a:r>
            <a:r>
              <a:rPr lang="de-DE" i="1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 </a:t>
            </a:r>
            <a:r>
              <a:rPr lang="de-DE" i="1" dirty="0" err="1">
                <a:latin typeface="MuktaMahee Regular" panose="020B0000000000000000" pitchFamily="34" charset="77"/>
                <a:cs typeface="MuktaMahee Regular" panose="020B0000000000000000" pitchFamily="34" charset="77"/>
              </a:rPr>
              <a:t>preprint</a:t>
            </a:r>
            <a:r>
              <a:rPr lang="de-DE" i="1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 arXiv:1803.09010</a:t>
            </a:r>
            <a:r>
              <a:rPr lang="de-DE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.</a:t>
            </a:r>
          </a:p>
          <a:p>
            <a:pPr marL="412750" indent="-285750">
              <a:buFont typeface="Arial" panose="020B0604020202020204" pitchFamily="34" charset="0"/>
              <a:buChar char="•"/>
              <a:tabLst>
                <a:tab pos="450850" algn="l"/>
              </a:tabLst>
            </a:pPr>
            <a:r>
              <a:rPr lang="en-GB" dirty="0">
                <a:latin typeface="MuktaMahee Regular" panose="020B0000000000000000" pitchFamily="34" charset="77"/>
                <a:cs typeface="MuktaMahee Regular" panose="020B0000000000000000" pitchFamily="34" charset="77"/>
                <a:sym typeface="Wingdings" pitchFamily="2" charset="2"/>
              </a:rPr>
              <a:t>[6] Stanford CS384, Lecture 1.</a:t>
            </a:r>
          </a:p>
          <a:p>
            <a:pPr marL="412750" indent="-285750">
              <a:buFont typeface="Arial" panose="020B0604020202020204" pitchFamily="34" charset="0"/>
              <a:buChar char="•"/>
              <a:tabLst>
                <a:tab pos="450850" algn="l"/>
              </a:tabLst>
            </a:pPr>
            <a:r>
              <a:rPr lang="en-GB" dirty="0">
                <a:latin typeface="MuktaMahee Regular" panose="020B0000000000000000" pitchFamily="34" charset="77"/>
                <a:cs typeface="MuktaMahee Regular" panose="020B0000000000000000" pitchFamily="34" charset="77"/>
                <a:sym typeface="Wingdings" pitchFamily="2" charset="2"/>
              </a:rPr>
              <a:t>[7] </a:t>
            </a:r>
            <a:r>
              <a:rPr lang="de-DE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Sims, J. M. (2010). A </a:t>
            </a:r>
            <a:r>
              <a:rPr lang="de-DE" dirty="0" err="1">
                <a:latin typeface="MuktaMahee Regular" panose="020B0000000000000000" pitchFamily="34" charset="77"/>
                <a:cs typeface="MuktaMahee Regular" panose="020B0000000000000000" pitchFamily="34" charset="77"/>
              </a:rPr>
              <a:t>brief</a:t>
            </a:r>
            <a:r>
              <a:rPr lang="de-DE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 </a:t>
            </a:r>
            <a:r>
              <a:rPr lang="de-DE" dirty="0" err="1">
                <a:latin typeface="MuktaMahee Regular" panose="020B0000000000000000" pitchFamily="34" charset="77"/>
                <a:cs typeface="MuktaMahee Regular" panose="020B0000000000000000" pitchFamily="34" charset="77"/>
              </a:rPr>
              <a:t>review</a:t>
            </a:r>
            <a:r>
              <a:rPr lang="de-DE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 </a:t>
            </a:r>
            <a:r>
              <a:rPr lang="de-DE" dirty="0" err="1">
                <a:latin typeface="MuktaMahee Regular" panose="020B0000000000000000" pitchFamily="34" charset="77"/>
                <a:cs typeface="MuktaMahee Regular" panose="020B0000000000000000" pitchFamily="34" charset="77"/>
              </a:rPr>
              <a:t>of</a:t>
            </a:r>
            <a:r>
              <a:rPr lang="de-DE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 </a:t>
            </a:r>
            <a:r>
              <a:rPr lang="de-DE" dirty="0" err="1">
                <a:latin typeface="MuktaMahee Regular" panose="020B0000000000000000" pitchFamily="34" charset="77"/>
                <a:cs typeface="MuktaMahee Regular" panose="020B0000000000000000" pitchFamily="34" charset="77"/>
              </a:rPr>
              <a:t>the</a:t>
            </a:r>
            <a:r>
              <a:rPr lang="de-DE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 Belmont </a:t>
            </a:r>
            <a:r>
              <a:rPr lang="de-DE" dirty="0" err="1">
                <a:latin typeface="MuktaMahee Regular" panose="020B0000000000000000" pitchFamily="34" charset="77"/>
                <a:cs typeface="MuktaMahee Regular" panose="020B0000000000000000" pitchFamily="34" charset="77"/>
              </a:rPr>
              <a:t>report</a:t>
            </a:r>
            <a:r>
              <a:rPr lang="de-DE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. </a:t>
            </a:r>
            <a:r>
              <a:rPr lang="de-DE" i="1" dirty="0" err="1">
                <a:latin typeface="MuktaMahee Regular" panose="020B0000000000000000" pitchFamily="34" charset="77"/>
                <a:cs typeface="MuktaMahee Regular" panose="020B0000000000000000" pitchFamily="34" charset="77"/>
              </a:rPr>
              <a:t>Dimensions</a:t>
            </a:r>
            <a:r>
              <a:rPr lang="de-DE" i="1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 </a:t>
            </a:r>
            <a:r>
              <a:rPr lang="de-DE" i="1" dirty="0" err="1">
                <a:latin typeface="MuktaMahee Regular" panose="020B0000000000000000" pitchFamily="34" charset="77"/>
                <a:cs typeface="MuktaMahee Regular" panose="020B0000000000000000" pitchFamily="34" charset="77"/>
              </a:rPr>
              <a:t>of</a:t>
            </a:r>
            <a:r>
              <a:rPr lang="de-DE" i="1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 </a:t>
            </a:r>
            <a:r>
              <a:rPr lang="de-DE" i="1" dirty="0" err="1">
                <a:latin typeface="MuktaMahee Regular" panose="020B0000000000000000" pitchFamily="34" charset="77"/>
                <a:cs typeface="MuktaMahee Regular" panose="020B0000000000000000" pitchFamily="34" charset="77"/>
              </a:rPr>
              <a:t>critical</a:t>
            </a:r>
            <a:r>
              <a:rPr lang="de-DE" i="1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 care </a:t>
            </a:r>
            <a:r>
              <a:rPr lang="de-DE" i="1" dirty="0" err="1">
                <a:latin typeface="MuktaMahee Regular" panose="020B0000000000000000" pitchFamily="34" charset="77"/>
                <a:cs typeface="MuktaMahee Regular" panose="020B0000000000000000" pitchFamily="34" charset="77"/>
              </a:rPr>
              <a:t>nursing</a:t>
            </a:r>
            <a:r>
              <a:rPr lang="de-DE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, </a:t>
            </a:r>
            <a:r>
              <a:rPr lang="de-DE" i="1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29</a:t>
            </a:r>
            <a:r>
              <a:rPr lang="de-DE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(4), 173-174.</a:t>
            </a:r>
          </a:p>
          <a:p>
            <a:pPr marL="412750" indent="-285750">
              <a:buFont typeface="Arial" panose="020B0604020202020204" pitchFamily="34" charset="0"/>
              <a:buChar char="•"/>
              <a:tabLst>
                <a:tab pos="450850" algn="l"/>
              </a:tabLst>
            </a:pPr>
            <a:r>
              <a:rPr lang="de-DE" dirty="0">
                <a:latin typeface="MuktaMahee Regular" panose="020B0000000000000000" pitchFamily="34" charset="77"/>
                <a:cs typeface="MuktaMahee Regular" panose="020B0000000000000000" pitchFamily="34" charset="77"/>
                <a:sym typeface="Wingdings" pitchFamily="2" charset="2"/>
              </a:rPr>
              <a:t>[8] </a:t>
            </a:r>
            <a:r>
              <a:rPr lang="de-DE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He, H., </a:t>
            </a:r>
            <a:r>
              <a:rPr lang="de-DE" dirty="0" err="1">
                <a:latin typeface="MuktaMahee Regular" panose="020B0000000000000000" pitchFamily="34" charset="77"/>
                <a:cs typeface="MuktaMahee Regular" panose="020B0000000000000000" pitchFamily="34" charset="77"/>
              </a:rPr>
              <a:t>Zha</a:t>
            </a:r>
            <a:r>
              <a:rPr lang="de-DE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, S., &amp; Wang, H. (2019). </a:t>
            </a:r>
            <a:r>
              <a:rPr lang="de-DE" dirty="0" err="1">
                <a:latin typeface="MuktaMahee Regular" panose="020B0000000000000000" pitchFamily="34" charset="77"/>
                <a:cs typeface="MuktaMahee Regular" panose="020B0000000000000000" pitchFamily="34" charset="77"/>
              </a:rPr>
              <a:t>Unlearn</a:t>
            </a:r>
            <a:r>
              <a:rPr lang="de-DE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 </a:t>
            </a:r>
            <a:r>
              <a:rPr lang="de-DE" dirty="0" err="1">
                <a:latin typeface="MuktaMahee Regular" panose="020B0000000000000000" pitchFamily="34" charset="77"/>
                <a:cs typeface="MuktaMahee Regular" panose="020B0000000000000000" pitchFamily="34" charset="77"/>
              </a:rPr>
              <a:t>dataset</a:t>
            </a:r>
            <a:r>
              <a:rPr lang="de-DE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 </a:t>
            </a:r>
            <a:r>
              <a:rPr lang="de-DE" dirty="0" err="1">
                <a:latin typeface="MuktaMahee Regular" panose="020B0000000000000000" pitchFamily="34" charset="77"/>
                <a:cs typeface="MuktaMahee Regular" panose="020B0000000000000000" pitchFamily="34" charset="77"/>
              </a:rPr>
              <a:t>bias</a:t>
            </a:r>
            <a:r>
              <a:rPr lang="de-DE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 in </a:t>
            </a:r>
            <a:r>
              <a:rPr lang="de-DE" dirty="0" err="1">
                <a:latin typeface="MuktaMahee Regular" panose="020B0000000000000000" pitchFamily="34" charset="77"/>
                <a:cs typeface="MuktaMahee Regular" panose="020B0000000000000000" pitchFamily="34" charset="77"/>
              </a:rPr>
              <a:t>natural</a:t>
            </a:r>
            <a:r>
              <a:rPr lang="de-DE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 </a:t>
            </a:r>
            <a:r>
              <a:rPr lang="de-DE" dirty="0" err="1">
                <a:latin typeface="MuktaMahee Regular" panose="020B0000000000000000" pitchFamily="34" charset="77"/>
                <a:cs typeface="MuktaMahee Regular" panose="020B0000000000000000" pitchFamily="34" charset="77"/>
              </a:rPr>
              <a:t>language</a:t>
            </a:r>
            <a:r>
              <a:rPr lang="de-DE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 </a:t>
            </a:r>
            <a:r>
              <a:rPr lang="de-DE" dirty="0" err="1">
                <a:latin typeface="MuktaMahee Regular" panose="020B0000000000000000" pitchFamily="34" charset="77"/>
                <a:cs typeface="MuktaMahee Regular" panose="020B0000000000000000" pitchFamily="34" charset="77"/>
              </a:rPr>
              <a:t>inference</a:t>
            </a:r>
            <a:r>
              <a:rPr lang="de-DE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 </a:t>
            </a:r>
            <a:r>
              <a:rPr lang="de-DE" dirty="0" err="1">
                <a:latin typeface="MuktaMahee Regular" panose="020B0000000000000000" pitchFamily="34" charset="77"/>
                <a:cs typeface="MuktaMahee Regular" panose="020B0000000000000000" pitchFamily="34" charset="77"/>
              </a:rPr>
              <a:t>by</a:t>
            </a:r>
            <a:r>
              <a:rPr lang="de-DE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 </a:t>
            </a:r>
            <a:r>
              <a:rPr lang="de-DE" dirty="0" err="1">
                <a:latin typeface="MuktaMahee Regular" panose="020B0000000000000000" pitchFamily="34" charset="77"/>
                <a:cs typeface="MuktaMahee Regular" panose="020B0000000000000000" pitchFamily="34" charset="77"/>
              </a:rPr>
              <a:t>fitting</a:t>
            </a:r>
            <a:r>
              <a:rPr lang="de-DE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 </a:t>
            </a:r>
            <a:r>
              <a:rPr lang="de-DE" dirty="0" err="1">
                <a:latin typeface="MuktaMahee Regular" panose="020B0000000000000000" pitchFamily="34" charset="77"/>
                <a:cs typeface="MuktaMahee Regular" panose="020B0000000000000000" pitchFamily="34" charset="77"/>
              </a:rPr>
              <a:t>the</a:t>
            </a:r>
            <a:r>
              <a:rPr lang="de-DE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 residual. </a:t>
            </a:r>
            <a:r>
              <a:rPr lang="de-DE" i="1" dirty="0" err="1">
                <a:latin typeface="MuktaMahee Regular" panose="020B0000000000000000" pitchFamily="34" charset="77"/>
                <a:cs typeface="MuktaMahee Regular" panose="020B0000000000000000" pitchFamily="34" charset="77"/>
              </a:rPr>
              <a:t>arXiv</a:t>
            </a:r>
            <a:r>
              <a:rPr lang="de-DE" i="1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 </a:t>
            </a:r>
            <a:r>
              <a:rPr lang="de-DE" i="1" dirty="0" err="1">
                <a:latin typeface="MuktaMahee Regular" panose="020B0000000000000000" pitchFamily="34" charset="77"/>
                <a:cs typeface="MuktaMahee Regular" panose="020B0000000000000000" pitchFamily="34" charset="77"/>
              </a:rPr>
              <a:t>preprint</a:t>
            </a:r>
            <a:r>
              <a:rPr lang="de-DE" i="1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 arXiv:1908.10763</a:t>
            </a:r>
            <a:r>
              <a:rPr lang="de-DE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.</a:t>
            </a:r>
          </a:p>
          <a:p>
            <a:pPr marL="127000">
              <a:tabLst>
                <a:tab pos="450850" algn="l"/>
              </a:tabLst>
            </a:pPr>
            <a:endParaRPr lang="en-GB" dirty="0">
              <a:latin typeface="MuktaMahee Regular" panose="020B0000000000000000" pitchFamily="34" charset="77"/>
              <a:cs typeface="MuktaMahee Regular" panose="020B0000000000000000" pitchFamily="34" charset="77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869756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D63D6BB-3EB6-4DBC-91CE-C3AA45278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61411"/>
            <a:ext cx="7704000" cy="592200"/>
          </a:xfrm>
        </p:spPr>
        <p:txBody>
          <a:bodyPr/>
          <a:lstStyle/>
          <a:p>
            <a:r>
              <a:rPr lang="en-US" noProof="0" dirty="0"/>
              <a:t>References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7CCEFE5-A6A2-4525-A69A-F1DF9DCF0DE9}"/>
              </a:ext>
            </a:extLst>
          </p:cNvPr>
          <p:cNvSpPr txBox="1">
            <a:spLocks/>
          </p:cNvSpPr>
          <p:nvPr/>
        </p:nvSpPr>
        <p:spPr>
          <a:xfrm>
            <a:off x="719999" y="1276349"/>
            <a:ext cx="7704863" cy="33115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12750" indent="-285750">
              <a:buFont typeface="Arial" panose="020B0604020202020204" pitchFamily="34" charset="0"/>
              <a:buChar char="•"/>
              <a:tabLst>
                <a:tab pos="450850" algn="l"/>
              </a:tabLst>
            </a:pPr>
            <a:r>
              <a:rPr lang="de-DE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[9] </a:t>
            </a:r>
            <a:r>
              <a:rPr lang="de-DE" dirty="0" err="1">
                <a:latin typeface="MuktaMahee Regular" panose="020B0000000000000000" pitchFamily="34" charset="77"/>
                <a:cs typeface="MuktaMahee Regular" panose="020B0000000000000000" pitchFamily="34" charset="77"/>
              </a:rPr>
              <a:t>Bolukbasi</a:t>
            </a:r>
            <a:r>
              <a:rPr lang="de-DE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, T., Chang, K. W., Zou, J., </a:t>
            </a:r>
            <a:r>
              <a:rPr lang="de-DE" dirty="0" err="1">
                <a:latin typeface="MuktaMahee Regular" panose="020B0000000000000000" pitchFamily="34" charset="77"/>
                <a:cs typeface="MuktaMahee Regular" panose="020B0000000000000000" pitchFamily="34" charset="77"/>
              </a:rPr>
              <a:t>Saligrama</a:t>
            </a:r>
            <a:r>
              <a:rPr lang="de-DE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, V., &amp; </a:t>
            </a:r>
            <a:r>
              <a:rPr lang="de-DE" dirty="0" err="1">
                <a:latin typeface="MuktaMahee Regular" panose="020B0000000000000000" pitchFamily="34" charset="77"/>
                <a:cs typeface="MuktaMahee Regular" panose="020B0000000000000000" pitchFamily="34" charset="77"/>
              </a:rPr>
              <a:t>Kalai</a:t>
            </a:r>
            <a:r>
              <a:rPr lang="de-DE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, A. (2016). Man </a:t>
            </a:r>
            <a:r>
              <a:rPr lang="de-DE" dirty="0" err="1">
                <a:latin typeface="MuktaMahee Regular" panose="020B0000000000000000" pitchFamily="34" charset="77"/>
                <a:cs typeface="MuktaMahee Regular" panose="020B0000000000000000" pitchFamily="34" charset="77"/>
              </a:rPr>
              <a:t>is</a:t>
            </a:r>
            <a:r>
              <a:rPr lang="de-DE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 </a:t>
            </a:r>
            <a:r>
              <a:rPr lang="de-DE" dirty="0" err="1">
                <a:latin typeface="MuktaMahee Regular" panose="020B0000000000000000" pitchFamily="34" charset="77"/>
                <a:cs typeface="MuktaMahee Regular" panose="020B0000000000000000" pitchFamily="34" charset="77"/>
              </a:rPr>
              <a:t>to</a:t>
            </a:r>
            <a:r>
              <a:rPr lang="de-DE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 </a:t>
            </a:r>
            <a:r>
              <a:rPr lang="de-DE" dirty="0" err="1">
                <a:latin typeface="MuktaMahee Regular" panose="020B0000000000000000" pitchFamily="34" charset="77"/>
                <a:cs typeface="MuktaMahee Regular" panose="020B0000000000000000" pitchFamily="34" charset="77"/>
              </a:rPr>
              <a:t>computer</a:t>
            </a:r>
            <a:r>
              <a:rPr lang="de-DE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 </a:t>
            </a:r>
            <a:r>
              <a:rPr lang="de-DE" dirty="0" err="1">
                <a:latin typeface="MuktaMahee Regular" panose="020B0000000000000000" pitchFamily="34" charset="77"/>
                <a:cs typeface="MuktaMahee Regular" panose="020B0000000000000000" pitchFamily="34" charset="77"/>
              </a:rPr>
              <a:t>programmer</a:t>
            </a:r>
            <a:r>
              <a:rPr lang="de-DE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 </a:t>
            </a:r>
            <a:r>
              <a:rPr lang="de-DE" dirty="0" err="1">
                <a:latin typeface="MuktaMahee Regular" panose="020B0000000000000000" pitchFamily="34" charset="77"/>
                <a:cs typeface="MuktaMahee Regular" panose="020B0000000000000000" pitchFamily="34" charset="77"/>
              </a:rPr>
              <a:t>as</a:t>
            </a:r>
            <a:r>
              <a:rPr lang="de-DE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 </a:t>
            </a:r>
            <a:r>
              <a:rPr lang="de-DE" dirty="0" err="1">
                <a:latin typeface="MuktaMahee Regular" panose="020B0000000000000000" pitchFamily="34" charset="77"/>
                <a:cs typeface="MuktaMahee Regular" panose="020B0000000000000000" pitchFamily="34" charset="77"/>
              </a:rPr>
              <a:t>woman</a:t>
            </a:r>
            <a:r>
              <a:rPr lang="de-DE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 </a:t>
            </a:r>
            <a:r>
              <a:rPr lang="de-DE" dirty="0" err="1">
                <a:latin typeface="MuktaMahee Regular" panose="020B0000000000000000" pitchFamily="34" charset="77"/>
                <a:cs typeface="MuktaMahee Regular" panose="020B0000000000000000" pitchFamily="34" charset="77"/>
              </a:rPr>
              <a:t>is</a:t>
            </a:r>
            <a:r>
              <a:rPr lang="de-DE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 </a:t>
            </a:r>
            <a:r>
              <a:rPr lang="de-DE" dirty="0" err="1">
                <a:latin typeface="MuktaMahee Regular" panose="020B0000000000000000" pitchFamily="34" charset="77"/>
                <a:cs typeface="MuktaMahee Regular" panose="020B0000000000000000" pitchFamily="34" charset="77"/>
              </a:rPr>
              <a:t>to</a:t>
            </a:r>
            <a:r>
              <a:rPr lang="de-DE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 </a:t>
            </a:r>
            <a:r>
              <a:rPr lang="de-DE" dirty="0" err="1">
                <a:latin typeface="MuktaMahee Regular" panose="020B0000000000000000" pitchFamily="34" charset="77"/>
                <a:cs typeface="MuktaMahee Regular" panose="020B0000000000000000" pitchFamily="34" charset="77"/>
              </a:rPr>
              <a:t>homemaker</a:t>
            </a:r>
            <a:r>
              <a:rPr lang="de-DE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? </a:t>
            </a:r>
            <a:r>
              <a:rPr lang="de-DE" dirty="0" err="1">
                <a:latin typeface="MuktaMahee Regular" panose="020B0000000000000000" pitchFamily="34" charset="77"/>
                <a:cs typeface="MuktaMahee Regular" panose="020B0000000000000000" pitchFamily="34" charset="77"/>
              </a:rPr>
              <a:t>debiasing</a:t>
            </a:r>
            <a:r>
              <a:rPr lang="de-DE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 </a:t>
            </a:r>
            <a:r>
              <a:rPr lang="de-DE" dirty="0" err="1">
                <a:latin typeface="MuktaMahee Regular" panose="020B0000000000000000" pitchFamily="34" charset="77"/>
                <a:cs typeface="MuktaMahee Regular" panose="020B0000000000000000" pitchFamily="34" charset="77"/>
              </a:rPr>
              <a:t>word</a:t>
            </a:r>
            <a:r>
              <a:rPr lang="de-DE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 </a:t>
            </a:r>
            <a:r>
              <a:rPr lang="de-DE" dirty="0" err="1">
                <a:latin typeface="MuktaMahee Regular" panose="020B0000000000000000" pitchFamily="34" charset="77"/>
                <a:cs typeface="MuktaMahee Regular" panose="020B0000000000000000" pitchFamily="34" charset="77"/>
              </a:rPr>
              <a:t>embeddings</a:t>
            </a:r>
            <a:r>
              <a:rPr lang="de-DE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. </a:t>
            </a:r>
            <a:r>
              <a:rPr lang="de-DE" i="1" dirty="0" err="1">
                <a:latin typeface="MuktaMahee Regular" panose="020B0000000000000000" pitchFamily="34" charset="77"/>
                <a:cs typeface="MuktaMahee Regular" panose="020B0000000000000000" pitchFamily="34" charset="77"/>
              </a:rPr>
              <a:t>arXiv</a:t>
            </a:r>
            <a:r>
              <a:rPr lang="de-DE" i="1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 </a:t>
            </a:r>
            <a:r>
              <a:rPr lang="de-DE" i="1" dirty="0" err="1">
                <a:latin typeface="MuktaMahee Regular" panose="020B0000000000000000" pitchFamily="34" charset="77"/>
                <a:cs typeface="MuktaMahee Regular" panose="020B0000000000000000" pitchFamily="34" charset="77"/>
              </a:rPr>
              <a:t>preprint</a:t>
            </a:r>
            <a:r>
              <a:rPr lang="de-DE" i="1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 arXiv:1607.06520</a:t>
            </a:r>
            <a:r>
              <a:rPr lang="de-DE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.</a:t>
            </a:r>
            <a:endParaRPr lang="en-GB" dirty="0">
              <a:latin typeface="MuktaMahee Regular" panose="020B0000000000000000" pitchFamily="34" charset="77"/>
              <a:cs typeface="MuktaMahee Regular" panose="020B0000000000000000" pitchFamily="34" charset="77"/>
              <a:sym typeface="Wingdings" pitchFamily="2" charset="2"/>
            </a:endParaRPr>
          </a:p>
          <a:p>
            <a:pPr marL="412750" indent="-285750">
              <a:buFont typeface="Arial" panose="020B0604020202020204" pitchFamily="34" charset="0"/>
              <a:buChar char="•"/>
              <a:tabLst>
                <a:tab pos="450850" algn="l"/>
              </a:tabLst>
            </a:pPr>
            <a:r>
              <a:rPr lang="en-GB" noProof="0" dirty="0">
                <a:latin typeface="MuktaMahee Regular" panose="020B0000000000000000" pitchFamily="34" charset="77"/>
                <a:cs typeface="MuktaMahee Regular" panose="020B0000000000000000" pitchFamily="34" charset="77"/>
                <a:sym typeface="Wingdings" pitchFamily="2" charset="2"/>
              </a:rPr>
              <a:t>[10] </a:t>
            </a:r>
            <a:r>
              <a:rPr lang="de-DE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Schick, T., </a:t>
            </a:r>
            <a:r>
              <a:rPr lang="de-DE" dirty="0" err="1">
                <a:latin typeface="MuktaMahee Regular" panose="020B0000000000000000" pitchFamily="34" charset="77"/>
                <a:cs typeface="MuktaMahee Regular" panose="020B0000000000000000" pitchFamily="34" charset="77"/>
              </a:rPr>
              <a:t>Udupa</a:t>
            </a:r>
            <a:r>
              <a:rPr lang="de-DE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, S., &amp; Schütze, H. (2021). </a:t>
            </a:r>
            <a:r>
              <a:rPr lang="de-DE" dirty="0" err="1">
                <a:latin typeface="MuktaMahee Regular" panose="020B0000000000000000" pitchFamily="34" charset="77"/>
                <a:cs typeface="MuktaMahee Regular" panose="020B0000000000000000" pitchFamily="34" charset="77"/>
              </a:rPr>
              <a:t>Self-diagnosis</a:t>
            </a:r>
            <a:r>
              <a:rPr lang="de-DE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 </a:t>
            </a:r>
            <a:r>
              <a:rPr lang="de-DE" dirty="0" err="1">
                <a:latin typeface="MuktaMahee Regular" panose="020B0000000000000000" pitchFamily="34" charset="77"/>
                <a:cs typeface="MuktaMahee Regular" panose="020B0000000000000000" pitchFamily="34" charset="77"/>
              </a:rPr>
              <a:t>and</a:t>
            </a:r>
            <a:r>
              <a:rPr lang="de-DE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 </a:t>
            </a:r>
            <a:r>
              <a:rPr lang="de-DE" dirty="0" err="1">
                <a:latin typeface="MuktaMahee Regular" panose="020B0000000000000000" pitchFamily="34" charset="77"/>
                <a:cs typeface="MuktaMahee Regular" panose="020B0000000000000000" pitchFamily="34" charset="77"/>
              </a:rPr>
              <a:t>self-debiasing</a:t>
            </a:r>
            <a:r>
              <a:rPr lang="de-DE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: A </a:t>
            </a:r>
            <a:r>
              <a:rPr lang="de-DE" dirty="0" err="1">
                <a:latin typeface="MuktaMahee Regular" panose="020B0000000000000000" pitchFamily="34" charset="77"/>
                <a:cs typeface="MuktaMahee Regular" panose="020B0000000000000000" pitchFamily="34" charset="77"/>
              </a:rPr>
              <a:t>proposal</a:t>
            </a:r>
            <a:r>
              <a:rPr lang="de-DE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 </a:t>
            </a:r>
            <a:r>
              <a:rPr lang="de-DE" dirty="0" err="1">
                <a:latin typeface="MuktaMahee Regular" panose="020B0000000000000000" pitchFamily="34" charset="77"/>
                <a:cs typeface="MuktaMahee Regular" panose="020B0000000000000000" pitchFamily="34" charset="77"/>
              </a:rPr>
              <a:t>for</a:t>
            </a:r>
            <a:r>
              <a:rPr lang="de-DE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 </a:t>
            </a:r>
            <a:r>
              <a:rPr lang="de-DE" dirty="0" err="1">
                <a:latin typeface="MuktaMahee Regular" panose="020B0000000000000000" pitchFamily="34" charset="77"/>
                <a:cs typeface="MuktaMahee Regular" panose="020B0000000000000000" pitchFamily="34" charset="77"/>
              </a:rPr>
              <a:t>reducing</a:t>
            </a:r>
            <a:r>
              <a:rPr lang="de-DE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 </a:t>
            </a:r>
            <a:r>
              <a:rPr lang="de-DE" dirty="0" err="1">
                <a:latin typeface="MuktaMahee Regular" panose="020B0000000000000000" pitchFamily="34" charset="77"/>
                <a:cs typeface="MuktaMahee Regular" panose="020B0000000000000000" pitchFamily="34" charset="77"/>
              </a:rPr>
              <a:t>corpus-based</a:t>
            </a:r>
            <a:r>
              <a:rPr lang="de-DE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 </a:t>
            </a:r>
            <a:r>
              <a:rPr lang="de-DE" dirty="0" err="1">
                <a:latin typeface="MuktaMahee Regular" panose="020B0000000000000000" pitchFamily="34" charset="77"/>
                <a:cs typeface="MuktaMahee Regular" panose="020B0000000000000000" pitchFamily="34" charset="77"/>
              </a:rPr>
              <a:t>bias</a:t>
            </a:r>
            <a:r>
              <a:rPr lang="de-DE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 in </a:t>
            </a:r>
            <a:r>
              <a:rPr lang="de-DE" dirty="0" err="1">
                <a:latin typeface="MuktaMahee Regular" panose="020B0000000000000000" pitchFamily="34" charset="77"/>
                <a:cs typeface="MuktaMahee Regular" panose="020B0000000000000000" pitchFamily="34" charset="77"/>
              </a:rPr>
              <a:t>nlp</a:t>
            </a:r>
            <a:r>
              <a:rPr lang="de-DE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. </a:t>
            </a:r>
            <a:r>
              <a:rPr lang="de-DE" i="1" dirty="0" err="1">
                <a:latin typeface="MuktaMahee Regular" panose="020B0000000000000000" pitchFamily="34" charset="77"/>
                <a:cs typeface="MuktaMahee Regular" panose="020B0000000000000000" pitchFamily="34" charset="77"/>
              </a:rPr>
              <a:t>arXiv</a:t>
            </a:r>
            <a:r>
              <a:rPr lang="de-DE" i="1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 </a:t>
            </a:r>
            <a:r>
              <a:rPr lang="de-DE" i="1" dirty="0" err="1">
                <a:latin typeface="MuktaMahee Regular" panose="020B0000000000000000" pitchFamily="34" charset="77"/>
                <a:cs typeface="MuktaMahee Regular" panose="020B0000000000000000" pitchFamily="34" charset="77"/>
              </a:rPr>
              <a:t>preprint</a:t>
            </a:r>
            <a:r>
              <a:rPr lang="de-DE" i="1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 arXiv:2103.00453</a:t>
            </a:r>
            <a:r>
              <a:rPr lang="de-DE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.</a:t>
            </a:r>
          </a:p>
          <a:p>
            <a:pPr marL="412750" indent="-285750">
              <a:buFont typeface="Arial" panose="020B0604020202020204" pitchFamily="34" charset="0"/>
              <a:buChar char="•"/>
              <a:tabLst>
                <a:tab pos="450850" algn="l"/>
              </a:tabLst>
            </a:pPr>
            <a:r>
              <a:rPr lang="de-DE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[11] </a:t>
            </a:r>
            <a:r>
              <a:rPr lang="de-DE" dirty="0" err="1">
                <a:latin typeface="MuktaMahee Regular" panose="020B0000000000000000" pitchFamily="34" charset="77"/>
                <a:cs typeface="MuktaMahee Regular" panose="020B0000000000000000" pitchFamily="34" charset="77"/>
              </a:rPr>
              <a:t>Geva</a:t>
            </a:r>
            <a:r>
              <a:rPr lang="de-DE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, M., Goldberg, Y., &amp; </a:t>
            </a:r>
            <a:r>
              <a:rPr lang="de-DE" dirty="0" err="1">
                <a:latin typeface="MuktaMahee Regular" panose="020B0000000000000000" pitchFamily="34" charset="77"/>
                <a:cs typeface="MuktaMahee Regular" panose="020B0000000000000000" pitchFamily="34" charset="77"/>
              </a:rPr>
              <a:t>Berant</a:t>
            </a:r>
            <a:r>
              <a:rPr lang="de-DE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, J. (2019). Are </a:t>
            </a:r>
            <a:r>
              <a:rPr lang="de-DE" dirty="0" err="1">
                <a:latin typeface="MuktaMahee Regular" panose="020B0000000000000000" pitchFamily="34" charset="77"/>
                <a:cs typeface="MuktaMahee Regular" panose="020B0000000000000000" pitchFamily="34" charset="77"/>
              </a:rPr>
              <a:t>we</a:t>
            </a:r>
            <a:r>
              <a:rPr lang="de-DE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 </a:t>
            </a:r>
            <a:r>
              <a:rPr lang="de-DE" dirty="0" err="1">
                <a:latin typeface="MuktaMahee Regular" panose="020B0000000000000000" pitchFamily="34" charset="77"/>
                <a:cs typeface="MuktaMahee Regular" panose="020B0000000000000000" pitchFamily="34" charset="77"/>
              </a:rPr>
              <a:t>modeling</a:t>
            </a:r>
            <a:r>
              <a:rPr lang="de-DE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 </a:t>
            </a:r>
            <a:r>
              <a:rPr lang="de-DE" dirty="0" err="1">
                <a:latin typeface="MuktaMahee Regular" panose="020B0000000000000000" pitchFamily="34" charset="77"/>
                <a:cs typeface="MuktaMahee Regular" panose="020B0000000000000000" pitchFamily="34" charset="77"/>
              </a:rPr>
              <a:t>the</a:t>
            </a:r>
            <a:r>
              <a:rPr lang="de-DE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 </a:t>
            </a:r>
            <a:r>
              <a:rPr lang="de-DE" dirty="0" err="1">
                <a:latin typeface="MuktaMahee Regular" panose="020B0000000000000000" pitchFamily="34" charset="77"/>
                <a:cs typeface="MuktaMahee Regular" panose="020B0000000000000000" pitchFamily="34" charset="77"/>
              </a:rPr>
              <a:t>task</a:t>
            </a:r>
            <a:r>
              <a:rPr lang="de-DE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 </a:t>
            </a:r>
            <a:r>
              <a:rPr lang="de-DE" dirty="0" err="1">
                <a:latin typeface="MuktaMahee Regular" panose="020B0000000000000000" pitchFamily="34" charset="77"/>
                <a:cs typeface="MuktaMahee Regular" panose="020B0000000000000000" pitchFamily="34" charset="77"/>
              </a:rPr>
              <a:t>or</a:t>
            </a:r>
            <a:r>
              <a:rPr lang="de-DE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 </a:t>
            </a:r>
            <a:r>
              <a:rPr lang="de-DE" dirty="0" err="1">
                <a:latin typeface="MuktaMahee Regular" panose="020B0000000000000000" pitchFamily="34" charset="77"/>
                <a:cs typeface="MuktaMahee Regular" panose="020B0000000000000000" pitchFamily="34" charset="77"/>
              </a:rPr>
              <a:t>the</a:t>
            </a:r>
            <a:r>
              <a:rPr lang="de-DE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 </a:t>
            </a:r>
            <a:r>
              <a:rPr lang="de-DE" dirty="0" err="1">
                <a:latin typeface="MuktaMahee Regular" panose="020B0000000000000000" pitchFamily="34" charset="77"/>
                <a:cs typeface="MuktaMahee Regular" panose="020B0000000000000000" pitchFamily="34" charset="77"/>
              </a:rPr>
              <a:t>annotator</a:t>
            </a:r>
            <a:r>
              <a:rPr lang="de-DE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? an </a:t>
            </a:r>
            <a:r>
              <a:rPr lang="de-DE" dirty="0" err="1">
                <a:latin typeface="MuktaMahee Regular" panose="020B0000000000000000" pitchFamily="34" charset="77"/>
                <a:cs typeface="MuktaMahee Regular" panose="020B0000000000000000" pitchFamily="34" charset="77"/>
              </a:rPr>
              <a:t>investigation</a:t>
            </a:r>
            <a:r>
              <a:rPr lang="de-DE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 </a:t>
            </a:r>
            <a:r>
              <a:rPr lang="de-DE" dirty="0" err="1">
                <a:latin typeface="MuktaMahee Regular" panose="020B0000000000000000" pitchFamily="34" charset="77"/>
                <a:cs typeface="MuktaMahee Regular" panose="020B0000000000000000" pitchFamily="34" charset="77"/>
              </a:rPr>
              <a:t>of</a:t>
            </a:r>
            <a:r>
              <a:rPr lang="de-DE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 </a:t>
            </a:r>
            <a:r>
              <a:rPr lang="de-DE" dirty="0" err="1">
                <a:latin typeface="MuktaMahee Regular" panose="020B0000000000000000" pitchFamily="34" charset="77"/>
                <a:cs typeface="MuktaMahee Regular" panose="020B0000000000000000" pitchFamily="34" charset="77"/>
              </a:rPr>
              <a:t>annotator</a:t>
            </a:r>
            <a:r>
              <a:rPr lang="de-DE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 </a:t>
            </a:r>
            <a:r>
              <a:rPr lang="de-DE" dirty="0" err="1">
                <a:latin typeface="MuktaMahee Regular" panose="020B0000000000000000" pitchFamily="34" charset="77"/>
                <a:cs typeface="MuktaMahee Regular" panose="020B0000000000000000" pitchFamily="34" charset="77"/>
              </a:rPr>
              <a:t>bias</a:t>
            </a:r>
            <a:r>
              <a:rPr lang="de-DE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 in </a:t>
            </a:r>
            <a:r>
              <a:rPr lang="de-DE" dirty="0" err="1">
                <a:latin typeface="MuktaMahee Regular" panose="020B0000000000000000" pitchFamily="34" charset="77"/>
                <a:cs typeface="MuktaMahee Regular" panose="020B0000000000000000" pitchFamily="34" charset="77"/>
              </a:rPr>
              <a:t>natural</a:t>
            </a:r>
            <a:r>
              <a:rPr lang="de-DE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 </a:t>
            </a:r>
            <a:r>
              <a:rPr lang="de-DE" dirty="0" err="1">
                <a:latin typeface="MuktaMahee Regular" panose="020B0000000000000000" pitchFamily="34" charset="77"/>
                <a:cs typeface="MuktaMahee Regular" panose="020B0000000000000000" pitchFamily="34" charset="77"/>
              </a:rPr>
              <a:t>language</a:t>
            </a:r>
            <a:r>
              <a:rPr lang="de-DE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 </a:t>
            </a:r>
            <a:r>
              <a:rPr lang="de-DE" dirty="0" err="1">
                <a:latin typeface="MuktaMahee Regular" panose="020B0000000000000000" pitchFamily="34" charset="77"/>
                <a:cs typeface="MuktaMahee Regular" panose="020B0000000000000000" pitchFamily="34" charset="77"/>
              </a:rPr>
              <a:t>understanding</a:t>
            </a:r>
            <a:r>
              <a:rPr lang="de-DE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 </a:t>
            </a:r>
            <a:r>
              <a:rPr lang="de-DE" dirty="0" err="1">
                <a:latin typeface="MuktaMahee Regular" panose="020B0000000000000000" pitchFamily="34" charset="77"/>
                <a:cs typeface="MuktaMahee Regular" panose="020B0000000000000000" pitchFamily="34" charset="77"/>
              </a:rPr>
              <a:t>datasets</a:t>
            </a:r>
            <a:r>
              <a:rPr lang="de-DE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. </a:t>
            </a:r>
            <a:r>
              <a:rPr lang="de-DE" i="1" dirty="0" err="1">
                <a:latin typeface="MuktaMahee Regular" panose="020B0000000000000000" pitchFamily="34" charset="77"/>
                <a:cs typeface="MuktaMahee Regular" panose="020B0000000000000000" pitchFamily="34" charset="77"/>
              </a:rPr>
              <a:t>arXiv</a:t>
            </a:r>
            <a:r>
              <a:rPr lang="de-DE" i="1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 </a:t>
            </a:r>
            <a:r>
              <a:rPr lang="de-DE" i="1" dirty="0" err="1">
                <a:latin typeface="MuktaMahee Regular" panose="020B0000000000000000" pitchFamily="34" charset="77"/>
                <a:cs typeface="MuktaMahee Regular" panose="020B0000000000000000" pitchFamily="34" charset="77"/>
              </a:rPr>
              <a:t>preprint</a:t>
            </a:r>
            <a:r>
              <a:rPr lang="de-DE" i="1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 arXiv:1908.07898.</a:t>
            </a:r>
            <a:endParaRPr lang="en-GB" dirty="0">
              <a:latin typeface="MuktaMahee Regular" panose="020B0000000000000000" pitchFamily="34" charset="77"/>
              <a:cs typeface="MuktaMahee Regular" panose="020B0000000000000000" pitchFamily="34" charset="77"/>
              <a:sym typeface="Wingdings" pitchFamily="2" charset="2"/>
            </a:endParaRPr>
          </a:p>
          <a:p>
            <a:pPr marL="412750" indent="-285750">
              <a:buFont typeface="Arial" panose="020B0604020202020204" pitchFamily="34" charset="0"/>
              <a:buChar char="•"/>
              <a:tabLst>
                <a:tab pos="450850" algn="l"/>
              </a:tabLst>
            </a:pPr>
            <a:endParaRPr lang="en-GB" dirty="0">
              <a:latin typeface="MuktaMahee Regular" panose="020B0000000000000000" pitchFamily="34" charset="77"/>
              <a:cs typeface="MuktaMahee Regular" panose="020B0000000000000000" pitchFamily="34" charset="77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108218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5D104610-1A80-C34D-84A0-F514B18334B5}"/>
              </a:ext>
            </a:extLst>
          </p:cNvPr>
          <p:cNvSpPr/>
          <p:nvPr/>
        </p:nvSpPr>
        <p:spPr>
          <a:xfrm>
            <a:off x="296333" y="-762001"/>
            <a:ext cx="9076267" cy="29125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130A35BA-43B1-3744-BC80-6259ED8F2CC3}"/>
              </a:ext>
            </a:extLst>
          </p:cNvPr>
          <p:cNvSpPr txBox="1"/>
          <p:nvPr/>
        </p:nvSpPr>
        <p:spPr>
          <a:xfrm>
            <a:off x="1751074" y="1989207"/>
            <a:ext cx="564185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Thanks for you attention!</a:t>
            </a:r>
          </a:p>
          <a:p>
            <a:pPr algn="ctr"/>
            <a:endParaRPr lang="en-GB" sz="1800" dirty="0">
              <a:latin typeface="MuktaMahee Regular" panose="020B0000000000000000" pitchFamily="34" charset="77"/>
              <a:cs typeface="MuktaMahee Regular" panose="020B0000000000000000" pitchFamily="34" charset="77"/>
            </a:endParaRPr>
          </a:p>
          <a:p>
            <a:pPr algn="ctr"/>
            <a:r>
              <a:rPr lang="en-GB" sz="4000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Let’s discuss.</a:t>
            </a:r>
          </a:p>
        </p:txBody>
      </p:sp>
    </p:spTree>
    <p:extLst>
      <p:ext uri="{BB962C8B-B14F-4D97-AF65-F5344CB8AC3E}">
        <p14:creationId xmlns:p14="http://schemas.microsoft.com/office/powerpoint/2010/main" val="37655903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FB5DE-89F2-4716-869B-EB1FC251F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noProof="0" dirty="0"/>
              <a:t>Ethical Implications of bias</a:t>
            </a:r>
            <a:br>
              <a:rPr lang="en-US" sz="3200" noProof="0" dirty="0"/>
            </a:br>
            <a:r>
              <a:rPr lang="en-US" sz="3200" noProof="0" dirty="0"/>
              <a:t>[Backup]</a:t>
            </a:r>
          </a:p>
        </p:txBody>
      </p:sp>
    </p:spTree>
    <p:extLst>
      <p:ext uri="{BB962C8B-B14F-4D97-AF65-F5344CB8AC3E}">
        <p14:creationId xmlns:p14="http://schemas.microsoft.com/office/powerpoint/2010/main" val="7749527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2EB20-61E4-4809-BB3E-497124182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Ethical Implications of bias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72FF1-3660-48A7-B991-A2CC22654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50850" algn="l"/>
              </a:tabLst>
            </a:pPr>
            <a:r>
              <a:rPr lang="en-GB" dirty="0" err="1">
                <a:latin typeface="MuktaMahee Regular" panose="020B0000000000000000" pitchFamily="34" charset="77"/>
                <a:cs typeface="MuktaMahee Regular" panose="020B0000000000000000" pitchFamily="34" charset="77"/>
                <a:sym typeface="Wingdings" pitchFamily="2" charset="2"/>
              </a:rPr>
              <a:t>Gebru</a:t>
            </a:r>
            <a:r>
              <a:rPr lang="en-GB" dirty="0">
                <a:latin typeface="MuktaMahee Regular" panose="020B0000000000000000" pitchFamily="34" charset="77"/>
                <a:cs typeface="MuktaMahee Regular" panose="020B0000000000000000" pitchFamily="34" charset="77"/>
                <a:sym typeface="Wingdings" pitchFamily="2" charset="2"/>
              </a:rPr>
              <a:t> et al. (2020) propose a systematic approach to the creation and documentation of datasets.</a:t>
            </a:r>
          </a:p>
          <a:p>
            <a:pPr>
              <a:tabLst>
                <a:tab pos="450850" algn="l"/>
              </a:tabLst>
            </a:pPr>
            <a:r>
              <a:rPr lang="en-GB" dirty="0">
                <a:latin typeface="MuktaMahee Regular" panose="020B0000000000000000" pitchFamily="34" charset="77"/>
                <a:cs typeface="MuktaMahee Regular" panose="020B0000000000000000" pitchFamily="34" charset="77"/>
                <a:sym typeface="Wingdings" pitchFamily="2" charset="2"/>
              </a:rPr>
              <a:t>Defined and iterated a set of questions around the entire dataset lifecycle:</a:t>
            </a:r>
          </a:p>
          <a:p>
            <a:pPr marL="127000" indent="0">
              <a:buNone/>
              <a:tabLst>
                <a:tab pos="450850" algn="l"/>
              </a:tabLst>
            </a:pPr>
            <a:r>
              <a:rPr lang="en-GB" dirty="0">
                <a:latin typeface="MuktaMahee Regular" panose="020B0000000000000000" pitchFamily="34" charset="77"/>
                <a:cs typeface="MuktaMahee Regular" panose="020B0000000000000000" pitchFamily="34" charset="77"/>
                <a:sym typeface="Wingdings" pitchFamily="2" charset="2"/>
              </a:rPr>
              <a:t>	</a:t>
            </a:r>
            <a:r>
              <a:rPr lang="en-GB" b="1" dirty="0">
                <a:latin typeface="MuktaMahee Regular" panose="020B0000000000000000" pitchFamily="34" charset="77"/>
                <a:cs typeface="MuktaMahee Regular" panose="020B0000000000000000" pitchFamily="34" charset="77"/>
                <a:sym typeface="Wingdings" pitchFamily="2" charset="2"/>
              </a:rPr>
              <a:t>Motivation</a:t>
            </a:r>
            <a:r>
              <a:rPr lang="en-GB" dirty="0">
                <a:latin typeface="MuktaMahee Regular" panose="020B0000000000000000" pitchFamily="34" charset="77"/>
                <a:cs typeface="MuktaMahee Regular" panose="020B0000000000000000" pitchFamily="34" charset="77"/>
                <a:sym typeface="Wingdings" pitchFamily="2" charset="2"/>
              </a:rPr>
              <a:t>, </a:t>
            </a:r>
            <a:r>
              <a:rPr lang="en-GB" b="1" dirty="0">
                <a:latin typeface="MuktaMahee Regular" panose="020B0000000000000000" pitchFamily="34" charset="77"/>
                <a:cs typeface="MuktaMahee Regular" panose="020B0000000000000000" pitchFamily="34" charset="77"/>
                <a:sym typeface="Wingdings" pitchFamily="2" charset="2"/>
              </a:rPr>
              <a:t>Composition</a:t>
            </a:r>
            <a:r>
              <a:rPr lang="en-GB" dirty="0">
                <a:latin typeface="MuktaMahee Regular" panose="020B0000000000000000" pitchFamily="34" charset="77"/>
                <a:cs typeface="MuktaMahee Regular" panose="020B0000000000000000" pitchFamily="34" charset="77"/>
                <a:sym typeface="Wingdings" pitchFamily="2" charset="2"/>
              </a:rPr>
              <a:t>, </a:t>
            </a:r>
            <a:r>
              <a:rPr lang="en-GB" b="1" dirty="0">
                <a:latin typeface="MuktaMahee Regular" panose="020B0000000000000000" pitchFamily="34" charset="77"/>
                <a:cs typeface="MuktaMahee Regular" panose="020B0000000000000000" pitchFamily="34" charset="77"/>
                <a:sym typeface="Wingdings" pitchFamily="2" charset="2"/>
              </a:rPr>
              <a:t>Collection</a:t>
            </a:r>
            <a:r>
              <a:rPr lang="en-GB" dirty="0">
                <a:latin typeface="MuktaMahee Regular" panose="020B0000000000000000" pitchFamily="34" charset="77"/>
                <a:cs typeface="MuktaMahee Regular" panose="020B0000000000000000" pitchFamily="34" charset="77"/>
                <a:sym typeface="Wingdings" pitchFamily="2" charset="2"/>
              </a:rPr>
              <a:t>, Pre-processing/Cleaning/</a:t>
            </a:r>
            <a:r>
              <a:rPr lang="en-GB" dirty="0" err="1">
                <a:latin typeface="MuktaMahee Regular" panose="020B0000000000000000" pitchFamily="34" charset="77"/>
                <a:cs typeface="MuktaMahee Regular" panose="020B0000000000000000" pitchFamily="34" charset="77"/>
                <a:sym typeface="Wingdings" pitchFamily="2" charset="2"/>
              </a:rPr>
              <a:t>Labeling</a:t>
            </a:r>
            <a:r>
              <a:rPr lang="en-GB" dirty="0">
                <a:latin typeface="MuktaMahee Regular" panose="020B0000000000000000" pitchFamily="34" charset="77"/>
                <a:cs typeface="MuktaMahee Regular" panose="020B0000000000000000" pitchFamily="34" charset="77"/>
                <a:sym typeface="Wingdings" pitchFamily="2" charset="2"/>
              </a:rPr>
              <a:t>, Uses</a:t>
            </a:r>
          </a:p>
          <a:p>
            <a:pPr>
              <a:tabLst>
                <a:tab pos="450850" algn="l"/>
              </a:tabLst>
            </a:pPr>
            <a:r>
              <a:rPr lang="en-GB" dirty="0">
                <a:latin typeface="MuktaMahee Regular" panose="020B0000000000000000" pitchFamily="34" charset="77"/>
                <a:cs typeface="MuktaMahee Regular" panose="020B0000000000000000" pitchFamily="34" charset="77"/>
                <a:sym typeface="Wingdings" pitchFamily="2" charset="2"/>
              </a:rPr>
              <a:t>Encourage the ML community to prioritize transparency and accountability</a:t>
            </a:r>
          </a:p>
          <a:p>
            <a:pPr>
              <a:tabLst>
                <a:tab pos="450850" algn="l"/>
              </a:tabLst>
            </a:pPr>
            <a:r>
              <a:rPr lang="en-GB" dirty="0">
                <a:latin typeface="MuktaMahee Regular" panose="020B0000000000000000" pitchFamily="34" charset="77"/>
                <a:cs typeface="MuktaMahee Regular" panose="020B0000000000000000" pitchFamily="34" charset="77"/>
                <a:sym typeface="Wingdings" pitchFamily="2" charset="2"/>
              </a:rPr>
              <a:t>Creators and users can make out possible biases and adjust appropriately</a:t>
            </a:r>
          </a:p>
          <a:p>
            <a:pPr marL="127000" indent="0">
              <a:buNone/>
              <a:tabLst>
                <a:tab pos="450850" algn="l"/>
              </a:tabLst>
            </a:pPr>
            <a:r>
              <a:rPr lang="en-GB" b="1" dirty="0">
                <a:latin typeface="MuktaMahee Regular" panose="020B0000000000000000" pitchFamily="34" charset="77"/>
                <a:cs typeface="MuktaMahee Regular" panose="020B0000000000000000" pitchFamily="34" charset="77"/>
                <a:sym typeface="Wingdings" pitchFamily="2" charset="2"/>
              </a:rPr>
              <a:t>Motivation</a:t>
            </a:r>
            <a:r>
              <a:rPr lang="en-GB" dirty="0">
                <a:latin typeface="MuktaMahee Regular" panose="020B0000000000000000" pitchFamily="34" charset="77"/>
                <a:cs typeface="MuktaMahee Regular" panose="020B0000000000000000" pitchFamily="34" charset="77"/>
                <a:sym typeface="Wingdings" pitchFamily="2" charset="2"/>
              </a:rPr>
              <a:t> – why was the dataset created, how, and who are stakeholders:</a:t>
            </a:r>
          </a:p>
          <a:p>
            <a:pPr>
              <a:tabLst>
                <a:tab pos="450850" algn="l"/>
              </a:tabLst>
            </a:pPr>
            <a:r>
              <a:rPr lang="en-GB" dirty="0">
                <a:latin typeface="MuktaMahee Regular" panose="020B0000000000000000" pitchFamily="34" charset="77"/>
                <a:cs typeface="MuktaMahee Regular" panose="020B0000000000000000" pitchFamily="34" charset="77"/>
                <a:sym typeface="Wingdings" pitchFamily="2" charset="2"/>
              </a:rPr>
              <a:t>How was the data associated with each instance acquired?</a:t>
            </a:r>
          </a:p>
          <a:p>
            <a:pPr>
              <a:tabLst>
                <a:tab pos="450850" algn="l"/>
              </a:tabLst>
            </a:pPr>
            <a:r>
              <a:rPr lang="en-GB" dirty="0">
                <a:latin typeface="MuktaMahee Regular" panose="020B0000000000000000" pitchFamily="34" charset="77"/>
                <a:cs typeface="MuktaMahee Regular" panose="020B0000000000000000" pitchFamily="34" charset="77"/>
                <a:sym typeface="Wingdings" pitchFamily="2" charset="2"/>
              </a:rPr>
              <a:t>Who created the dataset and on behalf of which entity?</a:t>
            </a:r>
            <a:endParaRPr lang="en-GB" b="1" dirty="0">
              <a:latin typeface="MuktaMahee Regular" panose="020B0000000000000000" pitchFamily="34" charset="77"/>
              <a:cs typeface="MuktaMahee Regular" panose="020B0000000000000000" pitchFamily="34" charset="77"/>
              <a:sym typeface="Wingdings" pitchFamily="2" charset="2"/>
            </a:endParaRPr>
          </a:p>
          <a:p>
            <a:pPr>
              <a:tabLst>
                <a:tab pos="450850" algn="l"/>
              </a:tabLst>
            </a:pPr>
            <a:endParaRPr lang="en-GB" dirty="0">
              <a:latin typeface="MuktaMahee Regular" panose="020B0000000000000000" pitchFamily="34" charset="77"/>
              <a:cs typeface="MuktaMahee Regular" panose="020B0000000000000000" pitchFamily="34" charset="77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22219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7CA448-791B-A34C-8ECB-31B809034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is bias?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7;p1">
                <a:extLst>
                  <a:ext uri="{FF2B5EF4-FFF2-40B4-BE49-F238E27FC236}">
                    <a16:creationId xmlns:a16="http://schemas.microsoft.com/office/drawing/2014/main" id="{2F01F6FF-0186-304B-84EC-9679A8A0F967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719999" y="1276349"/>
                <a:ext cx="7704863" cy="33115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lvl1pPr marL="457200" lvl="0" indent="-3302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ukta"/>
                  <a:buChar char="●"/>
                  <a:defRPr sz="1600">
                    <a:solidFill>
                      <a:schemeClr val="dk1"/>
                    </a:solidFill>
                    <a:latin typeface="Mukta"/>
                    <a:ea typeface="Mukta"/>
                    <a:cs typeface="Mukta"/>
                    <a:sym typeface="Mukta"/>
                  </a:defRPr>
                </a:lvl1pPr>
                <a:lvl2pPr marL="914400" lvl="1" indent="-3302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ukta"/>
                  <a:buChar char="○"/>
                  <a:defRPr sz="1600">
                    <a:solidFill>
                      <a:schemeClr val="dk1"/>
                    </a:solidFill>
                    <a:latin typeface="Mukta"/>
                    <a:ea typeface="Mukta"/>
                    <a:cs typeface="Mukta"/>
                    <a:sym typeface="Mukta"/>
                  </a:defRPr>
                </a:lvl2pPr>
                <a:lvl3pPr marL="1371600" lvl="2" indent="-3302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ukta"/>
                  <a:buChar char="■"/>
                  <a:defRPr sz="1600">
                    <a:solidFill>
                      <a:schemeClr val="dk1"/>
                    </a:solidFill>
                    <a:latin typeface="Mukta"/>
                    <a:ea typeface="Mukta"/>
                    <a:cs typeface="Mukta"/>
                    <a:sym typeface="Mukta"/>
                  </a:defRPr>
                </a:lvl3pPr>
                <a:lvl4pPr marL="1828800" lvl="3" indent="-3302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ukta"/>
                  <a:buChar char="●"/>
                  <a:defRPr sz="1600">
                    <a:solidFill>
                      <a:schemeClr val="dk1"/>
                    </a:solidFill>
                    <a:latin typeface="Mukta"/>
                    <a:ea typeface="Mukta"/>
                    <a:cs typeface="Mukta"/>
                    <a:sym typeface="Mukta"/>
                  </a:defRPr>
                </a:lvl4pPr>
                <a:lvl5pPr marL="2286000" lvl="4" indent="-3302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ukta"/>
                  <a:buChar char="○"/>
                  <a:defRPr sz="1600">
                    <a:solidFill>
                      <a:schemeClr val="dk1"/>
                    </a:solidFill>
                    <a:latin typeface="Mukta"/>
                    <a:ea typeface="Mukta"/>
                    <a:cs typeface="Mukta"/>
                    <a:sym typeface="Mukta"/>
                  </a:defRPr>
                </a:lvl5pPr>
                <a:lvl6pPr marL="2743200" lvl="5" indent="-3302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ukta"/>
                  <a:buChar char="■"/>
                  <a:defRPr sz="1600">
                    <a:solidFill>
                      <a:schemeClr val="dk1"/>
                    </a:solidFill>
                    <a:latin typeface="Mukta"/>
                    <a:ea typeface="Mukta"/>
                    <a:cs typeface="Mukta"/>
                    <a:sym typeface="Mukta"/>
                  </a:defRPr>
                </a:lvl6pPr>
                <a:lvl7pPr marL="3200400" lvl="6" indent="-3302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ukta"/>
                  <a:buChar char="●"/>
                  <a:defRPr sz="1600">
                    <a:solidFill>
                      <a:schemeClr val="dk1"/>
                    </a:solidFill>
                    <a:latin typeface="Mukta"/>
                    <a:ea typeface="Mukta"/>
                    <a:cs typeface="Mukta"/>
                    <a:sym typeface="Mukta"/>
                  </a:defRPr>
                </a:lvl7pPr>
                <a:lvl8pPr marL="3657600" lvl="7" indent="-3302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ukta"/>
                  <a:buChar char="○"/>
                  <a:defRPr sz="1600">
                    <a:solidFill>
                      <a:schemeClr val="dk1"/>
                    </a:solidFill>
                    <a:latin typeface="Mukta"/>
                    <a:ea typeface="Mukta"/>
                    <a:cs typeface="Mukta"/>
                    <a:sym typeface="Mukta"/>
                  </a:defRPr>
                </a:lvl8pPr>
                <a:lvl9pPr marL="4114800" lvl="8" indent="-3302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ukta"/>
                  <a:buChar char="■"/>
                  <a:defRPr sz="1600">
                    <a:solidFill>
                      <a:schemeClr val="dk1"/>
                    </a:solidFill>
                    <a:latin typeface="Mukta"/>
                    <a:ea typeface="Mukta"/>
                    <a:cs typeface="Mukta"/>
                    <a:sym typeface="Mukta"/>
                  </a:defRPr>
                </a:lvl9pPr>
              </a:lstStyle>
              <a:p>
                <a:r>
                  <a:rPr lang="en-US" noProof="0" dirty="0"/>
                  <a:t>Bias is a </a:t>
                </a:r>
                <a:r>
                  <a:rPr lang="en-US" b="1" noProof="0" dirty="0"/>
                  <a:t>disproportionate weight in favor of or against an idea </a:t>
                </a:r>
                <a:r>
                  <a:rPr lang="en-US" noProof="0" dirty="0"/>
                  <a:t>or thing, usually in a way that is closed-minded, prejudicial, or unfair. [Bias, 1]</a:t>
                </a:r>
              </a:p>
              <a:p>
                <a:r>
                  <a:rPr lang="en-US" noProof="0" dirty="0"/>
                  <a:t>A cognitive bias is a repeating or basic misstep in thinking, assessing, recollecting, or other cognitive processes. That is, a </a:t>
                </a:r>
                <a:r>
                  <a:rPr lang="en-US" b="1" noProof="0" dirty="0"/>
                  <a:t>pattern of deviation from standards </a:t>
                </a:r>
                <a:r>
                  <a:rPr lang="en-US" noProof="0" dirty="0"/>
                  <a:t>in judgment, whereby inferences may be created unreasonably. [Cognitive Bias, 2]</a:t>
                </a:r>
              </a:p>
              <a:p>
                <a:r>
                  <a:rPr lang="en-US" noProof="0" dirty="0"/>
                  <a:t>A statistical bias refers to a </a:t>
                </a:r>
                <a:r>
                  <a:rPr lang="en-US" b="1" noProof="0" dirty="0"/>
                  <a:t>deviation of an estimate</a:t>
                </a:r>
                <a:r>
                  <a:rPr lang="en-US" noProof="0" dirty="0"/>
                  <a:t>, given a sample of a population, that distortedly represents the true population. That is, if </a:t>
                </a:r>
                <a14:m>
                  <m:oMath xmlns:m="http://schemas.openxmlformats.org/officeDocument/2006/math">
                    <m:r>
                      <a:rPr lang="en-US" i="1" noProof="0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noProof="0" dirty="0"/>
                  <a:t> is a statistic and </a:t>
                </a:r>
                <a14:m>
                  <m:oMath xmlns:m="http://schemas.openxmlformats.org/officeDocument/2006/math">
                    <m:r>
                      <a:rPr lang="en-US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i="1" noProof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noProof="0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i="1" noProof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noProof="0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de-DE" b="0" i="1" noProof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noProof="0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noProof="0" dirty="0"/>
                  <a:t>, then </a:t>
                </a:r>
                <a14:m>
                  <m:oMath xmlns:m="http://schemas.openxmlformats.org/officeDocument/2006/math">
                    <m:r>
                      <a:rPr lang="en-US" i="1" noProof="0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noProof="0" dirty="0"/>
                  <a:t> is the bias and </a:t>
                </a:r>
                <a14:m>
                  <m:oMath xmlns:m="http://schemas.openxmlformats.org/officeDocument/2006/math">
                    <m:r>
                      <a:rPr lang="en-US" i="1" noProof="0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noProof="0" dirty="0"/>
                  <a:t> is unbiased </a:t>
                </a:r>
                <a:r>
                  <a:rPr lang="en-US" noProof="0" dirty="0" err="1"/>
                  <a:t>iff</a:t>
                </a:r>
                <a:r>
                  <a:rPr lang="en-US" noProof="0" dirty="0"/>
                  <a:t> </a:t>
                </a:r>
                <a14:m>
                  <m:oMath xmlns:m="http://schemas.openxmlformats.org/officeDocument/2006/math">
                    <m:r>
                      <a:rPr lang="en-US" i="1" noProof="0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noProof="0" dirty="0" smtClean="0">
                        <a:latin typeface="Cambria Math" panose="02040503050406030204" pitchFamily="18" charset="0"/>
                      </a:rPr>
                      <m:t> = 0</m:t>
                    </m:r>
                  </m:oMath>
                </a14:m>
                <a:r>
                  <a:rPr lang="en-US" noProof="0" dirty="0"/>
                  <a:t>. [Statistical Bias, 3]</a:t>
                </a:r>
              </a:p>
              <a:p>
                <a:r>
                  <a:rPr lang="en-US" noProof="0" dirty="0"/>
                  <a:t>Here’s my attempt: a bias is an </a:t>
                </a:r>
                <a:r>
                  <a:rPr lang="en-US" b="1" noProof="0" dirty="0"/>
                  <a:t>error in an underlying model distorting </a:t>
                </a:r>
                <a:r>
                  <a:rPr lang="en-US" noProof="0" dirty="0"/>
                  <a:t>the output of the model with respect to the truth.</a:t>
                </a:r>
              </a:p>
              <a:p>
                <a:pPr lvl="1"/>
                <a:r>
                  <a:rPr lang="en-US" noProof="0" dirty="0"/>
                  <a:t>What is </a:t>
                </a:r>
                <a:r>
                  <a:rPr lang="en-US" i="1" noProof="0" dirty="0"/>
                  <a:t>truth</a:t>
                </a:r>
                <a:r>
                  <a:rPr lang="en-US" noProof="0" dirty="0"/>
                  <a:t>? What is </a:t>
                </a:r>
                <a:r>
                  <a:rPr lang="en-US" i="1" noProof="0" dirty="0"/>
                  <a:t>error</a:t>
                </a:r>
                <a:r>
                  <a:rPr lang="en-US" noProof="0" dirty="0"/>
                  <a:t>? What is </a:t>
                </a:r>
                <a:r>
                  <a:rPr lang="en-US" i="1" noProof="0" dirty="0"/>
                  <a:t>output</a:t>
                </a:r>
                <a:r>
                  <a:rPr lang="en-US" noProof="0" dirty="0"/>
                  <a:t>?</a:t>
                </a:r>
              </a:p>
            </p:txBody>
          </p:sp>
        </mc:Choice>
        <mc:Fallback xmlns="">
          <p:sp>
            <p:nvSpPr>
              <p:cNvPr id="5" name="Google Shape;7;p1">
                <a:extLst>
                  <a:ext uri="{FF2B5EF4-FFF2-40B4-BE49-F238E27FC236}">
                    <a16:creationId xmlns:a16="http://schemas.microsoft.com/office/drawing/2014/main" id="{2F01F6FF-0186-304B-84EC-9679A8A0F967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9999" y="1276349"/>
                <a:ext cx="7704863" cy="33115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5ED707B-4E4E-4329-B5B4-BC18D3B11BA2}"/>
              </a:ext>
            </a:extLst>
          </p:cNvPr>
          <p:cNvSpPr txBox="1"/>
          <p:nvPr/>
        </p:nvSpPr>
        <p:spPr>
          <a:xfrm>
            <a:off x="720001" y="4587875"/>
            <a:ext cx="347437" cy="55562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DE" sz="1200" dirty="0">
                <a:latin typeface="Mukta" panose="020B0604020202020204" charset="0"/>
                <a:cs typeface="Mukta" panose="020B0604020202020204" charset="0"/>
              </a:rPr>
              <a:t>1</a:t>
            </a:r>
            <a:endParaRPr lang="en-US" sz="1200" dirty="0">
              <a:latin typeface="Mukta" panose="020B0604020202020204" charset="0"/>
              <a:cs typeface="Mukt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8498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2EB20-61E4-4809-BB3E-497124182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Ethical Implications of bias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72FF1-3660-48A7-B991-A2CC22654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" indent="0">
              <a:buNone/>
              <a:tabLst>
                <a:tab pos="450850" algn="l"/>
              </a:tabLst>
            </a:pPr>
            <a:r>
              <a:rPr lang="en-GB" b="1" dirty="0">
                <a:latin typeface="MuktaMahee Regular" panose="020B0000000000000000" pitchFamily="34" charset="77"/>
                <a:cs typeface="MuktaMahee Regular" panose="020B0000000000000000" pitchFamily="34" charset="77"/>
                <a:sym typeface="Wingdings" pitchFamily="2" charset="2"/>
              </a:rPr>
              <a:t>Composition – </a:t>
            </a:r>
            <a:r>
              <a:rPr lang="en-GB" dirty="0">
                <a:latin typeface="MuktaMahee Regular" panose="020B0000000000000000" pitchFamily="34" charset="77"/>
                <a:cs typeface="MuktaMahee Regular" panose="020B0000000000000000" pitchFamily="34" charset="77"/>
                <a:sym typeface="Wingdings" pitchFamily="2" charset="2"/>
              </a:rPr>
              <a:t>how was data sampled, what is the data distribution:</a:t>
            </a:r>
          </a:p>
          <a:p>
            <a:pPr>
              <a:tabLst>
                <a:tab pos="450850" algn="l"/>
              </a:tabLst>
            </a:pPr>
            <a:r>
              <a:rPr lang="en-GB" dirty="0">
                <a:latin typeface="MuktaMahee Regular" panose="020B0000000000000000" pitchFamily="34" charset="77"/>
                <a:cs typeface="MuktaMahee Regular" panose="020B0000000000000000" pitchFamily="34" charset="77"/>
                <a:sym typeface="Wingdings" pitchFamily="2" charset="2"/>
              </a:rPr>
              <a:t>Who was involved in the data collection processed and how were they compensated?</a:t>
            </a:r>
          </a:p>
          <a:p>
            <a:pPr>
              <a:tabLst>
                <a:tab pos="450850" algn="l"/>
              </a:tabLst>
            </a:pPr>
            <a:r>
              <a:rPr lang="en-GB" dirty="0">
                <a:latin typeface="MuktaMahee Regular" panose="020B0000000000000000" pitchFamily="34" charset="77"/>
                <a:cs typeface="MuktaMahee Regular" panose="020B0000000000000000" pitchFamily="34" charset="77"/>
                <a:sym typeface="Wingdings" pitchFamily="2" charset="2"/>
              </a:rPr>
              <a:t>Does the dataset contain all possible instances or is it a sample of instances from a larger set?</a:t>
            </a:r>
          </a:p>
          <a:p>
            <a:pPr>
              <a:tabLst>
                <a:tab pos="450850" algn="l"/>
              </a:tabLst>
            </a:pPr>
            <a:r>
              <a:rPr lang="en-GB" dirty="0">
                <a:latin typeface="MuktaMahee Regular" panose="020B0000000000000000" pitchFamily="34" charset="77"/>
                <a:cs typeface="MuktaMahee Regular" panose="020B0000000000000000" pitchFamily="34" charset="77"/>
                <a:sym typeface="Wingdings" pitchFamily="2" charset="2"/>
              </a:rPr>
              <a:t>Does the dataset contain data that, if viewed directly, might be offensive , insulting, threatening, or might otherwise cause anxiety?</a:t>
            </a:r>
          </a:p>
          <a:p>
            <a:pPr>
              <a:tabLst>
                <a:tab pos="450850" algn="l"/>
              </a:tabLst>
            </a:pPr>
            <a:r>
              <a:rPr lang="en-GB" dirty="0">
                <a:latin typeface="MuktaMahee Regular" panose="020B0000000000000000" pitchFamily="34" charset="77"/>
                <a:cs typeface="MuktaMahee Regular" panose="020B0000000000000000" pitchFamily="34" charset="77"/>
                <a:sym typeface="Wingdings" pitchFamily="2" charset="2"/>
              </a:rPr>
              <a:t>Does that dataset contain data that might be sensitive in any way?</a:t>
            </a:r>
          </a:p>
          <a:p>
            <a:pPr>
              <a:tabLst>
                <a:tab pos="450850" algn="l"/>
              </a:tabLst>
            </a:pPr>
            <a:r>
              <a:rPr lang="en-GB" dirty="0">
                <a:latin typeface="MuktaMahee Regular" panose="020B0000000000000000" pitchFamily="34" charset="77"/>
                <a:cs typeface="MuktaMahee Regular" panose="020B0000000000000000" pitchFamily="34" charset="77"/>
                <a:sym typeface="Wingdings" pitchFamily="2" charset="2"/>
              </a:rPr>
              <a:t>Does the dataset identify any subpopulations?</a:t>
            </a:r>
            <a:endParaRPr lang="en-GB" b="1" dirty="0">
              <a:latin typeface="MuktaMahee Regular" panose="020B0000000000000000" pitchFamily="34" charset="77"/>
              <a:cs typeface="MuktaMahee Regular" panose="020B0000000000000000" pitchFamily="34" charset="77"/>
              <a:sym typeface="Wingdings" pitchFamily="2" charset="2"/>
            </a:endParaRPr>
          </a:p>
          <a:p>
            <a:pPr marL="127000" indent="0">
              <a:buNone/>
              <a:tabLst>
                <a:tab pos="450850" algn="l"/>
              </a:tabLst>
            </a:pPr>
            <a:r>
              <a:rPr lang="en-GB" b="1" dirty="0">
                <a:latin typeface="MuktaMahee Regular" panose="020B0000000000000000" pitchFamily="34" charset="77"/>
                <a:cs typeface="MuktaMahee Regular" panose="020B0000000000000000" pitchFamily="34" charset="77"/>
                <a:sym typeface="Wingdings" pitchFamily="2" charset="2"/>
              </a:rPr>
              <a:t>Collection</a:t>
            </a:r>
            <a:r>
              <a:rPr lang="en-GB" dirty="0">
                <a:latin typeface="MuktaMahee Regular" panose="020B0000000000000000" pitchFamily="34" charset="77"/>
                <a:cs typeface="MuktaMahee Regular" panose="020B0000000000000000" pitchFamily="34" charset="77"/>
                <a:sym typeface="Wingdings" pitchFamily="2" charset="2"/>
              </a:rPr>
              <a:t> – how was data collected, metadata, peoples’ consents:</a:t>
            </a:r>
          </a:p>
          <a:p>
            <a:pPr>
              <a:tabLst>
                <a:tab pos="450850" algn="l"/>
              </a:tabLst>
            </a:pPr>
            <a:r>
              <a:rPr lang="en-GB" dirty="0">
                <a:latin typeface="MuktaMahee Regular" panose="020B0000000000000000" pitchFamily="34" charset="77"/>
                <a:cs typeface="MuktaMahee Regular" panose="020B0000000000000000" pitchFamily="34" charset="77"/>
                <a:sym typeface="Wingdings" pitchFamily="2" charset="2"/>
              </a:rPr>
              <a:t>How was the data associated with each instance acquired?</a:t>
            </a:r>
          </a:p>
          <a:p>
            <a:pPr>
              <a:tabLst>
                <a:tab pos="450850" algn="l"/>
              </a:tabLst>
            </a:pPr>
            <a:r>
              <a:rPr lang="en-GB" dirty="0">
                <a:latin typeface="MuktaMahee Regular" panose="020B0000000000000000" pitchFamily="34" charset="77"/>
                <a:cs typeface="MuktaMahee Regular" panose="020B0000000000000000" pitchFamily="34" charset="77"/>
                <a:sym typeface="Wingdings" pitchFamily="2" charset="2"/>
              </a:rPr>
              <a:t>Who was involved in the data collection processed and how were they compensated?</a:t>
            </a:r>
          </a:p>
          <a:p>
            <a:pPr marL="127000" indent="0">
              <a:buNone/>
              <a:tabLst>
                <a:tab pos="450850" algn="l"/>
              </a:tabLst>
            </a:pPr>
            <a:endParaRPr lang="en-GB" dirty="0">
              <a:latin typeface="MuktaMahee Regular" panose="020B0000000000000000" pitchFamily="34" charset="77"/>
              <a:cs typeface="MuktaMahee Regular" panose="020B0000000000000000" pitchFamily="34" charset="77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33193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DEEAF3-6B5C-3341-A081-13E505ADA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noProof="0" dirty="0"/>
              <a:t>Bias in NLP</a:t>
            </a:r>
          </a:p>
        </p:txBody>
      </p:sp>
    </p:spTree>
    <p:extLst>
      <p:ext uri="{BB962C8B-B14F-4D97-AF65-F5344CB8AC3E}">
        <p14:creationId xmlns:p14="http://schemas.microsoft.com/office/powerpoint/2010/main" val="1161076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724;p44">
            <a:extLst>
              <a:ext uri="{FF2B5EF4-FFF2-40B4-BE49-F238E27FC236}">
                <a16:creationId xmlns:a16="http://schemas.microsoft.com/office/drawing/2014/main" id="{89D3BC80-9B4B-495E-81A3-435575F8DCBA}"/>
              </a:ext>
            </a:extLst>
          </p:cNvPr>
          <p:cNvSpPr txBox="1">
            <a:spLocks/>
          </p:cNvSpPr>
          <p:nvPr/>
        </p:nvSpPr>
        <p:spPr>
          <a:xfrm flipH="1">
            <a:off x="2690048" y="4038898"/>
            <a:ext cx="3763903" cy="786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●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○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■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●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○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■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●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○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■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9pPr>
          </a:lstStyle>
          <a:p>
            <a:pPr marL="0" indent="0" algn="ctr">
              <a:buFont typeface="Mukta"/>
              <a:buNone/>
            </a:pPr>
            <a:r>
              <a:rPr lang="de-DE" dirty="0" err="1"/>
              <a:t>Let‘s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 quick </a:t>
            </a:r>
            <a:r>
              <a:rPr lang="de-DE" dirty="0" err="1"/>
              <a:t>look</a:t>
            </a:r>
            <a:r>
              <a:rPr lang="de-DE" dirty="0"/>
              <a:t> at a </a:t>
            </a:r>
            <a:r>
              <a:rPr lang="de-DE" dirty="0" err="1"/>
              <a:t>few</a:t>
            </a:r>
            <a:r>
              <a:rPr lang="de-DE" dirty="0"/>
              <a:t> </a:t>
            </a:r>
            <a:r>
              <a:rPr lang="de-DE" dirty="0" err="1"/>
              <a:t>examples</a:t>
            </a:r>
            <a:r>
              <a:rPr lang="de-DE" dirty="0"/>
              <a:t>. 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C9AFE-C2BB-4458-B978-22C6ED004569}"/>
              </a:ext>
            </a:extLst>
          </p:cNvPr>
          <p:cNvCxnSpPr>
            <a:cxnSpLocks/>
          </p:cNvCxnSpPr>
          <p:nvPr/>
        </p:nvCxnSpPr>
        <p:spPr>
          <a:xfrm flipH="1">
            <a:off x="1499999" y="4038898"/>
            <a:ext cx="609449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4A6E1377-E327-4F6D-AA6A-E9E2BBB9023D}"/>
              </a:ext>
            </a:extLst>
          </p:cNvPr>
          <p:cNvSpPr/>
          <p:nvPr/>
        </p:nvSpPr>
        <p:spPr>
          <a:xfrm>
            <a:off x="4129685" y="3925934"/>
            <a:ext cx="874646" cy="4028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AA346DE-695A-7A4D-A076-DE0D72F3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61411"/>
            <a:ext cx="8106500" cy="592200"/>
          </a:xfrm>
        </p:spPr>
        <p:txBody>
          <a:bodyPr/>
          <a:lstStyle/>
          <a:p>
            <a:r>
              <a:rPr lang="en-US" noProof="0" dirty="0"/>
              <a:t>Bias in NLP</a:t>
            </a:r>
          </a:p>
        </p:txBody>
      </p:sp>
      <p:sp>
        <p:nvSpPr>
          <p:cNvPr id="6" name="Google Shape;714;p44">
            <a:extLst>
              <a:ext uri="{FF2B5EF4-FFF2-40B4-BE49-F238E27FC236}">
                <a16:creationId xmlns:a16="http://schemas.microsoft.com/office/drawing/2014/main" id="{2CF93D47-6AE7-42BA-BDD2-8488401F8A95}"/>
              </a:ext>
            </a:extLst>
          </p:cNvPr>
          <p:cNvSpPr/>
          <p:nvPr/>
        </p:nvSpPr>
        <p:spPr>
          <a:xfrm flipH="1">
            <a:off x="3241622" y="1358163"/>
            <a:ext cx="1952677" cy="786300"/>
          </a:xfrm>
          <a:prstGeom prst="roundRect">
            <a:avLst>
              <a:gd name="adj" fmla="val 5000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  <a:alpha val="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15;p44">
            <a:extLst>
              <a:ext uri="{FF2B5EF4-FFF2-40B4-BE49-F238E27FC236}">
                <a16:creationId xmlns:a16="http://schemas.microsoft.com/office/drawing/2014/main" id="{20B0DFDA-218C-418A-B5B5-94A9D32D2611}"/>
              </a:ext>
            </a:extLst>
          </p:cNvPr>
          <p:cNvSpPr/>
          <p:nvPr/>
        </p:nvSpPr>
        <p:spPr>
          <a:xfrm flipH="1">
            <a:off x="3949700" y="2137538"/>
            <a:ext cx="1952677" cy="786300"/>
          </a:xfrm>
          <a:prstGeom prst="roundRect">
            <a:avLst>
              <a:gd name="adj" fmla="val 5000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  <a:alpha val="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716;p44">
            <a:extLst>
              <a:ext uri="{FF2B5EF4-FFF2-40B4-BE49-F238E27FC236}">
                <a16:creationId xmlns:a16="http://schemas.microsoft.com/office/drawing/2014/main" id="{3AA54956-FD1A-4643-9F6C-F59EBF72550A}"/>
              </a:ext>
            </a:extLst>
          </p:cNvPr>
          <p:cNvSpPr/>
          <p:nvPr/>
        </p:nvSpPr>
        <p:spPr>
          <a:xfrm flipH="1">
            <a:off x="3241623" y="2916908"/>
            <a:ext cx="1952676" cy="786300"/>
          </a:xfrm>
          <a:prstGeom prst="roundRect">
            <a:avLst>
              <a:gd name="adj" fmla="val 5000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  <a:alpha val="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718;p44">
            <a:extLst>
              <a:ext uri="{FF2B5EF4-FFF2-40B4-BE49-F238E27FC236}">
                <a16:creationId xmlns:a16="http://schemas.microsoft.com/office/drawing/2014/main" id="{B811EE00-00C9-447A-9F70-3765A52DF417}"/>
              </a:ext>
            </a:extLst>
          </p:cNvPr>
          <p:cNvSpPr/>
          <p:nvPr/>
        </p:nvSpPr>
        <p:spPr>
          <a:xfrm flipH="1">
            <a:off x="4275900" y="1455213"/>
            <a:ext cx="592200" cy="5922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  <a:alpha val="2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719;p44">
            <a:extLst>
              <a:ext uri="{FF2B5EF4-FFF2-40B4-BE49-F238E27FC236}">
                <a16:creationId xmlns:a16="http://schemas.microsoft.com/office/drawing/2014/main" id="{A0864E1E-3F29-4EE1-97EE-F8E823AF78C2}"/>
              </a:ext>
            </a:extLst>
          </p:cNvPr>
          <p:cNvSpPr/>
          <p:nvPr/>
        </p:nvSpPr>
        <p:spPr>
          <a:xfrm flipH="1">
            <a:off x="4275900" y="2234588"/>
            <a:ext cx="592200" cy="5922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  <a:alpha val="2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720;p44">
            <a:extLst>
              <a:ext uri="{FF2B5EF4-FFF2-40B4-BE49-F238E27FC236}">
                <a16:creationId xmlns:a16="http://schemas.microsoft.com/office/drawing/2014/main" id="{0EC0EDF3-6BE9-439E-AA49-965BE223ACDB}"/>
              </a:ext>
            </a:extLst>
          </p:cNvPr>
          <p:cNvSpPr/>
          <p:nvPr/>
        </p:nvSpPr>
        <p:spPr>
          <a:xfrm flipH="1">
            <a:off x="4275900" y="3013958"/>
            <a:ext cx="592200" cy="5922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  <a:alpha val="2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723;p44">
            <a:extLst>
              <a:ext uri="{FF2B5EF4-FFF2-40B4-BE49-F238E27FC236}">
                <a16:creationId xmlns:a16="http://schemas.microsoft.com/office/drawing/2014/main" id="{6A53088A-8C12-42BC-9937-AA7308DD0955}"/>
              </a:ext>
            </a:extLst>
          </p:cNvPr>
          <p:cNvSpPr txBox="1">
            <a:spLocks/>
          </p:cNvSpPr>
          <p:nvPr/>
        </p:nvSpPr>
        <p:spPr>
          <a:xfrm flipH="1">
            <a:off x="526029" y="1358163"/>
            <a:ext cx="2645046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●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○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■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●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○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■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●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○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■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9pPr>
          </a:lstStyle>
          <a:p>
            <a:pPr marL="0" indent="0" algn="r">
              <a:buNone/>
            </a:pPr>
            <a:r>
              <a:rPr lang="en-US" sz="1800" dirty="0">
                <a:latin typeface="Kanit Medium" panose="020B0604020202020204" charset="-34"/>
                <a:cs typeface="Kanit Medium" panose="020B0604020202020204" charset="-34"/>
              </a:rPr>
              <a:t>Language view</a:t>
            </a:r>
            <a:endParaRPr lang="en-US" sz="2000" dirty="0">
              <a:latin typeface="Kanit Medium" panose="020B0604020202020204" charset="-34"/>
              <a:ea typeface="Kanit Medium"/>
              <a:cs typeface="Kanit Medium" panose="020B0604020202020204" charset="-34"/>
              <a:sym typeface="Kanit Medium"/>
            </a:endParaRPr>
          </a:p>
        </p:txBody>
      </p:sp>
      <p:sp>
        <p:nvSpPr>
          <p:cNvPr id="15" name="Google Shape;724;p44">
            <a:extLst>
              <a:ext uri="{FF2B5EF4-FFF2-40B4-BE49-F238E27FC236}">
                <a16:creationId xmlns:a16="http://schemas.microsoft.com/office/drawing/2014/main" id="{EA7ED390-C9F3-4F5C-808E-61CF0C362515}"/>
              </a:ext>
            </a:extLst>
          </p:cNvPr>
          <p:cNvSpPr txBox="1">
            <a:spLocks/>
          </p:cNvSpPr>
          <p:nvPr/>
        </p:nvSpPr>
        <p:spPr>
          <a:xfrm flipH="1">
            <a:off x="526029" y="1646458"/>
            <a:ext cx="2645046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●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○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■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●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○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■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●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○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■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9pPr>
          </a:lstStyle>
          <a:p>
            <a:pPr marL="0" indent="0" algn="r">
              <a:buNone/>
            </a:pPr>
            <a:r>
              <a:rPr lang="en-US" dirty="0">
                <a:latin typeface="Mukta" panose="020B0604020202020204" charset="0"/>
                <a:cs typeface="Mukta" panose="020B0604020202020204" charset="0"/>
              </a:rPr>
              <a:t>Inherent bias in language</a:t>
            </a:r>
            <a:endParaRPr lang="en-US" dirty="0"/>
          </a:p>
          <a:p>
            <a:pPr marL="0" indent="0" algn="r">
              <a:buFont typeface="Mukta"/>
              <a:buNone/>
            </a:pPr>
            <a:endParaRPr lang="en-US" dirty="0"/>
          </a:p>
        </p:txBody>
      </p:sp>
      <p:sp>
        <p:nvSpPr>
          <p:cNvPr id="16" name="Google Shape;725;p44">
            <a:extLst>
              <a:ext uri="{FF2B5EF4-FFF2-40B4-BE49-F238E27FC236}">
                <a16:creationId xmlns:a16="http://schemas.microsoft.com/office/drawing/2014/main" id="{EFB2E405-B72C-44C3-BCC5-6EB7B7D01642}"/>
              </a:ext>
            </a:extLst>
          </p:cNvPr>
          <p:cNvSpPr txBox="1">
            <a:spLocks/>
          </p:cNvSpPr>
          <p:nvPr/>
        </p:nvSpPr>
        <p:spPr>
          <a:xfrm>
            <a:off x="3354425" y="1465570"/>
            <a:ext cx="869700" cy="5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1280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Kanit Medium"/>
              <a:buNone/>
              <a:defRPr sz="3400" b="0" i="0" u="none" strike="noStrike" cap="none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Bubblegum Sans"/>
              <a:buNone/>
              <a:defRPr sz="3800" b="0" i="0" u="none" strike="noStrike" cap="none">
                <a:solidFill>
                  <a:schemeClr val="dk1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Bubblegum Sans"/>
              <a:buNone/>
              <a:defRPr sz="3800" b="0" i="0" u="none" strike="noStrike" cap="none">
                <a:solidFill>
                  <a:schemeClr val="dk1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Bubblegum Sans"/>
              <a:buNone/>
              <a:defRPr sz="3800" b="0" i="0" u="none" strike="noStrike" cap="none">
                <a:solidFill>
                  <a:schemeClr val="dk1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Bubblegum Sans"/>
              <a:buNone/>
              <a:defRPr sz="3800" b="0" i="0" u="none" strike="noStrike" cap="none">
                <a:solidFill>
                  <a:schemeClr val="dk1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Bubblegum Sans"/>
              <a:buNone/>
              <a:defRPr sz="3800" b="0" i="0" u="none" strike="noStrike" cap="none">
                <a:solidFill>
                  <a:schemeClr val="dk1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Bubblegum Sans"/>
              <a:buNone/>
              <a:defRPr sz="3800" b="0" i="0" u="none" strike="noStrike" cap="none">
                <a:solidFill>
                  <a:schemeClr val="dk1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Bubblegum Sans"/>
              <a:buNone/>
              <a:defRPr sz="3800" b="0" i="0" u="none" strike="noStrike" cap="none">
                <a:solidFill>
                  <a:schemeClr val="dk1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Bubblegum Sans"/>
              <a:buNone/>
              <a:defRPr sz="3800" b="0" i="0" u="none" strike="noStrike" cap="none">
                <a:solidFill>
                  <a:schemeClr val="dk1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9pPr>
          </a:lstStyle>
          <a:p>
            <a:pPr algn="ctr"/>
            <a:r>
              <a:rPr lang="en" sz="3000" dirty="0"/>
              <a:t>01</a:t>
            </a:r>
          </a:p>
        </p:txBody>
      </p:sp>
      <p:sp>
        <p:nvSpPr>
          <p:cNvPr id="19" name="Google Shape;728;p44">
            <a:extLst>
              <a:ext uri="{FF2B5EF4-FFF2-40B4-BE49-F238E27FC236}">
                <a16:creationId xmlns:a16="http://schemas.microsoft.com/office/drawing/2014/main" id="{776D9D4F-F3ED-425A-9200-9C83F515EC42}"/>
              </a:ext>
            </a:extLst>
          </p:cNvPr>
          <p:cNvSpPr txBox="1">
            <a:spLocks/>
          </p:cNvSpPr>
          <p:nvPr/>
        </p:nvSpPr>
        <p:spPr>
          <a:xfrm flipH="1">
            <a:off x="4919875" y="2278660"/>
            <a:ext cx="8697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1280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Kanit Medium"/>
              <a:buNone/>
              <a:defRPr sz="3400" b="0" i="0" u="none" strike="noStrike" cap="none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Bubblegum Sans"/>
              <a:buNone/>
              <a:defRPr sz="3800" b="0" i="0" u="none" strike="noStrike" cap="none">
                <a:solidFill>
                  <a:schemeClr val="dk1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Bubblegum Sans"/>
              <a:buNone/>
              <a:defRPr sz="3800" b="0" i="0" u="none" strike="noStrike" cap="none">
                <a:solidFill>
                  <a:schemeClr val="dk1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Bubblegum Sans"/>
              <a:buNone/>
              <a:defRPr sz="3800" b="0" i="0" u="none" strike="noStrike" cap="none">
                <a:solidFill>
                  <a:schemeClr val="dk1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Bubblegum Sans"/>
              <a:buNone/>
              <a:defRPr sz="3800" b="0" i="0" u="none" strike="noStrike" cap="none">
                <a:solidFill>
                  <a:schemeClr val="dk1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Bubblegum Sans"/>
              <a:buNone/>
              <a:defRPr sz="3800" b="0" i="0" u="none" strike="noStrike" cap="none">
                <a:solidFill>
                  <a:schemeClr val="dk1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Bubblegum Sans"/>
              <a:buNone/>
              <a:defRPr sz="3800" b="0" i="0" u="none" strike="noStrike" cap="none">
                <a:solidFill>
                  <a:schemeClr val="dk1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Bubblegum Sans"/>
              <a:buNone/>
              <a:defRPr sz="3800" b="0" i="0" u="none" strike="noStrike" cap="none">
                <a:solidFill>
                  <a:schemeClr val="dk1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Bubblegum Sans"/>
              <a:buNone/>
              <a:defRPr sz="3800" b="0" i="0" u="none" strike="noStrike" cap="none">
                <a:solidFill>
                  <a:schemeClr val="dk1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9pPr>
          </a:lstStyle>
          <a:p>
            <a:pPr algn="ctr"/>
            <a:r>
              <a:rPr lang="en" sz="3000" dirty="0"/>
              <a:t>02</a:t>
            </a:r>
          </a:p>
        </p:txBody>
      </p:sp>
      <p:sp>
        <p:nvSpPr>
          <p:cNvPr id="20" name="Google Shape;729;p44">
            <a:extLst>
              <a:ext uri="{FF2B5EF4-FFF2-40B4-BE49-F238E27FC236}">
                <a16:creationId xmlns:a16="http://schemas.microsoft.com/office/drawing/2014/main" id="{1FBA9017-8143-414E-980F-35B610894865}"/>
              </a:ext>
            </a:extLst>
          </p:cNvPr>
          <p:cNvSpPr txBox="1">
            <a:spLocks/>
          </p:cNvSpPr>
          <p:nvPr/>
        </p:nvSpPr>
        <p:spPr>
          <a:xfrm flipH="1">
            <a:off x="3354425" y="3066648"/>
            <a:ext cx="869700" cy="5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1280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Kanit Medium"/>
              <a:buNone/>
              <a:defRPr sz="3400" b="0" i="0" u="none" strike="noStrike" cap="none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Bubblegum Sans"/>
              <a:buNone/>
              <a:defRPr sz="3800" b="0" i="0" u="none" strike="noStrike" cap="none">
                <a:solidFill>
                  <a:schemeClr val="dk1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Bubblegum Sans"/>
              <a:buNone/>
              <a:defRPr sz="3800" b="0" i="0" u="none" strike="noStrike" cap="none">
                <a:solidFill>
                  <a:schemeClr val="dk1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Bubblegum Sans"/>
              <a:buNone/>
              <a:defRPr sz="3800" b="0" i="0" u="none" strike="noStrike" cap="none">
                <a:solidFill>
                  <a:schemeClr val="dk1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Bubblegum Sans"/>
              <a:buNone/>
              <a:defRPr sz="3800" b="0" i="0" u="none" strike="noStrike" cap="none">
                <a:solidFill>
                  <a:schemeClr val="dk1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Bubblegum Sans"/>
              <a:buNone/>
              <a:defRPr sz="3800" b="0" i="0" u="none" strike="noStrike" cap="none">
                <a:solidFill>
                  <a:schemeClr val="dk1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Bubblegum Sans"/>
              <a:buNone/>
              <a:defRPr sz="3800" b="0" i="0" u="none" strike="noStrike" cap="none">
                <a:solidFill>
                  <a:schemeClr val="dk1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Bubblegum Sans"/>
              <a:buNone/>
              <a:defRPr sz="3800" b="0" i="0" u="none" strike="noStrike" cap="none">
                <a:solidFill>
                  <a:schemeClr val="dk1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Bubblegum Sans"/>
              <a:buNone/>
              <a:defRPr sz="3800" b="0" i="0" u="none" strike="noStrike" cap="none">
                <a:solidFill>
                  <a:schemeClr val="dk1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9pPr>
          </a:lstStyle>
          <a:p>
            <a:pPr algn="ctr"/>
            <a:r>
              <a:rPr lang="en" sz="3000" dirty="0"/>
              <a:t>03</a:t>
            </a:r>
          </a:p>
        </p:txBody>
      </p:sp>
      <p:sp>
        <p:nvSpPr>
          <p:cNvPr id="40" name="Google Shape;723;p44">
            <a:extLst>
              <a:ext uri="{FF2B5EF4-FFF2-40B4-BE49-F238E27FC236}">
                <a16:creationId xmlns:a16="http://schemas.microsoft.com/office/drawing/2014/main" id="{18F920CD-997D-4C3D-BC73-81B5A33FA0CA}"/>
              </a:ext>
            </a:extLst>
          </p:cNvPr>
          <p:cNvSpPr txBox="1">
            <a:spLocks/>
          </p:cNvSpPr>
          <p:nvPr/>
        </p:nvSpPr>
        <p:spPr>
          <a:xfrm flipH="1">
            <a:off x="5954152" y="2137538"/>
            <a:ext cx="2645046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●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○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■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●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○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■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●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○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■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Kanit Medium" panose="020B0604020202020204" charset="-34"/>
                <a:cs typeface="Kanit Medium" panose="020B0604020202020204" charset="-34"/>
              </a:rPr>
              <a:t>Socio-cultural view</a:t>
            </a:r>
            <a:endParaRPr lang="en-US" sz="2400" dirty="0">
              <a:latin typeface="Kanit Medium" panose="020B0604020202020204" charset="-34"/>
              <a:ea typeface="Kanit Medium"/>
              <a:cs typeface="Kanit Medium" panose="020B0604020202020204" charset="-34"/>
              <a:sym typeface="Kanit Medium"/>
            </a:endParaRPr>
          </a:p>
        </p:txBody>
      </p:sp>
      <p:sp>
        <p:nvSpPr>
          <p:cNvPr id="41" name="Google Shape;724;p44">
            <a:extLst>
              <a:ext uri="{FF2B5EF4-FFF2-40B4-BE49-F238E27FC236}">
                <a16:creationId xmlns:a16="http://schemas.microsoft.com/office/drawing/2014/main" id="{041FABAD-0EDD-44D7-ABA8-EB8353DAC212}"/>
              </a:ext>
            </a:extLst>
          </p:cNvPr>
          <p:cNvSpPr txBox="1">
            <a:spLocks/>
          </p:cNvSpPr>
          <p:nvPr/>
        </p:nvSpPr>
        <p:spPr>
          <a:xfrm flipH="1">
            <a:off x="5954152" y="2425832"/>
            <a:ext cx="2645046" cy="498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●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○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■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●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○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■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●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○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■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9pPr>
          </a:lstStyle>
          <a:p>
            <a:pPr marL="0" indent="0">
              <a:buNone/>
            </a:pPr>
            <a:r>
              <a:rPr lang="en-US" dirty="0"/>
              <a:t>E.g., race, identity, political orientation or gender bias</a:t>
            </a:r>
          </a:p>
        </p:txBody>
      </p:sp>
      <p:sp>
        <p:nvSpPr>
          <p:cNvPr id="42" name="Google Shape;723;p44">
            <a:extLst>
              <a:ext uri="{FF2B5EF4-FFF2-40B4-BE49-F238E27FC236}">
                <a16:creationId xmlns:a16="http://schemas.microsoft.com/office/drawing/2014/main" id="{CF122112-7EB6-47B6-9B5B-56CCF46BEF76}"/>
              </a:ext>
            </a:extLst>
          </p:cNvPr>
          <p:cNvSpPr txBox="1">
            <a:spLocks/>
          </p:cNvSpPr>
          <p:nvPr/>
        </p:nvSpPr>
        <p:spPr>
          <a:xfrm flipH="1">
            <a:off x="523591" y="2832333"/>
            <a:ext cx="2645046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●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○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■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●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○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■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●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○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■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9pPr>
          </a:lstStyle>
          <a:p>
            <a:pPr marL="0" indent="0" algn="r">
              <a:buFont typeface="Mukta"/>
              <a:buNone/>
            </a:pPr>
            <a:r>
              <a:rPr lang="en-US" sz="1800" dirty="0">
                <a:latin typeface="Kanit Medium" panose="020B0604020202020204" charset="-34"/>
                <a:cs typeface="Kanit Medium" panose="020B0604020202020204" charset="-34"/>
              </a:rPr>
              <a:t>Technical view</a:t>
            </a:r>
            <a:endParaRPr lang="en-US" sz="2000" dirty="0">
              <a:latin typeface="Kanit Medium" panose="020B0604020202020204" charset="-34"/>
              <a:ea typeface="Kanit Medium"/>
              <a:cs typeface="Kanit Medium" panose="020B0604020202020204" charset="-34"/>
              <a:sym typeface="Kanit Medium"/>
            </a:endParaRPr>
          </a:p>
        </p:txBody>
      </p:sp>
      <p:sp>
        <p:nvSpPr>
          <p:cNvPr id="43" name="Google Shape;724;p44">
            <a:extLst>
              <a:ext uri="{FF2B5EF4-FFF2-40B4-BE49-F238E27FC236}">
                <a16:creationId xmlns:a16="http://schemas.microsoft.com/office/drawing/2014/main" id="{7E820CED-6EE7-470A-8116-62381D87F6F2}"/>
              </a:ext>
            </a:extLst>
          </p:cNvPr>
          <p:cNvSpPr txBox="1">
            <a:spLocks/>
          </p:cNvSpPr>
          <p:nvPr/>
        </p:nvSpPr>
        <p:spPr>
          <a:xfrm flipH="1">
            <a:off x="757767" y="3011109"/>
            <a:ext cx="2382433" cy="786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●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○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■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●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○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■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●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○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■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9pPr>
          </a:lstStyle>
          <a:p>
            <a:pPr marL="0" indent="0" algn="r">
              <a:buFont typeface="Mukta"/>
              <a:buNone/>
            </a:pPr>
            <a:r>
              <a:rPr lang="en-US" dirty="0">
                <a:latin typeface="Mukta" panose="020B0604020202020204" charset="0"/>
                <a:cs typeface="Mukta" panose="020B0604020202020204" charset="0"/>
              </a:rPr>
              <a:t>biased datasets,</a:t>
            </a:r>
            <a:r>
              <a:rPr lang="en-US" b="1" dirty="0">
                <a:latin typeface="Mukta" panose="020B0604020202020204" charset="0"/>
                <a:cs typeface="Mukta" panose="020B0604020202020204" charset="0"/>
              </a:rPr>
              <a:t> </a:t>
            </a:r>
            <a:r>
              <a:rPr lang="en-US" dirty="0">
                <a:latin typeface="Mukta" panose="020B0604020202020204" charset="0"/>
                <a:cs typeface="Mukta" panose="020B0604020202020204" charset="0"/>
              </a:rPr>
              <a:t>biased models or both</a:t>
            </a:r>
            <a:endParaRPr lang="en-US" dirty="0"/>
          </a:p>
        </p:txBody>
      </p:sp>
      <p:grpSp>
        <p:nvGrpSpPr>
          <p:cNvPr id="34" name="Google Shape;9891;p81">
            <a:extLst>
              <a:ext uri="{FF2B5EF4-FFF2-40B4-BE49-F238E27FC236}">
                <a16:creationId xmlns:a16="http://schemas.microsoft.com/office/drawing/2014/main" id="{870FEF7F-6B7B-473A-985C-DC85C917BBA1}"/>
              </a:ext>
            </a:extLst>
          </p:cNvPr>
          <p:cNvGrpSpPr/>
          <p:nvPr/>
        </p:nvGrpSpPr>
        <p:grpSpPr>
          <a:xfrm>
            <a:off x="4436094" y="3114795"/>
            <a:ext cx="276003" cy="357300"/>
            <a:chOff x="-50469125" y="3183175"/>
            <a:chExt cx="233150" cy="301825"/>
          </a:xfrm>
          <a:solidFill>
            <a:schemeClr val="tx1"/>
          </a:solidFill>
        </p:grpSpPr>
        <p:sp>
          <p:nvSpPr>
            <p:cNvPr id="39" name="Google Shape;9892;p81">
              <a:extLst>
                <a:ext uri="{FF2B5EF4-FFF2-40B4-BE49-F238E27FC236}">
                  <a16:creationId xmlns:a16="http://schemas.microsoft.com/office/drawing/2014/main" id="{957D30E7-B336-473E-A1BD-9C21CDD7A786}"/>
                </a:ext>
              </a:extLst>
            </p:cNvPr>
            <p:cNvSpPr/>
            <p:nvPr/>
          </p:nvSpPr>
          <p:spPr>
            <a:xfrm>
              <a:off x="-50388775" y="3227275"/>
              <a:ext cx="70900" cy="70900"/>
            </a:xfrm>
            <a:custGeom>
              <a:avLst/>
              <a:gdLst/>
              <a:ahLst/>
              <a:cxnLst/>
              <a:rect l="l" t="t" r="r" b="b"/>
              <a:pathLst>
                <a:path w="2836" h="2836" extrusionOk="0">
                  <a:moveTo>
                    <a:pt x="1418" y="1072"/>
                  </a:moveTo>
                  <a:cubicBezTo>
                    <a:pt x="1638" y="1072"/>
                    <a:pt x="1796" y="1229"/>
                    <a:pt x="1796" y="1418"/>
                  </a:cubicBezTo>
                  <a:cubicBezTo>
                    <a:pt x="1796" y="1607"/>
                    <a:pt x="1638" y="1765"/>
                    <a:pt x="1418" y="1765"/>
                  </a:cubicBezTo>
                  <a:cubicBezTo>
                    <a:pt x="1229" y="1765"/>
                    <a:pt x="1071" y="1607"/>
                    <a:pt x="1071" y="1418"/>
                  </a:cubicBezTo>
                  <a:cubicBezTo>
                    <a:pt x="1071" y="1229"/>
                    <a:pt x="1229" y="1072"/>
                    <a:pt x="1418" y="1072"/>
                  </a:cubicBezTo>
                  <a:close/>
                  <a:moveTo>
                    <a:pt x="1418" y="1"/>
                  </a:moveTo>
                  <a:cubicBezTo>
                    <a:pt x="630" y="1"/>
                    <a:pt x="0" y="631"/>
                    <a:pt x="0" y="1418"/>
                  </a:cubicBezTo>
                  <a:cubicBezTo>
                    <a:pt x="0" y="2206"/>
                    <a:pt x="630" y="2836"/>
                    <a:pt x="1418" y="2836"/>
                  </a:cubicBezTo>
                  <a:cubicBezTo>
                    <a:pt x="2206" y="2836"/>
                    <a:pt x="2836" y="2206"/>
                    <a:pt x="2836" y="1418"/>
                  </a:cubicBezTo>
                  <a:cubicBezTo>
                    <a:pt x="2836" y="631"/>
                    <a:pt x="2206" y="1"/>
                    <a:pt x="14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893;p81">
              <a:extLst>
                <a:ext uri="{FF2B5EF4-FFF2-40B4-BE49-F238E27FC236}">
                  <a16:creationId xmlns:a16="http://schemas.microsoft.com/office/drawing/2014/main" id="{E1A1E03B-E8AD-4DE3-B3B6-952C99AC4012}"/>
                </a:ext>
              </a:extLst>
            </p:cNvPr>
            <p:cNvSpPr/>
            <p:nvPr/>
          </p:nvSpPr>
          <p:spPr>
            <a:xfrm>
              <a:off x="-50469125" y="3290275"/>
              <a:ext cx="233150" cy="194725"/>
            </a:xfrm>
            <a:custGeom>
              <a:avLst/>
              <a:gdLst/>
              <a:ahLst/>
              <a:cxnLst/>
              <a:rect l="l" t="t" r="r" b="b"/>
              <a:pathLst>
                <a:path w="9326" h="7789" extrusionOk="0">
                  <a:moveTo>
                    <a:pt x="4663" y="1072"/>
                  </a:moveTo>
                  <a:lnTo>
                    <a:pt x="6018" y="3907"/>
                  </a:lnTo>
                  <a:cubicBezTo>
                    <a:pt x="5672" y="4034"/>
                    <a:pt x="5356" y="4097"/>
                    <a:pt x="5010" y="4128"/>
                  </a:cubicBezTo>
                  <a:lnTo>
                    <a:pt x="5010" y="3813"/>
                  </a:lnTo>
                  <a:cubicBezTo>
                    <a:pt x="5010" y="3624"/>
                    <a:pt x="4852" y="3466"/>
                    <a:pt x="4663" y="3466"/>
                  </a:cubicBezTo>
                  <a:cubicBezTo>
                    <a:pt x="4443" y="3466"/>
                    <a:pt x="4285" y="3624"/>
                    <a:pt x="4285" y="3813"/>
                  </a:cubicBezTo>
                  <a:lnTo>
                    <a:pt x="4285" y="4128"/>
                  </a:lnTo>
                  <a:cubicBezTo>
                    <a:pt x="3939" y="4097"/>
                    <a:pt x="3592" y="4034"/>
                    <a:pt x="3277" y="3907"/>
                  </a:cubicBezTo>
                  <a:lnTo>
                    <a:pt x="4663" y="1072"/>
                  </a:lnTo>
                  <a:close/>
                  <a:moveTo>
                    <a:pt x="2836" y="1"/>
                  </a:moveTo>
                  <a:lnTo>
                    <a:pt x="1576" y="2647"/>
                  </a:lnTo>
                  <a:cubicBezTo>
                    <a:pt x="1387" y="2395"/>
                    <a:pt x="1229" y="2143"/>
                    <a:pt x="1103" y="1860"/>
                  </a:cubicBezTo>
                  <a:cubicBezTo>
                    <a:pt x="1034" y="1721"/>
                    <a:pt x="914" y="1634"/>
                    <a:pt x="781" y="1634"/>
                  </a:cubicBezTo>
                  <a:cubicBezTo>
                    <a:pt x="732" y="1634"/>
                    <a:pt x="681" y="1645"/>
                    <a:pt x="631" y="1671"/>
                  </a:cubicBezTo>
                  <a:cubicBezTo>
                    <a:pt x="442" y="1734"/>
                    <a:pt x="347" y="1923"/>
                    <a:pt x="442" y="2143"/>
                  </a:cubicBezTo>
                  <a:cubicBezTo>
                    <a:pt x="631" y="2553"/>
                    <a:pt x="914" y="2994"/>
                    <a:pt x="1229" y="3340"/>
                  </a:cubicBezTo>
                  <a:lnTo>
                    <a:pt x="158" y="5546"/>
                  </a:lnTo>
                  <a:cubicBezTo>
                    <a:pt x="1" y="5955"/>
                    <a:pt x="64" y="6396"/>
                    <a:pt x="347" y="6711"/>
                  </a:cubicBezTo>
                  <a:lnTo>
                    <a:pt x="127" y="7247"/>
                  </a:lnTo>
                  <a:cubicBezTo>
                    <a:pt x="32" y="7405"/>
                    <a:pt x="127" y="7657"/>
                    <a:pt x="284" y="7720"/>
                  </a:cubicBezTo>
                  <a:cubicBezTo>
                    <a:pt x="328" y="7746"/>
                    <a:pt x="376" y="7757"/>
                    <a:pt x="425" y="7757"/>
                  </a:cubicBezTo>
                  <a:cubicBezTo>
                    <a:pt x="554" y="7757"/>
                    <a:pt x="688" y="7676"/>
                    <a:pt x="757" y="7562"/>
                  </a:cubicBezTo>
                  <a:lnTo>
                    <a:pt x="977" y="7026"/>
                  </a:lnTo>
                  <a:cubicBezTo>
                    <a:pt x="1025" y="7032"/>
                    <a:pt x="1072" y="7035"/>
                    <a:pt x="1118" y="7035"/>
                  </a:cubicBezTo>
                  <a:cubicBezTo>
                    <a:pt x="1562" y="7035"/>
                    <a:pt x="1937" y="6770"/>
                    <a:pt x="2080" y="6428"/>
                  </a:cubicBezTo>
                  <a:lnTo>
                    <a:pt x="2962" y="4601"/>
                  </a:lnTo>
                  <a:cubicBezTo>
                    <a:pt x="3372" y="4758"/>
                    <a:pt x="3813" y="4884"/>
                    <a:pt x="4285" y="4916"/>
                  </a:cubicBezTo>
                  <a:lnTo>
                    <a:pt x="4285" y="5294"/>
                  </a:lnTo>
                  <a:cubicBezTo>
                    <a:pt x="4285" y="5483"/>
                    <a:pt x="4443" y="5640"/>
                    <a:pt x="4632" y="5640"/>
                  </a:cubicBezTo>
                  <a:cubicBezTo>
                    <a:pt x="4852" y="5640"/>
                    <a:pt x="5010" y="5483"/>
                    <a:pt x="5010" y="5294"/>
                  </a:cubicBezTo>
                  <a:lnTo>
                    <a:pt x="5010" y="4916"/>
                  </a:lnTo>
                  <a:cubicBezTo>
                    <a:pt x="5483" y="4884"/>
                    <a:pt x="5892" y="4821"/>
                    <a:pt x="6333" y="4601"/>
                  </a:cubicBezTo>
                  <a:lnTo>
                    <a:pt x="7215" y="6428"/>
                  </a:lnTo>
                  <a:cubicBezTo>
                    <a:pt x="7365" y="6787"/>
                    <a:pt x="7741" y="7060"/>
                    <a:pt x="8237" y="7060"/>
                  </a:cubicBezTo>
                  <a:cubicBezTo>
                    <a:pt x="8264" y="7060"/>
                    <a:pt x="8291" y="7060"/>
                    <a:pt x="8318" y="7058"/>
                  </a:cubicBezTo>
                  <a:lnTo>
                    <a:pt x="8538" y="7594"/>
                  </a:lnTo>
                  <a:cubicBezTo>
                    <a:pt x="8607" y="7708"/>
                    <a:pt x="8742" y="7789"/>
                    <a:pt x="8871" y="7789"/>
                  </a:cubicBezTo>
                  <a:cubicBezTo>
                    <a:pt x="8920" y="7789"/>
                    <a:pt x="8968" y="7777"/>
                    <a:pt x="9011" y="7751"/>
                  </a:cubicBezTo>
                  <a:cubicBezTo>
                    <a:pt x="9169" y="7562"/>
                    <a:pt x="9263" y="7373"/>
                    <a:pt x="9169" y="7215"/>
                  </a:cubicBezTo>
                  <a:lnTo>
                    <a:pt x="8948" y="6648"/>
                  </a:lnTo>
                  <a:cubicBezTo>
                    <a:pt x="9200" y="6333"/>
                    <a:pt x="9326" y="5924"/>
                    <a:pt x="9137" y="5514"/>
                  </a:cubicBezTo>
                  <a:lnTo>
                    <a:pt x="8066" y="3340"/>
                  </a:lnTo>
                  <a:cubicBezTo>
                    <a:pt x="8381" y="2994"/>
                    <a:pt x="8665" y="2553"/>
                    <a:pt x="8854" y="2143"/>
                  </a:cubicBezTo>
                  <a:cubicBezTo>
                    <a:pt x="8948" y="1923"/>
                    <a:pt x="8854" y="1734"/>
                    <a:pt x="8665" y="1671"/>
                  </a:cubicBezTo>
                  <a:cubicBezTo>
                    <a:pt x="8614" y="1645"/>
                    <a:pt x="8561" y="1634"/>
                    <a:pt x="8509" y="1634"/>
                  </a:cubicBezTo>
                  <a:cubicBezTo>
                    <a:pt x="8369" y="1634"/>
                    <a:pt x="8238" y="1721"/>
                    <a:pt x="8192" y="1860"/>
                  </a:cubicBezTo>
                  <a:cubicBezTo>
                    <a:pt x="8066" y="2143"/>
                    <a:pt x="7908" y="2395"/>
                    <a:pt x="7719" y="2647"/>
                  </a:cubicBezTo>
                  <a:lnTo>
                    <a:pt x="6459" y="1"/>
                  </a:lnTo>
                  <a:cubicBezTo>
                    <a:pt x="6113" y="631"/>
                    <a:pt x="5420" y="1041"/>
                    <a:pt x="4632" y="1041"/>
                  </a:cubicBezTo>
                  <a:cubicBezTo>
                    <a:pt x="3844" y="1041"/>
                    <a:pt x="3183" y="599"/>
                    <a:pt x="28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9894;p81">
              <a:extLst>
                <a:ext uri="{FF2B5EF4-FFF2-40B4-BE49-F238E27FC236}">
                  <a16:creationId xmlns:a16="http://schemas.microsoft.com/office/drawing/2014/main" id="{F32E57BD-02D6-461C-9F54-DD0965C0CA92}"/>
                </a:ext>
              </a:extLst>
            </p:cNvPr>
            <p:cNvSpPr/>
            <p:nvPr/>
          </p:nvSpPr>
          <p:spPr>
            <a:xfrm>
              <a:off x="-50379325" y="3183175"/>
              <a:ext cx="52775" cy="34675"/>
            </a:xfrm>
            <a:custGeom>
              <a:avLst/>
              <a:gdLst/>
              <a:ahLst/>
              <a:cxnLst/>
              <a:rect l="l" t="t" r="r" b="b"/>
              <a:pathLst>
                <a:path w="2111" h="1387" extrusionOk="0">
                  <a:moveTo>
                    <a:pt x="1071" y="0"/>
                  </a:moveTo>
                  <a:cubicBezTo>
                    <a:pt x="473" y="0"/>
                    <a:pt x="0" y="473"/>
                    <a:pt x="0" y="1071"/>
                  </a:cubicBezTo>
                  <a:lnTo>
                    <a:pt x="0" y="1386"/>
                  </a:lnTo>
                  <a:cubicBezTo>
                    <a:pt x="315" y="1166"/>
                    <a:pt x="662" y="1103"/>
                    <a:pt x="1071" y="1103"/>
                  </a:cubicBezTo>
                  <a:cubicBezTo>
                    <a:pt x="1449" y="1103"/>
                    <a:pt x="1796" y="1166"/>
                    <a:pt x="2111" y="1386"/>
                  </a:cubicBezTo>
                  <a:lnTo>
                    <a:pt x="2111" y="1071"/>
                  </a:lnTo>
                  <a:cubicBezTo>
                    <a:pt x="2111" y="473"/>
                    <a:pt x="1638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8258;p77">
            <a:extLst>
              <a:ext uri="{FF2B5EF4-FFF2-40B4-BE49-F238E27FC236}">
                <a16:creationId xmlns:a16="http://schemas.microsoft.com/office/drawing/2014/main" id="{199E3F97-1296-43F4-B0CD-81467C8FFE6A}"/>
              </a:ext>
            </a:extLst>
          </p:cNvPr>
          <p:cNvGrpSpPr/>
          <p:nvPr/>
        </p:nvGrpSpPr>
        <p:grpSpPr>
          <a:xfrm>
            <a:off x="4418173" y="1590995"/>
            <a:ext cx="318042" cy="339253"/>
            <a:chOff x="914900" y="3806450"/>
            <a:chExt cx="451700" cy="481825"/>
          </a:xfrm>
          <a:solidFill>
            <a:schemeClr val="tx1"/>
          </a:solidFill>
        </p:grpSpPr>
        <p:sp>
          <p:nvSpPr>
            <p:cNvPr id="47" name="Google Shape;8259;p77">
              <a:extLst>
                <a:ext uri="{FF2B5EF4-FFF2-40B4-BE49-F238E27FC236}">
                  <a16:creationId xmlns:a16="http://schemas.microsoft.com/office/drawing/2014/main" id="{08926F9F-D506-4CC4-B53D-1F5305869D81}"/>
                </a:ext>
              </a:extLst>
            </p:cNvPr>
            <p:cNvSpPr/>
            <p:nvPr/>
          </p:nvSpPr>
          <p:spPr>
            <a:xfrm>
              <a:off x="914900" y="4174425"/>
              <a:ext cx="423400" cy="113850"/>
            </a:xfrm>
            <a:custGeom>
              <a:avLst/>
              <a:gdLst/>
              <a:ahLst/>
              <a:cxnLst/>
              <a:rect l="l" t="t" r="r" b="b"/>
              <a:pathLst>
                <a:path w="16936" h="4554" extrusionOk="0">
                  <a:moveTo>
                    <a:pt x="564" y="0"/>
                  </a:moveTo>
                  <a:cubicBezTo>
                    <a:pt x="250" y="0"/>
                    <a:pt x="0" y="250"/>
                    <a:pt x="0" y="563"/>
                  </a:cubicBezTo>
                  <a:cubicBezTo>
                    <a:pt x="0" y="877"/>
                    <a:pt x="250" y="1130"/>
                    <a:pt x="564" y="1130"/>
                  </a:cubicBezTo>
                  <a:lnTo>
                    <a:pt x="2259" y="1130"/>
                  </a:lnTo>
                  <a:lnTo>
                    <a:pt x="2259" y="2861"/>
                  </a:lnTo>
                  <a:cubicBezTo>
                    <a:pt x="2259" y="3795"/>
                    <a:pt x="3015" y="4553"/>
                    <a:pt x="3951" y="4553"/>
                  </a:cubicBezTo>
                  <a:cubicBezTo>
                    <a:pt x="4264" y="4553"/>
                    <a:pt x="4517" y="4300"/>
                    <a:pt x="4517" y="3990"/>
                  </a:cubicBezTo>
                  <a:lnTo>
                    <a:pt x="4517" y="1130"/>
                  </a:lnTo>
                  <a:lnTo>
                    <a:pt x="5646" y="1130"/>
                  </a:lnTo>
                  <a:lnTo>
                    <a:pt x="5646" y="1693"/>
                  </a:lnTo>
                  <a:cubicBezTo>
                    <a:pt x="5646" y="2629"/>
                    <a:pt x="6402" y="3424"/>
                    <a:pt x="7339" y="3424"/>
                  </a:cubicBezTo>
                  <a:cubicBezTo>
                    <a:pt x="7652" y="3424"/>
                    <a:pt x="7905" y="3171"/>
                    <a:pt x="7905" y="2861"/>
                  </a:cubicBezTo>
                  <a:lnTo>
                    <a:pt x="7905" y="1130"/>
                  </a:lnTo>
                  <a:lnTo>
                    <a:pt x="9034" y="1130"/>
                  </a:lnTo>
                  <a:lnTo>
                    <a:pt x="9034" y="3990"/>
                  </a:lnTo>
                  <a:cubicBezTo>
                    <a:pt x="9034" y="4300"/>
                    <a:pt x="9284" y="4553"/>
                    <a:pt x="9597" y="4553"/>
                  </a:cubicBezTo>
                  <a:cubicBezTo>
                    <a:pt x="9910" y="4553"/>
                    <a:pt x="10163" y="4300"/>
                    <a:pt x="10163" y="3990"/>
                  </a:cubicBezTo>
                  <a:lnTo>
                    <a:pt x="10163" y="1130"/>
                  </a:lnTo>
                  <a:lnTo>
                    <a:pt x="16373" y="1130"/>
                  </a:lnTo>
                  <a:cubicBezTo>
                    <a:pt x="16686" y="1130"/>
                    <a:pt x="16936" y="877"/>
                    <a:pt x="16936" y="563"/>
                  </a:cubicBezTo>
                  <a:cubicBezTo>
                    <a:pt x="16936" y="250"/>
                    <a:pt x="16686" y="0"/>
                    <a:pt x="163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8" name="Google Shape;8260;p77">
              <a:extLst>
                <a:ext uri="{FF2B5EF4-FFF2-40B4-BE49-F238E27FC236}">
                  <a16:creationId xmlns:a16="http://schemas.microsoft.com/office/drawing/2014/main" id="{AC27181A-0FEB-42C8-89EA-D8C3FFBF9183}"/>
                </a:ext>
              </a:extLst>
            </p:cNvPr>
            <p:cNvSpPr/>
            <p:nvPr/>
          </p:nvSpPr>
          <p:spPr>
            <a:xfrm>
              <a:off x="971350" y="3806450"/>
              <a:ext cx="254100" cy="339775"/>
            </a:xfrm>
            <a:custGeom>
              <a:avLst/>
              <a:gdLst/>
              <a:ahLst/>
              <a:cxnLst/>
              <a:rect l="l" t="t" r="r" b="b"/>
              <a:pathLst>
                <a:path w="10164" h="13591" extrusionOk="0">
                  <a:moveTo>
                    <a:pt x="7563" y="2032"/>
                  </a:moveTo>
                  <a:cubicBezTo>
                    <a:pt x="7853" y="2032"/>
                    <a:pt x="8131" y="2256"/>
                    <a:pt x="8131" y="2596"/>
                  </a:cubicBezTo>
                  <a:cubicBezTo>
                    <a:pt x="8131" y="2937"/>
                    <a:pt x="7852" y="3163"/>
                    <a:pt x="7562" y="3163"/>
                  </a:cubicBezTo>
                  <a:cubicBezTo>
                    <a:pt x="7423" y="3163"/>
                    <a:pt x="7282" y="3111"/>
                    <a:pt x="7168" y="2997"/>
                  </a:cubicBezTo>
                  <a:cubicBezTo>
                    <a:pt x="6945" y="2777"/>
                    <a:pt x="6945" y="2418"/>
                    <a:pt x="7168" y="2199"/>
                  </a:cubicBezTo>
                  <a:cubicBezTo>
                    <a:pt x="7283" y="2083"/>
                    <a:pt x="7425" y="2032"/>
                    <a:pt x="7563" y="2032"/>
                  </a:cubicBezTo>
                  <a:close/>
                  <a:moveTo>
                    <a:pt x="7339" y="0"/>
                  </a:moveTo>
                  <a:cubicBezTo>
                    <a:pt x="5412" y="0"/>
                    <a:pt x="3759" y="1087"/>
                    <a:pt x="2901" y="2668"/>
                  </a:cubicBezTo>
                  <a:cubicBezTo>
                    <a:pt x="2852" y="2674"/>
                    <a:pt x="2804" y="2686"/>
                    <a:pt x="2762" y="2704"/>
                  </a:cubicBezTo>
                  <a:cubicBezTo>
                    <a:pt x="2602" y="2782"/>
                    <a:pt x="2431" y="2819"/>
                    <a:pt x="2260" y="2819"/>
                  </a:cubicBezTo>
                  <a:cubicBezTo>
                    <a:pt x="1967" y="2819"/>
                    <a:pt x="1678" y="2707"/>
                    <a:pt x="1458" y="2494"/>
                  </a:cubicBezTo>
                  <a:cubicBezTo>
                    <a:pt x="1247" y="2280"/>
                    <a:pt x="1127" y="1994"/>
                    <a:pt x="1130" y="1696"/>
                  </a:cubicBezTo>
                  <a:cubicBezTo>
                    <a:pt x="1130" y="1395"/>
                    <a:pt x="1247" y="1178"/>
                    <a:pt x="1458" y="964"/>
                  </a:cubicBezTo>
                  <a:cubicBezTo>
                    <a:pt x="1681" y="744"/>
                    <a:pt x="1681" y="386"/>
                    <a:pt x="1458" y="166"/>
                  </a:cubicBezTo>
                  <a:cubicBezTo>
                    <a:pt x="1348" y="56"/>
                    <a:pt x="1204" y="1"/>
                    <a:pt x="1059" y="1"/>
                  </a:cubicBezTo>
                  <a:cubicBezTo>
                    <a:pt x="915" y="1"/>
                    <a:pt x="770" y="56"/>
                    <a:pt x="660" y="166"/>
                  </a:cubicBezTo>
                  <a:cubicBezTo>
                    <a:pt x="236" y="594"/>
                    <a:pt x="1" y="1093"/>
                    <a:pt x="1" y="1696"/>
                  </a:cubicBezTo>
                  <a:cubicBezTo>
                    <a:pt x="1" y="2942"/>
                    <a:pt x="1010" y="3954"/>
                    <a:pt x="2259" y="3954"/>
                  </a:cubicBezTo>
                  <a:cubicBezTo>
                    <a:pt x="2307" y="3954"/>
                    <a:pt x="2353" y="3939"/>
                    <a:pt x="2401" y="3936"/>
                  </a:cubicBezTo>
                  <a:lnTo>
                    <a:pt x="2401" y="3936"/>
                  </a:lnTo>
                  <a:cubicBezTo>
                    <a:pt x="2319" y="4282"/>
                    <a:pt x="2274" y="4635"/>
                    <a:pt x="2265" y="4990"/>
                  </a:cubicBezTo>
                  <a:cubicBezTo>
                    <a:pt x="2976" y="4680"/>
                    <a:pt x="3741" y="4517"/>
                    <a:pt x="4518" y="4517"/>
                  </a:cubicBezTo>
                  <a:lnTo>
                    <a:pt x="5081" y="4517"/>
                  </a:lnTo>
                  <a:cubicBezTo>
                    <a:pt x="6017" y="4517"/>
                    <a:pt x="6773" y="5276"/>
                    <a:pt x="6776" y="6213"/>
                  </a:cubicBezTo>
                  <a:lnTo>
                    <a:pt x="6776" y="9073"/>
                  </a:lnTo>
                  <a:cubicBezTo>
                    <a:pt x="6776" y="10925"/>
                    <a:pt x="5864" y="12557"/>
                    <a:pt x="4482" y="13590"/>
                  </a:cubicBezTo>
                  <a:lnTo>
                    <a:pt x="6210" y="13590"/>
                  </a:lnTo>
                  <a:cubicBezTo>
                    <a:pt x="8393" y="13590"/>
                    <a:pt x="10164" y="11820"/>
                    <a:pt x="10164" y="9636"/>
                  </a:cubicBezTo>
                  <a:lnTo>
                    <a:pt x="1016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9" name="Google Shape;8261;p77">
              <a:extLst>
                <a:ext uri="{FF2B5EF4-FFF2-40B4-BE49-F238E27FC236}">
                  <a16:creationId xmlns:a16="http://schemas.microsoft.com/office/drawing/2014/main" id="{6356DE3F-1FB1-4432-A509-30BCEEFD77FF}"/>
                </a:ext>
              </a:extLst>
            </p:cNvPr>
            <p:cNvSpPr/>
            <p:nvPr/>
          </p:nvSpPr>
          <p:spPr>
            <a:xfrm>
              <a:off x="971350" y="3947600"/>
              <a:ext cx="141175" cy="198625"/>
            </a:xfrm>
            <a:custGeom>
              <a:avLst/>
              <a:gdLst/>
              <a:ahLst/>
              <a:cxnLst/>
              <a:rect l="l" t="t" r="r" b="b"/>
              <a:pathLst>
                <a:path w="5647" h="7945" extrusionOk="0">
                  <a:moveTo>
                    <a:pt x="4518" y="0"/>
                  </a:moveTo>
                  <a:cubicBezTo>
                    <a:pt x="2021" y="0"/>
                    <a:pt x="1" y="2060"/>
                    <a:pt x="1" y="4556"/>
                  </a:cubicBezTo>
                  <a:lnTo>
                    <a:pt x="1" y="6815"/>
                  </a:lnTo>
                  <a:cubicBezTo>
                    <a:pt x="934" y="6812"/>
                    <a:pt x="1693" y="6056"/>
                    <a:pt x="1693" y="5120"/>
                  </a:cubicBezTo>
                  <a:cubicBezTo>
                    <a:pt x="1693" y="4806"/>
                    <a:pt x="1946" y="4556"/>
                    <a:pt x="2259" y="4556"/>
                  </a:cubicBezTo>
                  <a:cubicBezTo>
                    <a:pt x="2569" y="4556"/>
                    <a:pt x="2822" y="4806"/>
                    <a:pt x="2822" y="5120"/>
                  </a:cubicBezTo>
                  <a:cubicBezTo>
                    <a:pt x="2822" y="6547"/>
                    <a:pt x="1753" y="7718"/>
                    <a:pt x="377" y="7905"/>
                  </a:cubicBezTo>
                  <a:cubicBezTo>
                    <a:pt x="434" y="7929"/>
                    <a:pt x="501" y="7941"/>
                    <a:pt x="564" y="7944"/>
                  </a:cubicBezTo>
                  <a:lnTo>
                    <a:pt x="1130" y="7944"/>
                  </a:lnTo>
                  <a:cubicBezTo>
                    <a:pt x="3623" y="7944"/>
                    <a:pt x="5647" y="5921"/>
                    <a:pt x="5647" y="3427"/>
                  </a:cubicBezTo>
                  <a:lnTo>
                    <a:pt x="5647" y="567"/>
                  </a:lnTo>
                  <a:cubicBezTo>
                    <a:pt x="5647" y="253"/>
                    <a:pt x="5394" y="0"/>
                    <a:pt x="508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0" name="Google Shape;8262;p77">
              <a:extLst>
                <a:ext uri="{FF2B5EF4-FFF2-40B4-BE49-F238E27FC236}">
                  <a16:creationId xmlns:a16="http://schemas.microsoft.com/office/drawing/2014/main" id="{662BF9A1-6356-43C2-9CC2-851DFA666BB5}"/>
                </a:ext>
              </a:extLst>
            </p:cNvPr>
            <p:cNvSpPr/>
            <p:nvPr/>
          </p:nvSpPr>
          <p:spPr>
            <a:xfrm>
              <a:off x="1253675" y="3806450"/>
              <a:ext cx="112925" cy="90350"/>
            </a:xfrm>
            <a:custGeom>
              <a:avLst/>
              <a:gdLst/>
              <a:ahLst/>
              <a:cxnLst/>
              <a:rect l="l" t="t" r="r" b="b"/>
              <a:pathLst>
                <a:path w="4517" h="3614" extrusionOk="0">
                  <a:moveTo>
                    <a:pt x="0" y="0"/>
                  </a:moveTo>
                  <a:lnTo>
                    <a:pt x="0" y="1696"/>
                  </a:lnTo>
                  <a:cubicBezTo>
                    <a:pt x="142" y="1685"/>
                    <a:pt x="428" y="1669"/>
                    <a:pt x="771" y="1669"/>
                  </a:cubicBezTo>
                  <a:cubicBezTo>
                    <a:pt x="1415" y="1669"/>
                    <a:pt x="2264" y="1726"/>
                    <a:pt x="2749" y="1988"/>
                  </a:cubicBezTo>
                  <a:cubicBezTo>
                    <a:pt x="3355" y="2313"/>
                    <a:pt x="4062" y="3078"/>
                    <a:pt x="4517" y="3614"/>
                  </a:cubicBezTo>
                  <a:lnTo>
                    <a:pt x="4517" y="2259"/>
                  </a:lnTo>
                  <a:cubicBezTo>
                    <a:pt x="4517" y="1012"/>
                    <a:pt x="3505" y="0"/>
                    <a:pt x="22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1" name="Google Shape;8263;p77">
              <a:extLst>
                <a:ext uri="{FF2B5EF4-FFF2-40B4-BE49-F238E27FC236}">
                  <a16:creationId xmlns:a16="http://schemas.microsoft.com/office/drawing/2014/main" id="{BA67A739-B845-439B-8227-BD6AFD934938}"/>
                </a:ext>
              </a:extLst>
            </p:cNvPr>
            <p:cNvSpPr/>
            <p:nvPr/>
          </p:nvSpPr>
          <p:spPr>
            <a:xfrm>
              <a:off x="1253600" y="3876425"/>
              <a:ext cx="95025" cy="42975"/>
            </a:xfrm>
            <a:custGeom>
              <a:avLst/>
              <a:gdLst/>
              <a:ahLst/>
              <a:cxnLst/>
              <a:rect l="l" t="t" r="r" b="b"/>
              <a:pathLst>
                <a:path w="3801" h="1719" extrusionOk="0">
                  <a:moveTo>
                    <a:pt x="726" y="0"/>
                  </a:moveTo>
                  <a:cubicBezTo>
                    <a:pt x="478" y="0"/>
                    <a:pt x="239" y="9"/>
                    <a:pt x="42" y="23"/>
                  </a:cubicBezTo>
                  <a:lnTo>
                    <a:pt x="0" y="23"/>
                  </a:lnTo>
                  <a:lnTo>
                    <a:pt x="3" y="1718"/>
                  </a:lnTo>
                  <a:lnTo>
                    <a:pt x="3800" y="1718"/>
                  </a:lnTo>
                  <a:cubicBezTo>
                    <a:pt x="3379" y="1203"/>
                    <a:pt x="2692" y="438"/>
                    <a:pt x="2219" y="182"/>
                  </a:cubicBezTo>
                  <a:cubicBezTo>
                    <a:pt x="1969" y="49"/>
                    <a:pt x="1321" y="0"/>
                    <a:pt x="7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2" name="Google Shape;9204;p79">
            <a:extLst>
              <a:ext uri="{FF2B5EF4-FFF2-40B4-BE49-F238E27FC236}">
                <a16:creationId xmlns:a16="http://schemas.microsoft.com/office/drawing/2014/main" id="{1CC48F19-24DC-4F0E-959A-1B464411052B}"/>
              </a:ext>
            </a:extLst>
          </p:cNvPr>
          <p:cNvGrpSpPr/>
          <p:nvPr/>
        </p:nvGrpSpPr>
        <p:grpSpPr>
          <a:xfrm>
            <a:off x="4403124" y="2351756"/>
            <a:ext cx="350079" cy="350079"/>
            <a:chOff x="2037825" y="3254050"/>
            <a:chExt cx="296175" cy="296175"/>
          </a:xfrm>
          <a:solidFill>
            <a:schemeClr val="tx1"/>
          </a:solidFill>
        </p:grpSpPr>
        <p:sp>
          <p:nvSpPr>
            <p:cNvPr id="53" name="Google Shape;9205;p79">
              <a:extLst>
                <a:ext uri="{FF2B5EF4-FFF2-40B4-BE49-F238E27FC236}">
                  <a16:creationId xmlns:a16="http://schemas.microsoft.com/office/drawing/2014/main" id="{CF4A1539-BF40-4275-BE2C-1C3EB71978CF}"/>
                </a:ext>
              </a:extLst>
            </p:cNvPr>
            <p:cNvSpPr/>
            <p:nvPr/>
          </p:nvSpPr>
          <p:spPr>
            <a:xfrm>
              <a:off x="2063825" y="3254050"/>
              <a:ext cx="86675" cy="86675"/>
            </a:xfrm>
            <a:custGeom>
              <a:avLst/>
              <a:gdLst/>
              <a:ahLst/>
              <a:cxnLst/>
              <a:rect l="l" t="t" r="r" b="b"/>
              <a:pathLst>
                <a:path w="3467" h="3467" extrusionOk="0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9"/>
                    <a:pt x="788" y="3466"/>
                    <a:pt x="1733" y="3466"/>
                  </a:cubicBezTo>
                  <a:cubicBezTo>
                    <a:pt x="2678" y="3466"/>
                    <a:pt x="3466" y="2679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206;p79">
              <a:extLst>
                <a:ext uri="{FF2B5EF4-FFF2-40B4-BE49-F238E27FC236}">
                  <a16:creationId xmlns:a16="http://schemas.microsoft.com/office/drawing/2014/main" id="{4D7931B2-0CA4-4814-8413-E193BF0753C4}"/>
                </a:ext>
              </a:extLst>
            </p:cNvPr>
            <p:cNvSpPr/>
            <p:nvPr/>
          </p:nvSpPr>
          <p:spPr>
            <a:xfrm>
              <a:off x="2178025" y="3289500"/>
              <a:ext cx="104000" cy="67950"/>
            </a:xfrm>
            <a:custGeom>
              <a:avLst/>
              <a:gdLst/>
              <a:ahLst/>
              <a:cxnLst/>
              <a:rect l="l" t="t" r="r" b="b"/>
              <a:pathLst>
                <a:path w="4160" h="2718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95" y="662"/>
                    <a:pt x="316" y="662"/>
                  </a:cubicBezTo>
                  <a:lnTo>
                    <a:pt x="2395" y="662"/>
                  </a:lnTo>
                  <a:cubicBezTo>
                    <a:pt x="2584" y="662"/>
                    <a:pt x="2742" y="820"/>
                    <a:pt x="2742" y="1009"/>
                  </a:cubicBezTo>
                  <a:lnTo>
                    <a:pt x="2742" y="1576"/>
                  </a:lnTo>
                  <a:lnTo>
                    <a:pt x="2616" y="1450"/>
                  </a:lnTo>
                  <a:cubicBezTo>
                    <a:pt x="2568" y="1387"/>
                    <a:pt x="2482" y="1355"/>
                    <a:pt x="2391" y="1355"/>
                  </a:cubicBezTo>
                  <a:cubicBezTo>
                    <a:pt x="2301" y="1355"/>
                    <a:pt x="2206" y="1387"/>
                    <a:pt x="2143" y="1450"/>
                  </a:cubicBezTo>
                  <a:cubicBezTo>
                    <a:pt x="2049" y="1576"/>
                    <a:pt x="2049" y="1796"/>
                    <a:pt x="2143" y="1922"/>
                  </a:cubicBezTo>
                  <a:lnTo>
                    <a:pt x="2868" y="2647"/>
                  </a:lnTo>
                  <a:cubicBezTo>
                    <a:pt x="2931" y="2694"/>
                    <a:pt x="3017" y="2718"/>
                    <a:pt x="3104" y="2718"/>
                  </a:cubicBezTo>
                  <a:cubicBezTo>
                    <a:pt x="3191" y="2718"/>
                    <a:pt x="3277" y="2694"/>
                    <a:pt x="3340" y="2647"/>
                  </a:cubicBezTo>
                  <a:lnTo>
                    <a:pt x="4033" y="1922"/>
                  </a:lnTo>
                  <a:cubicBezTo>
                    <a:pt x="4159" y="1796"/>
                    <a:pt x="4159" y="1576"/>
                    <a:pt x="4033" y="1450"/>
                  </a:cubicBezTo>
                  <a:cubicBezTo>
                    <a:pt x="3986" y="1387"/>
                    <a:pt x="3899" y="1355"/>
                    <a:pt x="3809" y="1355"/>
                  </a:cubicBezTo>
                  <a:cubicBezTo>
                    <a:pt x="3718" y="1355"/>
                    <a:pt x="3624" y="1387"/>
                    <a:pt x="3561" y="1450"/>
                  </a:cubicBezTo>
                  <a:lnTo>
                    <a:pt x="3466" y="1576"/>
                  </a:lnTo>
                  <a:lnTo>
                    <a:pt x="3466" y="1009"/>
                  </a:lnTo>
                  <a:cubicBezTo>
                    <a:pt x="3466" y="441"/>
                    <a:pt x="2994" y="0"/>
                    <a:pt x="24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9207;p79">
              <a:extLst>
                <a:ext uri="{FF2B5EF4-FFF2-40B4-BE49-F238E27FC236}">
                  <a16:creationId xmlns:a16="http://schemas.microsoft.com/office/drawing/2014/main" id="{750BF988-CCDB-43C0-BFED-6EDD10A02904}"/>
                </a:ext>
              </a:extLst>
            </p:cNvPr>
            <p:cNvSpPr/>
            <p:nvPr/>
          </p:nvSpPr>
          <p:spPr>
            <a:xfrm>
              <a:off x="2070125" y="3444225"/>
              <a:ext cx="106350" cy="69075"/>
            </a:xfrm>
            <a:custGeom>
              <a:avLst/>
              <a:gdLst/>
              <a:ahLst/>
              <a:cxnLst/>
              <a:rect l="l" t="t" r="r" b="b"/>
              <a:pathLst>
                <a:path w="4254" h="2763" extrusionOk="0">
                  <a:moveTo>
                    <a:pt x="1095" y="0"/>
                  </a:moveTo>
                  <a:cubicBezTo>
                    <a:pt x="1002" y="0"/>
                    <a:pt x="904" y="28"/>
                    <a:pt x="820" y="112"/>
                  </a:cubicBezTo>
                  <a:lnTo>
                    <a:pt x="127" y="805"/>
                  </a:lnTo>
                  <a:cubicBezTo>
                    <a:pt x="1" y="931"/>
                    <a:pt x="1" y="1184"/>
                    <a:pt x="127" y="1278"/>
                  </a:cubicBezTo>
                  <a:cubicBezTo>
                    <a:pt x="190" y="1341"/>
                    <a:pt x="276" y="1373"/>
                    <a:pt x="363" y="1373"/>
                  </a:cubicBezTo>
                  <a:cubicBezTo>
                    <a:pt x="449" y="1373"/>
                    <a:pt x="536" y="1341"/>
                    <a:pt x="599" y="1278"/>
                  </a:cubicBezTo>
                  <a:lnTo>
                    <a:pt x="725" y="1184"/>
                  </a:lnTo>
                  <a:lnTo>
                    <a:pt x="725" y="1719"/>
                  </a:lnTo>
                  <a:cubicBezTo>
                    <a:pt x="725" y="2318"/>
                    <a:pt x="1198" y="2759"/>
                    <a:pt x="1733" y="2759"/>
                  </a:cubicBezTo>
                  <a:lnTo>
                    <a:pt x="3813" y="2759"/>
                  </a:lnTo>
                  <a:cubicBezTo>
                    <a:pt x="3837" y="2761"/>
                    <a:pt x="3861" y="2763"/>
                    <a:pt x="3883" y="2763"/>
                  </a:cubicBezTo>
                  <a:cubicBezTo>
                    <a:pt x="4122" y="2763"/>
                    <a:pt x="4254" y="2616"/>
                    <a:pt x="4254" y="2444"/>
                  </a:cubicBezTo>
                  <a:cubicBezTo>
                    <a:pt x="4254" y="2223"/>
                    <a:pt x="4096" y="2066"/>
                    <a:pt x="3907" y="2066"/>
                  </a:cubicBezTo>
                  <a:lnTo>
                    <a:pt x="1828" y="2066"/>
                  </a:lnTo>
                  <a:cubicBezTo>
                    <a:pt x="1639" y="2066"/>
                    <a:pt x="1481" y="1908"/>
                    <a:pt x="1481" y="1719"/>
                  </a:cubicBezTo>
                  <a:lnTo>
                    <a:pt x="1481" y="1184"/>
                  </a:lnTo>
                  <a:lnTo>
                    <a:pt x="1576" y="1278"/>
                  </a:lnTo>
                  <a:cubicBezTo>
                    <a:pt x="1639" y="1341"/>
                    <a:pt x="1733" y="1373"/>
                    <a:pt x="1824" y="1373"/>
                  </a:cubicBezTo>
                  <a:cubicBezTo>
                    <a:pt x="1914" y="1373"/>
                    <a:pt x="2001" y="1341"/>
                    <a:pt x="2048" y="1278"/>
                  </a:cubicBezTo>
                  <a:cubicBezTo>
                    <a:pt x="2174" y="1184"/>
                    <a:pt x="2174" y="931"/>
                    <a:pt x="2048" y="805"/>
                  </a:cubicBezTo>
                  <a:lnTo>
                    <a:pt x="1355" y="112"/>
                  </a:lnTo>
                  <a:cubicBezTo>
                    <a:pt x="1292" y="81"/>
                    <a:pt x="1261" y="81"/>
                    <a:pt x="1229" y="18"/>
                  </a:cubicBezTo>
                  <a:cubicBezTo>
                    <a:pt x="1187" y="7"/>
                    <a:pt x="1142" y="0"/>
                    <a:pt x="109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9208;p79">
              <a:extLst>
                <a:ext uri="{FF2B5EF4-FFF2-40B4-BE49-F238E27FC236}">
                  <a16:creationId xmlns:a16="http://schemas.microsoft.com/office/drawing/2014/main" id="{11A02AC6-3424-42FC-9618-B28D20C81137}"/>
                </a:ext>
              </a:extLst>
            </p:cNvPr>
            <p:cNvSpPr/>
            <p:nvPr/>
          </p:nvSpPr>
          <p:spPr>
            <a:xfrm>
              <a:off x="2219775" y="3375350"/>
              <a:ext cx="89025" cy="85875"/>
            </a:xfrm>
            <a:custGeom>
              <a:avLst/>
              <a:gdLst/>
              <a:ahLst/>
              <a:cxnLst/>
              <a:rect l="l" t="t" r="r" b="b"/>
              <a:pathLst>
                <a:path w="3561" h="3435" extrusionOk="0">
                  <a:moveTo>
                    <a:pt x="1796" y="0"/>
                  </a:moveTo>
                  <a:cubicBezTo>
                    <a:pt x="788" y="0"/>
                    <a:pt x="0" y="788"/>
                    <a:pt x="0" y="1733"/>
                  </a:cubicBezTo>
                  <a:cubicBezTo>
                    <a:pt x="0" y="2647"/>
                    <a:pt x="788" y="3434"/>
                    <a:pt x="1796" y="3434"/>
                  </a:cubicBezTo>
                  <a:cubicBezTo>
                    <a:pt x="2741" y="3434"/>
                    <a:pt x="3561" y="2647"/>
                    <a:pt x="3561" y="1733"/>
                  </a:cubicBezTo>
                  <a:cubicBezTo>
                    <a:pt x="3561" y="788"/>
                    <a:pt x="2773" y="0"/>
                    <a:pt x="17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9209;p79">
              <a:extLst>
                <a:ext uri="{FF2B5EF4-FFF2-40B4-BE49-F238E27FC236}">
                  <a16:creationId xmlns:a16="http://schemas.microsoft.com/office/drawing/2014/main" id="{F08F1040-D376-4394-A927-8C4942E79164}"/>
                </a:ext>
              </a:extLst>
            </p:cNvPr>
            <p:cNvSpPr/>
            <p:nvPr/>
          </p:nvSpPr>
          <p:spPr>
            <a:xfrm>
              <a:off x="2037825" y="3339125"/>
              <a:ext cx="138650" cy="88225"/>
            </a:xfrm>
            <a:custGeom>
              <a:avLst/>
              <a:gdLst/>
              <a:ahLst/>
              <a:cxnLst/>
              <a:rect l="l" t="t" r="r" b="b"/>
              <a:pathLst>
                <a:path w="5546" h="3529" extrusionOk="0">
                  <a:moveTo>
                    <a:pt x="1072" y="0"/>
                  </a:moveTo>
                  <a:cubicBezTo>
                    <a:pt x="442" y="536"/>
                    <a:pt x="32" y="1292"/>
                    <a:pt x="32" y="2143"/>
                  </a:cubicBezTo>
                  <a:lnTo>
                    <a:pt x="32" y="3182"/>
                  </a:lnTo>
                  <a:cubicBezTo>
                    <a:pt x="1" y="3371"/>
                    <a:pt x="158" y="3529"/>
                    <a:pt x="347" y="3529"/>
                  </a:cubicBezTo>
                  <a:lnTo>
                    <a:pt x="5199" y="3529"/>
                  </a:lnTo>
                  <a:cubicBezTo>
                    <a:pt x="5388" y="3529"/>
                    <a:pt x="5546" y="3371"/>
                    <a:pt x="5546" y="3182"/>
                  </a:cubicBezTo>
                  <a:lnTo>
                    <a:pt x="5546" y="2143"/>
                  </a:lnTo>
                  <a:cubicBezTo>
                    <a:pt x="5546" y="1292"/>
                    <a:pt x="5168" y="536"/>
                    <a:pt x="4538" y="0"/>
                  </a:cubicBezTo>
                  <a:cubicBezTo>
                    <a:pt x="4096" y="473"/>
                    <a:pt x="3466" y="756"/>
                    <a:pt x="2805" y="756"/>
                  </a:cubicBezTo>
                  <a:cubicBezTo>
                    <a:pt x="2143" y="756"/>
                    <a:pt x="1513" y="504"/>
                    <a:pt x="1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9210;p79">
              <a:extLst>
                <a:ext uri="{FF2B5EF4-FFF2-40B4-BE49-F238E27FC236}">
                  <a16:creationId xmlns:a16="http://schemas.microsoft.com/office/drawing/2014/main" id="{A07E3CF9-2365-44DB-8EB1-2C7418ACDA9C}"/>
                </a:ext>
              </a:extLst>
            </p:cNvPr>
            <p:cNvSpPr/>
            <p:nvPr/>
          </p:nvSpPr>
          <p:spPr>
            <a:xfrm>
              <a:off x="2193775" y="3460400"/>
              <a:ext cx="140225" cy="89825"/>
            </a:xfrm>
            <a:custGeom>
              <a:avLst/>
              <a:gdLst/>
              <a:ahLst/>
              <a:cxnLst/>
              <a:rect l="l" t="t" r="r" b="b"/>
              <a:pathLst>
                <a:path w="5609" h="3593" extrusionOk="0">
                  <a:moveTo>
                    <a:pt x="1009" y="1"/>
                  </a:moveTo>
                  <a:cubicBezTo>
                    <a:pt x="379" y="537"/>
                    <a:pt x="1" y="1261"/>
                    <a:pt x="1" y="2143"/>
                  </a:cubicBezTo>
                  <a:lnTo>
                    <a:pt x="1" y="3246"/>
                  </a:lnTo>
                  <a:cubicBezTo>
                    <a:pt x="1" y="3435"/>
                    <a:pt x="158" y="3592"/>
                    <a:pt x="347" y="3592"/>
                  </a:cubicBezTo>
                  <a:lnTo>
                    <a:pt x="5262" y="3592"/>
                  </a:lnTo>
                  <a:cubicBezTo>
                    <a:pt x="5451" y="3592"/>
                    <a:pt x="5609" y="3435"/>
                    <a:pt x="5609" y="3246"/>
                  </a:cubicBezTo>
                  <a:lnTo>
                    <a:pt x="5609" y="2143"/>
                  </a:lnTo>
                  <a:cubicBezTo>
                    <a:pt x="5577" y="1261"/>
                    <a:pt x="5199" y="537"/>
                    <a:pt x="4569" y="1"/>
                  </a:cubicBezTo>
                  <a:cubicBezTo>
                    <a:pt x="4128" y="474"/>
                    <a:pt x="3498" y="757"/>
                    <a:pt x="2773" y="757"/>
                  </a:cubicBezTo>
                  <a:cubicBezTo>
                    <a:pt x="2080" y="757"/>
                    <a:pt x="1450" y="474"/>
                    <a:pt x="100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563813C2-A919-4C31-A49E-08FCAB0AC754}"/>
              </a:ext>
            </a:extLst>
          </p:cNvPr>
          <p:cNvSpPr/>
          <p:nvPr/>
        </p:nvSpPr>
        <p:spPr>
          <a:xfrm rot="5400000">
            <a:off x="4472454" y="3778799"/>
            <a:ext cx="189107" cy="625016"/>
          </a:xfrm>
          <a:prstGeom prst="chevron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accent3">
                <a:lumMod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Arrow: Chevron 62">
            <a:extLst>
              <a:ext uri="{FF2B5EF4-FFF2-40B4-BE49-F238E27FC236}">
                <a16:creationId xmlns:a16="http://schemas.microsoft.com/office/drawing/2014/main" id="{4E511901-CCA8-44F8-8339-9462AEB52A2B}"/>
              </a:ext>
            </a:extLst>
          </p:cNvPr>
          <p:cNvSpPr/>
          <p:nvPr/>
        </p:nvSpPr>
        <p:spPr>
          <a:xfrm rot="5400000">
            <a:off x="4472454" y="3666090"/>
            <a:ext cx="189107" cy="625016"/>
          </a:xfrm>
          <a:prstGeom prst="chevron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accent3">
                <a:lumMod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CCBB5ED-D3DF-430B-B984-3EDBC88871F8}"/>
              </a:ext>
            </a:extLst>
          </p:cNvPr>
          <p:cNvSpPr txBox="1"/>
          <p:nvPr/>
        </p:nvSpPr>
        <p:spPr>
          <a:xfrm>
            <a:off x="720001" y="4587875"/>
            <a:ext cx="347437" cy="55562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DE" sz="1200" dirty="0">
                <a:latin typeface="Mukta" panose="020B0604020202020204" charset="0"/>
                <a:cs typeface="Mukta" panose="020B0604020202020204" charset="0"/>
              </a:rPr>
              <a:t>1</a:t>
            </a:r>
            <a:endParaRPr lang="en-US" sz="1200" dirty="0">
              <a:latin typeface="Mukta" panose="020B0604020202020204" charset="0"/>
              <a:cs typeface="Mukta" panose="020B060402020202020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64EDE9B-0D6C-44BA-9CBA-24D171BAF366}"/>
              </a:ext>
            </a:extLst>
          </p:cNvPr>
          <p:cNvSpPr txBox="1"/>
          <p:nvPr/>
        </p:nvSpPr>
        <p:spPr>
          <a:xfrm>
            <a:off x="7242507" y="4756329"/>
            <a:ext cx="1182356" cy="38716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endParaRPr lang="en-US" sz="1200" dirty="0">
              <a:latin typeface="Mukta" panose="020B0604020202020204" charset="0"/>
              <a:cs typeface="Mukt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064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4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4" grpId="0"/>
      <p:bldP spid="15" grpId="0"/>
      <p:bldP spid="16" grpId="0"/>
      <p:bldP spid="19" grpId="0"/>
      <p:bldP spid="20" grpId="0"/>
      <p:bldP spid="40" grpId="0"/>
      <p:bldP spid="41" grpId="0"/>
      <p:bldP spid="42" grpId="0"/>
      <p:bldP spid="43" grpId="0"/>
      <p:bldP spid="3" grpId="0" animBg="1"/>
      <p:bldP spid="6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BDB54DA9-C84E-D64B-8698-0F58FB76906D}"/>
              </a:ext>
            </a:extLst>
          </p:cNvPr>
          <p:cNvSpPr/>
          <p:nvPr/>
        </p:nvSpPr>
        <p:spPr>
          <a:xfrm>
            <a:off x="1675240" y="3808745"/>
            <a:ext cx="5793520" cy="312152"/>
          </a:xfrm>
          <a:prstGeom prst="rect">
            <a:avLst/>
          </a:prstGeom>
          <a:solidFill>
            <a:srgbClr val="59BF90">
              <a:alpha val="2309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Question 1: </a:t>
            </a:r>
            <a:r>
              <a:rPr lang="en-US" sz="1200" dirty="0">
                <a:solidFill>
                  <a:schemeClr val="tx1"/>
                </a:solidFill>
              </a:rPr>
              <a:t>How to prevent one’s individual bias from having such a big impact?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AA346DE-695A-7A4D-A076-DE0D72F3E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Bias in NLP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F197A7-AD73-4D4A-B8EA-FB17A0D96C6F}"/>
              </a:ext>
            </a:extLst>
          </p:cNvPr>
          <p:cNvSpPr txBox="1"/>
          <p:nvPr/>
        </p:nvSpPr>
        <p:spPr>
          <a:xfrm>
            <a:off x="720001" y="4587875"/>
            <a:ext cx="347437" cy="55562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DE" sz="1200" dirty="0">
                <a:latin typeface="Mukta" panose="020B0604020202020204" charset="0"/>
                <a:cs typeface="Mukta" panose="020B0604020202020204" charset="0"/>
              </a:rPr>
              <a:t>1</a:t>
            </a:r>
            <a:endParaRPr lang="en-US" sz="1200" dirty="0">
              <a:latin typeface="Mukta" panose="020B0604020202020204" charset="0"/>
              <a:cs typeface="Mukta" panose="020B060402020202020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349240E-3C7B-6F48-9E8C-8E84E7DA2A0F}"/>
              </a:ext>
            </a:extLst>
          </p:cNvPr>
          <p:cNvSpPr/>
          <p:nvPr/>
        </p:nvSpPr>
        <p:spPr>
          <a:xfrm>
            <a:off x="1675240" y="4201883"/>
            <a:ext cx="5793520" cy="312152"/>
          </a:xfrm>
          <a:prstGeom prst="rect">
            <a:avLst/>
          </a:prstGeom>
          <a:solidFill>
            <a:srgbClr val="59BF90">
              <a:alpha val="2309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">
              <a:buNone/>
              <a:tabLst>
                <a:tab pos="447675" algn="l"/>
                <a:tab pos="1279525" algn="l"/>
              </a:tabLst>
            </a:pPr>
            <a:r>
              <a:rPr lang="en-US" sz="1200" b="1" dirty="0">
                <a:solidFill>
                  <a:schemeClr val="tx1"/>
                </a:solidFill>
              </a:rPr>
              <a:t>Question 2: </a:t>
            </a:r>
            <a:r>
              <a:rPr lang="en-US" sz="1200" dirty="0">
                <a:solidFill>
                  <a:schemeClr val="tx1"/>
                </a:solidFill>
              </a:rPr>
              <a:t>If this is not a harmful bias, why would we care in the first place?</a:t>
            </a:r>
          </a:p>
        </p:txBody>
      </p:sp>
      <p:sp>
        <p:nvSpPr>
          <p:cNvPr id="8" name="Google Shape;7;p1">
            <a:extLst>
              <a:ext uri="{FF2B5EF4-FFF2-40B4-BE49-F238E27FC236}">
                <a16:creationId xmlns:a16="http://schemas.microsoft.com/office/drawing/2014/main" id="{3ADD881C-870A-4246-BD6E-AA2F6AC76A50}"/>
              </a:ext>
            </a:extLst>
          </p:cNvPr>
          <p:cNvSpPr txBox="1">
            <a:spLocks/>
          </p:cNvSpPr>
          <p:nvPr/>
        </p:nvSpPr>
        <p:spPr>
          <a:xfrm>
            <a:off x="719139" y="1290687"/>
            <a:ext cx="7704862" cy="2444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●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○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■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●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○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■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●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○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■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9pPr>
          </a:lstStyle>
          <a:p>
            <a:pPr marL="127000" indent="0">
              <a:tabLst>
                <a:tab pos="447675" algn="l"/>
                <a:tab pos="1279525" algn="l"/>
              </a:tabLst>
            </a:pPr>
            <a:r>
              <a:rPr lang="en-US" dirty="0"/>
              <a:t> Bias in natural language does not have to be positively/negatively co-notated</a:t>
            </a:r>
          </a:p>
          <a:p>
            <a:pPr marL="127000" indent="0">
              <a:tabLst>
                <a:tab pos="447675" algn="l"/>
                <a:tab pos="1279525" algn="l"/>
              </a:tabLst>
            </a:pPr>
            <a:r>
              <a:rPr lang="en-US" dirty="0"/>
              <a:t> We can, e.g., be biased toward using a word or phrase unproportionally often</a:t>
            </a:r>
          </a:p>
          <a:p>
            <a:pPr marL="127000" indent="0">
              <a:tabLst>
                <a:tab pos="447675" algn="l"/>
                <a:tab pos="1279525" algn="l"/>
              </a:tabLst>
            </a:pPr>
            <a:endParaRPr lang="en-US" dirty="0"/>
          </a:p>
          <a:p>
            <a:pPr marL="127000" indent="0">
              <a:buFont typeface="Mukta"/>
              <a:buNone/>
              <a:tabLst>
                <a:tab pos="447675" algn="l"/>
                <a:tab pos="1279525" algn="l"/>
              </a:tabLst>
            </a:pPr>
            <a:r>
              <a:rPr lang="en-US" b="1" dirty="0"/>
              <a:t>Example:</a:t>
            </a:r>
            <a:r>
              <a:rPr lang="en-US" dirty="0"/>
              <a:t> You want to </a:t>
            </a:r>
            <a:r>
              <a:rPr lang="en-US" b="1" dirty="0"/>
              <a:t>train a model captioning images</a:t>
            </a:r>
            <a:r>
              <a:rPr lang="en-US" dirty="0"/>
              <a:t>. The domain is </a:t>
            </a:r>
            <a:r>
              <a:rPr lang="en-US" b="1" dirty="0"/>
              <a:t>drawings created by your mom</a:t>
            </a:r>
            <a:r>
              <a:rPr lang="en-US" dirty="0"/>
              <a:t>, hence you </a:t>
            </a:r>
            <a:r>
              <a:rPr lang="en-US" b="1" dirty="0"/>
              <a:t>annotate data yourself</a:t>
            </a:r>
            <a:r>
              <a:rPr lang="en-US" dirty="0"/>
              <a:t>. Examples of your annotations</a:t>
            </a:r>
          </a:p>
          <a:p>
            <a:pPr marL="127000" indent="0">
              <a:buFont typeface="Mukta"/>
              <a:buNone/>
              <a:tabLst>
                <a:tab pos="447675" algn="l"/>
                <a:tab pos="1279525" algn="l"/>
              </a:tabLst>
            </a:pPr>
            <a:endParaRPr lang="en-US" sz="1000" dirty="0"/>
          </a:p>
          <a:p>
            <a:pPr marL="127000" indent="0">
              <a:buFont typeface="Mukta"/>
              <a:buNone/>
              <a:tabLst>
                <a:tab pos="447675" algn="l"/>
                <a:tab pos="1279525" algn="l"/>
              </a:tabLst>
            </a:pPr>
            <a:r>
              <a:rPr lang="en-US" i="1" dirty="0"/>
              <a:t>“This is a sunflower” 	“This is a lawn mower” 	“This is a Labrador”</a:t>
            </a:r>
          </a:p>
          <a:p>
            <a:pPr marL="127000" indent="0">
              <a:buFont typeface="Mukta"/>
              <a:buNone/>
              <a:tabLst>
                <a:tab pos="447675" algn="l"/>
                <a:tab pos="1279525" algn="l"/>
              </a:tabLst>
            </a:pPr>
            <a:endParaRPr lang="en-US" sz="1000" dirty="0"/>
          </a:p>
          <a:p>
            <a:pPr marL="127000" indent="0">
              <a:buFont typeface="Mukta"/>
              <a:buNone/>
              <a:tabLst>
                <a:tab pos="447675" algn="l"/>
                <a:tab pos="1279525" algn="l"/>
              </a:tabLst>
            </a:pPr>
            <a:r>
              <a:rPr lang="en-GB" b="1" dirty="0">
                <a:latin typeface="MuktaMahee Regular" panose="020B0000000000000000" pitchFamily="34" charset="77"/>
                <a:cs typeface="MuktaMahee Regular" panose="020B0000000000000000" pitchFamily="34" charset="77"/>
                <a:sym typeface="Wingdings" pitchFamily="2" charset="2"/>
              </a:rPr>
              <a:t>➜	</a:t>
            </a:r>
            <a:r>
              <a:rPr lang="en-US" dirty="0"/>
              <a:t>Model will be clearly biased towards using </a:t>
            </a:r>
            <a:r>
              <a:rPr lang="en-US" i="1" dirty="0"/>
              <a:t>“This is … ”  </a:t>
            </a:r>
            <a:r>
              <a:rPr lang="en-US" dirty="0"/>
              <a:t>when creating captions.</a:t>
            </a:r>
          </a:p>
        </p:txBody>
      </p:sp>
    </p:spTree>
    <p:extLst>
      <p:ext uri="{BB962C8B-B14F-4D97-AF65-F5344CB8AC3E}">
        <p14:creationId xmlns:p14="http://schemas.microsoft.com/office/powerpoint/2010/main" val="1379198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A346DE-695A-7A4D-A076-DE0D72F3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61411"/>
            <a:ext cx="8030300" cy="592200"/>
          </a:xfrm>
        </p:spPr>
        <p:txBody>
          <a:bodyPr/>
          <a:lstStyle/>
          <a:p>
            <a:r>
              <a:rPr lang="en-US" noProof="0" dirty="0"/>
              <a:t>Bias in NLP </a:t>
            </a:r>
            <a:r>
              <a:rPr lang="en-US" noProof="0" dirty="0">
                <a:solidFill>
                  <a:schemeClr val="dk1">
                    <a:alpha val="25000"/>
                  </a:schemeClr>
                </a:solidFill>
              </a:rPr>
              <a:t>[example: translation bias]</a:t>
            </a:r>
            <a:endParaRPr lang="en-US" noProof="0" dirty="0"/>
          </a:p>
        </p:txBody>
      </p:sp>
      <p:sp>
        <p:nvSpPr>
          <p:cNvPr id="44" name="Google Shape;7;p1">
            <a:extLst>
              <a:ext uri="{FF2B5EF4-FFF2-40B4-BE49-F238E27FC236}">
                <a16:creationId xmlns:a16="http://schemas.microsoft.com/office/drawing/2014/main" id="{402AB24A-B359-4EC6-B6A3-7801D2E3E128}"/>
              </a:ext>
            </a:extLst>
          </p:cNvPr>
          <p:cNvSpPr txBox="1">
            <a:spLocks/>
          </p:cNvSpPr>
          <p:nvPr/>
        </p:nvSpPr>
        <p:spPr>
          <a:xfrm>
            <a:off x="2074070" y="3688125"/>
            <a:ext cx="1786996" cy="54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●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○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■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●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○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■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●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○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■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9pPr>
          </a:lstStyle>
          <a:p>
            <a:pPr marL="127000" indent="0" algn="ctr">
              <a:buNone/>
            </a:pPr>
            <a:r>
              <a:rPr lang="en-US" dirty="0"/>
              <a:t>Es </a:t>
            </a:r>
            <a:r>
              <a:rPr lang="en-US" dirty="0" err="1"/>
              <a:t>programado</a:t>
            </a:r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D4A90F4-6DF1-4112-822D-FE9AF806E304}"/>
              </a:ext>
            </a:extLst>
          </p:cNvPr>
          <p:cNvCxnSpPr>
            <a:cxnSpLocks/>
          </p:cNvCxnSpPr>
          <p:nvPr/>
        </p:nvCxnSpPr>
        <p:spPr>
          <a:xfrm flipV="1">
            <a:off x="2967568" y="2065938"/>
            <a:ext cx="0" cy="1566334"/>
          </a:xfrm>
          <a:prstGeom prst="straightConnector1">
            <a:avLst/>
          </a:prstGeom>
          <a:ln w="15875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Google Shape;7;p1">
            <a:extLst>
              <a:ext uri="{FF2B5EF4-FFF2-40B4-BE49-F238E27FC236}">
                <a16:creationId xmlns:a16="http://schemas.microsoft.com/office/drawing/2014/main" id="{F76F7294-A47B-43AD-AAA2-61265C854170}"/>
              </a:ext>
            </a:extLst>
          </p:cNvPr>
          <p:cNvSpPr txBox="1">
            <a:spLocks/>
          </p:cNvSpPr>
          <p:nvPr/>
        </p:nvSpPr>
        <p:spPr>
          <a:xfrm>
            <a:off x="1555752" y="1679408"/>
            <a:ext cx="2823632" cy="54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●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○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■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●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○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■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●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○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■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9pPr>
          </a:lstStyle>
          <a:p>
            <a:pPr marL="127000" indent="0" algn="ctr">
              <a:buNone/>
            </a:pPr>
            <a:r>
              <a:rPr lang="en-US" dirty="0"/>
              <a:t>Er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Programmierer</a:t>
            </a:r>
            <a:endParaRPr lang="en-US" dirty="0"/>
          </a:p>
        </p:txBody>
      </p:sp>
      <p:sp>
        <p:nvSpPr>
          <p:cNvPr id="47" name="Google Shape;1185;p57">
            <a:extLst>
              <a:ext uri="{FF2B5EF4-FFF2-40B4-BE49-F238E27FC236}">
                <a16:creationId xmlns:a16="http://schemas.microsoft.com/office/drawing/2014/main" id="{877A1DA0-AF24-43A6-97C4-C188B5B65A72}"/>
              </a:ext>
            </a:extLst>
          </p:cNvPr>
          <p:cNvSpPr/>
          <p:nvPr/>
        </p:nvSpPr>
        <p:spPr>
          <a:xfrm>
            <a:off x="2237318" y="2383438"/>
            <a:ext cx="1460500" cy="923686"/>
          </a:xfrm>
          <a:prstGeom prst="roundRect">
            <a:avLst>
              <a:gd name="adj" fmla="val 5000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  <a:alpha val="25000"/>
              </a:schemeClr>
            </a:solidFill>
          </a:ln>
        </p:spPr>
        <p:txBody>
          <a:bodyPr spcFirstLastPara="1" wrap="square" lIns="91425" tIns="91425" rIns="91425" bIns="1097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rPr>
              <a:t>MT Model</a:t>
            </a:r>
            <a:endParaRPr dirty="0">
              <a:solidFill>
                <a:schemeClr val="dk1"/>
              </a:solidFill>
              <a:latin typeface="Kanit Medium"/>
              <a:ea typeface="Kanit Medium"/>
              <a:cs typeface="Kanit Medium"/>
              <a:sym typeface="Kanit Medium"/>
            </a:endParaRPr>
          </a:p>
        </p:txBody>
      </p:sp>
      <p:sp>
        <p:nvSpPr>
          <p:cNvPr id="48" name="Google Shape;7;p1">
            <a:extLst>
              <a:ext uri="{FF2B5EF4-FFF2-40B4-BE49-F238E27FC236}">
                <a16:creationId xmlns:a16="http://schemas.microsoft.com/office/drawing/2014/main" id="{5EDDC50C-99AA-4673-BA3B-BFF86D190C2B}"/>
              </a:ext>
            </a:extLst>
          </p:cNvPr>
          <p:cNvSpPr txBox="1">
            <a:spLocks/>
          </p:cNvSpPr>
          <p:nvPr/>
        </p:nvSpPr>
        <p:spPr>
          <a:xfrm>
            <a:off x="4297362" y="3688125"/>
            <a:ext cx="3411538" cy="54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●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○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■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●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○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■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●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○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■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9pPr>
          </a:lstStyle>
          <a:p>
            <a:pPr marL="127000" indent="0" algn="ctr">
              <a:buNone/>
            </a:pPr>
            <a:r>
              <a:rPr lang="en-US" dirty="0"/>
              <a:t>El </a:t>
            </a:r>
            <a:r>
              <a:rPr lang="en-US" dirty="0" err="1"/>
              <a:t>assistente</a:t>
            </a:r>
            <a:r>
              <a:rPr lang="en-US" dirty="0"/>
              <a:t> del CEO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094D8ED-AE5A-4E46-A6E2-1BD632A051FE}"/>
              </a:ext>
            </a:extLst>
          </p:cNvPr>
          <p:cNvCxnSpPr>
            <a:cxnSpLocks/>
          </p:cNvCxnSpPr>
          <p:nvPr/>
        </p:nvCxnSpPr>
        <p:spPr>
          <a:xfrm flipV="1">
            <a:off x="6003131" y="2065938"/>
            <a:ext cx="0" cy="1566334"/>
          </a:xfrm>
          <a:prstGeom prst="straightConnector1">
            <a:avLst/>
          </a:prstGeom>
          <a:ln w="15875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Google Shape;7;p1">
            <a:extLst>
              <a:ext uri="{FF2B5EF4-FFF2-40B4-BE49-F238E27FC236}">
                <a16:creationId xmlns:a16="http://schemas.microsoft.com/office/drawing/2014/main" id="{A747CA30-232E-4D92-9952-FE28E71072B7}"/>
              </a:ext>
            </a:extLst>
          </p:cNvPr>
          <p:cNvSpPr txBox="1">
            <a:spLocks/>
          </p:cNvSpPr>
          <p:nvPr/>
        </p:nvSpPr>
        <p:spPr>
          <a:xfrm>
            <a:off x="4591315" y="1679408"/>
            <a:ext cx="2823632" cy="54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●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○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■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●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○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■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●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○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■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9pPr>
          </a:lstStyle>
          <a:p>
            <a:pPr marL="127000" indent="0" algn="ctr">
              <a:buNone/>
            </a:pPr>
            <a:r>
              <a:rPr lang="en-US" dirty="0"/>
              <a:t>Die </a:t>
            </a:r>
            <a:r>
              <a:rPr lang="en-US" dirty="0" err="1"/>
              <a:t>Assistentin</a:t>
            </a:r>
            <a:r>
              <a:rPr lang="en-US" dirty="0"/>
              <a:t> des CEOs</a:t>
            </a:r>
          </a:p>
        </p:txBody>
      </p:sp>
      <p:sp>
        <p:nvSpPr>
          <p:cNvPr id="51" name="Google Shape;1185;p57">
            <a:extLst>
              <a:ext uri="{FF2B5EF4-FFF2-40B4-BE49-F238E27FC236}">
                <a16:creationId xmlns:a16="http://schemas.microsoft.com/office/drawing/2014/main" id="{318D3FC3-1077-4DCC-A3BD-8F353046D631}"/>
              </a:ext>
            </a:extLst>
          </p:cNvPr>
          <p:cNvSpPr/>
          <p:nvPr/>
        </p:nvSpPr>
        <p:spPr>
          <a:xfrm>
            <a:off x="5272881" y="2383438"/>
            <a:ext cx="1460500" cy="923686"/>
          </a:xfrm>
          <a:prstGeom prst="roundRect">
            <a:avLst>
              <a:gd name="adj" fmla="val 5000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  <a:alpha val="25000"/>
              </a:schemeClr>
            </a:solidFill>
          </a:ln>
        </p:spPr>
        <p:txBody>
          <a:bodyPr spcFirstLastPara="1" wrap="square" lIns="91425" tIns="91425" rIns="91425" bIns="1097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rPr>
              <a:t>MT Model</a:t>
            </a:r>
            <a:endParaRPr dirty="0">
              <a:solidFill>
                <a:schemeClr val="dk1"/>
              </a:solidFill>
              <a:latin typeface="Kanit Medium"/>
              <a:ea typeface="Kanit Medium"/>
              <a:cs typeface="Kanit Medium"/>
              <a:sym typeface="Kanit Medium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83B67C8-5B3A-4943-9257-AA845171040C}"/>
              </a:ext>
            </a:extLst>
          </p:cNvPr>
          <p:cNvSpPr txBox="1"/>
          <p:nvPr/>
        </p:nvSpPr>
        <p:spPr>
          <a:xfrm>
            <a:off x="720001" y="4587875"/>
            <a:ext cx="347437" cy="55562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DE" sz="1200" dirty="0">
                <a:latin typeface="Mukta" panose="020B0604020202020204" charset="0"/>
                <a:cs typeface="Mukta" panose="020B0604020202020204" charset="0"/>
              </a:rPr>
              <a:t>1</a:t>
            </a:r>
            <a:endParaRPr lang="en-US" sz="1200" dirty="0">
              <a:latin typeface="Mukta" panose="020B0604020202020204" charset="0"/>
              <a:cs typeface="Mukt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148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A346DE-695A-7A4D-A076-DE0D72F3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61411"/>
            <a:ext cx="8030300" cy="592200"/>
          </a:xfrm>
        </p:spPr>
        <p:txBody>
          <a:bodyPr/>
          <a:lstStyle/>
          <a:p>
            <a:r>
              <a:rPr lang="en-US" noProof="0" dirty="0"/>
              <a:t>Bias in NLP </a:t>
            </a:r>
            <a:r>
              <a:rPr lang="en-US" noProof="0" dirty="0">
                <a:solidFill>
                  <a:schemeClr val="dk1">
                    <a:alpha val="25000"/>
                  </a:schemeClr>
                </a:solidFill>
              </a:rPr>
              <a:t>[example: word vector bias]</a:t>
            </a:r>
            <a:endParaRPr lang="en-US" noProof="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C2F841A-3AE9-4292-8BB1-C01F982F9D08}"/>
              </a:ext>
            </a:extLst>
          </p:cNvPr>
          <p:cNvCxnSpPr>
            <a:cxnSpLocks/>
          </p:cNvCxnSpPr>
          <p:nvPr/>
        </p:nvCxnSpPr>
        <p:spPr>
          <a:xfrm flipV="1">
            <a:off x="1358900" y="1806836"/>
            <a:ext cx="0" cy="185934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EDD6E23-2A86-4C66-AE32-B9B923A7BF11}"/>
              </a:ext>
            </a:extLst>
          </p:cNvPr>
          <p:cNvCxnSpPr>
            <a:cxnSpLocks/>
          </p:cNvCxnSpPr>
          <p:nvPr/>
        </p:nvCxnSpPr>
        <p:spPr>
          <a:xfrm>
            <a:off x="1155700" y="3467209"/>
            <a:ext cx="295910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B7B92E7-BA68-42A3-8692-5B0E7DC19E84}"/>
              </a:ext>
            </a:extLst>
          </p:cNvPr>
          <p:cNvSpPr txBox="1"/>
          <p:nvPr/>
        </p:nvSpPr>
        <p:spPr>
          <a:xfrm>
            <a:off x="1420285" y="2696464"/>
            <a:ext cx="690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Mukta" panose="020B0604020202020204" charset="0"/>
                <a:cs typeface="Mukta" panose="020B0604020202020204" charset="0"/>
              </a:rPr>
              <a:t>man</a:t>
            </a:r>
            <a:endParaRPr lang="en-US" dirty="0">
              <a:latin typeface="Mukta" panose="020B0604020202020204" charset="0"/>
              <a:cs typeface="Mukta" panose="020B060402020202020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7405A7-0E5A-419D-B4C3-950538975AC2}"/>
              </a:ext>
            </a:extLst>
          </p:cNvPr>
          <p:cNvSpPr txBox="1"/>
          <p:nvPr/>
        </p:nvSpPr>
        <p:spPr>
          <a:xfrm>
            <a:off x="2806701" y="2035893"/>
            <a:ext cx="749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Mukta" panose="020B0604020202020204" charset="0"/>
                <a:cs typeface="Mukta" panose="020B0604020202020204" charset="0"/>
              </a:rPr>
              <a:t>doctor</a:t>
            </a:r>
            <a:endParaRPr lang="en-US" dirty="0">
              <a:latin typeface="Mukta" panose="020B0604020202020204" charset="0"/>
              <a:cs typeface="Mukta" panose="020B0604020202020204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FB77421-FD67-41D9-BFCD-4A206524BE82}"/>
              </a:ext>
            </a:extLst>
          </p:cNvPr>
          <p:cNvCxnSpPr>
            <a:cxnSpLocks/>
          </p:cNvCxnSpPr>
          <p:nvPr/>
        </p:nvCxnSpPr>
        <p:spPr>
          <a:xfrm flipV="1">
            <a:off x="1866902" y="2247954"/>
            <a:ext cx="969432" cy="53839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8D4F4D1-B173-4786-A20C-3442769DA433}"/>
              </a:ext>
            </a:extLst>
          </p:cNvPr>
          <p:cNvSpPr txBox="1"/>
          <p:nvPr/>
        </p:nvSpPr>
        <p:spPr>
          <a:xfrm>
            <a:off x="1799171" y="3043735"/>
            <a:ext cx="736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Mukta" panose="020B0604020202020204" charset="0"/>
                <a:cs typeface="Mukta" panose="020B0604020202020204" charset="0"/>
              </a:rPr>
              <a:t>woman</a:t>
            </a:r>
            <a:endParaRPr lang="en-US" dirty="0">
              <a:latin typeface="Mukta" panose="020B0604020202020204" charset="0"/>
              <a:cs typeface="Mukta" panose="020B060402020202020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5EF4786-C279-4EB3-A2BC-CEDB2882541D}"/>
              </a:ext>
            </a:extLst>
          </p:cNvPr>
          <p:cNvSpPr txBox="1"/>
          <p:nvPr/>
        </p:nvSpPr>
        <p:spPr>
          <a:xfrm>
            <a:off x="3481916" y="2362938"/>
            <a:ext cx="749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Mukta" panose="020B0604020202020204" charset="0"/>
                <a:cs typeface="Mukta" panose="020B0604020202020204" charset="0"/>
              </a:rPr>
              <a:t>nurse</a:t>
            </a:r>
            <a:endParaRPr lang="en-US" dirty="0">
              <a:latin typeface="Mukta" panose="020B0604020202020204" charset="0"/>
              <a:cs typeface="Mukta" panose="020B0604020202020204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909E25C-36D3-4648-B406-3AD320DC16CA}"/>
              </a:ext>
            </a:extLst>
          </p:cNvPr>
          <p:cNvCxnSpPr>
            <a:cxnSpLocks/>
          </p:cNvCxnSpPr>
          <p:nvPr/>
        </p:nvCxnSpPr>
        <p:spPr>
          <a:xfrm flipV="1">
            <a:off x="2468036" y="2588029"/>
            <a:ext cx="1020232" cy="538392"/>
          </a:xfrm>
          <a:prstGeom prst="straightConnector1">
            <a:avLst/>
          </a:prstGeom>
          <a:ln w="9525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611892A-669A-4807-AD65-8B6F90931B75}"/>
              </a:ext>
            </a:extLst>
          </p:cNvPr>
          <p:cNvCxnSpPr>
            <a:cxnSpLocks/>
          </p:cNvCxnSpPr>
          <p:nvPr/>
        </p:nvCxnSpPr>
        <p:spPr>
          <a:xfrm flipV="1">
            <a:off x="5024967" y="1811976"/>
            <a:ext cx="0" cy="185934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70E4B07-2F12-4033-9DAF-94AF5CC7615D}"/>
              </a:ext>
            </a:extLst>
          </p:cNvPr>
          <p:cNvCxnSpPr>
            <a:cxnSpLocks/>
          </p:cNvCxnSpPr>
          <p:nvPr/>
        </p:nvCxnSpPr>
        <p:spPr>
          <a:xfrm>
            <a:off x="4821767" y="3472349"/>
            <a:ext cx="295910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1897826-72F0-46CB-B652-CBFC3E7AAA1C}"/>
              </a:ext>
            </a:extLst>
          </p:cNvPr>
          <p:cNvSpPr txBox="1"/>
          <p:nvPr/>
        </p:nvSpPr>
        <p:spPr>
          <a:xfrm>
            <a:off x="5086352" y="2701604"/>
            <a:ext cx="690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Mukta" panose="020B0604020202020204" charset="0"/>
                <a:cs typeface="Mukta" panose="020B0604020202020204" charset="0"/>
              </a:rPr>
              <a:t>black</a:t>
            </a:r>
            <a:endParaRPr lang="en-US" dirty="0">
              <a:latin typeface="Mukta" panose="020B0604020202020204" charset="0"/>
              <a:cs typeface="Mukta" panose="020B060402020202020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CA46038-4AD3-4593-A455-0AC4C2800E9B}"/>
              </a:ext>
            </a:extLst>
          </p:cNvPr>
          <p:cNvSpPr txBox="1"/>
          <p:nvPr/>
        </p:nvSpPr>
        <p:spPr>
          <a:xfrm>
            <a:off x="6472768" y="2041033"/>
            <a:ext cx="102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Mukta" panose="020B0604020202020204" charset="0"/>
                <a:cs typeface="Mukta" panose="020B0604020202020204" charset="0"/>
              </a:rPr>
              <a:t>criminal</a:t>
            </a:r>
            <a:endParaRPr lang="en-US" dirty="0">
              <a:latin typeface="Mukta" panose="020B0604020202020204" charset="0"/>
              <a:cs typeface="Mukta" panose="020B0604020202020204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40B44BC-6559-4DE9-AFF7-AA769C1D9205}"/>
              </a:ext>
            </a:extLst>
          </p:cNvPr>
          <p:cNvCxnSpPr>
            <a:cxnSpLocks/>
          </p:cNvCxnSpPr>
          <p:nvPr/>
        </p:nvCxnSpPr>
        <p:spPr>
          <a:xfrm flipV="1">
            <a:off x="5532969" y="2253094"/>
            <a:ext cx="969432" cy="53839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BD29396-64FF-444E-94BF-593089B023DD}"/>
              </a:ext>
            </a:extLst>
          </p:cNvPr>
          <p:cNvSpPr txBox="1"/>
          <p:nvPr/>
        </p:nvSpPr>
        <p:spPr>
          <a:xfrm>
            <a:off x="5583766" y="3048875"/>
            <a:ext cx="618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Mukta" panose="020B0604020202020204" charset="0"/>
                <a:cs typeface="Mukta" panose="020B0604020202020204" charset="0"/>
              </a:rPr>
              <a:t>white</a:t>
            </a:r>
            <a:endParaRPr lang="en-US" dirty="0">
              <a:latin typeface="Mukta" panose="020B0604020202020204" charset="0"/>
              <a:cs typeface="Mukta" panose="020B060402020202020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28A446-666D-4A07-8C05-3B89AA09D963}"/>
              </a:ext>
            </a:extLst>
          </p:cNvPr>
          <p:cNvSpPr txBox="1"/>
          <p:nvPr/>
        </p:nvSpPr>
        <p:spPr>
          <a:xfrm>
            <a:off x="7147983" y="2368078"/>
            <a:ext cx="1085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Mukta" panose="020B0604020202020204" charset="0"/>
                <a:cs typeface="Mukta" panose="020B0604020202020204" charset="0"/>
              </a:rPr>
              <a:t>police</a:t>
            </a:r>
            <a:endParaRPr lang="en-US" dirty="0">
              <a:latin typeface="Mukta" panose="020B0604020202020204" charset="0"/>
              <a:cs typeface="Mukta" panose="020B0604020202020204" charset="0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9EE6214-4040-4C68-95C6-48F507067C32}"/>
              </a:ext>
            </a:extLst>
          </p:cNvPr>
          <p:cNvCxnSpPr>
            <a:cxnSpLocks/>
          </p:cNvCxnSpPr>
          <p:nvPr/>
        </p:nvCxnSpPr>
        <p:spPr>
          <a:xfrm flipV="1">
            <a:off x="6134103" y="2593169"/>
            <a:ext cx="1020232" cy="538392"/>
          </a:xfrm>
          <a:prstGeom prst="straightConnector1">
            <a:avLst/>
          </a:prstGeom>
          <a:ln w="9525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Google Shape;7;p1">
            <a:extLst>
              <a:ext uri="{FF2B5EF4-FFF2-40B4-BE49-F238E27FC236}">
                <a16:creationId xmlns:a16="http://schemas.microsoft.com/office/drawing/2014/main" id="{92EEB249-B087-46DD-86E2-DD891CD654F0}"/>
              </a:ext>
            </a:extLst>
          </p:cNvPr>
          <p:cNvSpPr txBox="1">
            <a:spLocks/>
          </p:cNvSpPr>
          <p:nvPr/>
        </p:nvSpPr>
        <p:spPr>
          <a:xfrm>
            <a:off x="1187185" y="3817419"/>
            <a:ext cx="3044030" cy="54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●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○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■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●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○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■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●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○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■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9pPr>
          </a:lstStyle>
          <a:p>
            <a:pPr marL="127000" indent="0" algn="ctr">
              <a:buNone/>
            </a:pPr>
            <a:r>
              <a:rPr lang="en-US" dirty="0"/>
              <a:t>Gender bias word vectors</a:t>
            </a:r>
          </a:p>
        </p:txBody>
      </p:sp>
      <p:sp>
        <p:nvSpPr>
          <p:cNvPr id="61" name="Google Shape;7;p1">
            <a:extLst>
              <a:ext uri="{FF2B5EF4-FFF2-40B4-BE49-F238E27FC236}">
                <a16:creationId xmlns:a16="http://schemas.microsoft.com/office/drawing/2014/main" id="{7DD0571A-5B81-42FB-B7E1-63A825A4E7C9}"/>
              </a:ext>
            </a:extLst>
          </p:cNvPr>
          <p:cNvSpPr txBox="1">
            <a:spLocks/>
          </p:cNvSpPr>
          <p:nvPr/>
        </p:nvSpPr>
        <p:spPr>
          <a:xfrm>
            <a:off x="4870185" y="3823658"/>
            <a:ext cx="3044030" cy="54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●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○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■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●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○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■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●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○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■"/>
              <a:defRPr sz="1600" b="0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9pPr>
          </a:lstStyle>
          <a:p>
            <a:pPr marL="127000" indent="0" algn="ctr">
              <a:buNone/>
            </a:pPr>
            <a:r>
              <a:rPr lang="en-US" dirty="0"/>
              <a:t>Racial bias word vectors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C4D2342-54E4-4BEE-A5EF-6635A4E63748}"/>
              </a:ext>
            </a:extLst>
          </p:cNvPr>
          <p:cNvSpPr txBox="1"/>
          <p:nvPr/>
        </p:nvSpPr>
        <p:spPr>
          <a:xfrm>
            <a:off x="720001" y="4587875"/>
            <a:ext cx="347437" cy="55562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DE" sz="1200" dirty="0">
                <a:latin typeface="Mukta" panose="020B0604020202020204" charset="0"/>
                <a:cs typeface="Mukta" panose="020B0604020202020204" charset="0"/>
              </a:rPr>
              <a:t>1</a:t>
            </a:r>
            <a:endParaRPr lang="en-US" sz="1200" dirty="0">
              <a:latin typeface="Mukta" panose="020B0604020202020204" charset="0"/>
              <a:cs typeface="Mukta" panose="020B060402020202020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6F906CC-E106-47B1-9E3D-7BADEE2B6E6A}"/>
              </a:ext>
            </a:extLst>
          </p:cNvPr>
          <p:cNvSpPr txBox="1"/>
          <p:nvPr/>
        </p:nvSpPr>
        <p:spPr>
          <a:xfrm>
            <a:off x="6308977" y="4574065"/>
            <a:ext cx="2115022" cy="55562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endParaRPr lang="en-US" sz="1200" dirty="0">
              <a:latin typeface="Mukta" panose="020B0604020202020204" charset="0"/>
              <a:cs typeface="Mukt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192844"/>
      </p:ext>
    </p:extLst>
  </p:cSld>
  <p:clrMapOvr>
    <a:masterClrMapping/>
  </p:clrMapOvr>
</p:sld>
</file>

<file path=ppt/theme/theme1.xml><?xml version="1.0" encoding="utf-8"?>
<a:theme xmlns:a="http://schemas.openxmlformats.org/drawingml/2006/main" name="Nice Veterinary Center by Slidesgo">
  <a:themeElements>
    <a:clrScheme name="Simple Light">
      <a:dk1>
        <a:srgbClr val="191819"/>
      </a:dk1>
      <a:lt1>
        <a:srgbClr val="F3F3F3"/>
      </a:lt1>
      <a:dk2>
        <a:srgbClr val="EB537C"/>
      </a:dk2>
      <a:lt2>
        <a:srgbClr val="CE3F66"/>
      </a:lt2>
      <a:accent1>
        <a:srgbClr val="B9E7EC"/>
      </a:accent1>
      <a:accent2>
        <a:srgbClr val="96D2D9"/>
      </a:accent2>
      <a:accent3>
        <a:srgbClr val="5ABF90"/>
      </a:accent3>
      <a:accent4>
        <a:srgbClr val="77D6AA"/>
      </a:accent4>
      <a:accent5>
        <a:srgbClr val="F2D852"/>
      </a:accent5>
      <a:accent6>
        <a:srgbClr val="DBC13D"/>
      </a:accent6>
      <a:hlink>
        <a:srgbClr val="1918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3086</Words>
  <Application>Microsoft Macintosh PowerPoint</Application>
  <PresentationFormat>Bildschirmpräsentation (16:9)</PresentationFormat>
  <Paragraphs>384</Paragraphs>
  <Slides>40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40</vt:i4>
      </vt:variant>
    </vt:vector>
  </HeadingPairs>
  <TitlesOfParts>
    <vt:vector size="50" baseType="lpstr">
      <vt:lpstr>Kanit Medium</vt:lpstr>
      <vt:lpstr>Fredoka One</vt:lpstr>
      <vt:lpstr>Bubblegum Sans</vt:lpstr>
      <vt:lpstr>MuktaMahee Regular</vt:lpstr>
      <vt:lpstr>Cambria Math</vt:lpstr>
      <vt:lpstr>Arial</vt:lpstr>
      <vt:lpstr>Mukta</vt:lpstr>
      <vt:lpstr>Courier New</vt:lpstr>
      <vt:lpstr>DIN Condensed</vt:lpstr>
      <vt:lpstr>Nice Veterinary Center by Slidesgo</vt:lpstr>
      <vt:lpstr>Detection of Bias and Debiasing</vt:lpstr>
      <vt:lpstr>Table of Contents</vt:lpstr>
      <vt:lpstr>What is bias?</vt:lpstr>
      <vt:lpstr>What is bias?</vt:lpstr>
      <vt:lpstr>Bias in NLP</vt:lpstr>
      <vt:lpstr>Bias in NLP</vt:lpstr>
      <vt:lpstr>Bias in NLP</vt:lpstr>
      <vt:lpstr>Bias in NLP [example: translation bias]</vt:lpstr>
      <vt:lpstr>Bias in NLP [example: word vector bias]</vt:lpstr>
      <vt:lpstr>Anno-tation practices</vt:lpstr>
      <vt:lpstr>Annotation practices</vt:lpstr>
      <vt:lpstr>Annotation practices</vt:lpstr>
      <vt:lpstr>Annotation practices</vt:lpstr>
      <vt:lpstr>— Geva et al. conducted three experiments</vt:lpstr>
      <vt:lpstr>Detecting bias</vt:lpstr>
      <vt:lpstr>Detecting bias [experiment 1]</vt:lpstr>
      <vt:lpstr>Detecting bias [experiment 2]</vt:lpstr>
      <vt:lpstr>PowerPoint-Präsentation</vt:lpstr>
      <vt:lpstr>Detecting bias [experiment 3]</vt:lpstr>
      <vt:lpstr>Detecting bias [experiment 3]</vt:lpstr>
      <vt:lpstr>Detecting bias [experiment 3]</vt:lpstr>
      <vt:lpstr>Detecting bias [experiment 3]</vt:lpstr>
      <vt:lpstr>Detecting bias [experiment 3]</vt:lpstr>
      <vt:lpstr>Detecting bias [Summary]</vt:lpstr>
      <vt:lpstr>Debiasing</vt:lpstr>
      <vt:lpstr>Debiasing </vt:lpstr>
      <vt:lpstr>Debiasing </vt:lpstr>
      <vt:lpstr>Debiasing [self-diagnosis]</vt:lpstr>
      <vt:lpstr>Debiasing [self-diagnosis]</vt:lpstr>
      <vt:lpstr>Debiasing [self-debiasing]</vt:lpstr>
      <vt:lpstr>Debiasing [self-debiasing]</vt:lpstr>
      <vt:lpstr>Debiasing [other ideas]</vt:lpstr>
      <vt:lpstr>Ethical Implications of bias</vt:lpstr>
      <vt:lpstr>Ethical Implications of bias</vt:lpstr>
      <vt:lpstr>References</vt:lpstr>
      <vt:lpstr>References</vt:lpstr>
      <vt:lpstr>PowerPoint-Präsentation</vt:lpstr>
      <vt:lpstr>Ethical Implications of bias [Backup]</vt:lpstr>
      <vt:lpstr>Ethical Implications of bias</vt:lpstr>
      <vt:lpstr>Ethical Implications of bias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Detection of Bias and Debiasing</dc:title>
  <dc:creator>Marcel Bra</dc:creator>
  <cp:lastModifiedBy>ge28ran</cp:lastModifiedBy>
  <cp:revision>71</cp:revision>
  <dcterms:modified xsi:type="dcterms:W3CDTF">2021-10-11T10:36:20Z</dcterms:modified>
</cp:coreProperties>
</file>