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84" r:id="rId3"/>
    <p:sldId id="257" r:id="rId4"/>
    <p:sldId id="258" r:id="rId5"/>
    <p:sldId id="288" r:id="rId6"/>
    <p:sldId id="259" r:id="rId7"/>
    <p:sldId id="260" r:id="rId8"/>
    <p:sldId id="262" r:id="rId9"/>
    <p:sldId id="411" r:id="rId10"/>
    <p:sldId id="410" r:id="rId11"/>
    <p:sldId id="412" r:id="rId12"/>
    <p:sldId id="413" r:id="rId13"/>
    <p:sldId id="273" r:id="rId14"/>
    <p:sldId id="285" r:id="rId15"/>
    <p:sldId id="414" r:id="rId16"/>
    <p:sldId id="415" r:id="rId17"/>
    <p:sldId id="274" r:id="rId18"/>
    <p:sldId id="275" r:id="rId19"/>
    <p:sldId id="416" r:id="rId20"/>
    <p:sldId id="304" r:id="rId21"/>
    <p:sldId id="305" r:id="rId22"/>
    <p:sldId id="306" r:id="rId23"/>
    <p:sldId id="307" r:id="rId24"/>
    <p:sldId id="308" r:id="rId25"/>
    <p:sldId id="417" r:id="rId26"/>
    <p:sldId id="310" r:id="rId27"/>
    <p:sldId id="311" r:id="rId28"/>
    <p:sldId id="418" r:id="rId29"/>
    <p:sldId id="323" r:id="rId30"/>
    <p:sldId id="324" r:id="rId31"/>
    <p:sldId id="325" r:id="rId32"/>
    <p:sldId id="326" r:id="rId33"/>
    <p:sldId id="328" r:id="rId34"/>
    <p:sldId id="329" r:id="rId35"/>
    <p:sldId id="333" r:id="rId36"/>
    <p:sldId id="334" r:id="rId37"/>
    <p:sldId id="335" r:id="rId38"/>
    <p:sldId id="336" r:id="rId39"/>
    <p:sldId id="419" r:id="rId40"/>
    <p:sldId id="338" r:id="rId41"/>
    <p:sldId id="342" r:id="rId42"/>
    <p:sldId id="343" r:id="rId43"/>
    <p:sldId id="344" r:id="rId44"/>
    <p:sldId id="421" r:id="rId45"/>
    <p:sldId id="346" r:id="rId46"/>
    <p:sldId id="347" r:id="rId47"/>
    <p:sldId id="428" r:id="rId48"/>
    <p:sldId id="420" r:id="rId49"/>
    <p:sldId id="352" r:id="rId50"/>
    <p:sldId id="353" r:id="rId51"/>
    <p:sldId id="423" r:id="rId52"/>
    <p:sldId id="424" r:id="rId53"/>
    <p:sldId id="429" r:id="rId54"/>
    <p:sldId id="360" r:id="rId55"/>
    <p:sldId id="361" r:id="rId56"/>
    <p:sldId id="425" r:id="rId57"/>
    <p:sldId id="426" r:id="rId58"/>
    <p:sldId id="431" r:id="rId59"/>
    <p:sldId id="427" r:id="rId60"/>
    <p:sldId id="430"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7" r:id="rId75"/>
    <p:sldId id="446" r:id="rId76"/>
    <p:sldId id="448" r:id="rId77"/>
    <p:sldId id="450" r:id="rId78"/>
    <p:sldId id="449" r:id="rId79"/>
    <p:sldId id="406" r:id="rId80"/>
    <p:sldId id="409" r:id="rId81"/>
    <p:sldId id="276" r:id="rId82"/>
    <p:sldId id="403" r:id="rId83"/>
    <p:sldId id="451" r:id="rId84"/>
    <p:sldId id="404" r:id="rId85"/>
    <p:sldId id="408"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5B9B8B5-6BD9-4C49-89AA-A412BD529D58}">
          <p14:sldIdLst>
            <p14:sldId id="256"/>
            <p14:sldId id="284"/>
          </p14:sldIdLst>
        </p14:section>
        <p14:section name="Project Description" id="{BD4BFE9E-4206-4615-98D7-D828D7E85FD4}">
          <p14:sldIdLst>
            <p14:sldId id="257"/>
          </p14:sldIdLst>
        </p14:section>
        <p14:section name="Architecture and Requirements Description" id="{93D19D17-7CB7-411C-9DD4-C324E1EE6036}">
          <p14:sldIdLst>
            <p14:sldId id="258"/>
          </p14:sldIdLst>
        </p14:section>
        <p14:section name="Functional Requirements" id="{05B57E95-747E-4A7B-A7C2-0482586397BD}">
          <p14:sldIdLst>
            <p14:sldId id="288"/>
            <p14:sldId id="259"/>
            <p14:sldId id="260"/>
            <p14:sldId id="262"/>
            <p14:sldId id="411"/>
            <p14:sldId id="410"/>
            <p14:sldId id="412"/>
            <p14:sldId id="413"/>
          </p14:sldIdLst>
        </p14:section>
        <p14:section name="Quality Attribute Requirements" id="{3888EFAC-E5AA-4093-91A5-61184789F9A5}">
          <p14:sldIdLst>
            <p14:sldId id="273"/>
            <p14:sldId id="285"/>
            <p14:sldId id="414"/>
            <p14:sldId id="415"/>
          </p14:sldIdLst>
        </p14:section>
        <p14:section name="Constraints" id="{2D055EAA-2C86-42A1-BCFE-A367C60B42ED}">
          <p14:sldIdLst>
            <p14:sldId id="274"/>
          </p14:sldIdLst>
        </p14:section>
        <p14:section name="Software Quality Attributes" id="{E9157F28-180B-49F4-BBE9-78F6CF4A97B3}">
          <p14:sldIdLst>
            <p14:sldId id="275"/>
            <p14:sldId id="416"/>
            <p14:sldId id="304"/>
          </p14:sldIdLst>
        </p14:section>
        <p14:section name="Login" id="{511F60EF-3F47-4F00-8BF7-68A215F40D9C}">
          <p14:sldIdLst>
            <p14:sldId id="305"/>
            <p14:sldId id="306"/>
            <p14:sldId id="307"/>
            <p14:sldId id="308"/>
            <p14:sldId id="417"/>
            <p14:sldId id="310"/>
            <p14:sldId id="311"/>
            <p14:sldId id="418"/>
          </p14:sldIdLst>
        </p14:section>
        <p14:section name="Services" id="{C7B6CB5B-8FFE-45BA-93C3-6F6DC7BAFDB8}">
          <p14:sldIdLst>
            <p14:sldId id="323"/>
            <p14:sldId id="324"/>
            <p14:sldId id="325"/>
            <p14:sldId id="326"/>
            <p14:sldId id="328"/>
            <p14:sldId id="329"/>
          </p14:sldIdLst>
        </p14:section>
        <p14:section name="Check Balance" id="{408404BA-6BA2-4298-B130-45D7B9147510}">
          <p14:sldIdLst>
            <p14:sldId id="333"/>
            <p14:sldId id="334"/>
            <p14:sldId id="335"/>
            <p14:sldId id="336"/>
            <p14:sldId id="419"/>
            <p14:sldId id="338"/>
          </p14:sldIdLst>
        </p14:section>
        <p14:section name="Transfer Funds" id="{EECA852D-A2C8-46A6-9259-59FB643406EF}">
          <p14:sldIdLst>
            <p14:sldId id="342"/>
            <p14:sldId id="343"/>
            <p14:sldId id="344"/>
            <p14:sldId id="421"/>
            <p14:sldId id="346"/>
            <p14:sldId id="347"/>
            <p14:sldId id="428"/>
          </p14:sldIdLst>
        </p14:section>
        <p14:section name="Add Beneficiary" id="{6AE460DD-2E34-4328-AEEB-02337BE5DC7D}">
          <p14:sldIdLst>
            <p14:sldId id="420"/>
            <p14:sldId id="352"/>
            <p14:sldId id="353"/>
            <p14:sldId id="423"/>
            <p14:sldId id="424"/>
            <p14:sldId id="429"/>
          </p14:sldIdLst>
        </p14:section>
        <p14:section name="Payments" id="{6A348C29-8E0F-400A-8BC5-DDA21BC0E702}">
          <p14:sldIdLst>
            <p14:sldId id="360"/>
            <p14:sldId id="361"/>
            <p14:sldId id="425"/>
            <p14:sldId id="426"/>
            <p14:sldId id="431"/>
            <p14:sldId id="427"/>
            <p14:sldId id="430"/>
          </p14:sldIdLst>
        </p14:section>
        <p14:section name="Add Payee" id="{75E46070-6C35-4131-877F-3EA6FF0B3D99}">
          <p14:sldIdLst>
            <p14:sldId id="433"/>
            <p14:sldId id="434"/>
            <p14:sldId id="435"/>
            <p14:sldId id="436"/>
            <p14:sldId id="437"/>
            <p14:sldId id="438"/>
          </p14:sldIdLst>
        </p14:section>
        <p14:section name="Other Services" id="{D0257345-F975-4B23-A9BB-76D3CC806F49}">
          <p14:sldIdLst>
            <p14:sldId id="439"/>
            <p14:sldId id="440"/>
            <p14:sldId id="441"/>
            <p14:sldId id="442"/>
            <p14:sldId id="443"/>
            <p14:sldId id="444"/>
            <p14:sldId id="445"/>
          </p14:sldIdLst>
        </p14:section>
        <p14:section name="Cheque Book Request" id="{A5CF5D2B-FF89-4858-86AB-631B0F566AF5}">
          <p14:sldIdLst>
            <p14:sldId id="447"/>
            <p14:sldId id="446"/>
            <p14:sldId id="448"/>
            <p14:sldId id="450"/>
            <p14:sldId id="449"/>
          </p14:sldIdLst>
        </p14:section>
        <p14:section name="Quality Attribute Conclusion" id="{69C62064-2DFC-4113-8DA7-45CC183AFA81}">
          <p14:sldIdLst>
            <p14:sldId id="406"/>
            <p14:sldId id="409"/>
          </p14:sldIdLst>
        </p14:section>
        <p14:section name="Applied Pattern Solution" id="{9240739F-A07C-435A-949E-766324CB36D0}">
          <p14:sldIdLst>
            <p14:sldId id="276"/>
            <p14:sldId id="403"/>
            <p14:sldId id="451"/>
            <p14:sldId id="404"/>
          </p14:sldIdLst>
        </p14:section>
        <p14:section name="Summary" id="{A029A7C4-8193-40FF-8CE9-EE6B692B502F}">
          <p14:sldIdLst>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368" autoAdjust="0"/>
    <p:restoredTop sz="94660"/>
  </p:normalViewPr>
  <p:slideViewPr>
    <p:cSldViewPr snapToGrid="0">
      <p:cViewPr varScale="1">
        <p:scale>
          <a:sx n="66" d="100"/>
          <a:sy n="66" d="100"/>
        </p:scale>
        <p:origin x="66" y="240"/>
      </p:cViewPr>
      <p:guideLst/>
    </p:cSldViewPr>
  </p:slideViewPr>
  <p:notesTextViewPr>
    <p:cViewPr>
      <p:scale>
        <a:sx n="1" d="1"/>
        <a:sy n="1" d="1"/>
      </p:scale>
      <p:origin x="0" y="0"/>
    </p:cViewPr>
  </p:notesTextViewPr>
  <p:sorterViewPr>
    <p:cViewPr>
      <p:scale>
        <a:sx n="66" d="100"/>
        <a:sy n="66" d="100"/>
      </p:scale>
      <p:origin x="0" y="-310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8727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77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04037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746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7/11/2017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94053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725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756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811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010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336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507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7/11/2017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87274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4644-EFB0-4F9B-AC7D-0BA5C21DA6FB}"/>
              </a:ext>
            </a:extLst>
          </p:cNvPr>
          <p:cNvSpPr>
            <a:spLocks noGrp="1"/>
          </p:cNvSpPr>
          <p:nvPr>
            <p:ph type="ctrTitle"/>
          </p:nvPr>
        </p:nvSpPr>
        <p:spPr/>
        <p:txBody>
          <a:bodyPr/>
          <a:lstStyle/>
          <a:p>
            <a:pPr algn="ctr"/>
            <a:r>
              <a:rPr lang="en-US" dirty="0"/>
              <a:t>Internet Banking</a:t>
            </a:r>
            <a:endParaRPr lang="id-ID" dirty="0"/>
          </a:p>
        </p:txBody>
      </p:sp>
      <p:sp>
        <p:nvSpPr>
          <p:cNvPr id="3" name="Subtitle 2">
            <a:extLst>
              <a:ext uri="{FF2B5EF4-FFF2-40B4-BE49-F238E27FC236}">
                <a16:creationId xmlns:a16="http://schemas.microsoft.com/office/drawing/2014/main" id="{751ABA91-FC57-49E3-B582-973AD25AEA92}"/>
              </a:ext>
            </a:extLst>
          </p:cNvPr>
          <p:cNvSpPr>
            <a:spLocks noGrp="1"/>
          </p:cNvSpPr>
          <p:nvPr>
            <p:ph type="subTitle" idx="1"/>
          </p:nvPr>
        </p:nvSpPr>
        <p:spPr>
          <a:xfrm>
            <a:off x="1774424" y="333830"/>
            <a:ext cx="8637072" cy="4890684"/>
          </a:xfrm>
        </p:spPr>
        <p:txBody>
          <a:bodyPr>
            <a:normAutofit/>
          </a:bodyPr>
          <a:lstStyle/>
          <a:p>
            <a:endParaRPr lang="en-US" dirty="0"/>
          </a:p>
          <a:p>
            <a:r>
              <a:rPr lang="en-US" dirty="0" err="1"/>
              <a:t>Arsitektur</a:t>
            </a:r>
            <a:r>
              <a:rPr lang="en-US" dirty="0"/>
              <a:t> </a:t>
            </a:r>
            <a:r>
              <a:rPr lang="en-US" dirty="0" err="1"/>
              <a:t>Piranti</a:t>
            </a:r>
            <a:r>
              <a:rPr lang="en-US" dirty="0"/>
              <a:t> </a:t>
            </a:r>
            <a:r>
              <a:rPr lang="en-US" dirty="0" err="1"/>
              <a:t>Lunak</a:t>
            </a:r>
            <a:endParaRPr lang="id-ID" dirty="0"/>
          </a:p>
        </p:txBody>
      </p:sp>
      <p:sp>
        <p:nvSpPr>
          <p:cNvPr id="4" name="Subtitle 2">
            <a:extLst>
              <a:ext uri="{FF2B5EF4-FFF2-40B4-BE49-F238E27FC236}">
                <a16:creationId xmlns:a16="http://schemas.microsoft.com/office/drawing/2014/main" id="{FF4F0DDD-A8B1-4B6A-9EC6-362156516346}"/>
              </a:ext>
            </a:extLst>
          </p:cNvPr>
          <p:cNvSpPr txBox="1">
            <a:spLocks/>
          </p:cNvSpPr>
          <p:nvPr/>
        </p:nvSpPr>
        <p:spPr>
          <a:xfrm>
            <a:off x="1774424" y="5224514"/>
            <a:ext cx="8637072" cy="1531886"/>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r"/>
            <a:r>
              <a:rPr lang="en-US" dirty="0"/>
              <a:t>Marcel </a:t>
            </a:r>
            <a:r>
              <a:rPr lang="en-US" dirty="0" err="1"/>
              <a:t>cahya</a:t>
            </a:r>
            <a:r>
              <a:rPr lang="en-US" dirty="0"/>
              <a:t> </a:t>
            </a:r>
            <a:r>
              <a:rPr lang="en-US" dirty="0" err="1"/>
              <a:t>prasetia</a:t>
            </a:r>
            <a:endParaRPr lang="en-US" dirty="0"/>
          </a:p>
          <a:p>
            <a:pPr algn="r"/>
            <a:r>
              <a:rPr lang="en-US" dirty="0"/>
              <a:t>00000019043</a:t>
            </a:r>
          </a:p>
          <a:p>
            <a:pPr algn="r"/>
            <a:r>
              <a:rPr lang="en-US" dirty="0"/>
              <a:t>Teknik </a:t>
            </a:r>
            <a:r>
              <a:rPr lang="en-US" dirty="0" err="1"/>
              <a:t>informatika</a:t>
            </a:r>
            <a:endParaRPr lang="id-ID" dirty="0"/>
          </a:p>
        </p:txBody>
      </p:sp>
    </p:spTree>
    <p:extLst>
      <p:ext uri="{BB962C8B-B14F-4D97-AF65-F5344CB8AC3E}">
        <p14:creationId xmlns:p14="http://schemas.microsoft.com/office/powerpoint/2010/main" val="271213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a:xfrm>
            <a:off x="648934" y="82431"/>
            <a:ext cx="10058400" cy="1609344"/>
          </a:xfrm>
        </p:spPr>
        <p:txBody>
          <a:bodyPr/>
          <a:lstStyle/>
          <a:p>
            <a:pPr algn="l"/>
            <a:r>
              <a:rPr lang="en-US" dirty="0"/>
              <a:t>Functional Requirements</a:t>
            </a:r>
            <a:endParaRPr lang="id-ID" dirty="0"/>
          </a:p>
        </p:txBody>
      </p:sp>
      <p:sp>
        <p:nvSpPr>
          <p:cNvPr id="3" name="Content Placeholder 2">
            <a:extLst>
              <a:ext uri="{FF2B5EF4-FFF2-40B4-BE49-F238E27FC236}">
                <a16:creationId xmlns:a16="http://schemas.microsoft.com/office/drawing/2014/main" id="{8F2B98D4-3240-4B08-AA28-8985C7B2D0C6}"/>
              </a:ext>
            </a:extLst>
          </p:cNvPr>
          <p:cNvSpPr>
            <a:spLocks noGrp="1"/>
          </p:cNvSpPr>
          <p:nvPr>
            <p:ph idx="1"/>
          </p:nvPr>
        </p:nvSpPr>
        <p:spPr>
          <a:xfrm>
            <a:off x="8864599" y="614053"/>
            <a:ext cx="4365023" cy="546100"/>
          </a:xfrm>
        </p:spPr>
        <p:txBody>
          <a:bodyPr numCol="1">
            <a:normAutofit/>
          </a:bodyPr>
          <a:lstStyle/>
          <a:p>
            <a:pPr marL="457200" lvl="1" indent="0">
              <a:buNone/>
            </a:pPr>
            <a:r>
              <a:rPr lang="en-US" sz="2000" u="sng" dirty="0"/>
              <a:t>USE CASE SCENARIO</a:t>
            </a:r>
            <a:endParaRPr lang="id-ID" sz="2000" u="sng" dirty="0"/>
          </a:p>
        </p:txBody>
      </p:sp>
      <p:sp>
        <p:nvSpPr>
          <p:cNvPr id="5" name="Content Placeholder 2">
            <a:extLst>
              <a:ext uri="{FF2B5EF4-FFF2-40B4-BE49-F238E27FC236}">
                <a16:creationId xmlns:a16="http://schemas.microsoft.com/office/drawing/2014/main" id="{2BF43EE4-2D63-4981-A40B-DA262336039B}"/>
              </a:ext>
            </a:extLst>
          </p:cNvPr>
          <p:cNvSpPr txBox="1">
            <a:spLocks/>
          </p:cNvSpPr>
          <p:nvPr/>
        </p:nvSpPr>
        <p:spPr>
          <a:xfrm>
            <a:off x="6197601" y="1160152"/>
            <a:ext cx="599440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Payments</a:t>
            </a:r>
          </a:p>
          <a:p>
            <a:pPr lvl="1"/>
            <a:r>
              <a:rPr lang="en-US" dirty="0"/>
              <a:t>Primary Actor: User</a:t>
            </a:r>
          </a:p>
          <a:p>
            <a:pPr lvl="1"/>
            <a:r>
              <a:rPr lang="en-US" dirty="0"/>
              <a:t>Precondition: </a:t>
            </a:r>
          </a:p>
          <a:p>
            <a:pPr lvl="2"/>
            <a:r>
              <a:rPr lang="en-US" dirty="0"/>
              <a:t>Already login.</a:t>
            </a:r>
          </a:p>
          <a:p>
            <a:pPr lvl="2"/>
            <a:r>
              <a:rPr lang="en-US" dirty="0"/>
              <a:t>Have a correct PIN.</a:t>
            </a:r>
          </a:p>
          <a:p>
            <a:pPr lvl="2"/>
            <a:r>
              <a:rPr lang="en-US" dirty="0"/>
              <a:t>Have the bank number designated.</a:t>
            </a:r>
          </a:p>
          <a:p>
            <a:pPr lvl="1"/>
            <a:r>
              <a:rPr lang="en-US" dirty="0"/>
              <a:t>Postcondition: </a:t>
            </a:r>
          </a:p>
          <a:p>
            <a:pPr lvl="2"/>
            <a:r>
              <a:rPr lang="en-US" dirty="0"/>
              <a:t>The payment is successful.</a:t>
            </a:r>
          </a:p>
          <a:p>
            <a:pPr lvl="1"/>
            <a:r>
              <a:rPr lang="en-US" dirty="0"/>
              <a:t>Flow of events:</a:t>
            </a:r>
          </a:p>
          <a:p>
            <a:pPr marL="1257300" lvl="2" indent="-342900">
              <a:buFont typeface="+mj-lt"/>
              <a:buAutoNum type="arabicPeriod"/>
            </a:pPr>
            <a:r>
              <a:rPr lang="en-US" dirty="0"/>
              <a:t>User access payment.</a:t>
            </a:r>
          </a:p>
          <a:p>
            <a:pPr marL="1257300" lvl="2" indent="-342900">
              <a:buFont typeface="+mj-lt"/>
              <a:buAutoNum type="arabicPeriod"/>
            </a:pPr>
            <a:r>
              <a:rPr lang="en-US" dirty="0"/>
              <a:t>User enter correct bank number designated.</a:t>
            </a:r>
          </a:p>
          <a:p>
            <a:pPr marL="1257300" lvl="2" indent="-342900">
              <a:buFont typeface="+mj-lt"/>
              <a:buAutoNum type="arabicPeriod"/>
            </a:pPr>
            <a:r>
              <a:rPr lang="en-US" dirty="0"/>
              <a:t>User enter the amount of money.</a:t>
            </a:r>
          </a:p>
          <a:p>
            <a:pPr marL="1257300" lvl="2" indent="-342900">
              <a:buFont typeface="+mj-lt"/>
              <a:buAutoNum type="arabicPeriod"/>
            </a:pPr>
            <a:r>
              <a:rPr lang="en-US" dirty="0"/>
              <a:t>User enter a PIN.</a:t>
            </a:r>
          </a:p>
          <a:p>
            <a:pPr marL="1257300" lvl="2" indent="-342900">
              <a:buFont typeface="+mj-lt"/>
              <a:buAutoNum type="arabicPeriod"/>
            </a:pPr>
            <a:r>
              <a:rPr lang="en-US" dirty="0"/>
              <a:t>System confirms PIN.</a:t>
            </a:r>
          </a:p>
        </p:txBody>
      </p:sp>
      <p:sp>
        <p:nvSpPr>
          <p:cNvPr id="6" name="Content Placeholder 2">
            <a:extLst>
              <a:ext uri="{FF2B5EF4-FFF2-40B4-BE49-F238E27FC236}">
                <a16:creationId xmlns:a16="http://schemas.microsoft.com/office/drawing/2014/main" id="{F8BC1BC0-C398-46A5-9D0B-C0E5A49F4533}"/>
              </a:ext>
            </a:extLst>
          </p:cNvPr>
          <p:cNvSpPr txBox="1">
            <a:spLocks/>
          </p:cNvSpPr>
          <p:nvPr/>
        </p:nvSpPr>
        <p:spPr>
          <a:xfrm>
            <a:off x="144711" y="1160152"/>
            <a:ext cx="605289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Add Beneficiary</a:t>
            </a:r>
          </a:p>
          <a:p>
            <a:pPr lvl="1"/>
            <a:r>
              <a:rPr lang="en-US" dirty="0"/>
              <a:t>Primary Actor: User</a:t>
            </a:r>
          </a:p>
          <a:p>
            <a:pPr lvl="1"/>
            <a:r>
              <a:rPr lang="en-US" dirty="0"/>
              <a:t>Precondition: </a:t>
            </a:r>
          </a:p>
          <a:p>
            <a:pPr lvl="2"/>
            <a:r>
              <a:rPr lang="en-US" dirty="0"/>
              <a:t>Already login. </a:t>
            </a:r>
          </a:p>
          <a:p>
            <a:pPr lvl="2"/>
            <a:r>
              <a:rPr lang="en-US" dirty="0"/>
              <a:t>Have a correct PIN.</a:t>
            </a:r>
          </a:p>
          <a:p>
            <a:pPr lvl="2"/>
            <a:r>
              <a:rPr lang="en-US" dirty="0"/>
              <a:t>Have a detail account designated include account number, e-mail, type, and code</a:t>
            </a:r>
          </a:p>
          <a:p>
            <a:pPr lvl="1"/>
            <a:r>
              <a:rPr lang="en-US" dirty="0"/>
              <a:t>Postcondition:</a:t>
            </a:r>
          </a:p>
          <a:p>
            <a:pPr lvl="2"/>
            <a:r>
              <a:rPr lang="en-US" dirty="0"/>
              <a:t>Beneficiary added</a:t>
            </a:r>
          </a:p>
          <a:p>
            <a:pPr lvl="1"/>
            <a:r>
              <a:rPr lang="en-US" dirty="0"/>
              <a:t>Flow of events:</a:t>
            </a:r>
          </a:p>
          <a:p>
            <a:pPr marL="1257300" lvl="2" indent="-342900">
              <a:buFont typeface="+mj-lt"/>
              <a:buAutoNum type="arabicPeriod"/>
            </a:pPr>
            <a:r>
              <a:rPr lang="en-US" dirty="0"/>
              <a:t>User access add beneficiary.</a:t>
            </a:r>
          </a:p>
          <a:p>
            <a:pPr marL="1257300" lvl="2" indent="-342900">
              <a:buFont typeface="+mj-lt"/>
              <a:buAutoNum type="arabicPeriod"/>
            </a:pPr>
            <a:r>
              <a:rPr lang="en-US" dirty="0"/>
              <a:t>User fill data account designated.</a:t>
            </a:r>
          </a:p>
          <a:p>
            <a:pPr marL="1257300" lvl="2" indent="-342900">
              <a:buFont typeface="+mj-lt"/>
              <a:buAutoNum type="arabicPeriod"/>
            </a:pPr>
            <a:r>
              <a:rPr lang="en-US" dirty="0"/>
              <a:t>User enter a PIN.</a:t>
            </a:r>
          </a:p>
          <a:p>
            <a:pPr marL="1257300" lvl="2" indent="-342900">
              <a:buFont typeface="+mj-lt"/>
              <a:buAutoNum type="arabicPeriod"/>
            </a:pPr>
            <a:r>
              <a:rPr lang="en-US" dirty="0"/>
              <a:t>System get request from user.</a:t>
            </a:r>
          </a:p>
          <a:p>
            <a:pPr marL="1257300" lvl="2" indent="-342900">
              <a:buFont typeface="+mj-lt"/>
              <a:buAutoNum type="arabicPeriod"/>
            </a:pPr>
            <a:r>
              <a:rPr lang="en-US" dirty="0"/>
              <a:t>System add beneficiary.</a:t>
            </a:r>
          </a:p>
        </p:txBody>
      </p:sp>
    </p:spTree>
    <p:extLst>
      <p:ext uri="{BB962C8B-B14F-4D97-AF65-F5344CB8AC3E}">
        <p14:creationId xmlns:p14="http://schemas.microsoft.com/office/powerpoint/2010/main" val="43669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a:xfrm>
            <a:off x="648934" y="82431"/>
            <a:ext cx="10058400" cy="1609344"/>
          </a:xfrm>
        </p:spPr>
        <p:txBody>
          <a:bodyPr/>
          <a:lstStyle/>
          <a:p>
            <a:pPr algn="l"/>
            <a:r>
              <a:rPr lang="en-US" dirty="0"/>
              <a:t>Functional Requirements</a:t>
            </a:r>
            <a:endParaRPr lang="id-ID" dirty="0"/>
          </a:p>
        </p:txBody>
      </p:sp>
      <p:sp>
        <p:nvSpPr>
          <p:cNvPr id="3" name="Content Placeholder 2">
            <a:extLst>
              <a:ext uri="{FF2B5EF4-FFF2-40B4-BE49-F238E27FC236}">
                <a16:creationId xmlns:a16="http://schemas.microsoft.com/office/drawing/2014/main" id="{8F2B98D4-3240-4B08-AA28-8985C7B2D0C6}"/>
              </a:ext>
            </a:extLst>
          </p:cNvPr>
          <p:cNvSpPr>
            <a:spLocks noGrp="1"/>
          </p:cNvSpPr>
          <p:nvPr>
            <p:ph idx="1"/>
          </p:nvPr>
        </p:nvSpPr>
        <p:spPr>
          <a:xfrm>
            <a:off x="8864599" y="614053"/>
            <a:ext cx="4365023" cy="546100"/>
          </a:xfrm>
        </p:spPr>
        <p:txBody>
          <a:bodyPr numCol="1">
            <a:normAutofit/>
          </a:bodyPr>
          <a:lstStyle/>
          <a:p>
            <a:pPr marL="457200" lvl="1" indent="0">
              <a:buNone/>
            </a:pPr>
            <a:r>
              <a:rPr lang="en-US" sz="2000" u="sng" dirty="0"/>
              <a:t>USE CASE SCENARIO</a:t>
            </a:r>
            <a:endParaRPr lang="id-ID" sz="2000" u="sng" dirty="0"/>
          </a:p>
        </p:txBody>
      </p:sp>
      <p:sp>
        <p:nvSpPr>
          <p:cNvPr id="5" name="Content Placeholder 2">
            <a:extLst>
              <a:ext uri="{FF2B5EF4-FFF2-40B4-BE49-F238E27FC236}">
                <a16:creationId xmlns:a16="http://schemas.microsoft.com/office/drawing/2014/main" id="{2BF43EE4-2D63-4981-A40B-DA262336039B}"/>
              </a:ext>
            </a:extLst>
          </p:cNvPr>
          <p:cNvSpPr txBox="1">
            <a:spLocks/>
          </p:cNvSpPr>
          <p:nvPr/>
        </p:nvSpPr>
        <p:spPr>
          <a:xfrm>
            <a:off x="6197601" y="1160152"/>
            <a:ext cx="599440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Other Services</a:t>
            </a:r>
          </a:p>
          <a:p>
            <a:pPr lvl="1"/>
            <a:r>
              <a:rPr lang="en-US" dirty="0"/>
              <a:t>Primary Actor: User</a:t>
            </a:r>
          </a:p>
          <a:p>
            <a:pPr lvl="1"/>
            <a:r>
              <a:rPr lang="en-US" dirty="0"/>
              <a:t>Precondition: </a:t>
            </a:r>
          </a:p>
          <a:p>
            <a:pPr lvl="2"/>
            <a:r>
              <a:rPr lang="en-US" dirty="0"/>
              <a:t>Already login.</a:t>
            </a:r>
          </a:p>
          <a:p>
            <a:pPr lvl="2"/>
            <a:r>
              <a:rPr lang="en-US" dirty="0"/>
              <a:t>Have a correct PIN.</a:t>
            </a:r>
          </a:p>
          <a:p>
            <a:pPr lvl="2"/>
            <a:r>
              <a:rPr lang="en-US" dirty="0"/>
              <a:t>Location activated.</a:t>
            </a:r>
          </a:p>
          <a:p>
            <a:pPr lvl="1"/>
            <a:r>
              <a:rPr lang="en-US" dirty="0"/>
              <a:t>Postcondition: </a:t>
            </a:r>
          </a:p>
          <a:p>
            <a:pPr lvl="2"/>
            <a:r>
              <a:rPr lang="en-US" dirty="0"/>
              <a:t>User get discount offers, weather, tracking.</a:t>
            </a:r>
          </a:p>
          <a:p>
            <a:pPr lvl="1"/>
            <a:r>
              <a:rPr lang="en-US" dirty="0"/>
              <a:t>Flow of events:</a:t>
            </a:r>
          </a:p>
          <a:p>
            <a:pPr marL="1257300" lvl="2" indent="-342900">
              <a:buFont typeface="+mj-lt"/>
              <a:buAutoNum type="arabicPeriod"/>
            </a:pPr>
            <a:r>
              <a:rPr lang="en-US" dirty="0"/>
              <a:t>User access other services.</a:t>
            </a:r>
          </a:p>
          <a:p>
            <a:pPr marL="1257300" lvl="2" indent="-342900">
              <a:buFont typeface="+mj-lt"/>
              <a:buAutoNum type="arabicPeriod"/>
            </a:pPr>
            <a:r>
              <a:rPr lang="en-US" dirty="0"/>
              <a:t>User enter a PIN.</a:t>
            </a:r>
          </a:p>
          <a:p>
            <a:pPr marL="1257300" lvl="2" indent="-342900">
              <a:buFont typeface="+mj-lt"/>
              <a:buAutoNum type="arabicPeriod"/>
            </a:pPr>
            <a:r>
              <a:rPr lang="en-US" dirty="0"/>
              <a:t>System display offers and news.</a:t>
            </a:r>
          </a:p>
        </p:txBody>
      </p:sp>
      <p:sp>
        <p:nvSpPr>
          <p:cNvPr id="6" name="Content Placeholder 2">
            <a:extLst>
              <a:ext uri="{FF2B5EF4-FFF2-40B4-BE49-F238E27FC236}">
                <a16:creationId xmlns:a16="http://schemas.microsoft.com/office/drawing/2014/main" id="{F8BC1BC0-C398-46A5-9D0B-C0E5A49F4533}"/>
              </a:ext>
            </a:extLst>
          </p:cNvPr>
          <p:cNvSpPr txBox="1">
            <a:spLocks/>
          </p:cNvSpPr>
          <p:nvPr/>
        </p:nvSpPr>
        <p:spPr>
          <a:xfrm>
            <a:off x="144711" y="1160152"/>
            <a:ext cx="605289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Add Payee</a:t>
            </a:r>
          </a:p>
          <a:p>
            <a:pPr lvl="1"/>
            <a:r>
              <a:rPr lang="en-US" dirty="0"/>
              <a:t>Primary Actor: User</a:t>
            </a:r>
          </a:p>
          <a:p>
            <a:pPr lvl="1"/>
            <a:r>
              <a:rPr lang="en-US" dirty="0"/>
              <a:t>Precondition: </a:t>
            </a:r>
          </a:p>
          <a:p>
            <a:pPr lvl="2"/>
            <a:r>
              <a:rPr lang="en-US" dirty="0"/>
              <a:t>Already login.</a:t>
            </a:r>
          </a:p>
          <a:p>
            <a:pPr lvl="2"/>
            <a:r>
              <a:rPr lang="en-US" dirty="0"/>
              <a:t>Have a correct PIN.</a:t>
            </a:r>
          </a:p>
          <a:p>
            <a:pPr lvl="2"/>
            <a:r>
              <a:rPr lang="en-US" dirty="0"/>
              <a:t>Have a correct bank account number.</a:t>
            </a:r>
          </a:p>
          <a:p>
            <a:pPr lvl="1"/>
            <a:r>
              <a:rPr lang="en-US" dirty="0"/>
              <a:t>Postcondition:</a:t>
            </a:r>
          </a:p>
          <a:p>
            <a:pPr lvl="2"/>
            <a:r>
              <a:rPr lang="en-US" dirty="0"/>
              <a:t>Payee authorized.</a:t>
            </a:r>
          </a:p>
          <a:p>
            <a:pPr lvl="1"/>
            <a:r>
              <a:rPr lang="en-US" dirty="0"/>
              <a:t>Flow of events:</a:t>
            </a:r>
          </a:p>
          <a:p>
            <a:pPr marL="1257300" lvl="2" indent="-342900">
              <a:buFont typeface="+mj-lt"/>
              <a:buAutoNum type="arabicPeriod"/>
            </a:pPr>
            <a:r>
              <a:rPr lang="en-US" dirty="0"/>
              <a:t>User enter name a person or company and bank number.</a:t>
            </a:r>
          </a:p>
          <a:p>
            <a:pPr marL="1257300" lvl="2" indent="-342900">
              <a:buFont typeface="+mj-lt"/>
              <a:buAutoNum type="arabicPeriod"/>
            </a:pPr>
            <a:r>
              <a:rPr lang="en-US" dirty="0"/>
              <a:t>User enter a PIN.</a:t>
            </a:r>
          </a:p>
          <a:p>
            <a:pPr marL="1257300" lvl="2" indent="-342900">
              <a:buFont typeface="+mj-lt"/>
              <a:buAutoNum type="arabicPeriod"/>
            </a:pPr>
            <a:r>
              <a:rPr lang="en-US" dirty="0"/>
              <a:t>System filter new payee.</a:t>
            </a:r>
          </a:p>
          <a:p>
            <a:pPr marL="1257300" lvl="2" indent="-342900">
              <a:buFont typeface="+mj-lt"/>
              <a:buAutoNum type="arabicPeriod"/>
            </a:pPr>
            <a:r>
              <a:rPr lang="en-US" dirty="0"/>
              <a:t>Admin gives authority new payee.</a:t>
            </a:r>
          </a:p>
        </p:txBody>
      </p:sp>
    </p:spTree>
    <p:extLst>
      <p:ext uri="{BB962C8B-B14F-4D97-AF65-F5344CB8AC3E}">
        <p14:creationId xmlns:p14="http://schemas.microsoft.com/office/powerpoint/2010/main" val="191531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a:xfrm>
            <a:off x="648934" y="82431"/>
            <a:ext cx="10058400" cy="1609344"/>
          </a:xfrm>
        </p:spPr>
        <p:txBody>
          <a:bodyPr/>
          <a:lstStyle/>
          <a:p>
            <a:pPr algn="l"/>
            <a:r>
              <a:rPr lang="en-US" dirty="0"/>
              <a:t>Functional Requirements</a:t>
            </a:r>
            <a:endParaRPr lang="id-ID" dirty="0"/>
          </a:p>
        </p:txBody>
      </p:sp>
      <p:sp>
        <p:nvSpPr>
          <p:cNvPr id="3" name="Content Placeholder 2">
            <a:extLst>
              <a:ext uri="{FF2B5EF4-FFF2-40B4-BE49-F238E27FC236}">
                <a16:creationId xmlns:a16="http://schemas.microsoft.com/office/drawing/2014/main" id="{8F2B98D4-3240-4B08-AA28-8985C7B2D0C6}"/>
              </a:ext>
            </a:extLst>
          </p:cNvPr>
          <p:cNvSpPr>
            <a:spLocks noGrp="1"/>
          </p:cNvSpPr>
          <p:nvPr>
            <p:ph idx="1"/>
          </p:nvPr>
        </p:nvSpPr>
        <p:spPr>
          <a:xfrm>
            <a:off x="8864599" y="614053"/>
            <a:ext cx="4365023" cy="546100"/>
          </a:xfrm>
        </p:spPr>
        <p:txBody>
          <a:bodyPr numCol="1">
            <a:normAutofit/>
          </a:bodyPr>
          <a:lstStyle/>
          <a:p>
            <a:pPr marL="457200" lvl="1" indent="0">
              <a:buNone/>
            </a:pPr>
            <a:r>
              <a:rPr lang="en-US" sz="2000" u="sng" dirty="0"/>
              <a:t>USE CASE SCENARIO</a:t>
            </a:r>
            <a:endParaRPr lang="id-ID" sz="2000" u="sng" dirty="0"/>
          </a:p>
        </p:txBody>
      </p:sp>
      <p:sp>
        <p:nvSpPr>
          <p:cNvPr id="6" name="Content Placeholder 2">
            <a:extLst>
              <a:ext uri="{FF2B5EF4-FFF2-40B4-BE49-F238E27FC236}">
                <a16:creationId xmlns:a16="http://schemas.microsoft.com/office/drawing/2014/main" id="{F8BC1BC0-C398-46A5-9D0B-C0E5A49F4533}"/>
              </a:ext>
            </a:extLst>
          </p:cNvPr>
          <p:cNvSpPr txBox="1">
            <a:spLocks/>
          </p:cNvSpPr>
          <p:nvPr/>
        </p:nvSpPr>
        <p:spPr>
          <a:xfrm>
            <a:off x="144711" y="1160152"/>
            <a:ext cx="605289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a:t>
            </a:r>
            <a:r>
              <a:rPr lang="en-US" dirty="0" err="1"/>
              <a:t>Cheque</a:t>
            </a:r>
            <a:r>
              <a:rPr lang="en-US" dirty="0"/>
              <a:t> Book Request</a:t>
            </a:r>
          </a:p>
          <a:p>
            <a:pPr lvl="1"/>
            <a:r>
              <a:rPr lang="en-US" dirty="0"/>
              <a:t>Primary Actor: User</a:t>
            </a:r>
          </a:p>
          <a:p>
            <a:pPr lvl="1"/>
            <a:r>
              <a:rPr lang="en-US" dirty="0"/>
              <a:t>Precondition: </a:t>
            </a:r>
          </a:p>
          <a:p>
            <a:pPr lvl="2"/>
            <a:r>
              <a:rPr lang="en-US" dirty="0"/>
              <a:t>Already login.</a:t>
            </a:r>
          </a:p>
          <a:p>
            <a:pPr lvl="2"/>
            <a:r>
              <a:rPr lang="en-US" dirty="0"/>
              <a:t>Have a correct PIN.</a:t>
            </a:r>
          </a:p>
          <a:p>
            <a:pPr lvl="1"/>
            <a:r>
              <a:rPr lang="en-US" dirty="0"/>
              <a:t>Postcondition:</a:t>
            </a:r>
          </a:p>
          <a:p>
            <a:pPr lvl="2"/>
            <a:r>
              <a:rPr lang="en-US" dirty="0"/>
              <a:t>System Display </a:t>
            </a:r>
            <a:r>
              <a:rPr lang="en-US" dirty="0" err="1"/>
              <a:t>Cheque</a:t>
            </a:r>
            <a:r>
              <a:rPr lang="en-US" dirty="0"/>
              <a:t>.</a:t>
            </a:r>
          </a:p>
          <a:p>
            <a:pPr lvl="1"/>
            <a:r>
              <a:rPr lang="en-US" dirty="0"/>
              <a:t>Flow of events:</a:t>
            </a:r>
          </a:p>
          <a:p>
            <a:pPr marL="1257300" lvl="2" indent="-342900">
              <a:buFont typeface="+mj-lt"/>
              <a:buAutoNum type="arabicPeriod"/>
            </a:pPr>
            <a:r>
              <a:rPr lang="en-US" dirty="0"/>
              <a:t>User access </a:t>
            </a:r>
            <a:r>
              <a:rPr lang="en-US" dirty="0" err="1"/>
              <a:t>cheque</a:t>
            </a:r>
            <a:r>
              <a:rPr lang="en-US" dirty="0"/>
              <a:t> book request.</a:t>
            </a:r>
          </a:p>
          <a:p>
            <a:pPr marL="1257300" lvl="2" indent="-342900">
              <a:buFont typeface="+mj-lt"/>
              <a:buAutoNum type="arabicPeriod"/>
            </a:pPr>
            <a:r>
              <a:rPr lang="en-US" dirty="0"/>
              <a:t>User enter a PIN.</a:t>
            </a:r>
          </a:p>
          <a:p>
            <a:pPr marL="1257300" lvl="2" indent="-342900">
              <a:buFont typeface="+mj-lt"/>
              <a:buAutoNum type="arabicPeriod"/>
            </a:pPr>
            <a:r>
              <a:rPr lang="en-US" dirty="0"/>
              <a:t>System update and transfer data.</a:t>
            </a:r>
          </a:p>
          <a:p>
            <a:pPr marL="1257300" lvl="2" indent="-342900">
              <a:buFont typeface="+mj-lt"/>
              <a:buAutoNum type="arabicPeriod"/>
            </a:pPr>
            <a:r>
              <a:rPr lang="en-US" dirty="0"/>
              <a:t>System display </a:t>
            </a:r>
            <a:r>
              <a:rPr lang="en-US" dirty="0" err="1"/>
              <a:t>cheque</a:t>
            </a:r>
            <a:r>
              <a:rPr lang="en-US" dirty="0"/>
              <a:t>.</a:t>
            </a:r>
          </a:p>
        </p:txBody>
      </p:sp>
    </p:spTree>
    <p:extLst>
      <p:ext uri="{BB962C8B-B14F-4D97-AF65-F5344CB8AC3E}">
        <p14:creationId xmlns:p14="http://schemas.microsoft.com/office/powerpoint/2010/main" val="50040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DC31-BD7B-410F-B6DC-A309AE84D32D}"/>
              </a:ext>
            </a:extLst>
          </p:cNvPr>
          <p:cNvSpPr>
            <a:spLocks noGrp="1"/>
          </p:cNvSpPr>
          <p:nvPr>
            <p:ph type="title"/>
          </p:nvPr>
        </p:nvSpPr>
        <p:spPr/>
        <p:txBody>
          <a:bodyPr/>
          <a:lstStyle/>
          <a:p>
            <a:pPr algn="l"/>
            <a:r>
              <a:rPr lang="en-US" dirty="0"/>
              <a:t>Quality Attribute Requirements</a:t>
            </a:r>
            <a:endParaRPr lang="id-ID" dirty="0"/>
          </a:p>
        </p:txBody>
      </p:sp>
      <p:sp>
        <p:nvSpPr>
          <p:cNvPr id="3" name="Content Placeholder 2">
            <a:extLst>
              <a:ext uri="{FF2B5EF4-FFF2-40B4-BE49-F238E27FC236}">
                <a16:creationId xmlns:a16="http://schemas.microsoft.com/office/drawing/2014/main" id="{3A9B6CC1-2A84-4D9B-BBB9-1C0B02574B96}"/>
              </a:ext>
            </a:extLst>
          </p:cNvPr>
          <p:cNvSpPr>
            <a:spLocks noGrp="1"/>
          </p:cNvSpPr>
          <p:nvPr>
            <p:ph idx="1"/>
          </p:nvPr>
        </p:nvSpPr>
        <p:spPr/>
        <p:txBody>
          <a:bodyPr/>
          <a:lstStyle/>
          <a:p>
            <a:r>
              <a:rPr lang="en-US" dirty="0"/>
              <a:t>Quality attribute requirements will qualify the functional requirements in a measurable way.</a:t>
            </a:r>
          </a:p>
          <a:p>
            <a:r>
              <a:rPr lang="en-US" dirty="0"/>
              <a:t>Quality attribute requirements will explain quality attributes of functional requirements. General scenario of quality attribute is used in explaining a quality attribute.</a:t>
            </a:r>
          </a:p>
          <a:p>
            <a:r>
              <a:rPr lang="en-US" dirty="0"/>
              <a:t>General scenario of quality attribute contains source of stimulus, stimulus, environment, artifact, response, and response measure.</a:t>
            </a:r>
          </a:p>
          <a:p>
            <a:endParaRPr lang="id-ID" dirty="0"/>
          </a:p>
        </p:txBody>
      </p:sp>
    </p:spTree>
    <p:extLst>
      <p:ext uri="{BB962C8B-B14F-4D97-AF65-F5344CB8AC3E}">
        <p14:creationId xmlns:p14="http://schemas.microsoft.com/office/powerpoint/2010/main" val="310667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DC31-BD7B-410F-B6DC-A309AE84D32D}"/>
              </a:ext>
            </a:extLst>
          </p:cNvPr>
          <p:cNvSpPr>
            <a:spLocks noGrp="1"/>
          </p:cNvSpPr>
          <p:nvPr>
            <p:ph type="title"/>
          </p:nvPr>
        </p:nvSpPr>
        <p:spPr/>
        <p:txBody>
          <a:bodyPr/>
          <a:lstStyle/>
          <a:p>
            <a:pPr algn="l"/>
            <a:r>
              <a:rPr lang="en-US" dirty="0"/>
              <a:t>Quality Attribute Requirements</a:t>
            </a:r>
            <a:endParaRPr lang="id-ID" dirty="0"/>
          </a:p>
        </p:txBody>
      </p:sp>
      <p:sp>
        <p:nvSpPr>
          <p:cNvPr id="6" name="Content Placeholder 5">
            <a:extLst>
              <a:ext uri="{FF2B5EF4-FFF2-40B4-BE49-F238E27FC236}">
                <a16:creationId xmlns:a16="http://schemas.microsoft.com/office/drawing/2014/main" id="{A8D9B0FB-A5D2-4523-A5DA-FF1AE18F1752}"/>
              </a:ext>
            </a:extLst>
          </p:cNvPr>
          <p:cNvSpPr>
            <a:spLocks noGrp="1"/>
          </p:cNvSpPr>
          <p:nvPr>
            <p:ph idx="1"/>
          </p:nvPr>
        </p:nvSpPr>
        <p:spPr/>
        <p:txBody>
          <a:bodyPr/>
          <a:lstStyle/>
          <a:p>
            <a:pPr marL="0" indent="0">
              <a:buNone/>
            </a:pPr>
            <a:r>
              <a:rPr lang="en-US" dirty="0">
                <a:solidFill>
                  <a:schemeClr val="accent6">
                    <a:lumMod val="60000"/>
                    <a:lumOff val="40000"/>
                  </a:schemeClr>
                </a:solidFill>
              </a:rPr>
              <a:t>Source of Stimulus</a:t>
            </a:r>
          </a:p>
          <a:p>
            <a:r>
              <a:rPr lang="en-US" dirty="0"/>
              <a:t>Definition:</a:t>
            </a:r>
          </a:p>
          <a:p>
            <a:pPr lvl="1"/>
            <a:r>
              <a:rPr lang="en-US" dirty="0"/>
              <a:t>Some entity that will generate stimulus.</a:t>
            </a:r>
          </a:p>
          <a:p>
            <a:r>
              <a:rPr lang="en-US" dirty="0"/>
              <a:t>Some possible value of source of stimulus:</a:t>
            </a:r>
          </a:p>
          <a:p>
            <a:pPr lvl="1"/>
            <a:r>
              <a:rPr lang="en-US" dirty="0"/>
              <a:t>A human, a computer system, or anything else which is responsible of something.</a:t>
            </a:r>
            <a:endParaRPr lang="id-ID" dirty="0"/>
          </a:p>
          <a:p>
            <a:pPr marL="0" indent="0">
              <a:buNone/>
            </a:pPr>
            <a:r>
              <a:rPr lang="en-US" dirty="0">
                <a:solidFill>
                  <a:schemeClr val="accent6">
                    <a:lumMod val="60000"/>
                    <a:lumOff val="40000"/>
                  </a:schemeClr>
                </a:solidFill>
              </a:rPr>
              <a:t>Stimulus</a:t>
            </a:r>
          </a:p>
          <a:p>
            <a:r>
              <a:rPr lang="en-US" dirty="0"/>
              <a:t>Definition:</a:t>
            </a:r>
          </a:p>
          <a:p>
            <a:pPr lvl="1"/>
            <a:r>
              <a:rPr lang="en-US" dirty="0"/>
              <a:t>An event in the system which has to be considered.</a:t>
            </a:r>
          </a:p>
          <a:p>
            <a:r>
              <a:rPr lang="en-US" dirty="0"/>
              <a:t>Some possible value of stimulus:</a:t>
            </a:r>
          </a:p>
          <a:p>
            <a:pPr lvl="1"/>
            <a:r>
              <a:rPr lang="en-US" dirty="0"/>
              <a:t>Crash in functionality, periodic events,  access system services, execution tests, or even learn to use the system.</a:t>
            </a:r>
          </a:p>
        </p:txBody>
      </p:sp>
    </p:spTree>
    <p:extLst>
      <p:ext uri="{BB962C8B-B14F-4D97-AF65-F5344CB8AC3E}">
        <p14:creationId xmlns:p14="http://schemas.microsoft.com/office/powerpoint/2010/main" val="358587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DC31-BD7B-410F-B6DC-A309AE84D32D}"/>
              </a:ext>
            </a:extLst>
          </p:cNvPr>
          <p:cNvSpPr>
            <a:spLocks noGrp="1"/>
          </p:cNvSpPr>
          <p:nvPr>
            <p:ph type="title"/>
          </p:nvPr>
        </p:nvSpPr>
        <p:spPr/>
        <p:txBody>
          <a:bodyPr/>
          <a:lstStyle/>
          <a:p>
            <a:pPr algn="l"/>
            <a:r>
              <a:rPr lang="en-US" dirty="0"/>
              <a:t>Quality Attribute Requirements</a:t>
            </a:r>
            <a:endParaRPr lang="id-ID" dirty="0"/>
          </a:p>
        </p:txBody>
      </p:sp>
      <p:sp>
        <p:nvSpPr>
          <p:cNvPr id="6" name="Content Placeholder 5">
            <a:extLst>
              <a:ext uri="{FF2B5EF4-FFF2-40B4-BE49-F238E27FC236}">
                <a16:creationId xmlns:a16="http://schemas.microsoft.com/office/drawing/2014/main" id="{A8D9B0FB-A5D2-4523-A5DA-FF1AE18F1752}"/>
              </a:ext>
            </a:extLst>
          </p:cNvPr>
          <p:cNvSpPr>
            <a:spLocks noGrp="1"/>
          </p:cNvSpPr>
          <p:nvPr>
            <p:ph idx="1"/>
          </p:nvPr>
        </p:nvSpPr>
        <p:spPr/>
        <p:txBody>
          <a:bodyPr/>
          <a:lstStyle/>
          <a:p>
            <a:pPr marL="0" indent="0">
              <a:buNone/>
            </a:pPr>
            <a:r>
              <a:rPr lang="en-US" dirty="0">
                <a:solidFill>
                  <a:schemeClr val="accent6">
                    <a:lumMod val="60000"/>
                    <a:lumOff val="40000"/>
                  </a:schemeClr>
                </a:solidFill>
              </a:rPr>
              <a:t>Environment</a:t>
            </a:r>
          </a:p>
          <a:p>
            <a:r>
              <a:rPr lang="en-US" dirty="0"/>
              <a:t>Definition: </a:t>
            </a:r>
          </a:p>
          <a:p>
            <a:pPr lvl="1"/>
            <a:r>
              <a:rPr lang="en-US" dirty="0"/>
              <a:t>A condition of system when stimulus occurs.</a:t>
            </a:r>
          </a:p>
          <a:p>
            <a:r>
              <a:rPr lang="en-US" dirty="0"/>
              <a:t>Some possible value of environment:</a:t>
            </a:r>
          </a:p>
          <a:p>
            <a:pPr lvl="1"/>
            <a:r>
              <a:rPr lang="en-US" dirty="0"/>
              <a:t>Normal operation, peak mode, overload mode, build time, or compile time.</a:t>
            </a:r>
            <a:r>
              <a:rPr lang="en-US" dirty="0">
                <a:solidFill>
                  <a:schemeClr val="accent6">
                    <a:lumMod val="60000"/>
                    <a:lumOff val="40000"/>
                  </a:schemeClr>
                </a:solidFill>
              </a:rPr>
              <a:t> </a:t>
            </a:r>
          </a:p>
          <a:p>
            <a:pPr marL="0" indent="0">
              <a:buNone/>
            </a:pPr>
            <a:r>
              <a:rPr lang="en-US" dirty="0">
                <a:solidFill>
                  <a:schemeClr val="accent6">
                    <a:lumMod val="60000"/>
                    <a:lumOff val="40000"/>
                  </a:schemeClr>
                </a:solidFill>
              </a:rPr>
              <a:t>Artifact</a:t>
            </a:r>
          </a:p>
          <a:p>
            <a:r>
              <a:rPr lang="en-US" dirty="0"/>
              <a:t>Definition:</a:t>
            </a:r>
          </a:p>
          <a:p>
            <a:pPr lvl="1"/>
            <a:r>
              <a:rPr lang="en-US" dirty="0"/>
              <a:t>Elements of system which are stimulated.</a:t>
            </a:r>
          </a:p>
          <a:p>
            <a:r>
              <a:rPr lang="en-US" dirty="0"/>
              <a:t>Some possible value of artifact:</a:t>
            </a:r>
          </a:p>
          <a:p>
            <a:pPr lvl="1"/>
            <a:r>
              <a:rPr lang="en-US" dirty="0"/>
              <a:t>System, system processors, data, interfaces, or components.</a:t>
            </a:r>
            <a:endParaRPr lang="id-ID" dirty="0"/>
          </a:p>
          <a:p>
            <a:pPr lvl="1"/>
            <a:endParaRPr lang="en-US" dirty="0"/>
          </a:p>
          <a:p>
            <a:pPr lvl="1"/>
            <a:endParaRPr lang="en-US" dirty="0"/>
          </a:p>
          <a:p>
            <a:pPr marL="274320" lvl="1" indent="0">
              <a:buNone/>
            </a:pPr>
            <a:endParaRPr lang="en-US" dirty="0"/>
          </a:p>
        </p:txBody>
      </p:sp>
    </p:spTree>
    <p:extLst>
      <p:ext uri="{BB962C8B-B14F-4D97-AF65-F5344CB8AC3E}">
        <p14:creationId xmlns:p14="http://schemas.microsoft.com/office/powerpoint/2010/main" val="123736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DC31-BD7B-410F-B6DC-A309AE84D32D}"/>
              </a:ext>
            </a:extLst>
          </p:cNvPr>
          <p:cNvSpPr>
            <a:spLocks noGrp="1"/>
          </p:cNvSpPr>
          <p:nvPr>
            <p:ph type="title"/>
          </p:nvPr>
        </p:nvSpPr>
        <p:spPr/>
        <p:txBody>
          <a:bodyPr/>
          <a:lstStyle/>
          <a:p>
            <a:pPr algn="l"/>
            <a:r>
              <a:rPr lang="en-US" dirty="0"/>
              <a:t>Quality Attribute Requirements</a:t>
            </a:r>
            <a:endParaRPr lang="id-ID" dirty="0"/>
          </a:p>
        </p:txBody>
      </p:sp>
      <p:sp>
        <p:nvSpPr>
          <p:cNvPr id="6" name="Content Placeholder 5">
            <a:extLst>
              <a:ext uri="{FF2B5EF4-FFF2-40B4-BE49-F238E27FC236}">
                <a16:creationId xmlns:a16="http://schemas.microsoft.com/office/drawing/2014/main" id="{A8D9B0FB-A5D2-4523-A5DA-FF1AE18F1752}"/>
              </a:ext>
            </a:extLst>
          </p:cNvPr>
          <p:cNvSpPr>
            <a:spLocks noGrp="1"/>
          </p:cNvSpPr>
          <p:nvPr>
            <p:ph idx="1"/>
          </p:nvPr>
        </p:nvSpPr>
        <p:spPr/>
        <p:txBody>
          <a:bodyPr>
            <a:normAutofit fontScale="92500" lnSpcReduction="10000"/>
          </a:bodyPr>
          <a:lstStyle/>
          <a:p>
            <a:pPr marL="0" indent="0">
              <a:buNone/>
            </a:pPr>
            <a:r>
              <a:rPr lang="en-US" dirty="0">
                <a:solidFill>
                  <a:schemeClr val="accent6">
                    <a:lumMod val="60000"/>
                    <a:lumOff val="40000"/>
                  </a:schemeClr>
                </a:solidFill>
              </a:rPr>
              <a:t>Response</a:t>
            </a:r>
          </a:p>
          <a:p>
            <a:r>
              <a:rPr lang="en-US" dirty="0"/>
              <a:t>Definition:</a:t>
            </a:r>
          </a:p>
          <a:p>
            <a:pPr lvl="1"/>
            <a:r>
              <a:rPr lang="en-US" dirty="0"/>
              <a:t>Activity after the stimulus is generated.</a:t>
            </a:r>
          </a:p>
          <a:p>
            <a:r>
              <a:rPr lang="en-US" dirty="0"/>
              <a:t>Some possible value of response:</a:t>
            </a:r>
          </a:p>
          <a:p>
            <a:pPr lvl="1"/>
            <a:r>
              <a:rPr lang="en-US" dirty="0"/>
              <a:t>Log failure, continue to operate, process events, test modification, or control &amp; monitor state of system.</a:t>
            </a:r>
            <a:endParaRPr lang="en-US" dirty="0">
              <a:solidFill>
                <a:schemeClr val="accent6">
                  <a:lumMod val="60000"/>
                  <a:lumOff val="40000"/>
                </a:schemeClr>
              </a:solidFill>
            </a:endParaRPr>
          </a:p>
          <a:p>
            <a:pPr marL="0" indent="0">
              <a:buNone/>
            </a:pPr>
            <a:r>
              <a:rPr lang="en-US" dirty="0">
                <a:solidFill>
                  <a:schemeClr val="accent6">
                    <a:lumMod val="60000"/>
                    <a:lumOff val="40000"/>
                  </a:schemeClr>
                </a:solidFill>
              </a:rPr>
              <a:t>Response Measure</a:t>
            </a:r>
          </a:p>
          <a:p>
            <a:r>
              <a:rPr lang="en-US" dirty="0"/>
              <a:t>Definition:</a:t>
            </a:r>
          </a:p>
          <a:p>
            <a:pPr lvl="1"/>
            <a:r>
              <a:rPr lang="en-US" dirty="0"/>
              <a:t>A unit or units that will be measured when response occurs</a:t>
            </a:r>
          </a:p>
          <a:p>
            <a:r>
              <a:rPr lang="en-US" dirty="0"/>
              <a:t>Some possible value of response:</a:t>
            </a:r>
          </a:p>
          <a:p>
            <a:pPr lvl="1"/>
            <a:r>
              <a:rPr lang="en-US" dirty="0"/>
              <a:t>Time, availability percentage, cost, throughput, effort needed, or number of tasks accomplished.</a:t>
            </a:r>
            <a:endParaRPr lang="id-ID" dirty="0"/>
          </a:p>
          <a:p>
            <a:pPr lvl="1"/>
            <a:endParaRPr lang="id-ID" dirty="0"/>
          </a:p>
          <a:p>
            <a:pPr marL="274320" lvl="1" indent="0">
              <a:buNone/>
            </a:pPr>
            <a:endParaRPr lang="en-US" dirty="0"/>
          </a:p>
        </p:txBody>
      </p:sp>
    </p:spTree>
    <p:extLst>
      <p:ext uri="{BB962C8B-B14F-4D97-AF65-F5344CB8AC3E}">
        <p14:creationId xmlns:p14="http://schemas.microsoft.com/office/powerpoint/2010/main" val="1521723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076A-B529-4108-99DF-F92EC151BC3F}"/>
              </a:ext>
            </a:extLst>
          </p:cNvPr>
          <p:cNvSpPr>
            <a:spLocks noGrp="1"/>
          </p:cNvSpPr>
          <p:nvPr>
            <p:ph type="title"/>
          </p:nvPr>
        </p:nvSpPr>
        <p:spPr/>
        <p:txBody>
          <a:bodyPr/>
          <a:lstStyle/>
          <a:p>
            <a:pPr algn="l"/>
            <a:r>
              <a:rPr lang="en-US" dirty="0"/>
              <a:t>Constraints</a:t>
            </a:r>
            <a:endParaRPr lang="id-ID" dirty="0"/>
          </a:p>
        </p:txBody>
      </p:sp>
      <p:sp>
        <p:nvSpPr>
          <p:cNvPr id="3" name="Content Placeholder 2">
            <a:extLst>
              <a:ext uri="{FF2B5EF4-FFF2-40B4-BE49-F238E27FC236}">
                <a16:creationId xmlns:a16="http://schemas.microsoft.com/office/drawing/2014/main" id="{E3C12E57-F2FD-4F9B-869D-0B641E33F3B5}"/>
              </a:ext>
            </a:extLst>
          </p:cNvPr>
          <p:cNvSpPr>
            <a:spLocks noGrp="1"/>
          </p:cNvSpPr>
          <p:nvPr>
            <p:ph idx="1"/>
          </p:nvPr>
        </p:nvSpPr>
        <p:spPr/>
        <p:txBody>
          <a:bodyPr/>
          <a:lstStyle/>
          <a:p>
            <a:pPr marL="0" indent="0">
              <a:buNone/>
            </a:pPr>
            <a:r>
              <a:rPr lang="en-US" dirty="0"/>
              <a:t>Constraints are limitations which are made to the development of system and no one can make an assumption which violate the constraints.</a:t>
            </a:r>
          </a:p>
          <a:p>
            <a:pPr marL="0" indent="0">
              <a:buNone/>
            </a:pPr>
            <a:r>
              <a:rPr lang="en-US" dirty="0"/>
              <a:t>Some essence of constraints:</a:t>
            </a:r>
          </a:p>
          <a:p>
            <a:pPr marL="457200" indent="-457200">
              <a:buFont typeface="+mj-lt"/>
              <a:buAutoNum type="arabicPeriod"/>
            </a:pPr>
            <a:r>
              <a:rPr lang="en-US" dirty="0"/>
              <a:t>Product is an open source application.</a:t>
            </a:r>
          </a:p>
          <a:p>
            <a:pPr marL="457200" indent="-457200">
              <a:buFont typeface="+mj-lt"/>
              <a:buAutoNum type="arabicPeriod"/>
            </a:pPr>
            <a:r>
              <a:rPr lang="en-US" dirty="0"/>
              <a:t>Product of the system must be able to run in GNU/Linux and Windows platform.</a:t>
            </a:r>
          </a:p>
          <a:p>
            <a:pPr marL="457200" indent="-457200">
              <a:buFont typeface="+mj-lt"/>
              <a:buAutoNum type="arabicPeriod"/>
            </a:pPr>
            <a:r>
              <a:rPr lang="en-US" dirty="0"/>
              <a:t>Recommendation of music will use </a:t>
            </a:r>
            <a:r>
              <a:rPr lang="en-US" i="1" dirty="0"/>
              <a:t>content based filtering</a:t>
            </a:r>
            <a:r>
              <a:rPr lang="en-US" dirty="0"/>
              <a:t> by using metadata of each individual track. Metadata will be collected from </a:t>
            </a:r>
            <a:r>
              <a:rPr lang="en-US" dirty="0" err="1"/>
              <a:t>MusicBrainz</a:t>
            </a:r>
            <a:r>
              <a:rPr lang="en-US" dirty="0"/>
              <a:t> database.</a:t>
            </a:r>
          </a:p>
          <a:p>
            <a:pPr marL="457200" indent="-457200">
              <a:buFont typeface="+mj-lt"/>
              <a:buAutoNum type="arabicPeriod"/>
            </a:pPr>
            <a:endParaRPr lang="en-US" dirty="0"/>
          </a:p>
          <a:p>
            <a:pPr marL="0" indent="0">
              <a:buNone/>
            </a:pPr>
            <a:endParaRPr lang="id-ID" dirty="0"/>
          </a:p>
        </p:txBody>
      </p:sp>
    </p:spTree>
    <p:extLst>
      <p:ext uri="{BB962C8B-B14F-4D97-AF65-F5344CB8AC3E}">
        <p14:creationId xmlns:p14="http://schemas.microsoft.com/office/powerpoint/2010/main" val="363993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7867-51A2-41D2-B6FC-47C5839A207C}"/>
              </a:ext>
            </a:extLst>
          </p:cNvPr>
          <p:cNvSpPr>
            <a:spLocks noGrp="1"/>
          </p:cNvSpPr>
          <p:nvPr>
            <p:ph type="title"/>
          </p:nvPr>
        </p:nvSpPr>
        <p:spPr/>
        <p:txBody>
          <a:bodyPr/>
          <a:lstStyle/>
          <a:p>
            <a:r>
              <a:rPr lang="en-US" dirty="0"/>
              <a:t>Software Quality Attributes</a:t>
            </a:r>
            <a:endParaRPr lang="id-ID" dirty="0"/>
          </a:p>
        </p:txBody>
      </p:sp>
      <p:sp>
        <p:nvSpPr>
          <p:cNvPr id="3" name="Content Placeholder 2">
            <a:extLst>
              <a:ext uri="{FF2B5EF4-FFF2-40B4-BE49-F238E27FC236}">
                <a16:creationId xmlns:a16="http://schemas.microsoft.com/office/drawing/2014/main" id="{A3B93C10-B3FA-41D4-8B51-4C1A63A4563C}"/>
              </a:ext>
            </a:extLst>
          </p:cNvPr>
          <p:cNvSpPr>
            <a:spLocks noGrp="1"/>
          </p:cNvSpPr>
          <p:nvPr>
            <p:ph idx="1"/>
          </p:nvPr>
        </p:nvSpPr>
        <p:spPr/>
        <p:txBody>
          <a:bodyPr>
            <a:normAutofit fontScale="92500" lnSpcReduction="10000"/>
          </a:bodyPr>
          <a:lstStyle/>
          <a:p>
            <a:r>
              <a:rPr lang="en-US" dirty="0"/>
              <a:t>Availability</a:t>
            </a:r>
          </a:p>
          <a:p>
            <a:pPr lvl="1"/>
            <a:r>
              <a:rPr lang="en-US" dirty="0"/>
              <a:t>Availability talks about a quality which measure functionality of a software is able to do what it should when needed.</a:t>
            </a:r>
          </a:p>
          <a:p>
            <a:pPr lvl="1"/>
            <a:r>
              <a:rPr lang="en-US" dirty="0"/>
              <a:t>Availability related to what to do when fault occurs and mitigating fault.</a:t>
            </a:r>
          </a:p>
          <a:p>
            <a:r>
              <a:rPr lang="en-US" dirty="0"/>
              <a:t>Interoperability</a:t>
            </a:r>
          </a:p>
          <a:p>
            <a:pPr lvl="1"/>
            <a:r>
              <a:rPr lang="en-US" dirty="0"/>
              <a:t>Interoperability talks about how well two or more systems communicates and exchanges information.</a:t>
            </a:r>
          </a:p>
          <a:p>
            <a:r>
              <a:rPr lang="en-US" dirty="0"/>
              <a:t>Modifiability</a:t>
            </a:r>
          </a:p>
          <a:p>
            <a:pPr lvl="1"/>
            <a:r>
              <a:rPr lang="en-US" dirty="0"/>
              <a:t>Modifiability talks about a change that will be made, the concerning thing is what risk if changes is made and the cost for changing it.</a:t>
            </a:r>
          </a:p>
          <a:p>
            <a:r>
              <a:rPr lang="en-US" dirty="0"/>
              <a:t>Performance</a:t>
            </a:r>
          </a:p>
          <a:p>
            <a:pPr lvl="1"/>
            <a:r>
              <a:rPr lang="en-US" dirty="0"/>
              <a:t>Performance talks about how fast a software system can do a task given.</a:t>
            </a:r>
          </a:p>
          <a:p>
            <a:pPr lvl="1"/>
            <a:r>
              <a:rPr lang="en-US" dirty="0"/>
              <a:t>In other word, it is about time to be fulfilled based on timing requirements.</a:t>
            </a:r>
          </a:p>
        </p:txBody>
      </p:sp>
    </p:spTree>
    <p:extLst>
      <p:ext uri="{BB962C8B-B14F-4D97-AF65-F5344CB8AC3E}">
        <p14:creationId xmlns:p14="http://schemas.microsoft.com/office/powerpoint/2010/main" val="103718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B3E7-2202-474D-AF26-D79ADFF377D1}"/>
              </a:ext>
            </a:extLst>
          </p:cNvPr>
          <p:cNvSpPr>
            <a:spLocks noGrp="1"/>
          </p:cNvSpPr>
          <p:nvPr>
            <p:ph type="title"/>
          </p:nvPr>
        </p:nvSpPr>
        <p:spPr/>
        <p:txBody>
          <a:bodyPr/>
          <a:lstStyle/>
          <a:p>
            <a:r>
              <a:rPr lang="en-US" dirty="0"/>
              <a:t>Software Quality Attributes</a:t>
            </a:r>
          </a:p>
        </p:txBody>
      </p:sp>
      <p:sp>
        <p:nvSpPr>
          <p:cNvPr id="3" name="Content Placeholder 2">
            <a:extLst>
              <a:ext uri="{FF2B5EF4-FFF2-40B4-BE49-F238E27FC236}">
                <a16:creationId xmlns:a16="http://schemas.microsoft.com/office/drawing/2014/main" id="{FBECDDD8-E7E8-4407-B388-EC6247BCF137}"/>
              </a:ext>
            </a:extLst>
          </p:cNvPr>
          <p:cNvSpPr>
            <a:spLocks noGrp="1"/>
          </p:cNvSpPr>
          <p:nvPr>
            <p:ph idx="1"/>
          </p:nvPr>
        </p:nvSpPr>
        <p:spPr/>
        <p:txBody>
          <a:bodyPr>
            <a:normAutofit lnSpcReduction="10000"/>
          </a:bodyPr>
          <a:lstStyle/>
          <a:p>
            <a:r>
              <a:rPr lang="en-US" dirty="0"/>
              <a:t>Security</a:t>
            </a:r>
          </a:p>
          <a:p>
            <a:pPr lvl="1"/>
            <a:r>
              <a:rPr lang="en-US" dirty="0"/>
              <a:t>Security talks about how well a system is able to protect its data and information, especially from unauthorized access, while still doing services from authorized access.</a:t>
            </a:r>
          </a:p>
          <a:p>
            <a:r>
              <a:rPr lang="en-US" dirty="0"/>
              <a:t>Testability</a:t>
            </a:r>
          </a:p>
          <a:p>
            <a:pPr lvl="1"/>
            <a:r>
              <a:rPr lang="en-US" dirty="0"/>
              <a:t>Testability talks about an ease of software to be tested with assumptions to know if there is fault occurs or not.</a:t>
            </a:r>
          </a:p>
          <a:p>
            <a:r>
              <a:rPr lang="en-US" dirty="0"/>
              <a:t>Usability</a:t>
            </a:r>
          </a:p>
          <a:p>
            <a:pPr lvl="1"/>
            <a:r>
              <a:rPr lang="en-US" dirty="0"/>
              <a:t>Usability talks about how easy the system to be used by a user while the system does as the user desired.</a:t>
            </a:r>
          </a:p>
          <a:p>
            <a:r>
              <a:rPr lang="en-US" dirty="0"/>
              <a:t>Other quality attributes</a:t>
            </a:r>
          </a:p>
          <a:p>
            <a:pPr lvl="1"/>
            <a:r>
              <a:rPr lang="en-US" dirty="0"/>
              <a:t>Quality attributes is not only the seven that has mentioned.</a:t>
            </a:r>
          </a:p>
          <a:p>
            <a:pPr lvl="1"/>
            <a:r>
              <a:rPr lang="en-US" dirty="0"/>
              <a:t>Some other quality attributes are: Safety: This talks about ability of a software to prevent user to entering a state which harm user in a way.</a:t>
            </a:r>
          </a:p>
          <a:p>
            <a:pPr marL="274320" lvl="1" indent="0">
              <a:buNone/>
            </a:pPr>
            <a:endParaRPr lang="en-US" dirty="0"/>
          </a:p>
          <a:p>
            <a:pPr lvl="1"/>
            <a:endParaRPr lang="id-ID" dirty="0"/>
          </a:p>
          <a:p>
            <a:pPr marL="0" indent="0">
              <a:buNone/>
            </a:pPr>
            <a:endParaRPr lang="en-US" dirty="0"/>
          </a:p>
        </p:txBody>
      </p:sp>
    </p:spTree>
    <p:extLst>
      <p:ext uri="{BB962C8B-B14F-4D97-AF65-F5344CB8AC3E}">
        <p14:creationId xmlns:p14="http://schemas.microsoft.com/office/powerpoint/2010/main" val="8154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631C-DF09-4651-88FA-D40F16E03310}"/>
              </a:ext>
            </a:extLst>
          </p:cNvPr>
          <p:cNvSpPr>
            <a:spLocks noGrp="1"/>
          </p:cNvSpPr>
          <p:nvPr>
            <p:ph type="title"/>
          </p:nvPr>
        </p:nvSpPr>
        <p:spPr/>
        <p:txBody>
          <a:bodyPr/>
          <a:lstStyle/>
          <a:p>
            <a:r>
              <a:rPr lang="en-US" dirty="0"/>
              <a:t>OUTLINE</a:t>
            </a:r>
            <a:endParaRPr lang="id-ID" dirty="0"/>
          </a:p>
        </p:txBody>
      </p:sp>
      <p:sp>
        <p:nvSpPr>
          <p:cNvPr id="3" name="Content Placeholder 2">
            <a:extLst>
              <a:ext uri="{FF2B5EF4-FFF2-40B4-BE49-F238E27FC236}">
                <a16:creationId xmlns:a16="http://schemas.microsoft.com/office/drawing/2014/main" id="{F5A22B10-620C-436E-A386-19984B37ECA2}"/>
              </a:ext>
            </a:extLst>
          </p:cNvPr>
          <p:cNvSpPr>
            <a:spLocks noGrp="1"/>
          </p:cNvSpPr>
          <p:nvPr>
            <p:ph idx="1"/>
          </p:nvPr>
        </p:nvSpPr>
        <p:spPr/>
        <p:txBody>
          <a:bodyPr>
            <a:normAutofit fontScale="92500" lnSpcReduction="20000"/>
          </a:bodyPr>
          <a:lstStyle/>
          <a:p>
            <a:r>
              <a:rPr lang="en-US" dirty="0"/>
              <a:t>Project Description</a:t>
            </a:r>
          </a:p>
          <a:p>
            <a:r>
              <a:rPr lang="en-US" dirty="0"/>
              <a:t>Architecture and Requirements Description</a:t>
            </a:r>
          </a:p>
          <a:p>
            <a:r>
              <a:rPr lang="en-US" dirty="0"/>
              <a:t>Software Quality Attributes</a:t>
            </a:r>
          </a:p>
          <a:p>
            <a:pPr lvl="1"/>
            <a:r>
              <a:rPr lang="en-US" dirty="0"/>
              <a:t>Availability</a:t>
            </a:r>
          </a:p>
          <a:p>
            <a:pPr lvl="1"/>
            <a:r>
              <a:rPr lang="en-US" dirty="0"/>
              <a:t>Interoperability</a:t>
            </a:r>
          </a:p>
          <a:p>
            <a:pPr lvl="1"/>
            <a:r>
              <a:rPr lang="en-US" dirty="0" err="1"/>
              <a:t>Modifability</a:t>
            </a:r>
            <a:endParaRPr lang="en-US" dirty="0"/>
          </a:p>
          <a:p>
            <a:pPr lvl="1"/>
            <a:r>
              <a:rPr lang="en-US" dirty="0"/>
              <a:t>Performance</a:t>
            </a:r>
          </a:p>
          <a:p>
            <a:pPr lvl="1"/>
            <a:r>
              <a:rPr lang="en-US" dirty="0"/>
              <a:t>Security</a:t>
            </a:r>
          </a:p>
          <a:p>
            <a:pPr lvl="1"/>
            <a:r>
              <a:rPr lang="en-US" dirty="0"/>
              <a:t>Testability</a:t>
            </a:r>
          </a:p>
          <a:p>
            <a:pPr lvl="1"/>
            <a:r>
              <a:rPr lang="en-US" dirty="0"/>
              <a:t>Usability</a:t>
            </a:r>
          </a:p>
          <a:p>
            <a:pPr lvl="1"/>
            <a:r>
              <a:rPr lang="en-US" dirty="0"/>
              <a:t>Other</a:t>
            </a:r>
          </a:p>
          <a:p>
            <a:r>
              <a:rPr lang="en-US" dirty="0"/>
              <a:t>Applied Pattern Solution</a:t>
            </a:r>
          </a:p>
          <a:p>
            <a:r>
              <a:rPr lang="en-US" dirty="0"/>
              <a:t>Software Architecture Summary</a:t>
            </a:r>
          </a:p>
          <a:p>
            <a:endParaRPr lang="id-ID" dirty="0"/>
          </a:p>
        </p:txBody>
      </p:sp>
    </p:spTree>
    <p:extLst>
      <p:ext uri="{BB962C8B-B14F-4D97-AF65-F5344CB8AC3E}">
        <p14:creationId xmlns:p14="http://schemas.microsoft.com/office/powerpoint/2010/main" val="2431475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p:txBody>
          <a:bodyPr/>
          <a:lstStyle/>
          <a:p>
            <a:r>
              <a:rPr lang="en-US" dirty="0"/>
              <a:t>Software Quality Attributes</a:t>
            </a:r>
            <a:endParaRPr lang="id-ID" dirty="0"/>
          </a:p>
        </p:txBody>
      </p:sp>
      <p:sp>
        <p:nvSpPr>
          <p:cNvPr id="3" name="Content Placeholder 2">
            <a:extLst>
              <a:ext uri="{FF2B5EF4-FFF2-40B4-BE49-F238E27FC236}">
                <a16:creationId xmlns:a16="http://schemas.microsoft.com/office/drawing/2014/main" id="{8F2B98D4-3240-4B08-AA28-8985C7B2D0C6}"/>
              </a:ext>
            </a:extLst>
          </p:cNvPr>
          <p:cNvSpPr>
            <a:spLocks noGrp="1"/>
          </p:cNvSpPr>
          <p:nvPr>
            <p:ph idx="1"/>
          </p:nvPr>
        </p:nvSpPr>
        <p:spPr>
          <a:xfrm>
            <a:off x="1451577" y="1853754"/>
            <a:ext cx="9291215" cy="546100"/>
          </a:xfrm>
        </p:spPr>
        <p:txBody>
          <a:bodyPr numCol="1">
            <a:normAutofit/>
          </a:bodyPr>
          <a:lstStyle/>
          <a:p>
            <a:pPr marL="457200" lvl="1" indent="0" algn="ctr">
              <a:buNone/>
            </a:pPr>
            <a:r>
              <a:rPr lang="en-US" sz="2000" u="sng" dirty="0"/>
              <a:t>USE CASE</a:t>
            </a:r>
            <a:endParaRPr lang="id-ID" sz="2000" u="sng" dirty="0"/>
          </a:p>
        </p:txBody>
      </p:sp>
      <p:sp>
        <p:nvSpPr>
          <p:cNvPr id="4" name="Content Placeholder 2">
            <a:extLst>
              <a:ext uri="{FF2B5EF4-FFF2-40B4-BE49-F238E27FC236}">
                <a16:creationId xmlns:a16="http://schemas.microsoft.com/office/drawing/2014/main" id="{D8DE51AD-5A59-4E1F-8476-D8A0C0D4F3F8}"/>
              </a:ext>
            </a:extLst>
          </p:cNvPr>
          <p:cNvSpPr txBox="1">
            <a:spLocks/>
          </p:cNvSpPr>
          <p:nvPr/>
        </p:nvSpPr>
        <p:spPr>
          <a:xfrm>
            <a:off x="1451578" y="2561833"/>
            <a:ext cx="9291215" cy="2124467"/>
          </a:xfrm>
          <a:prstGeom prst="rect">
            <a:avLst/>
          </a:prstGeom>
        </p:spPr>
        <p:txBody>
          <a:bodyPr vert="horz" lIns="91440" tIns="45720" rIns="91440" bIns="45720" numCol="2"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Login</a:t>
            </a:r>
          </a:p>
          <a:p>
            <a:pPr lvl="1"/>
            <a:r>
              <a:rPr lang="en-US" dirty="0"/>
              <a:t>Services</a:t>
            </a:r>
          </a:p>
          <a:p>
            <a:pPr lvl="1"/>
            <a:r>
              <a:rPr lang="en-US" dirty="0"/>
              <a:t>Check Balance</a:t>
            </a:r>
          </a:p>
          <a:p>
            <a:pPr lvl="1"/>
            <a:r>
              <a:rPr lang="en-US" dirty="0"/>
              <a:t>Transfer Funds</a:t>
            </a:r>
          </a:p>
          <a:p>
            <a:pPr lvl="1"/>
            <a:r>
              <a:rPr lang="en-US" dirty="0"/>
              <a:t>Add Beneficiary</a:t>
            </a:r>
          </a:p>
          <a:p>
            <a:pPr lvl="1"/>
            <a:r>
              <a:rPr lang="en-US" dirty="0"/>
              <a:t>Payments</a:t>
            </a:r>
          </a:p>
          <a:p>
            <a:pPr lvl="1"/>
            <a:r>
              <a:rPr lang="en-US" dirty="0"/>
              <a:t>Add Payee</a:t>
            </a:r>
          </a:p>
          <a:p>
            <a:pPr lvl="1"/>
            <a:r>
              <a:rPr lang="en-US" dirty="0"/>
              <a:t>Other Services</a:t>
            </a:r>
          </a:p>
          <a:p>
            <a:pPr lvl="1"/>
            <a:r>
              <a:rPr lang="en-US" dirty="0" err="1"/>
              <a:t>Cheque</a:t>
            </a:r>
            <a:r>
              <a:rPr lang="en-US" dirty="0"/>
              <a:t> Book Request</a:t>
            </a:r>
          </a:p>
        </p:txBody>
      </p:sp>
    </p:spTree>
    <p:extLst>
      <p:ext uri="{BB962C8B-B14F-4D97-AF65-F5344CB8AC3E}">
        <p14:creationId xmlns:p14="http://schemas.microsoft.com/office/powerpoint/2010/main" val="79302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Availability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644578861"/>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Error when login/ server overload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Process</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System find error location and track log, also notify that server are down</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Times to detect, repair server, and down server</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39593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607806470"/>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Request to write to local store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Application and local store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Request is accepted and request is logged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Percentage of successful request is 99%</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414800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369498926"/>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Add new option to login with e-mail or phone number</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interface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Compile time, build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Modify, test modification and deploy modification</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No affected artifact except this function and number of new defect founded is 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608717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4030375601"/>
              </p:ext>
            </p:extLst>
          </p:nvPr>
        </p:nvGraphicFramePr>
        <p:xfrm>
          <a:off x="1451579" y="2504662"/>
          <a:ext cx="9291214" cy="2909167"/>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Login to system</a:t>
                      </a:r>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Component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Event process</a:t>
                      </a:r>
                      <a:endParaRPr lang="id-ID" sz="1400" dirty="0"/>
                    </a:p>
                  </a:txBody>
                  <a:tcPr/>
                </a:tc>
                <a:extLst>
                  <a:ext uri="{0D108BD9-81ED-4DB2-BD59-A6C34878D82A}">
                    <a16:rowId xmlns:a16="http://schemas.microsoft.com/office/drawing/2014/main" val="3573048734"/>
                  </a:ext>
                </a:extLst>
              </a:tr>
              <a:tr h="308125">
                <a:tc>
                  <a:txBody>
                    <a:bodyPr/>
                    <a:lstStyle/>
                    <a:p>
                      <a:r>
                        <a:rPr lang="en-US" sz="1400" dirty="0"/>
                        <a:t>Response Measure</a:t>
                      </a:r>
                      <a:endParaRPr lang="id-ID" sz="1400" dirty="0"/>
                    </a:p>
                  </a:txBody>
                  <a:tcPr/>
                </a:tc>
                <a:tc>
                  <a:txBody>
                    <a:bodyPr/>
                    <a:lstStyle/>
                    <a:p>
                      <a:r>
                        <a:rPr lang="en-US" sz="1400" dirty="0"/>
                        <a:t>Average latency is about under 1 second</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581304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Security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2040179166"/>
              </p:ext>
            </p:extLst>
          </p:nvPr>
        </p:nvGraphicFramePr>
        <p:xfrm>
          <a:off x="1451579" y="2504662"/>
          <a:ext cx="9291214" cy="2909167"/>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Unknown 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Login with different devices and location</a:t>
                      </a:r>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Data in 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Ask previous device is that the same person or not</a:t>
                      </a:r>
                      <a:endParaRPr lang="id-ID" sz="1400" dirty="0"/>
                    </a:p>
                  </a:txBody>
                  <a:tcPr/>
                </a:tc>
                <a:extLst>
                  <a:ext uri="{0D108BD9-81ED-4DB2-BD59-A6C34878D82A}">
                    <a16:rowId xmlns:a16="http://schemas.microsoft.com/office/drawing/2014/main" val="3573048734"/>
                  </a:ext>
                </a:extLst>
              </a:tr>
              <a:tr h="308125">
                <a:tc>
                  <a:txBody>
                    <a:bodyPr/>
                    <a:lstStyle/>
                    <a:p>
                      <a:r>
                        <a:rPr lang="en-US" sz="1400" dirty="0"/>
                        <a:t>Response Measure</a:t>
                      </a:r>
                      <a:endParaRPr lang="id-ID" sz="1400" dirty="0"/>
                    </a:p>
                  </a:txBody>
                  <a:tcPr/>
                </a:tc>
                <a:tc>
                  <a:txBody>
                    <a:bodyPr/>
                    <a:lstStyle/>
                    <a:p>
                      <a:r>
                        <a:rPr lang="en-US" sz="1400" dirty="0"/>
                        <a:t>Runtime to detect devices and location</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49705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4134327146"/>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Password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save logs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5663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759795635"/>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Perform add song</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User can add song in the system</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Task is mastered in 5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006980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login</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Portability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756316844"/>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Login with different OS (Apple, Linux, Android, and Windows)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System works correctly</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Task is mastered in 3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271144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Availability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60658483"/>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System outdated </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Notify user to update the system</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Runtime to check the version</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15491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4DC8-3150-41A4-955E-41E161703730}"/>
              </a:ext>
            </a:extLst>
          </p:cNvPr>
          <p:cNvSpPr>
            <a:spLocks noGrp="1"/>
          </p:cNvSpPr>
          <p:nvPr>
            <p:ph type="title"/>
          </p:nvPr>
        </p:nvSpPr>
        <p:spPr/>
        <p:txBody>
          <a:bodyPr/>
          <a:lstStyle/>
          <a:p>
            <a:r>
              <a:rPr lang="en-US" dirty="0"/>
              <a:t>Project Description</a:t>
            </a:r>
            <a:endParaRPr lang="id-ID" dirty="0"/>
          </a:p>
        </p:txBody>
      </p:sp>
      <p:sp>
        <p:nvSpPr>
          <p:cNvPr id="3" name="Content Placeholder 2">
            <a:extLst>
              <a:ext uri="{FF2B5EF4-FFF2-40B4-BE49-F238E27FC236}">
                <a16:creationId xmlns:a16="http://schemas.microsoft.com/office/drawing/2014/main" id="{5D36F144-EF54-4F6D-B3D3-194630FCA0D5}"/>
              </a:ext>
            </a:extLst>
          </p:cNvPr>
          <p:cNvSpPr>
            <a:spLocks noGrp="1"/>
          </p:cNvSpPr>
          <p:nvPr>
            <p:ph idx="1"/>
          </p:nvPr>
        </p:nvSpPr>
        <p:spPr/>
        <p:txBody>
          <a:bodyPr/>
          <a:lstStyle/>
          <a:p>
            <a:r>
              <a:rPr lang="en-US" dirty="0"/>
              <a:t>The proposed system is used to maintain a account record of all the customers of a Bank (RR)  by storing entries for customer(i.e. account details),investments and showing their account summary. It also allows the customer to view their account without going to the bank and transaction can be done online.</a:t>
            </a:r>
          </a:p>
          <a:p>
            <a:r>
              <a:rPr lang="en-US" dirty="0"/>
              <a:t>The customer need to login to his account by the provided username and id through the bank.</a:t>
            </a:r>
          </a:p>
        </p:txBody>
      </p:sp>
    </p:spTree>
    <p:extLst>
      <p:ext uri="{BB962C8B-B14F-4D97-AF65-F5344CB8AC3E}">
        <p14:creationId xmlns:p14="http://schemas.microsoft.com/office/powerpoint/2010/main" val="261091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995490047"/>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Request to access services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 </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Request is accepted and request is logged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Percentage of successful request</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320339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4175896253"/>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Add new features based on customer needs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interfaces, components</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Compile time, build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Modify, test modification and deploy modification</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No affected artifact except this function and number of new defect founded is 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626234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834022892"/>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Runtime access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Event process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Average latency is about 1 second</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355256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967481378"/>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save logs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804618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683699554"/>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Perform access to features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User access features in the system</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Task is mastered in 3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797726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Check balance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244152030"/>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Synchronization data user from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Bank database and 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Synchronization successfully done and logged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Percentage of successful data must be 100%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951849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Check balance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57604137"/>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Change interface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Code, Components, Resources</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Design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Make changes in recommendation algorithm and test it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Changes will only affect the algorithm without affect other functionality in at most 1 day</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065914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Check balance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802207873"/>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Reduce data usage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System show user balance</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Ready in less than 1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500505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Check balance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Security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255671673"/>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Match users PIN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Input and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Users PIN matched  and track logs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Record logs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981010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Check Balance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at most 2 hours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44766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8275-F345-4841-AB8C-F80A128B5EEE}"/>
              </a:ext>
            </a:extLst>
          </p:cNvPr>
          <p:cNvSpPr>
            <a:spLocks noGrp="1"/>
          </p:cNvSpPr>
          <p:nvPr>
            <p:ph type="title"/>
          </p:nvPr>
        </p:nvSpPr>
        <p:spPr/>
        <p:txBody>
          <a:bodyPr>
            <a:normAutofit/>
          </a:bodyPr>
          <a:lstStyle/>
          <a:p>
            <a:r>
              <a:rPr lang="en-US" dirty="0"/>
              <a:t>Architecture and Requirements description</a:t>
            </a:r>
            <a:endParaRPr lang="id-ID" dirty="0"/>
          </a:p>
        </p:txBody>
      </p:sp>
      <p:sp>
        <p:nvSpPr>
          <p:cNvPr id="3" name="Content Placeholder 2">
            <a:extLst>
              <a:ext uri="{FF2B5EF4-FFF2-40B4-BE49-F238E27FC236}">
                <a16:creationId xmlns:a16="http://schemas.microsoft.com/office/drawing/2014/main" id="{6C213642-DCFB-474C-82C0-2225CD98D23D}"/>
              </a:ext>
            </a:extLst>
          </p:cNvPr>
          <p:cNvSpPr>
            <a:spLocks noGrp="1"/>
          </p:cNvSpPr>
          <p:nvPr>
            <p:ph idx="1"/>
          </p:nvPr>
        </p:nvSpPr>
        <p:spPr/>
        <p:txBody>
          <a:bodyPr>
            <a:normAutofit/>
          </a:bodyPr>
          <a:lstStyle/>
          <a:p>
            <a:r>
              <a:rPr lang="en-US" b="1" dirty="0"/>
              <a:t>SOFTWARE:</a:t>
            </a:r>
            <a:endParaRPr lang="en-US" dirty="0"/>
          </a:p>
          <a:p>
            <a:pPr lvl="1"/>
            <a:r>
              <a:rPr lang="en-US" dirty="0"/>
              <a:t>1.)Windows platform.</a:t>
            </a:r>
          </a:p>
          <a:p>
            <a:pPr lvl="1"/>
            <a:r>
              <a:rPr lang="en-US" dirty="0"/>
              <a:t>2).MY-SQL  installed on windows platform.</a:t>
            </a:r>
          </a:p>
          <a:p>
            <a:pPr lvl="1"/>
            <a:r>
              <a:rPr lang="en-US" dirty="0"/>
              <a:t>3).Eclipse 3.3 installed on windows platform.</a:t>
            </a:r>
          </a:p>
          <a:p>
            <a:pPr lvl="1"/>
            <a:r>
              <a:rPr lang="en-US" dirty="0"/>
              <a:t>4).Apache tomcat installed on windows platform.</a:t>
            </a:r>
          </a:p>
          <a:p>
            <a:pPr lvl="1"/>
            <a:r>
              <a:rPr lang="en-US" dirty="0"/>
              <a:t>5).</a:t>
            </a:r>
            <a:r>
              <a:rPr lang="en-US" dirty="0" err="1"/>
              <a:t>mysql</a:t>
            </a:r>
            <a:r>
              <a:rPr lang="en-US" dirty="0"/>
              <a:t> connector 5.1.8 installed on windows platform.</a:t>
            </a:r>
          </a:p>
          <a:p>
            <a:r>
              <a:rPr lang="en-US" dirty="0"/>
              <a:t>Functional Requirements</a:t>
            </a:r>
          </a:p>
          <a:p>
            <a:r>
              <a:rPr lang="en-US" dirty="0"/>
              <a:t>Quality Attribute Requirements</a:t>
            </a:r>
          </a:p>
          <a:p>
            <a:r>
              <a:rPr lang="en-US" dirty="0"/>
              <a:t>Constraints</a:t>
            </a:r>
            <a:endParaRPr lang="id-ID" dirty="0"/>
          </a:p>
        </p:txBody>
      </p:sp>
    </p:spTree>
    <p:extLst>
      <p:ext uri="{BB962C8B-B14F-4D97-AF65-F5344CB8AC3E}">
        <p14:creationId xmlns:p14="http://schemas.microsoft.com/office/powerpoint/2010/main" val="3189401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Check balance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366292661"/>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Use less function</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System respond user request’s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User will able to request every 5 secs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566790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Transfer funds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164343936"/>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Synchronization account designated from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 and Bank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Request is accepted and request is logged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Percentage of successful request</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306912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Transfer funds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168402538"/>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Add or remove account designated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data</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element is added or removed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Number of modify maximum 10 each day</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985322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Transfer funds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4043232443"/>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Recommendation account designated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List of recommendation show based on frequently</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Recommendation last 30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603848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Transfer funds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Security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Match users PIN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Input and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Users PIN matched  and track logs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Record logs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120552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Transfer funds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40410840"/>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at most 2 hours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969589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Transfer funds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21898245"/>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Organized account designated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Account designated organized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User can use this function every 30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368226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Transfer funds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Safety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4196175361"/>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Add wrong account designated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Notify user that account designated are correct or not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Response within 10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4260380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beneficiary</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537193532"/>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err="1"/>
                        <a:t>Dataform</a:t>
                      </a:r>
                      <a:r>
                        <a:rPr lang="en-US" sz="1400" dirty="0"/>
                        <a:t> matched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 and Bank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Request is accepted and request is logged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Percentage of successful request</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416292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beneficiary</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939544182"/>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Add new support system</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interfaces, components</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Compile time, build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Modify, test modification and deploy modification</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No affected artifact except this function and number of new defect founded is 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422547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p:txBody>
          <a:bodyPr/>
          <a:lstStyle/>
          <a:p>
            <a:pPr algn="l"/>
            <a:r>
              <a:rPr lang="en-US" dirty="0"/>
              <a:t>Functional Requirements</a:t>
            </a:r>
            <a:endParaRPr lang="id-ID" dirty="0"/>
          </a:p>
        </p:txBody>
      </p:sp>
      <p:sp>
        <p:nvSpPr>
          <p:cNvPr id="8" name="Content Placeholder 7">
            <a:extLst>
              <a:ext uri="{FF2B5EF4-FFF2-40B4-BE49-F238E27FC236}">
                <a16:creationId xmlns:a16="http://schemas.microsoft.com/office/drawing/2014/main" id="{0F8C6337-7465-43B4-8EDF-146756721D71}"/>
              </a:ext>
            </a:extLst>
          </p:cNvPr>
          <p:cNvSpPr>
            <a:spLocks noGrp="1"/>
          </p:cNvSpPr>
          <p:nvPr>
            <p:ph idx="1"/>
          </p:nvPr>
        </p:nvSpPr>
        <p:spPr/>
        <p:txBody>
          <a:bodyPr/>
          <a:lstStyle/>
          <a:p>
            <a:r>
              <a:rPr lang="en-US" dirty="0"/>
              <a:t>Functional requirements describe all functions that must be completed in the system.</a:t>
            </a:r>
          </a:p>
          <a:p>
            <a:r>
              <a:rPr lang="en-US" dirty="0"/>
              <a:t>Functional requirements will be described in an use case diagram and use case scenarios.</a:t>
            </a:r>
            <a:endParaRPr lang="id-ID" dirty="0"/>
          </a:p>
        </p:txBody>
      </p:sp>
    </p:spTree>
    <p:extLst>
      <p:ext uri="{BB962C8B-B14F-4D97-AF65-F5344CB8AC3E}">
        <p14:creationId xmlns:p14="http://schemas.microsoft.com/office/powerpoint/2010/main" val="59972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beneficiary</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562541398"/>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Simplify interface’s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is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Function within 10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227381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beneficiary</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at most 2 hours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757023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beneficiary</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837529810"/>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Organized list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saved in database and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User can use this function every 30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887534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beneficiary</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Safety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317967925"/>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User do mistakes when fill </a:t>
                      </a:r>
                      <a:r>
                        <a:rPr lang="en-US" sz="1400" dirty="0" err="1"/>
                        <a:t>datafrom</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Notify user that </a:t>
                      </a:r>
                      <a:r>
                        <a:rPr lang="en-US" sz="1400" dirty="0" err="1"/>
                        <a:t>dataform</a:t>
                      </a:r>
                      <a:r>
                        <a:rPr lang="en-US" sz="1400" dirty="0"/>
                        <a:t> are correct or not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Response within 10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455885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payments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048361077"/>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Information from associated company matched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Bank database and other </a:t>
                      </a:r>
                      <a:r>
                        <a:rPr lang="en-US" sz="1400" dirty="0" err="1"/>
                        <a:t>databse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Display a list of offers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Information correctly passed with percentage of 100%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971298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payments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41355988"/>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Change fill </a:t>
                      </a:r>
                      <a:r>
                        <a:rPr lang="en-US" sz="1400" dirty="0" err="1"/>
                        <a:t>metaform</a:t>
                      </a:r>
                      <a:r>
                        <a:rPr lang="en-US" sz="1400" dirty="0"/>
                        <a:t> with other method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Design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Modification to other method and test it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Code in user interface is the only one which is changed</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216993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payments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Simplify interface’s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is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Function within 10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540020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payments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at most 2 hours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505495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payments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Security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Match users PIN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Input and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Users PIN matched  and track logs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Record logs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600877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payments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Organized list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saved in database and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User can use this function every 30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44905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6B7A-1C23-4404-B319-E31119CC2EE0}"/>
              </a:ext>
            </a:extLst>
          </p:cNvPr>
          <p:cNvSpPr>
            <a:spLocks noGrp="1"/>
          </p:cNvSpPr>
          <p:nvPr>
            <p:ph type="title"/>
          </p:nvPr>
        </p:nvSpPr>
        <p:spPr>
          <a:xfrm>
            <a:off x="775718" y="234676"/>
            <a:ext cx="3389882" cy="1633882"/>
          </a:xfrm>
        </p:spPr>
        <p:txBody>
          <a:bodyPr>
            <a:normAutofit fontScale="90000"/>
          </a:bodyPr>
          <a:lstStyle/>
          <a:p>
            <a:pPr algn="l"/>
            <a:r>
              <a:rPr lang="en-US" dirty="0"/>
              <a:t>Functional Requirements</a:t>
            </a:r>
            <a:endParaRPr lang="id-ID" dirty="0"/>
          </a:p>
        </p:txBody>
      </p:sp>
      <p:sp>
        <p:nvSpPr>
          <p:cNvPr id="3" name="Content Placeholder 2">
            <a:extLst>
              <a:ext uri="{FF2B5EF4-FFF2-40B4-BE49-F238E27FC236}">
                <a16:creationId xmlns:a16="http://schemas.microsoft.com/office/drawing/2014/main" id="{2486877E-1414-4A00-BA23-9B6837966ED4}"/>
              </a:ext>
            </a:extLst>
          </p:cNvPr>
          <p:cNvSpPr>
            <a:spLocks noGrp="1"/>
          </p:cNvSpPr>
          <p:nvPr>
            <p:ph idx="1"/>
          </p:nvPr>
        </p:nvSpPr>
        <p:spPr>
          <a:xfrm>
            <a:off x="775718" y="2627772"/>
            <a:ext cx="2855378" cy="901146"/>
          </a:xfrm>
        </p:spPr>
        <p:txBody>
          <a:bodyPr/>
          <a:lstStyle/>
          <a:p>
            <a:r>
              <a:rPr lang="en-US" dirty="0"/>
              <a:t>Software Use Case Diagram</a:t>
            </a:r>
          </a:p>
          <a:p>
            <a:pPr marL="0" indent="0">
              <a:buNone/>
            </a:pPr>
            <a:endParaRPr lang="id-ID" dirty="0"/>
          </a:p>
        </p:txBody>
      </p:sp>
      <p:pic>
        <p:nvPicPr>
          <p:cNvPr id="1028" name="Picture 4" descr="C:\Users\Marcel C.P\AppData\Local\LINE\Cache\tmp\1499689166781.jpg">
            <a:extLst>
              <a:ext uri="{FF2B5EF4-FFF2-40B4-BE49-F238E27FC236}">
                <a16:creationId xmlns:a16="http://schemas.microsoft.com/office/drawing/2014/main" id="{B0929DB5-3CC3-48CB-AD1C-2ACB10DF6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00" y="389846"/>
            <a:ext cx="7753350"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92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Payments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Safety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57387162"/>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User do mistakes when choose option</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Notify user that decision are correct or not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Response within 10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315509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payee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err="1"/>
                        <a:t>Dataform</a:t>
                      </a:r>
                      <a:r>
                        <a:rPr lang="en-US" sz="1400" dirty="0"/>
                        <a:t> matched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 and Bank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Request is accepted and request is logged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Percentage of successful request</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16216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payee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Add new support system</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interfaces, components</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Compile time, build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Modify, test modification and deploy modification</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No affected artifact except this function and number of new defect founded is 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931395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payee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Simplify interface’s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is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Function within 10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990766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payee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at most 2 hours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364591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payee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Organized list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saved in database and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User can use this function every 30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993150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Add payee</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Safety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User do mistakes when fill </a:t>
                      </a:r>
                      <a:r>
                        <a:rPr lang="en-US" sz="1400" dirty="0" err="1"/>
                        <a:t>datafrom</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Notify user that </a:t>
                      </a:r>
                      <a:r>
                        <a:rPr lang="en-US" sz="1400" dirty="0" err="1"/>
                        <a:t>dataform</a:t>
                      </a:r>
                      <a:r>
                        <a:rPr lang="en-US" sz="1400" dirty="0"/>
                        <a:t> are correct or not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Response within 10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843054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Other 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Information from associated company matched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Bank database and other </a:t>
                      </a:r>
                      <a:r>
                        <a:rPr lang="en-US" sz="1400" dirty="0" err="1"/>
                        <a:t>databse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Display a list of offers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Information correctly passed with percentage of 100%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568288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Other 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Modifiability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Developer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Change fill </a:t>
                      </a:r>
                      <a:r>
                        <a:rPr lang="en-US" sz="1400" dirty="0" err="1"/>
                        <a:t>metaform</a:t>
                      </a:r>
                      <a:r>
                        <a:rPr lang="en-US" sz="1400" dirty="0"/>
                        <a:t> with other method</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Design 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Modification to other method and test it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Code in user interface is the only one which is changed</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0599031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Other 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Simplify interface’s</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is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Function within 10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16593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p:txBody>
          <a:bodyPr/>
          <a:lstStyle/>
          <a:p>
            <a:pPr algn="l"/>
            <a:r>
              <a:rPr lang="en-US" dirty="0"/>
              <a:t>Functional Requirements</a:t>
            </a:r>
            <a:endParaRPr lang="id-ID" dirty="0"/>
          </a:p>
        </p:txBody>
      </p:sp>
      <p:sp>
        <p:nvSpPr>
          <p:cNvPr id="3" name="Content Placeholder 2">
            <a:extLst>
              <a:ext uri="{FF2B5EF4-FFF2-40B4-BE49-F238E27FC236}">
                <a16:creationId xmlns:a16="http://schemas.microsoft.com/office/drawing/2014/main" id="{8F2B98D4-3240-4B08-AA28-8985C7B2D0C6}"/>
              </a:ext>
            </a:extLst>
          </p:cNvPr>
          <p:cNvSpPr>
            <a:spLocks noGrp="1"/>
          </p:cNvSpPr>
          <p:nvPr>
            <p:ph idx="1"/>
          </p:nvPr>
        </p:nvSpPr>
        <p:spPr>
          <a:xfrm>
            <a:off x="1451577" y="1853754"/>
            <a:ext cx="9291215" cy="546100"/>
          </a:xfrm>
        </p:spPr>
        <p:txBody>
          <a:bodyPr numCol="1">
            <a:normAutofit/>
          </a:bodyPr>
          <a:lstStyle/>
          <a:p>
            <a:pPr marL="457200" lvl="1" indent="0" algn="ctr">
              <a:buNone/>
            </a:pPr>
            <a:r>
              <a:rPr lang="en-US" sz="2000" u="sng" dirty="0"/>
              <a:t>USE CASE</a:t>
            </a:r>
            <a:endParaRPr lang="id-ID" sz="2000" u="sng" dirty="0"/>
          </a:p>
        </p:txBody>
      </p:sp>
      <p:sp>
        <p:nvSpPr>
          <p:cNvPr id="4" name="Content Placeholder 2">
            <a:extLst>
              <a:ext uri="{FF2B5EF4-FFF2-40B4-BE49-F238E27FC236}">
                <a16:creationId xmlns:a16="http://schemas.microsoft.com/office/drawing/2014/main" id="{D8DE51AD-5A59-4E1F-8476-D8A0C0D4F3F8}"/>
              </a:ext>
            </a:extLst>
          </p:cNvPr>
          <p:cNvSpPr txBox="1">
            <a:spLocks/>
          </p:cNvSpPr>
          <p:nvPr/>
        </p:nvSpPr>
        <p:spPr>
          <a:xfrm>
            <a:off x="1451578" y="2561833"/>
            <a:ext cx="9291215" cy="2124467"/>
          </a:xfrm>
          <a:prstGeom prst="rect">
            <a:avLst/>
          </a:prstGeom>
        </p:spPr>
        <p:txBody>
          <a:bodyPr vert="horz" lIns="91440" tIns="45720" rIns="91440" bIns="45720" numCol="2"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Login</a:t>
            </a:r>
          </a:p>
          <a:p>
            <a:pPr lvl="1"/>
            <a:r>
              <a:rPr lang="en-US" dirty="0"/>
              <a:t>Services</a:t>
            </a:r>
          </a:p>
          <a:p>
            <a:pPr lvl="1"/>
            <a:r>
              <a:rPr lang="en-US" dirty="0"/>
              <a:t>Check Balance</a:t>
            </a:r>
          </a:p>
          <a:p>
            <a:pPr lvl="1"/>
            <a:r>
              <a:rPr lang="en-US" dirty="0"/>
              <a:t>Transfer Funds</a:t>
            </a:r>
          </a:p>
          <a:p>
            <a:pPr lvl="1"/>
            <a:r>
              <a:rPr lang="en-US" dirty="0"/>
              <a:t>Add Beneficiary</a:t>
            </a:r>
          </a:p>
          <a:p>
            <a:pPr lvl="1"/>
            <a:r>
              <a:rPr lang="en-US" dirty="0"/>
              <a:t>Payments</a:t>
            </a:r>
          </a:p>
          <a:p>
            <a:pPr lvl="1"/>
            <a:r>
              <a:rPr lang="en-US" dirty="0"/>
              <a:t>Add Payee</a:t>
            </a:r>
          </a:p>
          <a:p>
            <a:pPr lvl="1"/>
            <a:r>
              <a:rPr lang="en-US" dirty="0"/>
              <a:t>Other Services</a:t>
            </a:r>
          </a:p>
          <a:p>
            <a:pPr lvl="1"/>
            <a:r>
              <a:rPr lang="en-US" dirty="0" err="1"/>
              <a:t>Cheque</a:t>
            </a:r>
            <a:r>
              <a:rPr lang="en-US" dirty="0"/>
              <a:t> Book Request</a:t>
            </a:r>
          </a:p>
        </p:txBody>
      </p:sp>
    </p:spTree>
    <p:extLst>
      <p:ext uri="{BB962C8B-B14F-4D97-AF65-F5344CB8AC3E}">
        <p14:creationId xmlns:p14="http://schemas.microsoft.com/office/powerpoint/2010/main" val="39443470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Other 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at most 2 hours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5869772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Other 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Security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Match users PIN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Input and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Users PIN matched  and track logs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Record logs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8275091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Other 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Organized list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Metadata saved in database and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User can use this function every 30 minutes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4053383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a:t>Other services</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Safety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User do mistakes when choose option</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Notify user that decision are correct or not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Response within 10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9345536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err="1"/>
              <a:t>Cheque</a:t>
            </a:r>
            <a:r>
              <a:rPr lang="en-US" dirty="0"/>
              <a:t> book request</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Interoperability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2146306692"/>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Logs matched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Bank database and account logs</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Display logs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Information correctly passed with percentage of 100%</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33609324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err="1"/>
              <a:t>Cheque</a:t>
            </a:r>
            <a:r>
              <a:rPr lang="en-US" dirty="0"/>
              <a:t> book request</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Performance</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150405965"/>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User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Stabilize UI and reduce  quality</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System display user logs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Ready in less than 3 sec</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1008399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err="1"/>
              <a:t>Cheque</a:t>
            </a:r>
            <a:r>
              <a:rPr lang="en-US" dirty="0"/>
              <a:t> book request</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Testability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Unit tester</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Code test</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Code unit</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Execute test and report result</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Effort to detect and fix faults at most 2 hours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2036803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err="1"/>
              <a:t>Cheque</a:t>
            </a:r>
            <a:r>
              <a:rPr lang="en-US" dirty="0"/>
              <a:t> book request</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Usability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ext uri="{D42A27DB-BD31-4B8C-83A1-F6EECF244321}">
                <p14:modId xmlns:p14="http://schemas.microsoft.com/office/powerpoint/2010/main" val="3972050606"/>
              </p:ext>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Logs are grouped</a:t>
                      </a:r>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Runtime</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Logs updated</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System update every logs are added</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8159027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F8DF-CB0E-47FA-927B-2F79CF7EB418}"/>
              </a:ext>
            </a:extLst>
          </p:cNvPr>
          <p:cNvSpPr>
            <a:spLocks noGrp="1"/>
          </p:cNvSpPr>
          <p:nvPr>
            <p:ph type="title"/>
          </p:nvPr>
        </p:nvSpPr>
        <p:spPr/>
        <p:txBody>
          <a:bodyPr/>
          <a:lstStyle/>
          <a:p>
            <a:r>
              <a:rPr lang="en-US" dirty="0" err="1"/>
              <a:t>Cheque</a:t>
            </a:r>
            <a:r>
              <a:rPr lang="en-US" dirty="0"/>
              <a:t> book request</a:t>
            </a:r>
            <a:endParaRPr lang="id-ID" dirty="0"/>
          </a:p>
        </p:txBody>
      </p:sp>
      <p:sp>
        <p:nvSpPr>
          <p:cNvPr id="3" name="Content Placeholder 2">
            <a:extLst>
              <a:ext uri="{FF2B5EF4-FFF2-40B4-BE49-F238E27FC236}">
                <a16:creationId xmlns:a16="http://schemas.microsoft.com/office/drawing/2014/main" id="{0E4706B1-7E81-48C9-90DD-CBF5B7FA3838}"/>
              </a:ext>
            </a:extLst>
          </p:cNvPr>
          <p:cNvSpPr>
            <a:spLocks noGrp="1"/>
          </p:cNvSpPr>
          <p:nvPr>
            <p:ph idx="1"/>
          </p:nvPr>
        </p:nvSpPr>
        <p:spPr>
          <a:xfrm>
            <a:off x="1451578" y="1853754"/>
            <a:ext cx="9291215" cy="650907"/>
          </a:xfrm>
        </p:spPr>
        <p:txBody>
          <a:bodyPr vert="horz">
            <a:normAutofit/>
          </a:bodyPr>
          <a:lstStyle/>
          <a:p>
            <a:pPr marL="0" indent="0" algn="ctr">
              <a:buNone/>
            </a:pPr>
            <a:r>
              <a:rPr lang="en-US" sz="2400" spc="600" dirty="0"/>
              <a:t>Security</a:t>
            </a:r>
          </a:p>
        </p:txBody>
      </p:sp>
      <p:graphicFrame>
        <p:nvGraphicFramePr>
          <p:cNvPr id="4" name="Table 3">
            <a:extLst>
              <a:ext uri="{FF2B5EF4-FFF2-40B4-BE49-F238E27FC236}">
                <a16:creationId xmlns:a16="http://schemas.microsoft.com/office/drawing/2014/main" id="{2CA52BBE-52EB-474E-802F-44051BCF7813}"/>
              </a:ext>
            </a:extLst>
          </p:cNvPr>
          <p:cNvGraphicFramePr>
            <a:graphicFrameLocks noGrp="1"/>
          </p:cNvGraphicFramePr>
          <p:nvPr>
            <p:extLst/>
          </p:nvPr>
        </p:nvGraphicFramePr>
        <p:xfrm>
          <a:off x="1451579" y="2504662"/>
          <a:ext cx="9291214" cy="3074505"/>
        </p:xfrm>
        <a:graphic>
          <a:graphicData uri="http://schemas.openxmlformats.org/drawingml/2006/table">
            <a:tbl>
              <a:tblPr firstRow="1" bandRow="1">
                <a:tableStyleId>{5C22544A-7EE6-4342-B048-85BDC9FD1C3A}</a:tableStyleId>
              </a:tblPr>
              <a:tblGrid>
                <a:gridCol w="1923888">
                  <a:extLst>
                    <a:ext uri="{9D8B030D-6E8A-4147-A177-3AD203B41FA5}">
                      <a16:colId xmlns:a16="http://schemas.microsoft.com/office/drawing/2014/main" val="2792860816"/>
                    </a:ext>
                  </a:extLst>
                </a:gridCol>
                <a:gridCol w="7367326">
                  <a:extLst>
                    <a:ext uri="{9D8B030D-6E8A-4147-A177-3AD203B41FA5}">
                      <a16:colId xmlns:a16="http://schemas.microsoft.com/office/drawing/2014/main" val="2288912768"/>
                    </a:ext>
                  </a:extLst>
                </a:gridCol>
              </a:tblGrid>
              <a:tr h="495191">
                <a:tc>
                  <a:txBody>
                    <a:bodyPr/>
                    <a:lstStyle/>
                    <a:p>
                      <a:r>
                        <a:rPr lang="en-US" sz="1400" dirty="0"/>
                        <a:t>Portion of Scenario</a:t>
                      </a:r>
                      <a:endParaRPr lang="id-ID" sz="1400" dirty="0"/>
                    </a:p>
                  </a:txBody>
                  <a:tcPr/>
                </a:tc>
                <a:tc>
                  <a:txBody>
                    <a:bodyPr/>
                    <a:lstStyle/>
                    <a:p>
                      <a:r>
                        <a:rPr lang="en-US" sz="1400" dirty="0"/>
                        <a:t>Values</a:t>
                      </a:r>
                      <a:endParaRPr lang="id-ID" sz="1400" dirty="0"/>
                    </a:p>
                  </a:txBody>
                  <a:tcPr/>
                </a:tc>
                <a:extLst>
                  <a:ext uri="{0D108BD9-81ED-4DB2-BD59-A6C34878D82A}">
                    <a16:rowId xmlns:a16="http://schemas.microsoft.com/office/drawing/2014/main" val="135623251"/>
                  </a:ext>
                </a:extLst>
              </a:tr>
              <a:tr h="473463">
                <a:tc>
                  <a:txBody>
                    <a:bodyPr/>
                    <a:lstStyle/>
                    <a:p>
                      <a:r>
                        <a:rPr lang="en-US" sz="1400" dirty="0"/>
                        <a:t>Source of Stimulus</a:t>
                      </a:r>
                      <a:endParaRPr lang="id-ID" sz="1400" dirty="0"/>
                    </a:p>
                  </a:txBody>
                  <a:tcPr/>
                </a:tc>
                <a:tc>
                  <a:txBody>
                    <a:bodyPr/>
                    <a:lstStyle/>
                    <a:p>
                      <a:r>
                        <a:rPr lang="en-US" sz="1400" dirty="0"/>
                        <a:t>System</a:t>
                      </a:r>
                      <a:endParaRPr lang="id-ID" sz="1400" dirty="0"/>
                    </a:p>
                  </a:txBody>
                  <a:tcPr/>
                </a:tc>
                <a:extLst>
                  <a:ext uri="{0D108BD9-81ED-4DB2-BD59-A6C34878D82A}">
                    <a16:rowId xmlns:a16="http://schemas.microsoft.com/office/drawing/2014/main" val="1339937104"/>
                  </a:ext>
                </a:extLst>
              </a:tr>
              <a:tr h="408097">
                <a:tc>
                  <a:txBody>
                    <a:bodyPr/>
                    <a:lstStyle/>
                    <a:p>
                      <a:r>
                        <a:rPr lang="en-US" sz="1400" dirty="0"/>
                        <a:t>Stimulus</a:t>
                      </a:r>
                      <a:endParaRPr lang="id-ID" sz="1400" dirty="0"/>
                    </a:p>
                  </a:txBody>
                  <a:tcPr/>
                </a:tc>
                <a:tc>
                  <a:txBody>
                    <a:bodyPr/>
                    <a:lstStyle/>
                    <a:p>
                      <a:r>
                        <a:rPr lang="en-US" sz="1400" dirty="0"/>
                        <a:t>Match users PIN with database</a:t>
                      </a:r>
                      <a:endParaRPr lang="id-ID" sz="1400" dirty="0"/>
                    </a:p>
                  </a:txBody>
                  <a:tcPr/>
                </a:tc>
                <a:extLst>
                  <a:ext uri="{0D108BD9-81ED-4DB2-BD59-A6C34878D82A}">
                    <a16:rowId xmlns:a16="http://schemas.microsoft.com/office/drawing/2014/main" val="3427732616"/>
                  </a:ext>
                </a:extLst>
              </a:tr>
              <a:tr h="408097">
                <a:tc>
                  <a:txBody>
                    <a:bodyPr/>
                    <a:lstStyle/>
                    <a:p>
                      <a:r>
                        <a:rPr lang="en-US" sz="1400" dirty="0"/>
                        <a:t>Artifact</a:t>
                      </a:r>
                      <a:endParaRPr lang="id-ID" sz="1400" dirty="0"/>
                    </a:p>
                  </a:txBody>
                  <a:tcPr/>
                </a:tc>
                <a:tc>
                  <a:txBody>
                    <a:bodyPr/>
                    <a:lstStyle/>
                    <a:p>
                      <a:r>
                        <a:rPr lang="en-US" sz="1400" dirty="0"/>
                        <a:t>Input and database</a:t>
                      </a:r>
                      <a:endParaRPr lang="id-ID" sz="1400" dirty="0"/>
                    </a:p>
                  </a:txBody>
                  <a:tcPr/>
                </a:tc>
                <a:extLst>
                  <a:ext uri="{0D108BD9-81ED-4DB2-BD59-A6C34878D82A}">
                    <a16:rowId xmlns:a16="http://schemas.microsoft.com/office/drawing/2014/main" val="494555561"/>
                  </a:ext>
                </a:extLst>
              </a:tr>
              <a:tr h="408097">
                <a:tc>
                  <a:txBody>
                    <a:bodyPr/>
                    <a:lstStyle/>
                    <a:p>
                      <a:r>
                        <a:rPr lang="en-US" sz="1400" dirty="0"/>
                        <a:t>Environment</a:t>
                      </a:r>
                      <a:endParaRPr lang="id-ID" sz="1400" dirty="0"/>
                    </a:p>
                  </a:txBody>
                  <a:tcPr/>
                </a:tc>
                <a:tc>
                  <a:txBody>
                    <a:bodyPr/>
                    <a:lstStyle/>
                    <a:p>
                      <a:r>
                        <a:rPr lang="en-US" sz="1400" dirty="0"/>
                        <a:t>Normal operation</a:t>
                      </a:r>
                      <a:endParaRPr lang="id-ID" sz="1400" dirty="0"/>
                    </a:p>
                  </a:txBody>
                  <a:tcPr/>
                </a:tc>
                <a:extLst>
                  <a:ext uri="{0D108BD9-81ED-4DB2-BD59-A6C34878D82A}">
                    <a16:rowId xmlns:a16="http://schemas.microsoft.com/office/drawing/2014/main" val="1053013064"/>
                  </a:ext>
                </a:extLst>
              </a:tr>
              <a:tr h="408097">
                <a:tc>
                  <a:txBody>
                    <a:bodyPr/>
                    <a:lstStyle/>
                    <a:p>
                      <a:r>
                        <a:rPr lang="en-US" sz="1400" dirty="0"/>
                        <a:t>Response</a:t>
                      </a:r>
                      <a:endParaRPr lang="id-ID" sz="1400" dirty="0"/>
                    </a:p>
                  </a:txBody>
                  <a:tcPr/>
                </a:tc>
                <a:tc>
                  <a:txBody>
                    <a:bodyPr/>
                    <a:lstStyle/>
                    <a:p>
                      <a:r>
                        <a:rPr lang="en-US" sz="1400" dirty="0"/>
                        <a:t>Users PIN matched  and track logs</a:t>
                      </a:r>
                      <a:endParaRPr lang="id-ID" sz="1400" dirty="0"/>
                    </a:p>
                  </a:txBody>
                  <a:tcPr/>
                </a:tc>
                <a:extLst>
                  <a:ext uri="{0D108BD9-81ED-4DB2-BD59-A6C34878D82A}">
                    <a16:rowId xmlns:a16="http://schemas.microsoft.com/office/drawing/2014/main" val="3573048734"/>
                  </a:ext>
                </a:extLst>
              </a:tr>
              <a:tr h="473463">
                <a:tc>
                  <a:txBody>
                    <a:bodyPr/>
                    <a:lstStyle/>
                    <a:p>
                      <a:r>
                        <a:rPr lang="en-US" sz="1400" dirty="0"/>
                        <a:t>Response Measure</a:t>
                      </a:r>
                      <a:endParaRPr lang="id-ID" sz="1400" dirty="0"/>
                    </a:p>
                  </a:txBody>
                  <a:tcPr/>
                </a:tc>
                <a:tc>
                  <a:txBody>
                    <a:bodyPr/>
                    <a:lstStyle/>
                    <a:p>
                      <a:r>
                        <a:rPr lang="en-US" sz="1400" dirty="0"/>
                        <a:t>Record logs</a:t>
                      </a:r>
                      <a:endParaRPr lang="id-ID" sz="1400" dirty="0"/>
                    </a:p>
                  </a:txBody>
                  <a:tcPr/>
                </a:tc>
                <a:extLst>
                  <a:ext uri="{0D108BD9-81ED-4DB2-BD59-A6C34878D82A}">
                    <a16:rowId xmlns:a16="http://schemas.microsoft.com/office/drawing/2014/main" val="146253474"/>
                  </a:ext>
                </a:extLst>
              </a:tr>
            </a:tbl>
          </a:graphicData>
        </a:graphic>
      </p:graphicFrame>
    </p:spTree>
    <p:extLst>
      <p:ext uri="{BB962C8B-B14F-4D97-AF65-F5344CB8AC3E}">
        <p14:creationId xmlns:p14="http://schemas.microsoft.com/office/powerpoint/2010/main" val="19531277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290B-9643-464E-988C-0C266E7811BC}"/>
              </a:ext>
            </a:extLst>
          </p:cNvPr>
          <p:cNvSpPr>
            <a:spLocks noGrp="1"/>
          </p:cNvSpPr>
          <p:nvPr>
            <p:ph type="title"/>
          </p:nvPr>
        </p:nvSpPr>
        <p:spPr/>
        <p:txBody>
          <a:bodyPr/>
          <a:lstStyle/>
          <a:p>
            <a:r>
              <a:rPr lang="en-US" dirty="0"/>
              <a:t>Software Quality Attributes</a:t>
            </a:r>
            <a:endParaRPr lang="id-ID" dirty="0"/>
          </a:p>
        </p:txBody>
      </p:sp>
      <p:sp>
        <p:nvSpPr>
          <p:cNvPr id="3" name="Content Placeholder 2">
            <a:extLst>
              <a:ext uri="{FF2B5EF4-FFF2-40B4-BE49-F238E27FC236}">
                <a16:creationId xmlns:a16="http://schemas.microsoft.com/office/drawing/2014/main" id="{B02FD323-4561-4C13-8012-A934623442C5}"/>
              </a:ext>
            </a:extLst>
          </p:cNvPr>
          <p:cNvSpPr>
            <a:spLocks noGrp="1"/>
          </p:cNvSpPr>
          <p:nvPr>
            <p:ph idx="1"/>
          </p:nvPr>
        </p:nvSpPr>
        <p:spPr/>
        <p:txBody>
          <a:bodyPr/>
          <a:lstStyle/>
          <a:p>
            <a:r>
              <a:rPr lang="en-US" dirty="0"/>
              <a:t>The most important quality attributes in the system is Performance</a:t>
            </a:r>
            <a:r>
              <a:rPr lang="en-US" b="1" dirty="0"/>
              <a:t>. </a:t>
            </a:r>
            <a:r>
              <a:rPr lang="en-US" dirty="0"/>
              <a:t>Performance is important because system needs to quickly recommend songs from local store so user won’t wait for a long time to get the recommendation. Second reason is because when the system requested to play track, the track must be played without buffering and consistent with time. It is the same for stop, pause, and seek.</a:t>
            </a:r>
          </a:p>
        </p:txBody>
      </p:sp>
    </p:spTree>
    <p:extLst>
      <p:ext uri="{BB962C8B-B14F-4D97-AF65-F5344CB8AC3E}">
        <p14:creationId xmlns:p14="http://schemas.microsoft.com/office/powerpoint/2010/main" val="262366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a:xfrm>
            <a:off x="648934" y="82431"/>
            <a:ext cx="10058400" cy="1609344"/>
          </a:xfrm>
        </p:spPr>
        <p:txBody>
          <a:bodyPr/>
          <a:lstStyle/>
          <a:p>
            <a:pPr algn="l"/>
            <a:r>
              <a:rPr lang="en-US" dirty="0"/>
              <a:t>Functional Requirements</a:t>
            </a:r>
            <a:endParaRPr lang="id-ID" dirty="0"/>
          </a:p>
        </p:txBody>
      </p:sp>
      <p:sp>
        <p:nvSpPr>
          <p:cNvPr id="3" name="Content Placeholder 2">
            <a:extLst>
              <a:ext uri="{FF2B5EF4-FFF2-40B4-BE49-F238E27FC236}">
                <a16:creationId xmlns:a16="http://schemas.microsoft.com/office/drawing/2014/main" id="{8F2B98D4-3240-4B08-AA28-8985C7B2D0C6}"/>
              </a:ext>
            </a:extLst>
          </p:cNvPr>
          <p:cNvSpPr>
            <a:spLocks noGrp="1"/>
          </p:cNvSpPr>
          <p:nvPr>
            <p:ph idx="1"/>
          </p:nvPr>
        </p:nvSpPr>
        <p:spPr>
          <a:xfrm>
            <a:off x="8864599" y="614053"/>
            <a:ext cx="4365023" cy="546100"/>
          </a:xfrm>
        </p:spPr>
        <p:txBody>
          <a:bodyPr numCol="1">
            <a:normAutofit/>
          </a:bodyPr>
          <a:lstStyle/>
          <a:p>
            <a:pPr marL="457200" lvl="1" indent="0">
              <a:buNone/>
            </a:pPr>
            <a:r>
              <a:rPr lang="en-US" sz="2000" u="sng" dirty="0"/>
              <a:t>USE CASE SCENARIO</a:t>
            </a:r>
            <a:endParaRPr lang="id-ID" sz="2000" u="sng" dirty="0"/>
          </a:p>
        </p:txBody>
      </p:sp>
      <p:sp>
        <p:nvSpPr>
          <p:cNvPr id="5" name="Content Placeholder 2">
            <a:extLst>
              <a:ext uri="{FF2B5EF4-FFF2-40B4-BE49-F238E27FC236}">
                <a16:creationId xmlns:a16="http://schemas.microsoft.com/office/drawing/2014/main" id="{2BF43EE4-2D63-4981-A40B-DA262336039B}"/>
              </a:ext>
            </a:extLst>
          </p:cNvPr>
          <p:cNvSpPr txBox="1">
            <a:spLocks/>
          </p:cNvSpPr>
          <p:nvPr/>
        </p:nvSpPr>
        <p:spPr>
          <a:xfrm>
            <a:off x="6197601" y="1160152"/>
            <a:ext cx="599440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Services</a:t>
            </a:r>
          </a:p>
          <a:p>
            <a:pPr lvl="1"/>
            <a:r>
              <a:rPr lang="en-US" dirty="0"/>
              <a:t>Primary Actor: User</a:t>
            </a:r>
          </a:p>
          <a:p>
            <a:pPr lvl="1"/>
            <a:r>
              <a:rPr lang="en-US" dirty="0"/>
              <a:t>Precondition:</a:t>
            </a:r>
          </a:p>
          <a:p>
            <a:pPr lvl="2"/>
            <a:r>
              <a:rPr lang="en-US" dirty="0"/>
              <a:t>Already login.</a:t>
            </a:r>
          </a:p>
          <a:p>
            <a:pPr lvl="2"/>
            <a:r>
              <a:rPr lang="en-US" dirty="0"/>
              <a:t>Have a correct PIN.</a:t>
            </a:r>
          </a:p>
          <a:p>
            <a:pPr lvl="1"/>
            <a:r>
              <a:rPr lang="en-US" dirty="0"/>
              <a:t>Postcondition: </a:t>
            </a:r>
          </a:p>
          <a:p>
            <a:pPr lvl="2"/>
            <a:r>
              <a:rPr lang="en-US" dirty="0"/>
              <a:t>Services will be displayed.</a:t>
            </a:r>
          </a:p>
          <a:p>
            <a:pPr lvl="1"/>
            <a:r>
              <a:rPr lang="en-US" dirty="0"/>
              <a:t>Flow of events:</a:t>
            </a:r>
          </a:p>
          <a:p>
            <a:pPr marL="1257300" lvl="2" indent="-342900">
              <a:buFont typeface="+mj-lt"/>
              <a:buAutoNum type="arabicPeriod"/>
            </a:pPr>
            <a:r>
              <a:rPr lang="en-US" dirty="0"/>
              <a:t>User login.</a:t>
            </a:r>
          </a:p>
          <a:p>
            <a:pPr marL="1257300" lvl="2" indent="-342900">
              <a:buFont typeface="+mj-lt"/>
              <a:buAutoNum type="arabicPeriod"/>
            </a:pPr>
            <a:r>
              <a:rPr lang="en-US" dirty="0"/>
              <a:t>Choose services button.</a:t>
            </a:r>
          </a:p>
          <a:p>
            <a:pPr marL="1257300" lvl="2" indent="-342900">
              <a:buFont typeface="+mj-lt"/>
              <a:buAutoNum type="arabicPeriod"/>
            </a:pPr>
            <a:r>
              <a:rPr lang="en-US" dirty="0"/>
              <a:t>User enter a PIN.</a:t>
            </a:r>
          </a:p>
          <a:p>
            <a:pPr marL="1257300" lvl="2" indent="-342900">
              <a:buFont typeface="+mj-lt"/>
              <a:buAutoNum type="arabicPeriod"/>
            </a:pPr>
            <a:r>
              <a:rPr lang="en-US" dirty="0"/>
              <a:t>System confirms PIN.</a:t>
            </a:r>
          </a:p>
        </p:txBody>
      </p:sp>
      <p:sp>
        <p:nvSpPr>
          <p:cNvPr id="6" name="Content Placeholder 2">
            <a:extLst>
              <a:ext uri="{FF2B5EF4-FFF2-40B4-BE49-F238E27FC236}">
                <a16:creationId xmlns:a16="http://schemas.microsoft.com/office/drawing/2014/main" id="{F8BC1BC0-C398-46A5-9D0B-C0E5A49F4533}"/>
              </a:ext>
            </a:extLst>
          </p:cNvPr>
          <p:cNvSpPr txBox="1">
            <a:spLocks/>
          </p:cNvSpPr>
          <p:nvPr/>
        </p:nvSpPr>
        <p:spPr>
          <a:xfrm>
            <a:off x="144711" y="1160152"/>
            <a:ext cx="605289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Login</a:t>
            </a:r>
          </a:p>
          <a:p>
            <a:pPr lvl="1"/>
            <a:r>
              <a:rPr lang="en-US" dirty="0"/>
              <a:t>Primary Actor: User</a:t>
            </a:r>
          </a:p>
          <a:p>
            <a:pPr lvl="1"/>
            <a:r>
              <a:rPr lang="en-US" dirty="0"/>
              <a:t>Precondition: </a:t>
            </a:r>
          </a:p>
          <a:p>
            <a:pPr lvl="2"/>
            <a:r>
              <a:rPr lang="en-US" dirty="0"/>
              <a:t>Have registered account.</a:t>
            </a:r>
          </a:p>
          <a:p>
            <a:pPr lvl="2"/>
            <a:r>
              <a:rPr lang="en-US" dirty="0"/>
              <a:t>Have ID and password.</a:t>
            </a:r>
          </a:p>
          <a:p>
            <a:pPr lvl="1"/>
            <a:r>
              <a:rPr lang="en-US" dirty="0"/>
              <a:t>Postcondition:</a:t>
            </a:r>
          </a:p>
          <a:p>
            <a:pPr lvl="2"/>
            <a:r>
              <a:rPr lang="en-US" dirty="0"/>
              <a:t>Homepage will show up.</a:t>
            </a:r>
          </a:p>
          <a:p>
            <a:pPr lvl="1"/>
            <a:r>
              <a:rPr lang="en-US" dirty="0"/>
              <a:t>Flow of events:</a:t>
            </a:r>
          </a:p>
          <a:p>
            <a:pPr marL="1257300" lvl="2" indent="-342900">
              <a:buFont typeface="+mj-lt"/>
              <a:buAutoNum type="arabicPeriod"/>
            </a:pPr>
            <a:r>
              <a:rPr lang="en-US" dirty="0"/>
              <a:t>User access a homepage.</a:t>
            </a:r>
          </a:p>
          <a:p>
            <a:pPr marL="1257300" lvl="2" indent="-342900">
              <a:buFont typeface="+mj-lt"/>
              <a:buAutoNum type="arabicPeriod"/>
            </a:pPr>
            <a:r>
              <a:rPr lang="en-US" dirty="0"/>
              <a:t>Choose to login.</a:t>
            </a:r>
          </a:p>
          <a:p>
            <a:pPr marL="1257300" lvl="2" indent="-342900">
              <a:buFont typeface="+mj-lt"/>
              <a:buAutoNum type="arabicPeriod"/>
            </a:pPr>
            <a:r>
              <a:rPr lang="en-US" dirty="0"/>
              <a:t>Fill ID and password column.</a:t>
            </a:r>
          </a:p>
          <a:p>
            <a:pPr marL="1257300" lvl="2" indent="-342900">
              <a:buFont typeface="+mj-lt"/>
              <a:buAutoNum type="arabicPeriod"/>
            </a:pPr>
            <a:r>
              <a:rPr lang="en-US" dirty="0"/>
              <a:t>System validate ID and password.</a:t>
            </a:r>
          </a:p>
        </p:txBody>
      </p:sp>
    </p:spTree>
    <p:extLst>
      <p:ext uri="{BB962C8B-B14F-4D97-AF65-F5344CB8AC3E}">
        <p14:creationId xmlns:p14="http://schemas.microsoft.com/office/powerpoint/2010/main" val="28875742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290B-9643-464E-988C-0C266E7811BC}"/>
              </a:ext>
            </a:extLst>
          </p:cNvPr>
          <p:cNvSpPr>
            <a:spLocks noGrp="1"/>
          </p:cNvSpPr>
          <p:nvPr>
            <p:ph type="title"/>
          </p:nvPr>
        </p:nvSpPr>
        <p:spPr/>
        <p:txBody>
          <a:bodyPr/>
          <a:lstStyle/>
          <a:p>
            <a:r>
              <a:rPr lang="en-US" dirty="0"/>
              <a:t>Software Quality Attributes</a:t>
            </a:r>
            <a:endParaRPr lang="id-ID" dirty="0"/>
          </a:p>
        </p:txBody>
      </p:sp>
      <p:sp>
        <p:nvSpPr>
          <p:cNvPr id="3" name="Content Placeholder 2">
            <a:extLst>
              <a:ext uri="{FF2B5EF4-FFF2-40B4-BE49-F238E27FC236}">
                <a16:creationId xmlns:a16="http://schemas.microsoft.com/office/drawing/2014/main" id="{B02FD323-4561-4C13-8012-A934623442C5}"/>
              </a:ext>
            </a:extLst>
          </p:cNvPr>
          <p:cNvSpPr>
            <a:spLocks noGrp="1"/>
          </p:cNvSpPr>
          <p:nvPr>
            <p:ph idx="1"/>
          </p:nvPr>
        </p:nvSpPr>
        <p:spPr/>
        <p:txBody>
          <a:bodyPr/>
          <a:lstStyle/>
          <a:p>
            <a:r>
              <a:rPr lang="en-US" dirty="0"/>
              <a:t>Usability is in the second. It prove it is still important because it is built for the user to personally use and facilitate user with the one user’s want.</a:t>
            </a:r>
          </a:p>
          <a:p>
            <a:r>
              <a:rPr lang="en-US" dirty="0"/>
              <a:t>The least important quality attributes in the system is Security</a:t>
            </a:r>
            <a:r>
              <a:rPr lang="en-US" b="1" dirty="0"/>
              <a:t>. </a:t>
            </a:r>
            <a:r>
              <a:rPr lang="en-US" dirty="0"/>
              <a:t>Security is the least important because system does not contains any confidential or vital data.</a:t>
            </a:r>
          </a:p>
        </p:txBody>
      </p:sp>
    </p:spTree>
    <p:extLst>
      <p:ext uri="{BB962C8B-B14F-4D97-AF65-F5344CB8AC3E}">
        <p14:creationId xmlns:p14="http://schemas.microsoft.com/office/powerpoint/2010/main" val="1471006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186F-FA94-4DD0-85C7-07B1B2684EE0}"/>
              </a:ext>
            </a:extLst>
          </p:cNvPr>
          <p:cNvSpPr>
            <a:spLocks noGrp="1"/>
          </p:cNvSpPr>
          <p:nvPr>
            <p:ph type="title"/>
          </p:nvPr>
        </p:nvSpPr>
        <p:spPr/>
        <p:txBody>
          <a:bodyPr/>
          <a:lstStyle/>
          <a:p>
            <a:r>
              <a:rPr lang="en-US" dirty="0"/>
              <a:t>Applied Pattern Solution</a:t>
            </a:r>
            <a:endParaRPr lang="id-ID" dirty="0"/>
          </a:p>
        </p:txBody>
      </p:sp>
      <p:sp>
        <p:nvSpPr>
          <p:cNvPr id="3" name="Content Placeholder 2">
            <a:extLst>
              <a:ext uri="{FF2B5EF4-FFF2-40B4-BE49-F238E27FC236}">
                <a16:creationId xmlns:a16="http://schemas.microsoft.com/office/drawing/2014/main" id="{A8587A24-A1F7-482A-866B-80B0660B59FE}"/>
              </a:ext>
            </a:extLst>
          </p:cNvPr>
          <p:cNvSpPr>
            <a:spLocks noGrp="1"/>
          </p:cNvSpPr>
          <p:nvPr>
            <p:ph idx="1"/>
          </p:nvPr>
        </p:nvSpPr>
        <p:spPr/>
        <p:txBody>
          <a:bodyPr anchor="ctr"/>
          <a:lstStyle/>
          <a:p>
            <a:pPr marL="0" indent="0" algn="ctr">
              <a:buNone/>
            </a:pPr>
            <a:r>
              <a:rPr lang="en-US" sz="4400" dirty="0"/>
              <a:t>Broker Pattern</a:t>
            </a:r>
          </a:p>
          <a:p>
            <a:pPr marL="0" indent="0" algn="ctr">
              <a:buNone/>
            </a:pPr>
            <a:r>
              <a:rPr lang="en-US" dirty="0"/>
              <a:t>&amp;</a:t>
            </a:r>
          </a:p>
          <a:p>
            <a:pPr marL="0" indent="0" algn="ctr">
              <a:buNone/>
            </a:pPr>
            <a:r>
              <a:rPr lang="en-US" sz="4000" dirty="0"/>
              <a:t>Pipe and Filter Pattern</a:t>
            </a:r>
          </a:p>
          <a:p>
            <a:pPr algn="ctr"/>
            <a:endParaRPr lang="id-ID" dirty="0"/>
          </a:p>
        </p:txBody>
      </p:sp>
    </p:spTree>
    <p:extLst>
      <p:ext uri="{BB962C8B-B14F-4D97-AF65-F5344CB8AC3E}">
        <p14:creationId xmlns:p14="http://schemas.microsoft.com/office/powerpoint/2010/main" val="6058690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0048-D472-40D6-8EBC-AB5EE20597BC}"/>
              </a:ext>
            </a:extLst>
          </p:cNvPr>
          <p:cNvSpPr>
            <a:spLocks noGrp="1"/>
          </p:cNvSpPr>
          <p:nvPr>
            <p:ph type="title"/>
          </p:nvPr>
        </p:nvSpPr>
        <p:spPr/>
        <p:txBody>
          <a:bodyPr/>
          <a:lstStyle/>
          <a:p>
            <a:r>
              <a:rPr lang="en-US" dirty="0"/>
              <a:t>Applied Pattern Solution</a:t>
            </a:r>
            <a:endParaRPr lang="id-ID" dirty="0"/>
          </a:p>
        </p:txBody>
      </p:sp>
      <p:sp>
        <p:nvSpPr>
          <p:cNvPr id="3" name="Content Placeholder 2">
            <a:extLst>
              <a:ext uri="{FF2B5EF4-FFF2-40B4-BE49-F238E27FC236}">
                <a16:creationId xmlns:a16="http://schemas.microsoft.com/office/drawing/2014/main" id="{BEC5C053-FEFE-4D84-BE69-13CE7F74C7E7}"/>
              </a:ext>
            </a:extLst>
          </p:cNvPr>
          <p:cNvSpPr>
            <a:spLocks noGrp="1"/>
          </p:cNvSpPr>
          <p:nvPr>
            <p:ph idx="1"/>
          </p:nvPr>
        </p:nvSpPr>
        <p:spPr>
          <a:xfrm>
            <a:off x="1451579" y="2015732"/>
            <a:ext cx="9676669" cy="3862554"/>
          </a:xfrm>
        </p:spPr>
        <p:txBody>
          <a:bodyPr>
            <a:normAutofit fontScale="70000" lnSpcReduction="20000"/>
          </a:bodyPr>
          <a:lstStyle/>
          <a:p>
            <a:pPr marL="0" indent="0">
              <a:buNone/>
            </a:pPr>
            <a:r>
              <a:rPr lang="en-US" sz="2900" u="sng" dirty="0"/>
              <a:t>Broker Pattern</a:t>
            </a:r>
          </a:p>
          <a:p>
            <a:r>
              <a:rPr lang="en-US" sz="2400" dirty="0"/>
              <a:t>The Broker architectural pattern can be used to structure distributed software systems with decoupled components that interact by remote service invocations. A broker component is responsible for coordinating communication, such as forwarding requests, as well as for transmitting results and exceptions.</a:t>
            </a:r>
            <a:endParaRPr lang="en-US" sz="2400" b="1" dirty="0"/>
          </a:p>
          <a:p>
            <a:r>
              <a:rPr lang="en-US" sz="2400" b="1" dirty="0"/>
              <a:t>Context</a:t>
            </a:r>
            <a:r>
              <a:rPr lang="en-US" sz="2400" dirty="0"/>
              <a:t>: Many systems are constructed from a collection of services distributed across multiple servers. Implementing these systems is complex because you need to worry about how the systems will interoperate—how they will connect to each other and how they will exchange information—as well as the availability of the component services.</a:t>
            </a:r>
          </a:p>
          <a:p>
            <a:r>
              <a:rPr lang="en-US" sz="2400" b="1" dirty="0"/>
              <a:t>Problem</a:t>
            </a:r>
            <a:r>
              <a:rPr lang="en-US" sz="2400" dirty="0"/>
              <a:t>: How do we structure distributed software so that service users do not need to know the nature and location of service providers, making it easy to dynamically change the bindings between users and providers?</a:t>
            </a:r>
          </a:p>
          <a:p>
            <a:r>
              <a:rPr lang="en-US" sz="2400" b="1" dirty="0"/>
              <a:t>Solution</a:t>
            </a:r>
            <a:r>
              <a:rPr lang="en-US" sz="2400" dirty="0"/>
              <a:t>: The broker pattern separates users of services (clients) from providers of services (servers) by inserting an intermediary, called a broker. When a client needs a service, it queries a broker via a service interface. The broker then forwards the client’s service request to a server, which processes the request. </a:t>
            </a:r>
          </a:p>
        </p:txBody>
      </p:sp>
    </p:spTree>
    <p:extLst>
      <p:ext uri="{BB962C8B-B14F-4D97-AF65-F5344CB8AC3E}">
        <p14:creationId xmlns:p14="http://schemas.microsoft.com/office/powerpoint/2010/main" val="3807939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7" name="Content Placeholder 3"/>
          <p:cNvPicPr>
            <a:picLocks noChangeAspect="1"/>
          </p:cNvPicPr>
          <p:nvPr/>
        </p:nvPicPr>
        <p:blipFill rotWithShape="1">
          <a:blip r:embed="rId5"/>
          <a:srcRect l="18741" t="16021" r="7230" b="45695"/>
          <a:stretch/>
        </p:blipFill>
        <p:spPr>
          <a:xfrm>
            <a:off x="633999" y="1131763"/>
            <a:ext cx="6882269" cy="4604736"/>
          </a:xfrm>
          <a:prstGeom prst="rect">
            <a:avLst/>
          </a:prstGeom>
        </p:spPr>
      </p:pic>
      <p:sp>
        <p:nvSpPr>
          <p:cNvPr id="2" name="Title 1">
            <a:extLst>
              <a:ext uri="{FF2B5EF4-FFF2-40B4-BE49-F238E27FC236}">
                <a16:creationId xmlns:a16="http://schemas.microsoft.com/office/drawing/2014/main" id="{BFF6C843-1934-41E7-9CD7-72DCAA4D05CC}"/>
              </a:ext>
            </a:extLst>
          </p:cNvPr>
          <p:cNvSpPr>
            <a:spLocks noGrp="1"/>
          </p:cNvSpPr>
          <p:nvPr>
            <p:ph type="title"/>
          </p:nvPr>
        </p:nvSpPr>
        <p:spPr>
          <a:xfrm>
            <a:off x="8156350" y="484632"/>
            <a:ext cx="3544035" cy="1609344"/>
          </a:xfrm>
          <a:ln>
            <a:noFill/>
          </a:ln>
        </p:spPr>
        <p:txBody>
          <a:bodyPr>
            <a:normAutofit/>
          </a:bodyPr>
          <a:lstStyle/>
          <a:p>
            <a:r>
              <a:rPr lang="en-US" sz="3200"/>
              <a:t>Broker example</a:t>
            </a:r>
          </a:p>
        </p:txBody>
      </p:sp>
      <p:sp>
        <p:nvSpPr>
          <p:cNvPr id="9" name="Content Placeholder 8"/>
          <p:cNvSpPr>
            <a:spLocks noGrp="1"/>
          </p:cNvSpPr>
          <p:nvPr>
            <p:ph idx="1"/>
          </p:nvPr>
        </p:nvSpPr>
        <p:spPr>
          <a:xfrm>
            <a:off x="8156351" y="2121408"/>
            <a:ext cx="3544034" cy="4050792"/>
          </a:xfrm>
        </p:spPr>
        <p:txBody>
          <a:bodyPr>
            <a:normAutofit/>
          </a:bodyPr>
          <a:lstStyle/>
          <a:p>
            <a:r>
              <a:rPr lang="en-US" sz="1600" dirty="0"/>
              <a:t>Used in Payment and Other services.</a:t>
            </a:r>
          </a:p>
        </p:txBody>
      </p:sp>
    </p:spTree>
    <p:extLst>
      <p:ext uri="{BB962C8B-B14F-4D97-AF65-F5344CB8AC3E}">
        <p14:creationId xmlns:p14="http://schemas.microsoft.com/office/powerpoint/2010/main" val="33085575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0048-D472-40D6-8EBC-AB5EE20597BC}"/>
              </a:ext>
            </a:extLst>
          </p:cNvPr>
          <p:cNvSpPr>
            <a:spLocks noGrp="1"/>
          </p:cNvSpPr>
          <p:nvPr>
            <p:ph type="title"/>
          </p:nvPr>
        </p:nvSpPr>
        <p:spPr/>
        <p:txBody>
          <a:bodyPr/>
          <a:lstStyle/>
          <a:p>
            <a:r>
              <a:rPr lang="en-US" dirty="0"/>
              <a:t>Applied Pattern Solution</a:t>
            </a:r>
            <a:endParaRPr lang="id-ID" dirty="0"/>
          </a:p>
        </p:txBody>
      </p:sp>
      <p:sp>
        <p:nvSpPr>
          <p:cNvPr id="3" name="Content Placeholder 2">
            <a:extLst>
              <a:ext uri="{FF2B5EF4-FFF2-40B4-BE49-F238E27FC236}">
                <a16:creationId xmlns:a16="http://schemas.microsoft.com/office/drawing/2014/main" id="{BEC5C053-FEFE-4D84-BE69-13CE7F74C7E7}"/>
              </a:ext>
            </a:extLst>
          </p:cNvPr>
          <p:cNvSpPr>
            <a:spLocks noGrp="1"/>
          </p:cNvSpPr>
          <p:nvPr>
            <p:ph idx="1"/>
          </p:nvPr>
        </p:nvSpPr>
        <p:spPr/>
        <p:txBody>
          <a:bodyPr>
            <a:normAutofit fontScale="77500" lnSpcReduction="20000"/>
          </a:bodyPr>
          <a:lstStyle/>
          <a:p>
            <a:pPr marL="0" indent="0">
              <a:buNone/>
            </a:pPr>
            <a:r>
              <a:rPr lang="en-US" sz="2600" u="sng" dirty="0"/>
              <a:t>Client –Server Pattern</a:t>
            </a:r>
          </a:p>
          <a:p>
            <a:r>
              <a:rPr lang="en-US" sz="2400" dirty="0"/>
              <a:t>The </a:t>
            </a:r>
            <a:r>
              <a:rPr lang="en-US" sz="2400" i="1" dirty="0"/>
              <a:t>client</a:t>
            </a:r>
            <a:r>
              <a:rPr lang="en-US" sz="2400" dirty="0"/>
              <a:t>–</a:t>
            </a:r>
            <a:r>
              <a:rPr lang="en-US" sz="2400" i="1" dirty="0"/>
              <a:t>server</a:t>
            </a:r>
            <a:r>
              <a:rPr lang="en-US" sz="2400" dirty="0"/>
              <a:t> model is a distributed application structure that partitions tasks or workloads ... presents the data to the customer. This example illustrates a design </a:t>
            </a:r>
            <a:r>
              <a:rPr lang="en-US" sz="2400" i="1" dirty="0"/>
              <a:t>pattern</a:t>
            </a:r>
            <a:r>
              <a:rPr lang="en-US" sz="2400" dirty="0"/>
              <a:t> applicable to the </a:t>
            </a:r>
            <a:r>
              <a:rPr lang="en-US" sz="2400" i="1" dirty="0"/>
              <a:t>client</a:t>
            </a:r>
            <a:r>
              <a:rPr lang="en-US" sz="2400" dirty="0"/>
              <a:t>–</a:t>
            </a:r>
            <a:r>
              <a:rPr lang="en-US" sz="2400" i="1" dirty="0"/>
              <a:t>server</a:t>
            </a:r>
            <a:r>
              <a:rPr lang="en-US" sz="2400" dirty="0"/>
              <a:t> model: separation of concerns.</a:t>
            </a:r>
          </a:p>
          <a:p>
            <a:pPr marL="0" indent="0">
              <a:buNone/>
            </a:pPr>
            <a:endParaRPr lang="en-US" sz="2400" b="1" dirty="0"/>
          </a:p>
          <a:p>
            <a:r>
              <a:rPr lang="en-US" sz="2400" b="1" dirty="0"/>
              <a:t>Context: </a:t>
            </a:r>
            <a:r>
              <a:rPr lang="en-US" sz="2400" dirty="0"/>
              <a:t>There are shared resources and services that large numbers of distributed clients wish to access, and for which we wish to control access or quality of service.</a:t>
            </a:r>
          </a:p>
          <a:p>
            <a:r>
              <a:rPr lang="en-US" sz="2400" b="1" dirty="0"/>
              <a:t>Problem: </a:t>
            </a:r>
            <a:r>
              <a:rPr lang="en-US" sz="2400" dirty="0"/>
              <a:t>By managing a set of shared resources and services, we can promote modifiability and reuse, by factoring out common services and having to modify these in a single location, or a small number of locations. We want to improve scalability and availability by centralizing the control of these resources and services, while distributing the resources themselves across multiple physical servers.</a:t>
            </a:r>
          </a:p>
          <a:p>
            <a:r>
              <a:rPr lang="en-US" sz="2400" b="1" dirty="0"/>
              <a:t>Solution: </a:t>
            </a:r>
            <a:r>
              <a:rPr lang="en-US" sz="2400" dirty="0"/>
              <a:t>Clients interact by requesting services of servers, which provide a set of services. Some components may act as both clients and servers. There may be one central server or multiple distributed ones.</a:t>
            </a:r>
          </a:p>
        </p:txBody>
      </p:sp>
    </p:spTree>
    <p:extLst>
      <p:ext uri="{BB962C8B-B14F-4D97-AF65-F5344CB8AC3E}">
        <p14:creationId xmlns:p14="http://schemas.microsoft.com/office/powerpoint/2010/main" val="3407048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290B-9643-464E-988C-0C266E7811BC}"/>
              </a:ext>
            </a:extLst>
          </p:cNvPr>
          <p:cNvSpPr>
            <a:spLocks noGrp="1"/>
          </p:cNvSpPr>
          <p:nvPr>
            <p:ph type="title"/>
          </p:nvPr>
        </p:nvSpPr>
        <p:spPr/>
        <p:txBody>
          <a:bodyPr/>
          <a:lstStyle/>
          <a:p>
            <a:r>
              <a:rPr lang="en-US" dirty="0"/>
              <a:t>Summary</a:t>
            </a:r>
            <a:endParaRPr lang="id-ID" dirty="0"/>
          </a:p>
        </p:txBody>
      </p:sp>
      <p:sp>
        <p:nvSpPr>
          <p:cNvPr id="3" name="Content Placeholder 2">
            <a:extLst>
              <a:ext uri="{FF2B5EF4-FFF2-40B4-BE49-F238E27FC236}">
                <a16:creationId xmlns:a16="http://schemas.microsoft.com/office/drawing/2014/main" id="{B02FD323-4561-4C13-8012-A934623442C5}"/>
              </a:ext>
            </a:extLst>
          </p:cNvPr>
          <p:cNvSpPr>
            <a:spLocks noGrp="1"/>
          </p:cNvSpPr>
          <p:nvPr>
            <p:ph idx="1"/>
          </p:nvPr>
        </p:nvSpPr>
        <p:spPr/>
        <p:txBody>
          <a:bodyPr/>
          <a:lstStyle/>
          <a:p>
            <a:r>
              <a:rPr lang="en-US" dirty="0"/>
              <a:t>User help system to improve more complex features with request system. </a:t>
            </a:r>
          </a:p>
          <a:p>
            <a:r>
              <a:rPr lang="en-US" dirty="0"/>
              <a:t>System integrated with other system, so database with other database.</a:t>
            </a:r>
          </a:p>
          <a:p>
            <a:r>
              <a:rPr lang="en-US" dirty="0"/>
              <a:t>The most important quality which the system must concern is about the performance and usability as it is needed in most of the system’s functionality.</a:t>
            </a:r>
          </a:p>
          <a:p>
            <a:r>
              <a:rPr lang="en-US" dirty="0"/>
              <a:t>The architecture pattern used is broker pattern and client-server pattern.</a:t>
            </a:r>
            <a:endParaRPr lang="id-ID" dirty="0"/>
          </a:p>
        </p:txBody>
      </p:sp>
    </p:spTree>
    <p:extLst>
      <p:ext uri="{BB962C8B-B14F-4D97-AF65-F5344CB8AC3E}">
        <p14:creationId xmlns:p14="http://schemas.microsoft.com/office/powerpoint/2010/main" val="214957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93C-F8A6-4370-B18F-426D664CEBC8}"/>
              </a:ext>
            </a:extLst>
          </p:cNvPr>
          <p:cNvSpPr>
            <a:spLocks noGrp="1"/>
          </p:cNvSpPr>
          <p:nvPr>
            <p:ph type="title"/>
          </p:nvPr>
        </p:nvSpPr>
        <p:spPr>
          <a:xfrm>
            <a:off x="648934" y="82431"/>
            <a:ext cx="10058400" cy="1609344"/>
          </a:xfrm>
        </p:spPr>
        <p:txBody>
          <a:bodyPr/>
          <a:lstStyle/>
          <a:p>
            <a:pPr algn="l"/>
            <a:r>
              <a:rPr lang="en-US" dirty="0"/>
              <a:t>Functional Requirements</a:t>
            </a:r>
            <a:endParaRPr lang="id-ID" dirty="0"/>
          </a:p>
        </p:txBody>
      </p:sp>
      <p:sp>
        <p:nvSpPr>
          <p:cNvPr id="3" name="Content Placeholder 2">
            <a:extLst>
              <a:ext uri="{FF2B5EF4-FFF2-40B4-BE49-F238E27FC236}">
                <a16:creationId xmlns:a16="http://schemas.microsoft.com/office/drawing/2014/main" id="{8F2B98D4-3240-4B08-AA28-8985C7B2D0C6}"/>
              </a:ext>
            </a:extLst>
          </p:cNvPr>
          <p:cNvSpPr>
            <a:spLocks noGrp="1"/>
          </p:cNvSpPr>
          <p:nvPr>
            <p:ph idx="1"/>
          </p:nvPr>
        </p:nvSpPr>
        <p:spPr>
          <a:xfrm>
            <a:off x="8864599" y="614053"/>
            <a:ext cx="4365023" cy="546100"/>
          </a:xfrm>
        </p:spPr>
        <p:txBody>
          <a:bodyPr numCol="1">
            <a:normAutofit/>
          </a:bodyPr>
          <a:lstStyle/>
          <a:p>
            <a:pPr marL="457200" lvl="1" indent="0">
              <a:buNone/>
            </a:pPr>
            <a:r>
              <a:rPr lang="en-US" sz="2000" u="sng" dirty="0"/>
              <a:t>USE CASE SCENARIO</a:t>
            </a:r>
            <a:endParaRPr lang="id-ID" sz="2000" u="sng" dirty="0"/>
          </a:p>
        </p:txBody>
      </p:sp>
      <p:sp>
        <p:nvSpPr>
          <p:cNvPr id="5" name="Content Placeholder 2">
            <a:extLst>
              <a:ext uri="{FF2B5EF4-FFF2-40B4-BE49-F238E27FC236}">
                <a16:creationId xmlns:a16="http://schemas.microsoft.com/office/drawing/2014/main" id="{2BF43EE4-2D63-4981-A40B-DA262336039B}"/>
              </a:ext>
            </a:extLst>
          </p:cNvPr>
          <p:cNvSpPr txBox="1">
            <a:spLocks/>
          </p:cNvSpPr>
          <p:nvPr/>
        </p:nvSpPr>
        <p:spPr>
          <a:xfrm>
            <a:off x="6197601" y="1160152"/>
            <a:ext cx="599440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Transfer Funds</a:t>
            </a:r>
          </a:p>
          <a:p>
            <a:pPr lvl="1"/>
            <a:r>
              <a:rPr lang="en-US" dirty="0"/>
              <a:t>Primary Actor: User</a:t>
            </a:r>
          </a:p>
          <a:p>
            <a:pPr lvl="1"/>
            <a:r>
              <a:rPr lang="en-US" dirty="0"/>
              <a:t>Precondition: </a:t>
            </a:r>
          </a:p>
          <a:p>
            <a:pPr lvl="2"/>
            <a:r>
              <a:rPr lang="en-US" dirty="0"/>
              <a:t>Already login.</a:t>
            </a:r>
          </a:p>
          <a:p>
            <a:pPr lvl="2"/>
            <a:r>
              <a:rPr lang="en-US" dirty="0"/>
              <a:t>Have a correct PIN.</a:t>
            </a:r>
          </a:p>
          <a:p>
            <a:pPr lvl="2"/>
            <a:r>
              <a:rPr lang="en-US" dirty="0"/>
              <a:t>Have the account number designated.</a:t>
            </a:r>
          </a:p>
          <a:p>
            <a:pPr lvl="1"/>
            <a:r>
              <a:rPr lang="en-US" dirty="0"/>
              <a:t>Postcondition: </a:t>
            </a:r>
          </a:p>
          <a:p>
            <a:pPr lvl="2"/>
            <a:r>
              <a:rPr lang="en-US" dirty="0"/>
              <a:t>The transaction is successful.</a:t>
            </a:r>
          </a:p>
          <a:p>
            <a:pPr lvl="1"/>
            <a:r>
              <a:rPr lang="en-US" dirty="0"/>
              <a:t>Flow of events:</a:t>
            </a:r>
          </a:p>
          <a:p>
            <a:pPr marL="1257300" lvl="2" indent="-342900">
              <a:buFont typeface="+mj-lt"/>
              <a:buAutoNum type="arabicPeriod"/>
            </a:pPr>
            <a:r>
              <a:rPr lang="en-US" dirty="0"/>
              <a:t>User access transfer funds service.</a:t>
            </a:r>
          </a:p>
          <a:p>
            <a:pPr marL="1257300" lvl="2" indent="-342900">
              <a:buFont typeface="+mj-lt"/>
              <a:buAutoNum type="arabicPeriod"/>
            </a:pPr>
            <a:r>
              <a:rPr lang="en-US" dirty="0"/>
              <a:t>User enter correct account number designated.</a:t>
            </a:r>
          </a:p>
          <a:p>
            <a:pPr marL="1257300" lvl="2" indent="-342900">
              <a:buFont typeface="+mj-lt"/>
              <a:buAutoNum type="arabicPeriod"/>
            </a:pPr>
            <a:r>
              <a:rPr lang="en-US" dirty="0"/>
              <a:t>User enter the amount of money.</a:t>
            </a:r>
          </a:p>
          <a:p>
            <a:pPr marL="1257300" lvl="2" indent="-342900">
              <a:buFont typeface="+mj-lt"/>
              <a:buAutoNum type="arabicPeriod"/>
            </a:pPr>
            <a:r>
              <a:rPr lang="en-US" dirty="0"/>
              <a:t>User enter a PIN.</a:t>
            </a:r>
          </a:p>
          <a:p>
            <a:pPr marL="1257300" lvl="2" indent="-342900">
              <a:buFont typeface="+mj-lt"/>
              <a:buAutoNum type="arabicPeriod"/>
            </a:pPr>
            <a:r>
              <a:rPr lang="en-US" dirty="0"/>
              <a:t>System confirms PIN.</a:t>
            </a:r>
          </a:p>
        </p:txBody>
      </p:sp>
      <p:sp>
        <p:nvSpPr>
          <p:cNvPr id="6" name="Content Placeholder 2">
            <a:extLst>
              <a:ext uri="{FF2B5EF4-FFF2-40B4-BE49-F238E27FC236}">
                <a16:creationId xmlns:a16="http://schemas.microsoft.com/office/drawing/2014/main" id="{F8BC1BC0-C398-46A5-9D0B-C0E5A49F4533}"/>
              </a:ext>
            </a:extLst>
          </p:cNvPr>
          <p:cNvSpPr txBox="1">
            <a:spLocks/>
          </p:cNvSpPr>
          <p:nvPr/>
        </p:nvSpPr>
        <p:spPr>
          <a:xfrm>
            <a:off x="144711" y="1160152"/>
            <a:ext cx="6052890" cy="5697848"/>
          </a:xfrm>
          <a:prstGeom prst="rect">
            <a:avLst/>
          </a:prstGeom>
          <a:ln>
            <a:solidFill>
              <a:schemeClr val="accent1">
                <a:lumMod val="75000"/>
              </a:schemeClr>
            </a:solidFill>
          </a:ln>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Name: Check Balance</a:t>
            </a:r>
          </a:p>
          <a:p>
            <a:pPr lvl="1"/>
            <a:r>
              <a:rPr lang="en-US" dirty="0"/>
              <a:t>Primary Actor: User</a:t>
            </a:r>
          </a:p>
          <a:p>
            <a:pPr lvl="1"/>
            <a:r>
              <a:rPr lang="en-US" dirty="0"/>
              <a:t>Precondition: </a:t>
            </a:r>
          </a:p>
          <a:p>
            <a:pPr lvl="2"/>
            <a:r>
              <a:rPr lang="en-US" dirty="0"/>
              <a:t>Already login.</a:t>
            </a:r>
          </a:p>
          <a:p>
            <a:pPr lvl="2"/>
            <a:r>
              <a:rPr lang="en-US" dirty="0"/>
              <a:t>Have a correct PIN.</a:t>
            </a:r>
          </a:p>
          <a:p>
            <a:pPr lvl="1"/>
            <a:r>
              <a:rPr lang="en-US" dirty="0"/>
              <a:t>Postcondition:</a:t>
            </a:r>
          </a:p>
          <a:p>
            <a:pPr lvl="2"/>
            <a:r>
              <a:rPr lang="en-US" dirty="0"/>
              <a:t>User balance will show up.</a:t>
            </a:r>
          </a:p>
          <a:p>
            <a:pPr lvl="1"/>
            <a:r>
              <a:rPr lang="en-US" dirty="0"/>
              <a:t>Flow of events:</a:t>
            </a:r>
          </a:p>
          <a:p>
            <a:pPr marL="1257300" lvl="2" indent="-342900">
              <a:buFont typeface="+mj-lt"/>
              <a:buAutoNum type="arabicPeriod"/>
            </a:pPr>
            <a:r>
              <a:rPr lang="en-US" dirty="0"/>
              <a:t>User access balance check service.</a:t>
            </a:r>
          </a:p>
          <a:p>
            <a:pPr marL="1257300" lvl="2" indent="-342900">
              <a:buFont typeface="+mj-lt"/>
              <a:buAutoNum type="arabicPeriod"/>
            </a:pPr>
            <a:r>
              <a:rPr lang="en-US" dirty="0"/>
              <a:t>User enter a PIN.</a:t>
            </a:r>
          </a:p>
          <a:p>
            <a:pPr marL="1257300" lvl="2" indent="-342900">
              <a:buFont typeface="+mj-lt"/>
              <a:buAutoNum type="arabicPeriod"/>
            </a:pPr>
            <a:r>
              <a:rPr lang="en-US" dirty="0"/>
              <a:t>System get request from user.</a:t>
            </a:r>
          </a:p>
          <a:p>
            <a:pPr marL="1257300" lvl="2" indent="-342900">
              <a:buFont typeface="+mj-lt"/>
              <a:buAutoNum type="arabicPeriod"/>
            </a:pPr>
            <a:r>
              <a:rPr lang="en-US" dirty="0"/>
              <a:t>System collect user balance.</a:t>
            </a:r>
          </a:p>
        </p:txBody>
      </p:sp>
    </p:spTree>
    <p:extLst>
      <p:ext uri="{BB962C8B-B14F-4D97-AF65-F5344CB8AC3E}">
        <p14:creationId xmlns:p14="http://schemas.microsoft.com/office/powerpoint/2010/main" val="1343724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1932</TotalTime>
  <Words>4170</Words>
  <Application>Microsoft Office PowerPoint</Application>
  <PresentationFormat>Widescreen</PresentationFormat>
  <Paragraphs>1208</Paragraphs>
  <Slides>85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Rockwell</vt:lpstr>
      <vt:lpstr>Rockwell Condensed</vt:lpstr>
      <vt:lpstr>Rockwell Extra Bold</vt:lpstr>
      <vt:lpstr>Wingdings</vt:lpstr>
      <vt:lpstr>Wood Type</vt:lpstr>
      <vt:lpstr>Internet Banking</vt:lpstr>
      <vt:lpstr>OUTLINE</vt:lpstr>
      <vt:lpstr>Project Description</vt:lpstr>
      <vt:lpstr>Architecture and Requirements description</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Quality Attribute Requirements</vt:lpstr>
      <vt:lpstr>Quality Attribute Requirements</vt:lpstr>
      <vt:lpstr>Quality Attribute Requirements</vt:lpstr>
      <vt:lpstr>Quality Attribute Requirements</vt:lpstr>
      <vt:lpstr>Constraints</vt:lpstr>
      <vt:lpstr>Software Quality Attributes</vt:lpstr>
      <vt:lpstr>Software Quality Attributes</vt:lpstr>
      <vt:lpstr>Software Quality Attributes</vt:lpstr>
      <vt:lpstr>Login</vt:lpstr>
      <vt:lpstr>Login</vt:lpstr>
      <vt:lpstr>login</vt:lpstr>
      <vt:lpstr>login</vt:lpstr>
      <vt:lpstr>login</vt:lpstr>
      <vt:lpstr>login</vt:lpstr>
      <vt:lpstr>login</vt:lpstr>
      <vt:lpstr>login</vt:lpstr>
      <vt:lpstr>services</vt:lpstr>
      <vt:lpstr>services</vt:lpstr>
      <vt:lpstr>services</vt:lpstr>
      <vt:lpstr>services</vt:lpstr>
      <vt:lpstr>services</vt:lpstr>
      <vt:lpstr>services</vt:lpstr>
      <vt:lpstr>Check balance</vt:lpstr>
      <vt:lpstr>Check balance</vt:lpstr>
      <vt:lpstr>Check balance</vt:lpstr>
      <vt:lpstr>Check balance</vt:lpstr>
      <vt:lpstr>Check Balance</vt:lpstr>
      <vt:lpstr>Check balance</vt:lpstr>
      <vt:lpstr>Transfer funds</vt:lpstr>
      <vt:lpstr>Transfer funds</vt:lpstr>
      <vt:lpstr>Transfer funds</vt:lpstr>
      <vt:lpstr>Transfer funds</vt:lpstr>
      <vt:lpstr>Transfer funds</vt:lpstr>
      <vt:lpstr>Transfer funds</vt:lpstr>
      <vt:lpstr>Transfer funds</vt:lpstr>
      <vt:lpstr>Add beneficiary</vt:lpstr>
      <vt:lpstr>Add beneficiary</vt:lpstr>
      <vt:lpstr>Add beneficiary</vt:lpstr>
      <vt:lpstr>Add beneficiary</vt:lpstr>
      <vt:lpstr>Add beneficiary</vt:lpstr>
      <vt:lpstr>Add beneficiary</vt:lpstr>
      <vt:lpstr>payments</vt:lpstr>
      <vt:lpstr>payments</vt:lpstr>
      <vt:lpstr>payments</vt:lpstr>
      <vt:lpstr>payments</vt:lpstr>
      <vt:lpstr>payments</vt:lpstr>
      <vt:lpstr>payments</vt:lpstr>
      <vt:lpstr>Payments</vt:lpstr>
      <vt:lpstr>Add payee</vt:lpstr>
      <vt:lpstr>Add payee</vt:lpstr>
      <vt:lpstr>Add payee</vt:lpstr>
      <vt:lpstr>Add payee</vt:lpstr>
      <vt:lpstr>Add payee</vt:lpstr>
      <vt:lpstr>Add payee</vt:lpstr>
      <vt:lpstr>Other services</vt:lpstr>
      <vt:lpstr>Other services</vt:lpstr>
      <vt:lpstr>Other services</vt:lpstr>
      <vt:lpstr>Other services</vt:lpstr>
      <vt:lpstr>Other services</vt:lpstr>
      <vt:lpstr>Other services</vt:lpstr>
      <vt:lpstr>Other services</vt:lpstr>
      <vt:lpstr>Cheque book request</vt:lpstr>
      <vt:lpstr>Cheque book request</vt:lpstr>
      <vt:lpstr>Cheque book request</vt:lpstr>
      <vt:lpstr>Cheque book request</vt:lpstr>
      <vt:lpstr>Cheque book request</vt:lpstr>
      <vt:lpstr>Software Quality Attributes</vt:lpstr>
      <vt:lpstr>Software Quality Attributes</vt:lpstr>
      <vt:lpstr>Applied Pattern Solution</vt:lpstr>
      <vt:lpstr>Applied Pattern Solution</vt:lpstr>
      <vt:lpstr>Broker example</vt:lpstr>
      <vt:lpstr>Applied Pattern 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Recommend</dc:title>
  <dc:creator>Kim</dc:creator>
  <cp:lastModifiedBy>MARCEL CAHYA PRASETIA</cp:lastModifiedBy>
  <cp:revision>459</cp:revision>
  <dcterms:created xsi:type="dcterms:W3CDTF">2017-06-23T08:23:16Z</dcterms:created>
  <dcterms:modified xsi:type="dcterms:W3CDTF">2017-07-11T15:57:38Z</dcterms:modified>
</cp:coreProperties>
</file>