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1E30-77DE-4378-964D-057CD03E03E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4C6-A2D8-49DA-B5CE-B7BF7DCE85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2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67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Competitiva</a:t>
            </a:r>
            <a:r>
              <a:rPr lang="en-US" dirty="0"/>
              <a:t> </a:t>
            </a:r>
            <a:r>
              <a:rPr lang="en-US" dirty="0" err="1"/>
              <a:t>Imperialista</a:t>
            </a:r>
            <a:r>
              <a:rPr lang="en-US" dirty="0"/>
              <a:t> para </a:t>
            </a:r>
            <a:r>
              <a:rPr lang="en-US" dirty="0" err="1"/>
              <a:t>Previsão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Urbana </a:t>
            </a:r>
            <a:r>
              <a:rPr lang="en-US" dirty="0" err="1"/>
              <a:t>em</a:t>
            </a:r>
            <a:r>
              <a:rPr lang="en-US" dirty="0"/>
              <a:t> Alta </a:t>
            </a:r>
            <a:r>
              <a:rPr lang="en-US" dirty="0" err="1"/>
              <a:t>Resolução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32341"/>
            <a:ext cx="9144000" cy="1655762"/>
          </a:xfrm>
        </p:spPr>
        <p:txBody>
          <a:bodyPr/>
          <a:lstStyle/>
          <a:p>
            <a:r>
              <a:rPr lang="en-US" dirty="0" err="1"/>
              <a:t>Mestrando</a:t>
            </a:r>
            <a:r>
              <a:rPr lang="en-US" dirty="0"/>
              <a:t>: Marcel </a:t>
            </a:r>
            <a:r>
              <a:rPr lang="en-US" dirty="0" err="1"/>
              <a:t>Mendonça</a:t>
            </a:r>
            <a:r>
              <a:rPr lang="en-US" dirty="0"/>
              <a:t> Grilo</a:t>
            </a:r>
          </a:p>
          <a:p>
            <a:r>
              <a:rPr lang="en-US" dirty="0" err="1"/>
              <a:t>Oriendador</a:t>
            </a:r>
            <a:r>
              <a:rPr lang="en-US" dirty="0"/>
              <a:t>: Carlos Henrique </a:t>
            </a:r>
            <a:r>
              <a:rPr lang="en-US" dirty="0" err="1"/>
              <a:t>Valério</a:t>
            </a:r>
            <a:r>
              <a:rPr lang="en-US" dirty="0"/>
              <a:t> de </a:t>
            </a:r>
            <a:r>
              <a:rPr lang="en-US" dirty="0" err="1"/>
              <a:t>Moraes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4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Tópicos</a:t>
            </a:r>
            <a:r>
              <a:rPr lang="en-US" dirty="0"/>
              <a:t> Remover </a:t>
            </a:r>
            <a:r>
              <a:rPr lang="en-US" dirty="0" err="1"/>
              <a:t>este</a:t>
            </a:r>
            <a:r>
              <a:rPr lang="en-US" dirty="0"/>
              <a:t>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crescimento</a:t>
            </a:r>
            <a:r>
              <a:rPr lang="en-US" dirty="0"/>
              <a:t> especial.</a:t>
            </a:r>
          </a:p>
          <a:p>
            <a:r>
              <a:rPr lang="en-US" dirty="0" err="1"/>
              <a:t>Objetivos</a:t>
            </a:r>
            <a:endParaRPr lang="en-US" dirty="0"/>
          </a:p>
          <a:p>
            <a:r>
              <a:rPr lang="en-US" dirty="0" err="1"/>
              <a:t>Teoria</a:t>
            </a:r>
            <a:endParaRPr lang="en-US" dirty="0"/>
          </a:p>
          <a:p>
            <a:pPr lvl="1"/>
            <a:r>
              <a:rPr lang="en-US" dirty="0"/>
              <a:t>ICA</a:t>
            </a:r>
          </a:p>
          <a:p>
            <a:pPr lvl="1"/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endParaRPr lang="en-US" dirty="0"/>
          </a:p>
          <a:p>
            <a:r>
              <a:rPr lang="en-US" dirty="0" err="1"/>
              <a:t>Metodologia</a:t>
            </a:r>
            <a:endParaRPr lang="en-US" dirty="0"/>
          </a:p>
          <a:p>
            <a:pPr lvl="1"/>
            <a:r>
              <a:rPr lang="en-US" dirty="0"/>
              <a:t>ICA </a:t>
            </a:r>
            <a:r>
              <a:rPr lang="en-US" dirty="0" err="1"/>
              <a:t>Modificado</a:t>
            </a:r>
            <a:endParaRPr lang="en-US" dirty="0"/>
          </a:p>
          <a:p>
            <a:pPr lvl="1"/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r>
              <a:rPr lang="en-US" dirty="0"/>
              <a:t> com </a:t>
            </a:r>
            <a:r>
              <a:rPr lang="en-US" dirty="0" err="1"/>
              <a:t>índices</a:t>
            </a:r>
            <a:endParaRPr lang="en-US" dirty="0"/>
          </a:p>
          <a:p>
            <a:pPr lvl="1"/>
            <a:r>
              <a:rPr lang="en-US" dirty="0" err="1"/>
              <a:t>Combinação</a:t>
            </a:r>
            <a:r>
              <a:rPr lang="en-US" dirty="0"/>
              <a:t> de ambos</a:t>
            </a:r>
          </a:p>
          <a:p>
            <a:r>
              <a:rPr lang="en-US" dirty="0"/>
              <a:t>Testes (</a:t>
            </a:r>
            <a:r>
              <a:rPr lang="en-US" dirty="0" err="1"/>
              <a:t>Tabelas</a:t>
            </a:r>
            <a:r>
              <a:rPr lang="en-US" dirty="0"/>
              <a:t> e </a:t>
            </a:r>
            <a:r>
              <a:rPr lang="en-US" dirty="0" err="1"/>
              <a:t>gráficos</a:t>
            </a:r>
            <a:r>
              <a:rPr lang="en-US" dirty="0"/>
              <a:t>)</a:t>
            </a:r>
          </a:p>
          <a:p>
            <a:r>
              <a:rPr lang="en-US" dirty="0" err="1"/>
              <a:t>Conclusão</a:t>
            </a:r>
            <a:endParaRPr lang="en-US" dirty="0"/>
          </a:p>
          <a:p>
            <a:pPr lvl="1"/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crescimento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</a:t>
            </a:r>
            <a:r>
              <a:rPr lang="en-US" dirty="0" err="1"/>
              <a:t>urbano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Previsão</a:t>
            </a:r>
            <a:endParaRPr lang="en-US" dirty="0"/>
          </a:p>
          <a:p>
            <a:pPr lvl="1"/>
            <a:r>
              <a:rPr lang="en-US" dirty="0" err="1"/>
              <a:t>Dificuldades</a:t>
            </a:r>
            <a:endParaRPr lang="en-US" dirty="0"/>
          </a:p>
          <a:p>
            <a:pPr lvl="1"/>
            <a:r>
              <a:rPr lang="en-US" dirty="0" err="1"/>
              <a:t>Fatores</a:t>
            </a:r>
            <a:endParaRPr lang="en-US" dirty="0"/>
          </a:p>
          <a:p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(USAR </a:t>
            </a:r>
            <a:r>
              <a:rPr lang="en-US" dirty="0" err="1"/>
              <a:t>figura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Quadrículas</a:t>
            </a:r>
            <a:r>
              <a:rPr lang="en-US" dirty="0"/>
              <a:t> vs. Regional</a:t>
            </a:r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ajuste</a:t>
            </a:r>
            <a:r>
              <a:rPr lang="en-US" dirty="0"/>
              <a:t> vs.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da terra</a:t>
            </a:r>
          </a:p>
          <a:p>
            <a:r>
              <a:rPr lang="en-US" dirty="0" err="1"/>
              <a:t>Erros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carga</a:t>
            </a:r>
            <a:r>
              <a:rPr lang="en-US" dirty="0"/>
              <a:t>(USAR </a:t>
            </a:r>
            <a:r>
              <a:rPr lang="en-US" dirty="0" err="1"/>
              <a:t>Figura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Conversão</a:t>
            </a:r>
            <a:r>
              <a:rPr lang="en-US" dirty="0"/>
              <a:t> de </a:t>
            </a:r>
            <a:r>
              <a:rPr lang="en-US" dirty="0" err="1"/>
              <a:t>coordenadas</a:t>
            </a:r>
            <a:r>
              <a:rPr lang="en-US" dirty="0"/>
              <a:t> (</a:t>
            </a:r>
            <a:r>
              <a:rPr lang="en-US" dirty="0" err="1"/>
              <a:t>Geográficas</a:t>
            </a:r>
            <a:r>
              <a:rPr lang="en-US" dirty="0"/>
              <a:t> -&gt; </a:t>
            </a:r>
            <a:r>
              <a:rPr lang="en-US" dirty="0" err="1"/>
              <a:t>Quadrículas</a:t>
            </a:r>
            <a:r>
              <a:rPr lang="en-US" dirty="0"/>
              <a:t>(UTM))</a:t>
            </a:r>
          </a:p>
          <a:p>
            <a:pPr lvl="2"/>
            <a:r>
              <a:rPr lang="en-US" dirty="0" err="1"/>
              <a:t>Haversine</a:t>
            </a:r>
            <a:endParaRPr lang="en-US" dirty="0"/>
          </a:p>
          <a:p>
            <a:pPr lvl="2"/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(</a:t>
            </a:r>
            <a:r>
              <a:rPr lang="en-US" dirty="0" err="1"/>
              <a:t>não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a </a:t>
            </a:r>
            <a:r>
              <a:rPr lang="en-US" dirty="0" err="1"/>
              <a:t>chamada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  <a:p>
            <a:pPr lvl="1"/>
            <a:r>
              <a:rPr lang="en-US" dirty="0" err="1"/>
              <a:t>ICA+Convolução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e </a:t>
            </a:r>
            <a:r>
              <a:rPr lang="en-US" dirty="0" err="1"/>
              <a:t>normalização</a:t>
            </a:r>
            <a:r>
              <a:rPr lang="en-US" dirty="0"/>
              <a:t> dos dados.</a:t>
            </a:r>
          </a:p>
          <a:p>
            <a:r>
              <a:rPr lang="en-US" dirty="0" err="1"/>
              <a:t>Transformação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.</a:t>
            </a:r>
          </a:p>
          <a:p>
            <a:r>
              <a:rPr lang="en-US" dirty="0" err="1"/>
              <a:t>Regionalização</a:t>
            </a:r>
            <a:r>
              <a:rPr lang="en-US" dirty="0"/>
              <a:t> dos </a:t>
            </a:r>
            <a:r>
              <a:rPr lang="en-US" dirty="0" err="1"/>
              <a:t>mapas</a:t>
            </a:r>
            <a:r>
              <a:rPr lang="en-US" dirty="0"/>
              <a:t> (</a:t>
            </a:r>
            <a:r>
              <a:rPr lang="en-US" dirty="0" err="1"/>
              <a:t>quadriculamento</a:t>
            </a:r>
            <a:r>
              <a:rPr lang="en-US" dirty="0"/>
              <a:t>).</a:t>
            </a:r>
          </a:p>
          <a:p>
            <a:r>
              <a:rPr lang="en-US" dirty="0" err="1"/>
              <a:t>Definição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para o ICA.</a:t>
            </a:r>
          </a:p>
          <a:p>
            <a:r>
              <a:rPr lang="en-US" dirty="0" err="1"/>
              <a:t>Otimização</a:t>
            </a:r>
            <a:r>
              <a:rPr lang="en-US" dirty="0"/>
              <a:t> dos </a:t>
            </a:r>
            <a:r>
              <a:rPr lang="en-US" dirty="0" err="1"/>
              <a:t>fatores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ICA.</a:t>
            </a:r>
          </a:p>
          <a:p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fatores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.</a:t>
            </a:r>
          </a:p>
          <a:p>
            <a:r>
              <a:rPr lang="en-US" dirty="0" err="1"/>
              <a:t>Comparação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proposto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5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ICA</a:t>
            </a:r>
          </a:p>
          <a:p>
            <a:pPr lvl="1"/>
            <a:r>
              <a:rPr lang="en-US" dirty="0" err="1"/>
              <a:t>Contexto</a:t>
            </a:r>
            <a:r>
              <a:rPr lang="en-US" dirty="0"/>
              <a:t> e </a:t>
            </a:r>
            <a:r>
              <a:rPr lang="en-US" dirty="0" err="1"/>
              <a:t>filosofia</a:t>
            </a:r>
            <a:endParaRPr lang="en-US" dirty="0"/>
          </a:p>
          <a:p>
            <a:pPr lvl="1"/>
            <a:r>
              <a:rPr lang="en-US" dirty="0" err="1"/>
              <a:t>Funcionamento</a:t>
            </a:r>
            <a:r>
              <a:rPr lang="en-US" dirty="0"/>
              <a:t>(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fluxograma</a:t>
            </a:r>
            <a:r>
              <a:rPr lang="en-US" dirty="0"/>
              <a:t>, </a:t>
            </a:r>
            <a:r>
              <a:rPr lang="en-US" dirty="0" err="1"/>
              <a:t>algumas</a:t>
            </a:r>
            <a:r>
              <a:rPr lang="en-US" dirty="0"/>
              <a:t> formulas e imagens)</a:t>
            </a:r>
          </a:p>
          <a:p>
            <a:r>
              <a:rPr lang="en-US" dirty="0" err="1"/>
              <a:t>Convolução</a:t>
            </a:r>
            <a:endParaRPr lang="en-US" dirty="0"/>
          </a:p>
          <a:p>
            <a:pPr lvl="1"/>
            <a:r>
              <a:rPr lang="en-US" dirty="0" err="1"/>
              <a:t>Conceito</a:t>
            </a:r>
            <a:r>
              <a:rPr lang="en-US" dirty="0"/>
              <a:t> da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matemática</a:t>
            </a:r>
            <a:endParaRPr lang="en-US" dirty="0"/>
          </a:p>
          <a:p>
            <a:pPr lvl="1"/>
            <a:r>
              <a:rPr lang="en-US" dirty="0" err="1"/>
              <a:t>Convolução</a:t>
            </a:r>
            <a:r>
              <a:rPr lang="en-US" dirty="0"/>
              <a:t> de imagens e </a:t>
            </a:r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n-US" dirty="0" err="1"/>
              <a:t>Trazer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46 para </a:t>
            </a:r>
            <a:r>
              <a:rPr lang="en-US" dirty="0" err="1"/>
              <a:t>cá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62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O ICA </a:t>
            </a:r>
            <a:r>
              <a:rPr lang="en-US" dirty="0" err="1"/>
              <a:t>modificado</a:t>
            </a:r>
            <a:endParaRPr lang="en-US" dirty="0"/>
          </a:p>
          <a:p>
            <a:pPr lvl="1"/>
            <a:r>
              <a:rPr lang="en-US" dirty="0" err="1"/>
              <a:t>Genérico</a:t>
            </a:r>
            <a:endParaRPr lang="en-US" dirty="0"/>
          </a:p>
          <a:p>
            <a:pPr lvl="2"/>
            <a:r>
              <a:rPr lang="en-US" dirty="0"/>
              <a:t>C#</a:t>
            </a:r>
          </a:p>
          <a:p>
            <a:pPr lvl="3"/>
            <a:r>
              <a:rPr lang="en-US" dirty="0"/>
              <a:t>OO?</a:t>
            </a:r>
          </a:p>
          <a:p>
            <a:pPr lvl="4"/>
            <a:r>
              <a:rPr lang="en-US" dirty="0" err="1"/>
              <a:t>Multiparadigmas</a:t>
            </a:r>
            <a:endParaRPr lang="en-US" dirty="0"/>
          </a:p>
          <a:p>
            <a:pPr lvl="3"/>
            <a:r>
              <a:rPr lang="en-US" dirty="0" err="1"/>
              <a:t>Delegados</a:t>
            </a:r>
            <a:endParaRPr lang="en-US" dirty="0"/>
          </a:p>
          <a:p>
            <a:pPr lvl="4"/>
            <a:r>
              <a:rPr lang="en-US" dirty="0"/>
              <a:t>(Sistema de </a:t>
            </a:r>
            <a:r>
              <a:rPr lang="en-US" dirty="0" err="1"/>
              <a:t>eventos</a:t>
            </a:r>
            <a:r>
              <a:rPr lang="en-US" dirty="0"/>
              <a:t> e </a:t>
            </a:r>
            <a:r>
              <a:rPr lang="en-US" dirty="0" err="1"/>
              <a:t>notificações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Inferência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en-US" dirty="0"/>
          </a:p>
          <a:p>
            <a:pPr lvl="4"/>
            <a:r>
              <a:rPr lang="en-US" dirty="0"/>
              <a:t>(</a:t>
            </a:r>
            <a:r>
              <a:rPr lang="en-US" dirty="0" err="1"/>
              <a:t>objeto</a:t>
            </a:r>
            <a:r>
              <a:rPr lang="en-US" dirty="0"/>
              <a:t> ‘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’ </a:t>
            </a:r>
            <a:r>
              <a:rPr lang="en-US" dirty="0" err="1"/>
              <a:t>reconhecido</a:t>
            </a:r>
            <a:r>
              <a:rPr lang="en-US" dirty="0"/>
              <a:t> pela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anônimas</a:t>
            </a:r>
            <a:r>
              <a:rPr lang="en-US" dirty="0"/>
              <a:t>(</a:t>
            </a:r>
            <a:r>
              <a:rPr lang="en-US" dirty="0" err="1"/>
              <a:t>abstrações</a:t>
            </a:r>
            <a:r>
              <a:rPr lang="en-US" dirty="0"/>
              <a:t> lambdas)</a:t>
            </a:r>
          </a:p>
          <a:p>
            <a:pPr lvl="4"/>
            <a:r>
              <a:rPr lang="en-US" dirty="0"/>
              <a:t>(</a:t>
            </a:r>
            <a:r>
              <a:rPr lang="en-US" dirty="0" err="1"/>
              <a:t>função</a:t>
            </a:r>
            <a:r>
              <a:rPr lang="en-US" dirty="0"/>
              <a:t> ‘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’ </a:t>
            </a:r>
            <a:r>
              <a:rPr lang="en-US" dirty="0" err="1"/>
              <a:t>reconhecido</a:t>
            </a:r>
            <a:r>
              <a:rPr lang="en-US" dirty="0"/>
              <a:t> pela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)</a:t>
            </a:r>
            <a:endParaRPr lang="en-US" dirty="0"/>
          </a:p>
          <a:p>
            <a:pPr lvl="4"/>
            <a:r>
              <a:rPr lang="en-US" dirty="0"/>
              <a:t>(</a:t>
            </a:r>
            <a:r>
              <a:rPr lang="en-US" dirty="0" err="1"/>
              <a:t>linq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Modelo</a:t>
            </a:r>
            <a:endParaRPr lang="en-US" dirty="0"/>
          </a:p>
          <a:p>
            <a:pPr lvl="3"/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? </a:t>
            </a:r>
            <a:r>
              <a:rPr lang="en-US" dirty="0" err="1"/>
              <a:t>Manter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separando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do ICA do </a:t>
            </a:r>
            <a:r>
              <a:rPr lang="en-US" dirty="0" err="1"/>
              <a:t>problema</a:t>
            </a:r>
            <a:endParaRPr lang="en-US" dirty="0"/>
          </a:p>
          <a:p>
            <a:pPr lvl="3"/>
            <a:r>
              <a:rPr lang="en-US" dirty="0"/>
              <a:t>Country</a:t>
            </a:r>
          </a:p>
          <a:p>
            <a:pPr lvl="3"/>
            <a:r>
              <a:rPr lang="en-US" dirty="0" err="1"/>
              <a:t>Ifitness</a:t>
            </a:r>
            <a:endParaRPr lang="en-US" dirty="0"/>
          </a:p>
          <a:p>
            <a:pPr lvl="3"/>
            <a:r>
              <a:rPr lang="en-US" dirty="0" err="1"/>
              <a:t>StopCondition</a:t>
            </a:r>
            <a:endParaRPr lang="en-US" dirty="0"/>
          </a:p>
          <a:p>
            <a:pPr lvl="3"/>
            <a:r>
              <a:rPr lang="en-US" dirty="0" err="1"/>
              <a:t>ImperialistCompetition</a:t>
            </a:r>
            <a:endParaRPr lang="en-US" dirty="0"/>
          </a:p>
          <a:p>
            <a:pPr lvl="4"/>
            <a:r>
              <a:rPr lang="en-US" dirty="0" err="1"/>
              <a:t>Método</a:t>
            </a:r>
            <a:r>
              <a:rPr lang="en-US" dirty="0"/>
              <a:t> run()</a:t>
            </a:r>
          </a:p>
          <a:p>
            <a:pPr lvl="5"/>
            <a:r>
              <a:rPr lang="en-US" dirty="0"/>
              <a:t>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IdEmpire</a:t>
            </a:r>
            <a:endParaRPr lang="en-US" dirty="0"/>
          </a:p>
          <a:p>
            <a:pPr lvl="5"/>
            <a:r>
              <a:rPr lang="en-US" dirty="0" err="1"/>
              <a:t>Fluxograma</a:t>
            </a:r>
            <a:r>
              <a:rPr lang="en-US" dirty="0"/>
              <a:t> e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err="1"/>
              <a:t>Paralelismo</a:t>
            </a:r>
            <a:r>
              <a:rPr lang="en-US" dirty="0"/>
              <a:t>(breve </a:t>
            </a:r>
            <a:r>
              <a:rPr lang="en-US" dirty="0" err="1"/>
              <a:t>discussão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Exemplos</a:t>
            </a:r>
            <a:r>
              <a:rPr lang="en-US" dirty="0"/>
              <a:t>: </a:t>
            </a:r>
            <a:r>
              <a:rPr lang="en-US" dirty="0" err="1"/>
              <a:t>Problemas</a:t>
            </a:r>
            <a:r>
              <a:rPr lang="en-US" dirty="0"/>
              <a:t> G1 e G2</a:t>
            </a:r>
          </a:p>
          <a:p>
            <a:pPr lvl="1"/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dimensionalidade</a:t>
            </a:r>
            <a:r>
              <a:rPr lang="en-US" dirty="0"/>
              <a:t> e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refinado</a:t>
            </a:r>
            <a:endParaRPr lang="en-US" dirty="0"/>
          </a:p>
          <a:p>
            <a:pPr lvl="2"/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distorcida</a:t>
            </a:r>
            <a:endParaRPr lang="en-US" dirty="0"/>
          </a:p>
          <a:p>
            <a:pPr lvl="2"/>
            <a:r>
              <a:rPr lang="en-US" dirty="0" err="1"/>
              <a:t>Combinação</a:t>
            </a:r>
            <a:r>
              <a:rPr lang="en-US" dirty="0"/>
              <a:t> das </a:t>
            </a:r>
            <a:r>
              <a:rPr lang="en-US" dirty="0" err="1"/>
              <a:t>técnicas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Formulação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(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Modelagem</a:t>
            </a:r>
            <a:r>
              <a:rPr lang="en-US" dirty="0"/>
              <a:t> dos dados</a:t>
            </a:r>
          </a:p>
          <a:p>
            <a:pPr lvl="1"/>
            <a:r>
              <a:rPr lang="en-US" dirty="0" err="1"/>
              <a:t>Criação</a:t>
            </a:r>
            <a:r>
              <a:rPr lang="en-US" dirty="0"/>
              <a:t> dos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quadrículas</a:t>
            </a:r>
            <a:r>
              <a:rPr lang="en-US" dirty="0"/>
              <a:t> </a:t>
            </a:r>
            <a:r>
              <a:rPr lang="en-US" dirty="0" err="1"/>
              <a:t>vazios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haversine</a:t>
            </a:r>
            <a:r>
              <a:rPr lang="en-US" dirty="0"/>
              <a:t> para </a:t>
            </a:r>
            <a:r>
              <a:rPr lang="en-US" dirty="0" err="1"/>
              <a:t>mapear</a:t>
            </a:r>
            <a:r>
              <a:rPr lang="en-US" dirty="0"/>
              <a:t> as </a:t>
            </a:r>
            <a:r>
              <a:rPr lang="en-US" dirty="0" err="1"/>
              <a:t>quadrículas</a:t>
            </a:r>
            <a:r>
              <a:rPr lang="en-US" dirty="0"/>
              <a:t> (</a:t>
            </a:r>
            <a:r>
              <a:rPr lang="en-US" dirty="0" err="1"/>
              <a:t>limites</a:t>
            </a:r>
            <a:r>
              <a:rPr lang="en-US" dirty="0"/>
              <a:t> </a:t>
            </a:r>
            <a:r>
              <a:rPr lang="en-US" dirty="0" err="1"/>
              <a:t>norte</a:t>
            </a:r>
            <a:r>
              <a:rPr lang="en-US" dirty="0"/>
              <a:t>, </a:t>
            </a:r>
            <a:r>
              <a:rPr lang="en-US" dirty="0" err="1"/>
              <a:t>sul</a:t>
            </a:r>
            <a:r>
              <a:rPr lang="en-US" dirty="0"/>
              <a:t>, </a:t>
            </a:r>
            <a:r>
              <a:rPr lang="en-US" dirty="0" err="1"/>
              <a:t>leste</a:t>
            </a:r>
            <a:r>
              <a:rPr lang="en-US" dirty="0"/>
              <a:t> e </a:t>
            </a:r>
            <a:r>
              <a:rPr lang="en-US" dirty="0" err="1"/>
              <a:t>oeste</a:t>
            </a:r>
            <a:r>
              <a:rPr lang="en-US" dirty="0"/>
              <a:t>,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quadrícula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Inserção</a:t>
            </a:r>
            <a:r>
              <a:rPr lang="en-US" dirty="0"/>
              <a:t> dos dados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quadrículas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Quebra</a:t>
            </a:r>
            <a:r>
              <a:rPr lang="en-US" dirty="0"/>
              <a:t> dos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quadrículas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, </a:t>
            </a:r>
            <a:r>
              <a:rPr lang="en-US" dirty="0" err="1"/>
              <a:t>resultando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de </a:t>
            </a:r>
            <a:r>
              <a:rPr lang="en-US" dirty="0" err="1"/>
              <a:t>partições</a:t>
            </a:r>
            <a:r>
              <a:rPr lang="en-US" dirty="0"/>
              <a:t>(</a:t>
            </a:r>
            <a:r>
              <a:rPr lang="en-US" dirty="0" err="1"/>
              <a:t>xPart</a:t>
            </a:r>
            <a:r>
              <a:rPr lang="en-US" dirty="0"/>
              <a:t>, </a:t>
            </a:r>
            <a:r>
              <a:rPr lang="en-US" dirty="0" err="1"/>
              <a:t>yPart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Esperimentos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Dados de </a:t>
            </a:r>
            <a:r>
              <a:rPr lang="en-US" dirty="0" err="1"/>
              <a:t>instalações</a:t>
            </a:r>
            <a:r>
              <a:rPr lang="en-US" dirty="0"/>
              <a:t> </a:t>
            </a:r>
            <a:r>
              <a:rPr lang="en-US" dirty="0" err="1"/>
              <a:t>elétricas</a:t>
            </a:r>
            <a:r>
              <a:rPr lang="en-US" dirty="0"/>
              <a:t>.</a:t>
            </a:r>
          </a:p>
          <a:p>
            <a:r>
              <a:rPr lang="en-US" dirty="0" err="1"/>
              <a:t>Taubaté</a:t>
            </a:r>
            <a:r>
              <a:rPr lang="en-US" dirty="0"/>
              <a:t>-SP</a:t>
            </a:r>
          </a:p>
          <a:p>
            <a:r>
              <a:rPr lang="en-US" dirty="0"/>
              <a:t>2008,2009,2010,2011 e 2012 – </a:t>
            </a:r>
            <a:r>
              <a:rPr lang="en-US" dirty="0" err="1"/>
              <a:t>Treino</a:t>
            </a:r>
            <a:endParaRPr lang="en-US" dirty="0"/>
          </a:p>
          <a:p>
            <a:r>
              <a:rPr lang="en-US" dirty="0"/>
              <a:t>2013, 2014 e 2015 – Teste</a:t>
            </a:r>
          </a:p>
          <a:p>
            <a:r>
              <a:rPr lang="en-US" dirty="0" err="1"/>
              <a:t>Mapa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Quadrícula</a:t>
            </a:r>
            <a:r>
              <a:rPr lang="en-US" dirty="0"/>
              <a:t> = 100m (10000 m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Limites</a:t>
            </a:r>
            <a:r>
              <a:rPr lang="en-US" dirty="0"/>
              <a:t> N = -22,9637; S = -23,0995; L = -45,4935; O = -45,6744; </a:t>
            </a:r>
          </a:p>
          <a:p>
            <a:pPr lvl="1"/>
            <a:r>
              <a:rPr lang="en-US" dirty="0"/>
              <a:t> 150X185 </a:t>
            </a:r>
            <a:r>
              <a:rPr lang="en-US" dirty="0" err="1"/>
              <a:t>quadrículas</a:t>
            </a:r>
            <a:endParaRPr lang="en-US" dirty="0"/>
          </a:p>
          <a:p>
            <a:pPr lvl="1"/>
            <a:r>
              <a:rPr lang="en-US" dirty="0" err="1"/>
              <a:t>Área</a:t>
            </a:r>
            <a:r>
              <a:rPr lang="en-US" dirty="0"/>
              <a:t> = 277,5 km</a:t>
            </a:r>
            <a:r>
              <a:rPr lang="en-US" baseline="30000" dirty="0"/>
              <a:t>2</a:t>
            </a:r>
          </a:p>
          <a:p>
            <a:pPr lvl="1"/>
            <a:r>
              <a:rPr lang="en-US" dirty="0" err="1"/>
              <a:t>Quebrado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255 </a:t>
            </a:r>
            <a:r>
              <a:rPr lang="en-US" dirty="0" err="1"/>
              <a:t>regiões</a:t>
            </a:r>
            <a:r>
              <a:rPr lang="en-US" dirty="0"/>
              <a:t> (15x15 </a:t>
            </a:r>
            <a:r>
              <a:rPr lang="en-US" dirty="0" err="1"/>
              <a:t>partes</a:t>
            </a:r>
            <a:r>
              <a:rPr lang="en-US" dirty="0"/>
              <a:t>).</a:t>
            </a:r>
          </a:p>
          <a:p>
            <a:pPr lvl="2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13x10 </a:t>
            </a:r>
            <a:r>
              <a:rPr lang="en-US" dirty="0" err="1"/>
              <a:t>quadrículas</a:t>
            </a:r>
            <a:endParaRPr lang="en-US" dirty="0"/>
          </a:p>
          <a:p>
            <a:r>
              <a:rPr lang="en-US" dirty="0"/>
              <a:t>Teste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região</a:t>
            </a:r>
            <a:endParaRPr lang="en-US" dirty="0"/>
          </a:p>
          <a:p>
            <a:pPr lvl="1"/>
            <a:r>
              <a:rPr lang="en-US" dirty="0" err="1"/>
              <a:t>Definindo</a:t>
            </a:r>
            <a:r>
              <a:rPr lang="en-US" dirty="0"/>
              <a:t> o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(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45)</a:t>
            </a:r>
          </a:p>
          <a:p>
            <a:r>
              <a:rPr lang="en-US" dirty="0"/>
              <a:t>Teste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regiões</a:t>
            </a:r>
            <a:endParaRPr lang="en-US" dirty="0"/>
          </a:p>
          <a:p>
            <a:pPr lvl="1"/>
            <a:r>
              <a:rPr lang="en-US" dirty="0"/>
              <a:t>Nova </a:t>
            </a:r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parada</a:t>
            </a:r>
            <a:endParaRPr lang="en-US" dirty="0"/>
          </a:p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e </a:t>
            </a:r>
            <a:r>
              <a:rPr lang="en-US" dirty="0" err="1"/>
              <a:t>Eg</a:t>
            </a:r>
            <a:r>
              <a:rPr lang="en-US" dirty="0"/>
              <a:t>% –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crescimento</a:t>
            </a:r>
            <a:endParaRPr lang="en-US" dirty="0"/>
          </a:p>
          <a:p>
            <a:pPr lvl="1"/>
            <a:r>
              <a:rPr lang="en-US" dirty="0" err="1"/>
              <a:t>Epp</a:t>
            </a:r>
            <a:r>
              <a:rPr lang="en-US" dirty="0"/>
              <a:t> e </a:t>
            </a:r>
            <a:r>
              <a:rPr lang="en-US" dirty="0" err="1"/>
              <a:t>Epp</a:t>
            </a:r>
            <a:r>
              <a:rPr lang="en-US" dirty="0"/>
              <a:t>% -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pixel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quadrícula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2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total &lt; 9 %.</a:t>
            </a:r>
          </a:p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.</a:t>
            </a:r>
          </a:p>
          <a:p>
            <a:r>
              <a:rPr lang="en-US" dirty="0" err="1"/>
              <a:t>Otimizações</a:t>
            </a:r>
            <a:r>
              <a:rPr lang="en-US" dirty="0"/>
              <a:t> no ICA.</a:t>
            </a:r>
          </a:p>
          <a:p>
            <a:r>
              <a:rPr lang="en-US" dirty="0" err="1"/>
              <a:t>Dificuldades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aquisição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  <a:p>
            <a:r>
              <a:rPr lang="en-US" dirty="0"/>
              <a:t>Alto </a:t>
            </a:r>
            <a:r>
              <a:rPr lang="en-US" dirty="0" err="1"/>
              <a:t>esforço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  <a:p>
            <a:r>
              <a:rPr lang="en-US" dirty="0"/>
              <a:t>Alto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acerto</a:t>
            </a:r>
            <a:r>
              <a:rPr lang="en-US" dirty="0"/>
              <a:t>.</a:t>
            </a:r>
          </a:p>
          <a:p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 é de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valia</a:t>
            </a:r>
            <a:r>
              <a:rPr lang="en-US" dirty="0"/>
              <a:t> para </a:t>
            </a:r>
            <a:r>
              <a:rPr lang="en-US" dirty="0" err="1"/>
              <a:t>concessionárias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.</a:t>
            </a:r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empregado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SmartGrids</a:t>
            </a:r>
            <a:endParaRPr lang="en-US" dirty="0"/>
          </a:p>
          <a:p>
            <a:pPr lvl="1"/>
            <a:r>
              <a:rPr lang="en-US" dirty="0" err="1"/>
              <a:t>Planejamento</a:t>
            </a:r>
            <a:r>
              <a:rPr lang="en-US" dirty="0"/>
              <a:t> </a:t>
            </a:r>
            <a:r>
              <a:rPr lang="en-US" dirty="0" err="1"/>
              <a:t>urbano</a:t>
            </a:r>
            <a:r>
              <a:rPr lang="en-US" dirty="0"/>
              <a:t> de </a:t>
            </a:r>
            <a:r>
              <a:rPr lang="en-US" dirty="0" err="1"/>
              <a:t>vias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escolas</a:t>
            </a:r>
            <a:r>
              <a:rPr lang="en-US" dirty="0"/>
              <a:t> e </a:t>
            </a:r>
            <a:r>
              <a:rPr lang="en-US" dirty="0" err="1"/>
              <a:t>hospitais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Telecomunicações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Água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Gás</a:t>
            </a:r>
            <a:r>
              <a:rPr lang="en-US" dirty="0"/>
              <a:t>.</a:t>
            </a:r>
          </a:p>
          <a:p>
            <a:r>
              <a:rPr lang="en-US" dirty="0" err="1"/>
              <a:t>Contribuições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dimensionalidade</a:t>
            </a:r>
            <a:r>
              <a:rPr lang="en-US" dirty="0"/>
              <a:t> do ICA.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 que </a:t>
            </a:r>
            <a:r>
              <a:rPr lang="en-US" dirty="0" err="1"/>
              <a:t>usa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convolução</a:t>
            </a:r>
            <a:r>
              <a:rPr lang="en-US" dirty="0"/>
              <a:t>.</a:t>
            </a:r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  <a:p>
            <a:pPr lvl="1"/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Feature, para </a:t>
            </a:r>
            <a:r>
              <a:rPr lang="en-US" dirty="0" err="1"/>
              <a:t>buscar</a:t>
            </a:r>
            <a:r>
              <a:rPr lang="en-US" dirty="0"/>
              <a:t>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crescimentos</a:t>
            </a:r>
            <a:r>
              <a:rPr lang="en-US" dirty="0"/>
              <a:t> de </a:t>
            </a:r>
            <a:r>
              <a:rPr lang="en-US" dirty="0" err="1"/>
              <a:t>densidade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8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641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Otimização Competitiva Imperialista para Previsão Espacial Urbana em Alta Resolução</vt:lpstr>
      <vt:lpstr>Tópicos Remover este slide</vt:lpstr>
      <vt:lpstr>O crescimento espacial urbano</vt:lpstr>
      <vt:lpstr>Objetivos</vt:lpstr>
      <vt:lpstr>Teoria</vt:lpstr>
      <vt:lpstr>Metodologia</vt:lpstr>
      <vt:lpstr>Metodologia</vt:lpstr>
      <vt:lpstr>Esperimentos 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Competitiva Imperialista para Previsão Espacial Urbana em Alta Resolução</dc:title>
  <dc:creator>Marcel Grilo</dc:creator>
  <cp:lastModifiedBy>Marcel Grilo</cp:lastModifiedBy>
  <cp:revision>15</cp:revision>
  <dcterms:created xsi:type="dcterms:W3CDTF">2017-01-18T10:11:40Z</dcterms:created>
  <dcterms:modified xsi:type="dcterms:W3CDTF">2017-01-18T13:02:52Z</dcterms:modified>
</cp:coreProperties>
</file>