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enodo.org/records/372245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34EC2-65FC-38B1-AFEB-735235A74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0623" y="3429000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pt-BR" b="0" i="0" dirty="0">
                <a:effectLst/>
                <a:latin typeface="-apple-system"/>
              </a:rPr>
              <a:t>"Explorando a Variedade de Linguagens de Programação em Projetos de IA e ML: Uma Visão Abrangente Além do Python"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45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F9E07-92CA-15F5-ECC8-979EBDE7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/>
              <a:t>Dataset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6FD4DC-D8E8-CC96-BF49-CDD30287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dirty="0" err="1"/>
              <a:t>Dataset</a:t>
            </a:r>
            <a:r>
              <a:rPr lang="pt-BR" dirty="0"/>
              <a:t> retirado do </a:t>
            </a:r>
            <a:r>
              <a:rPr lang="pt-BR" dirty="0" err="1"/>
              <a:t>paper</a:t>
            </a:r>
            <a:r>
              <a:rPr lang="pt-BR" dirty="0"/>
              <a:t> “</a:t>
            </a:r>
            <a:r>
              <a:rPr lang="en-US" sz="1800" b="0" i="0" u="none" strike="noStrike" baseline="0" dirty="0">
                <a:latin typeface="LinBiolinumTB"/>
              </a:rPr>
              <a:t>The State of the ML-universe: 10 Years of Artificial Intelligence &amp; Machine Learning Software Development on GitHub</a:t>
            </a:r>
            <a:r>
              <a:rPr lang="pt-BR" dirty="0"/>
              <a:t>”.</a:t>
            </a:r>
          </a:p>
          <a:p>
            <a:pPr algn="l"/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foi extraído através do link fornecido no </a:t>
            </a:r>
            <a:r>
              <a:rPr lang="pt-BR" dirty="0" err="1"/>
              <a:t>paper</a:t>
            </a:r>
            <a:r>
              <a:rPr lang="pt-BR" dirty="0"/>
              <a:t>, link utilizado para download dos arquivos em .</a:t>
            </a:r>
            <a:r>
              <a:rPr lang="pt-BR" dirty="0" err="1"/>
              <a:t>csv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https://zenodo.org/records/3722450</a:t>
            </a:r>
            <a:endParaRPr lang="pt-BR" dirty="0"/>
          </a:p>
          <a:p>
            <a:pPr algn="l"/>
            <a:r>
              <a:rPr lang="pt-BR" dirty="0"/>
              <a:t>Intervalo dos dados coletados no período </a:t>
            </a:r>
            <a:r>
              <a:rPr lang="pt-BR" sz="1800" b="0" i="0" u="none" strike="noStrike" baseline="0" dirty="0">
                <a:latin typeface="NotoSans-Regular"/>
              </a:rPr>
              <a:t>de janeiro de 2008 a maio de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05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6B134-7BCC-0241-978B-BD193B0D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Seleção dos dados e tratamento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B561C-EBC3-0259-265D-CD3CAAA4C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latin typeface="NotoSans-Regular"/>
              </a:rPr>
              <a:t>GitHub como mecanismo de busca usando API para selecionar uma lista de rótulos de tópicos de repositório relevantes.</a:t>
            </a:r>
          </a:p>
          <a:p>
            <a:pPr algn="l"/>
            <a:r>
              <a:rPr lang="pt-BR" sz="1800" b="0" i="0" u="none" strike="noStrike" baseline="0" dirty="0">
                <a:latin typeface="NotoSans-Regular"/>
              </a:rPr>
              <a:t>Coletando repositórios de IA e ML, e outra amostragem de repositórios </a:t>
            </a:r>
            <a:r>
              <a:rPr lang="pt-BR" sz="1800" b="0" i="0" u="none" strike="noStrike" baseline="0" dirty="0" err="1">
                <a:latin typeface="NotoSans-Regular"/>
              </a:rPr>
              <a:t>Não-IA</a:t>
            </a:r>
            <a:r>
              <a:rPr lang="pt-BR" sz="1800" b="0" i="0" u="none" strike="noStrike" baseline="0" dirty="0">
                <a:latin typeface="NotoSans-Regular"/>
              </a:rPr>
              <a:t>.</a:t>
            </a:r>
          </a:p>
          <a:p>
            <a:pPr algn="l"/>
            <a:r>
              <a:rPr lang="pt-BR" b="0" i="0" dirty="0">
                <a:effectLst/>
                <a:latin typeface="-apple-system"/>
              </a:rPr>
              <a:t>Os autores identificaram e selecionaram um total de 5.224 repositórios relacionados a IA e ML, além de 4.101 repositórios não relacionados, para comparação.</a:t>
            </a:r>
            <a:endParaRPr lang="pt-BR" dirty="0">
              <a:effectLst/>
              <a:latin typeface="NotoSans-Regular"/>
            </a:endParaRPr>
          </a:p>
          <a:p>
            <a:pPr algn="l"/>
            <a:r>
              <a:rPr lang="pt-BR" b="0" i="0" dirty="0">
                <a:effectLst/>
                <a:latin typeface="-apple-system"/>
              </a:rPr>
              <a:t>Foi desenvolvido um script automatizado para analisar os dados de ação e histórico do </a:t>
            </a:r>
            <a:r>
              <a:rPr lang="pt-BR" b="0" i="0" dirty="0" err="1">
                <a:effectLst/>
                <a:latin typeface="-apple-system"/>
              </a:rPr>
              <a:t>GHTorrent</a:t>
            </a:r>
            <a:r>
              <a:rPr lang="pt-BR" b="0" i="0" dirty="0">
                <a:effectLst/>
                <a:latin typeface="-apple-system"/>
              </a:rPr>
              <a:t>. O script coletou informações sobre interações colaborativas, como </a:t>
            </a:r>
            <a:r>
              <a:rPr lang="pt-BR" b="0" i="0" dirty="0" err="1">
                <a:effectLst/>
                <a:latin typeface="-apple-system"/>
              </a:rPr>
              <a:t>pull</a:t>
            </a:r>
            <a:r>
              <a:rPr lang="pt-BR" b="0" i="0" dirty="0">
                <a:effectLst/>
                <a:latin typeface="-apple-system"/>
              </a:rPr>
              <a:t> </a:t>
            </a:r>
            <a:r>
              <a:rPr lang="pt-BR" b="0" i="0" dirty="0" err="1">
                <a:effectLst/>
                <a:latin typeface="-apple-system"/>
              </a:rPr>
              <a:t>requests</a:t>
            </a:r>
            <a:r>
              <a:rPr lang="pt-BR" b="0" i="0" dirty="0">
                <a:effectLst/>
                <a:latin typeface="-apple-system"/>
              </a:rPr>
              <a:t>, </a:t>
            </a:r>
            <a:r>
              <a:rPr lang="pt-BR" dirty="0" err="1">
                <a:latin typeface="-apple-system"/>
              </a:rPr>
              <a:t>c</a:t>
            </a:r>
            <a:r>
              <a:rPr lang="pt-BR" b="0" i="0" dirty="0" err="1">
                <a:effectLst/>
                <a:latin typeface="-apple-system"/>
              </a:rPr>
              <a:t>ommits</a:t>
            </a:r>
            <a:r>
              <a:rPr lang="pt-BR" b="0" i="0" dirty="0">
                <a:effectLst/>
                <a:latin typeface="-apple-system"/>
              </a:rPr>
              <a:t> e </a:t>
            </a:r>
            <a:r>
              <a:rPr lang="pt-BR" b="0" i="0" dirty="0" err="1">
                <a:effectLst/>
                <a:latin typeface="-apple-system"/>
              </a:rPr>
              <a:t>issues</a:t>
            </a:r>
            <a:r>
              <a:rPr lang="pt-BR" b="0" i="0" dirty="0">
                <a:effectLst/>
                <a:latin typeface="-apple-system"/>
              </a:rPr>
              <a:t>.</a:t>
            </a:r>
            <a:endParaRPr lang="pt-BR" sz="1800" b="0" i="0" u="none" strike="noStrike" baseline="0" dirty="0">
              <a:latin typeface="Noto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77135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51E5E-0110-6D78-CA95-4C926348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62" y="631765"/>
            <a:ext cx="10131425" cy="5491633"/>
          </a:xfrm>
        </p:spPr>
        <p:txBody>
          <a:bodyPr/>
          <a:lstStyle/>
          <a:p>
            <a:r>
              <a:rPr lang="pt-BR" b="1" i="0" dirty="0">
                <a:effectLst/>
                <a:latin typeface="-apple-system"/>
              </a:rPr>
              <a:t>Registro de Interações: </a:t>
            </a:r>
            <a:r>
              <a:rPr lang="pt-BR" b="0" i="0" dirty="0">
                <a:effectLst/>
                <a:latin typeface="-apple-system"/>
              </a:rPr>
              <a:t>Para cada interação colaborativa, foi criado um registro que incluía tipos de interação</a:t>
            </a:r>
          </a:p>
          <a:p>
            <a:r>
              <a:rPr lang="pt-BR" b="1" i="0" dirty="0">
                <a:effectLst/>
                <a:latin typeface="-apple-system"/>
              </a:rPr>
              <a:t>Análise de Características</a:t>
            </a:r>
            <a:r>
              <a:rPr lang="pt-BR" b="0" i="0" dirty="0">
                <a:effectLst/>
                <a:latin typeface="-apple-system"/>
              </a:rPr>
              <a:t>: A análise incluiu a quantificação de características dos repositórios, como a linguagem de programação utilizada, a popularidade, a propriedade e a colaboração.</a:t>
            </a:r>
          </a:p>
          <a:p>
            <a:r>
              <a:rPr lang="pt-BR" b="1" i="0" dirty="0">
                <a:effectLst/>
                <a:latin typeface="-apple-system"/>
              </a:rPr>
              <a:t>Limpeza de Dados</a:t>
            </a:r>
            <a:r>
              <a:rPr lang="pt-BR" b="0" i="0" dirty="0">
                <a:effectLst/>
                <a:latin typeface="-apple-system"/>
              </a:rPr>
              <a:t>: Os dados coletados da API do GitHub e do </a:t>
            </a:r>
            <a:r>
              <a:rPr lang="pt-BR" b="0" i="0" dirty="0" err="1">
                <a:effectLst/>
                <a:latin typeface="-apple-system"/>
              </a:rPr>
              <a:t>GHTorrent</a:t>
            </a:r>
            <a:r>
              <a:rPr lang="pt-BR" b="0" i="0" dirty="0">
                <a:effectLst/>
                <a:latin typeface="-apple-system"/>
              </a:rPr>
              <a:t> foram submetidos a um processo de limpeza para remover entradas duplicadas, inconsistências e dados irrelevantes.</a:t>
            </a:r>
            <a:endParaRPr lang="pt-BR" dirty="0">
              <a:latin typeface="-apple-system"/>
            </a:endParaRPr>
          </a:p>
          <a:p>
            <a:r>
              <a:rPr lang="pt-BR" b="1" i="0" dirty="0">
                <a:effectLst/>
                <a:latin typeface="-apple-system"/>
              </a:rPr>
              <a:t>Estruturação dos Dados</a:t>
            </a:r>
            <a:r>
              <a:rPr lang="pt-BR" b="0" i="0" dirty="0">
                <a:effectLst/>
                <a:latin typeface="-apple-system"/>
              </a:rPr>
              <a:t>: Os dados foram organizados em um formato estruturado, onde cada repositório e suas interações (como </a:t>
            </a:r>
            <a:r>
              <a:rPr lang="pt-BR" b="0" i="0" dirty="0" err="1">
                <a:effectLst/>
                <a:latin typeface="-apple-system"/>
              </a:rPr>
              <a:t>pull</a:t>
            </a:r>
            <a:r>
              <a:rPr lang="pt-BR" b="0" i="0" dirty="0">
                <a:effectLst/>
                <a:latin typeface="-apple-system"/>
              </a:rPr>
              <a:t> </a:t>
            </a:r>
            <a:r>
              <a:rPr lang="pt-BR" b="0" i="0" dirty="0" err="1">
                <a:effectLst/>
                <a:latin typeface="-apple-system"/>
              </a:rPr>
              <a:t>requests</a:t>
            </a:r>
            <a:r>
              <a:rPr lang="pt-BR" b="0" i="0" dirty="0">
                <a:effectLst/>
                <a:latin typeface="-apple-system"/>
              </a:rPr>
              <a:t>, </a:t>
            </a:r>
            <a:r>
              <a:rPr lang="pt-BR" dirty="0" err="1">
                <a:latin typeface="-apple-system"/>
              </a:rPr>
              <a:t>c</a:t>
            </a:r>
            <a:r>
              <a:rPr lang="pt-BR" b="0" i="0" dirty="0" err="1">
                <a:effectLst/>
                <a:latin typeface="-apple-system"/>
              </a:rPr>
              <a:t>ommits</a:t>
            </a:r>
            <a:r>
              <a:rPr lang="pt-BR" b="0" i="0" dirty="0">
                <a:effectLst/>
                <a:latin typeface="-apple-system"/>
              </a:rPr>
              <a:t> e </a:t>
            </a:r>
            <a:r>
              <a:rPr lang="pt-BR" b="0" i="0" dirty="0" err="1">
                <a:effectLst/>
                <a:latin typeface="-apple-system"/>
              </a:rPr>
              <a:t>issues</a:t>
            </a:r>
            <a:r>
              <a:rPr lang="pt-BR" b="0" i="0" dirty="0">
                <a:effectLst/>
                <a:latin typeface="-apple-system"/>
              </a:rPr>
              <a:t>) foram registrados com identificadores únicos.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275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F8F96-5940-D2B2-95D4-8118DF75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Questões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3F84FE-A6B2-67FD-5370-D8AA9144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-apple-system"/>
              </a:rPr>
              <a:t>D</a:t>
            </a:r>
            <a:r>
              <a:rPr lang="pt-BR" sz="2800" b="0" i="0" dirty="0">
                <a:effectLst/>
                <a:latin typeface="-apple-system"/>
              </a:rPr>
              <a:t>istribuição de diferentes linguagens de programação utilizadas em projetos de IA e ML, além do Python.</a:t>
            </a:r>
          </a:p>
          <a:p>
            <a:r>
              <a:rPr lang="pt-BR" sz="2800" dirty="0">
                <a:latin typeface="-apple-system"/>
              </a:rPr>
              <a:t>Analise das diferentes linguagens separadas por categoria.</a:t>
            </a:r>
          </a:p>
          <a:p>
            <a:r>
              <a:rPr lang="pt-BR" sz="2800" dirty="0">
                <a:latin typeface="-apple-system"/>
              </a:rPr>
              <a:t>Analise temporal da evolução na criação de novos repositórios em cada linguagem de programação.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2375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5ED4BAD-FAF7-24CB-1BB5-DF9113D35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238" y="1295631"/>
            <a:ext cx="8140985" cy="4266737"/>
          </a:xfrm>
        </p:spPr>
      </p:pic>
    </p:spTree>
    <p:extLst>
      <p:ext uri="{BB962C8B-B14F-4D97-AF65-F5344CB8AC3E}">
        <p14:creationId xmlns:p14="http://schemas.microsoft.com/office/powerpoint/2010/main" val="159756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41CB48-A744-A256-84E0-5782D7CC4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316" y="1349758"/>
            <a:ext cx="8280060" cy="4158484"/>
          </a:xfrm>
        </p:spPr>
      </p:pic>
    </p:spTree>
    <p:extLst>
      <p:ext uri="{BB962C8B-B14F-4D97-AF65-F5344CB8AC3E}">
        <p14:creationId xmlns:p14="http://schemas.microsoft.com/office/powerpoint/2010/main" val="236080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A88613E-1F86-1AFE-D186-820A5C709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064" y="1346628"/>
            <a:ext cx="8167871" cy="4164744"/>
          </a:xfrm>
        </p:spPr>
      </p:pic>
    </p:spTree>
    <p:extLst>
      <p:ext uri="{BB962C8B-B14F-4D97-AF65-F5344CB8AC3E}">
        <p14:creationId xmlns:p14="http://schemas.microsoft.com/office/powerpoint/2010/main" val="166151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15E5CA-40FB-13D6-FA75-3A151052C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813" y="1541123"/>
            <a:ext cx="7944373" cy="4002601"/>
          </a:xfrm>
        </p:spPr>
      </p:pic>
    </p:spTree>
    <p:extLst>
      <p:ext uri="{BB962C8B-B14F-4D97-AF65-F5344CB8AC3E}">
        <p14:creationId xmlns:p14="http://schemas.microsoft.com/office/powerpoint/2010/main" val="1281745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84</TotalTime>
  <Words>342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LinBiolinumTB</vt:lpstr>
      <vt:lpstr>NotoSans-Regular</vt:lpstr>
      <vt:lpstr>Celestial</vt:lpstr>
      <vt:lpstr>"Explorando a Variedade de Linguagens de Programação em Projetos de IA e ML: Uma Visão Abrangente Além do Python"</vt:lpstr>
      <vt:lpstr>Dataset</vt:lpstr>
      <vt:lpstr>Seleção dos dados e tratamento</vt:lpstr>
      <vt:lpstr>Apresentação do PowerPoint</vt:lpstr>
      <vt:lpstr>Questões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 Gualberto</dc:creator>
  <cp:lastModifiedBy>Marcel Gualberto</cp:lastModifiedBy>
  <cp:revision>3</cp:revision>
  <dcterms:created xsi:type="dcterms:W3CDTF">2024-10-21T23:08:07Z</dcterms:created>
  <dcterms:modified xsi:type="dcterms:W3CDTF">2024-10-22T00:32:36Z</dcterms:modified>
</cp:coreProperties>
</file>