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1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zenodo.org/records/372245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A34EC2-65FC-38B1-AFEB-735235A74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70623" y="3429000"/>
            <a:ext cx="7197726" cy="2421464"/>
          </a:xfrm>
        </p:spPr>
        <p:txBody>
          <a:bodyPr>
            <a:normAutofit fontScale="90000"/>
          </a:bodyPr>
          <a:lstStyle/>
          <a:p>
            <a:r>
              <a:rPr lang="pt-BR" b="0" i="0" dirty="0">
                <a:effectLst/>
                <a:latin typeface="-apple-system"/>
              </a:rPr>
              <a:t>"Explorando a Variedade de Linguagens de Programação em Projetos de IA e ML: Uma Visão Abrangente Além do Python"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5A4D30-EFDA-6F31-DDD9-BE3B4B311B72}"/>
              </a:ext>
            </a:extLst>
          </p:cNvPr>
          <p:cNvSpPr txBox="1"/>
          <p:nvPr/>
        </p:nvSpPr>
        <p:spPr>
          <a:xfrm>
            <a:off x="788894" y="5979459"/>
            <a:ext cx="1862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Marcel Gualberto</a:t>
            </a:r>
          </a:p>
        </p:txBody>
      </p:sp>
    </p:spTree>
    <p:extLst>
      <p:ext uri="{BB962C8B-B14F-4D97-AF65-F5344CB8AC3E}">
        <p14:creationId xmlns:p14="http://schemas.microsoft.com/office/powerpoint/2010/main" val="924459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9CAE9-210C-FF29-1A19-92FA0DE48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770965"/>
          </a:xfrm>
        </p:spPr>
        <p:txBody>
          <a:bodyPr>
            <a:normAutofit/>
          </a:bodyPr>
          <a:lstStyle/>
          <a:p>
            <a:pPr algn="ctr"/>
            <a:r>
              <a:rPr lang="pt-BR" sz="3000" b="1" dirty="0"/>
              <a:t>Colaborações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0B595D3-61CE-B74E-DE89-93C535FF7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507" y="1380565"/>
            <a:ext cx="8903682" cy="497738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2912613-9D6D-39AD-3F6F-DCBA9A874BB6}"/>
              </a:ext>
            </a:extLst>
          </p:cNvPr>
          <p:cNvSpPr txBox="1"/>
          <p:nvPr/>
        </p:nvSpPr>
        <p:spPr>
          <a:xfrm>
            <a:off x="9699371" y="1458105"/>
            <a:ext cx="6928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>
                <a:solidFill>
                  <a:schemeClr val="bg1"/>
                </a:solidFill>
              </a:rPr>
              <a:t>Gráfico 5.0</a:t>
            </a:r>
          </a:p>
        </p:txBody>
      </p:sp>
    </p:spTree>
    <p:extLst>
      <p:ext uri="{BB962C8B-B14F-4D97-AF65-F5344CB8AC3E}">
        <p14:creationId xmlns:p14="http://schemas.microsoft.com/office/powerpoint/2010/main" val="347627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86D56FA8-28FB-21AF-5993-F8940BB6E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229" y="909286"/>
            <a:ext cx="10507541" cy="503942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FF7E2679-25E7-D9F3-6C1C-5334C8912811}"/>
              </a:ext>
            </a:extLst>
          </p:cNvPr>
          <p:cNvSpPr txBox="1"/>
          <p:nvPr/>
        </p:nvSpPr>
        <p:spPr>
          <a:xfrm>
            <a:off x="10584788" y="1038228"/>
            <a:ext cx="6928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>
                <a:solidFill>
                  <a:schemeClr val="bg1"/>
                </a:solidFill>
              </a:rPr>
              <a:t>Gráfico 6.0</a:t>
            </a:r>
          </a:p>
        </p:txBody>
      </p:sp>
    </p:spTree>
    <p:extLst>
      <p:ext uri="{BB962C8B-B14F-4D97-AF65-F5344CB8AC3E}">
        <p14:creationId xmlns:p14="http://schemas.microsoft.com/office/powerpoint/2010/main" val="2290513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82DCB0-41B1-2790-4574-D8C32B756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589" y="1972733"/>
            <a:ext cx="10131425" cy="2285502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/>
              <a:t>Obrigado !</a:t>
            </a:r>
          </a:p>
        </p:txBody>
      </p:sp>
    </p:spTree>
    <p:extLst>
      <p:ext uri="{BB962C8B-B14F-4D97-AF65-F5344CB8AC3E}">
        <p14:creationId xmlns:p14="http://schemas.microsoft.com/office/powerpoint/2010/main" val="2964604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1F9E07-92CA-15F5-ECC8-979EBDE7F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err="1"/>
              <a:t>Dataset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6FD4DC-D8E8-CC96-BF49-CDD302872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t-BR" dirty="0" err="1"/>
              <a:t>Dataset</a:t>
            </a:r>
            <a:r>
              <a:rPr lang="pt-BR" dirty="0"/>
              <a:t> retirado do </a:t>
            </a:r>
            <a:r>
              <a:rPr lang="pt-BR" dirty="0" err="1"/>
              <a:t>paper</a:t>
            </a:r>
            <a:r>
              <a:rPr lang="pt-BR" dirty="0"/>
              <a:t> “</a:t>
            </a:r>
            <a:r>
              <a:rPr lang="en-US" sz="1800" b="0" i="0" u="none" strike="noStrike" baseline="0" dirty="0">
                <a:latin typeface="LinBiolinumTB"/>
              </a:rPr>
              <a:t>The State of the ML-universe: 10 Years of Artificial Intelligence &amp; Machine Learning Software Development on GitHub</a:t>
            </a:r>
            <a:r>
              <a:rPr lang="pt-BR" dirty="0"/>
              <a:t>”.</a:t>
            </a:r>
          </a:p>
          <a:p>
            <a:pPr algn="l"/>
            <a:r>
              <a:rPr lang="pt-BR" dirty="0"/>
              <a:t>O </a:t>
            </a:r>
            <a:r>
              <a:rPr lang="pt-BR" dirty="0" err="1"/>
              <a:t>Dataset</a:t>
            </a:r>
            <a:r>
              <a:rPr lang="pt-BR" dirty="0"/>
              <a:t> foi extraído através do link fornecido no </a:t>
            </a:r>
            <a:r>
              <a:rPr lang="pt-BR" dirty="0" err="1"/>
              <a:t>paper</a:t>
            </a:r>
            <a:r>
              <a:rPr lang="pt-BR" dirty="0"/>
              <a:t>, link utilizado para download dos arquivos em .</a:t>
            </a:r>
            <a:r>
              <a:rPr lang="pt-BR" dirty="0" err="1"/>
              <a:t>csv</a:t>
            </a:r>
            <a:r>
              <a:rPr lang="pt-BR" dirty="0"/>
              <a:t> </a:t>
            </a:r>
            <a:r>
              <a:rPr lang="pt-BR" dirty="0">
                <a:hlinkClick r:id="rId2"/>
              </a:rPr>
              <a:t>https://zenodo.org/records/3722450</a:t>
            </a:r>
            <a:endParaRPr lang="pt-BR" dirty="0"/>
          </a:p>
          <a:p>
            <a:pPr algn="l"/>
            <a:r>
              <a:rPr lang="pt-BR" dirty="0"/>
              <a:t>Intervalo dos dados coletados no período </a:t>
            </a:r>
            <a:r>
              <a:rPr lang="pt-BR" sz="1800" b="0" i="0" u="none" strike="noStrike" baseline="0" dirty="0">
                <a:latin typeface="NotoSans-Regular"/>
              </a:rPr>
              <a:t>de janeiro de 2008 a maio de 2019.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5053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66B134-7BCC-0241-978B-BD193B0D2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Seleção dos dados e tratamento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1B561C-EBC3-0259-265D-CD3CAAA4C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t-BR" sz="1800" b="0" i="0" u="none" strike="noStrike" baseline="0" dirty="0">
                <a:latin typeface="NotoSans-Regular"/>
              </a:rPr>
              <a:t>GitHub como mecanismo de busca usando API para selecionar uma lista de rótulos de tópicos de repositório relevantes.</a:t>
            </a:r>
          </a:p>
          <a:p>
            <a:pPr algn="l"/>
            <a:r>
              <a:rPr lang="pt-BR" sz="1800" b="0" i="0" u="none" strike="noStrike" baseline="0" dirty="0">
                <a:latin typeface="NotoSans-Regular"/>
              </a:rPr>
              <a:t>Coletando repositórios de IA e ML, e outra amostragem de repositórios </a:t>
            </a:r>
            <a:r>
              <a:rPr lang="pt-BR" sz="1800" b="0" i="0" u="none" strike="noStrike" baseline="0" dirty="0" err="1">
                <a:latin typeface="NotoSans-Regular"/>
              </a:rPr>
              <a:t>Não-IA</a:t>
            </a:r>
            <a:r>
              <a:rPr lang="pt-BR" sz="1800" b="0" i="0" u="none" strike="noStrike" baseline="0" dirty="0">
                <a:latin typeface="NotoSans-Regular"/>
              </a:rPr>
              <a:t>.</a:t>
            </a:r>
          </a:p>
          <a:p>
            <a:pPr algn="l"/>
            <a:r>
              <a:rPr lang="pt-BR" b="0" i="0" dirty="0">
                <a:effectLst/>
                <a:latin typeface="-apple-system"/>
              </a:rPr>
              <a:t>Os autores identificaram e selecionaram um total de 5.224 repositórios relacionados a IA e ML, além de 4.101 repositórios não relacionados, para comparação.</a:t>
            </a:r>
            <a:endParaRPr lang="pt-BR" dirty="0">
              <a:effectLst/>
              <a:latin typeface="NotoSans-Regular"/>
            </a:endParaRPr>
          </a:p>
          <a:p>
            <a:pPr algn="l"/>
            <a:r>
              <a:rPr lang="pt-BR" b="0" i="0" dirty="0">
                <a:effectLst/>
                <a:latin typeface="-apple-system"/>
              </a:rPr>
              <a:t>Foi desenvolvido um script automatizado para analisar os dados de ação e histórico do </a:t>
            </a:r>
            <a:r>
              <a:rPr lang="pt-BR" b="0" i="0" dirty="0" err="1">
                <a:effectLst/>
                <a:latin typeface="-apple-system"/>
              </a:rPr>
              <a:t>GHTorrent</a:t>
            </a:r>
            <a:r>
              <a:rPr lang="pt-BR" b="0" i="0" dirty="0">
                <a:effectLst/>
                <a:latin typeface="-apple-system"/>
              </a:rPr>
              <a:t>. O script coletou informações sobre interações colaborativas, como </a:t>
            </a:r>
            <a:r>
              <a:rPr lang="pt-BR" b="0" i="0" dirty="0" err="1">
                <a:effectLst/>
                <a:latin typeface="-apple-system"/>
              </a:rPr>
              <a:t>pull</a:t>
            </a:r>
            <a:r>
              <a:rPr lang="pt-BR" b="0" i="0" dirty="0">
                <a:effectLst/>
                <a:latin typeface="-apple-system"/>
              </a:rPr>
              <a:t> </a:t>
            </a:r>
            <a:r>
              <a:rPr lang="pt-BR" b="0" i="0" dirty="0" err="1">
                <a:effectLst/>
                <a:latin typeface="-apple-system"/>
              </a:rPr>
              <a:t>requests</a:t>
            </a:r>
            <a:r>
              <a:rPr lang="pt-BR" b="0" i="0" dirty="0">
                <a:effectLst/>
                <a:latin typeface="-apple-system"/>
              </a:rPr>
              <a:t>, </a:t>
            </a:r>
            <a:r>
              <a:rPr lang="pt-BR" dirty="0" err="1">
                <a:latin typeface="-apple-system"/>
              </a:rPr>
              <a:t>c</a:t>
            </a:r>
            <a:r>
              <a:rPr lang="pt-BR" b="0" i="0" dirty="0" err="1">
                <a:effectLst/>
                <a:latin typeface="-apple-system"/>
              </a:rPr>
              <a:t>ommits</a:t>
            </a:r>
            <a:r>
              <a:rPr lang="pt-BR" b="0" i="0" dirty="0">
                <a:effectLst/>
                <a:latin typeface="-apple-system"/>
              </a:rPr>
              <a:t> e </a:t>
            </a:r>
            <a:r>
              <a:rPr lang="pt-BR" b="0" i="0" dirty="0" err="1">
                <a:effectLst/>
                <a:latin typeface="-apple-system"/>
              </a:rPr>
              <a:t>issues</a:t>
            </a:r>
            <a:r>
              <a:rPr lang="pt-BR" b="0" i="0" dirty="0">
                <a:effectLst/>
                <a:latin typeface="-apple-system"/>
              </a:rPr>
              <a:t>.</a:t>
            </a:r>
            <a:endParaRPr lang="pt-BR" sz="1800" b="0" i="0" u="none" strike="noStrike" baseline="0" dirty="0">
              <a:latin typeface="NotoSans-Regular"/>
            </a:endParaRPr>
          </a:p>
        </p:txBody>
      </p:sp>
    </p:spTree>
    <p:extLst>
      <p:ext uri="{BB962C8B-B14F-4D97-AF65-F5344CB8AC3E}">
        <p14:creationId xmlns:p14="http://schemas.microsoft.com/office/powerpoint/2010/main" val="771352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251E5E-0110-6D78-CA95-4C9263481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462" y="631765"/>
            <a:ext cx="10131425" cy="5491633"/>
          </a:xfrm>
        </p:spPr>
        <p:txBody>
          <a:bodyPr/>
          <a:lstStyle/>
          <a:p>
            <a:r>
              <a:rPr lang="pt-BR" b="1" i="0" dirty="0">
                <a:effectLst/>
                <a:latin typeface="-apple-system"/>
              </a:rPr>
              <a:t>Registro de Interações: </a:t>
            </a:r>
            <a:r>
              <a:rPr lang="pt-BR" b="0" i="0" dirty="0">
                <a:effectLst/>
                <a:latin typeface="-apple-system"/>
              </a:rPr>
              <a:t>Para cada interação colaborativa, foi criado um registro que incluía tipos de interação</a:t>
            </a:r>
          </a:p>
          <a:p>
            <a:r>
              <a:rPr lang="pt-BR" b="1" i="0" dirty="0">
                <a:effectLst/>
                <a:latin typeface="-apple-system"/>
              </a:rPr>
              <a:t>Limpeza de Dados</a:t>
            </a:r>
            <a:r>
              <a:rPr lang="pt-BR" b="0" i="0" dirty="0">
                <a:effectLst/>
                <a:latin typeface="-apple-system"/>
              </a:rPr>
              <a:t>: Os dados coletados da API do GitHub e do </a:t>
            </a:r>
            <a:r>
              <a:rPr lang="pt-BR" b="0" i="0" dirty="0" err="1">
                <a:effectLst/>
                <a:latin typeface="-apple-system"/>
              </a:rPr>
              <a:t>GHTorrent</a:t>
            </a:r>
            <a:r>
              <a:rPr lang="pt-BR" b="0" i="0" dirty="0">
                <a:effectLst/>
                <a:latin typeface="-apple-system"/>
              </a:rPr>
              <a:t> foram submetidos a um processo de limpeza para remover entradas duplicadas, inconsistências e dados irrelevantes.</a:t>
            </a:r>
            <a:endParaRPr lang="pt-BR" dirty="0">
              <a:latin typeface="-apple-system"/>
            </a:endParaRPr>
          </a:p>
          <a:p>
            <a:r>
              <a:rPr lang="pt-BR" b="1" i="0" dirty="0">
                <a:effectLst/>
                <a:latin typeface="-apple-system"/>
              </a:rPr>
              <a:t>Estruturação dos Dados</a:t>
            </a:r>
            <a:r>
              <a:rPr lang="pt-BR" b="0" i="0" dirty="0">
                <a:effectLst/>
                <a:latin typeface="-apple-system"/>
              </a:rPr>
              <a:t>: Os dados foram organizados em um formato estruturado, onde cada repositório e suas interações (como </a:t>
            </a:r>
            <a:r>
              <a:rPr lang="pt-BR" b="0" i="0" dirty="0" err="1">
                <a:effectLst/>
                <a:latin typeface="-apple-system"/>
              </a:rPr>
              <a:t>pull</a:t>
            </a:r>
            <a:r>
              <a:rPr lang="pt-BR" b="0" i="0" dirty="0">
                <a:effectLst/>
                <a:latin typeface="-apple-system"/>
              </a:rPr>
              <a:t> </a:t>
            </a:r>
            <a:r>
              <a:rPr lang="pt-BR" b="0" i="0" dirty="0" err="1">
                <a:effectLst/>
                <a:latin typeface="-apple-system"/>
              </a:rPr>
              <a:t>requests</a:t>
            </a:r>
            <a:r>
              <a:rPr lang="pt-BR" b="0" i="0" dirty="0">
                <a:effectLst/>
                <a:latin typeface="-apple-system"/>
              </a:rPr>
              <a:t>, </a:t>
            </a:r>
            <a:r>
              <a:rPr lang="pt-BR" dirty="0" err="1">
                <a:latin typeface="-apple-system"/>
              </a:rPr>
              <a:t>c</a:t>
            </a:r>
            <a:r>
              <a:rPr lang="pt-BR" b="0" i="0" dirty="0" err="1">
                <a:effectLst/>
                <a:latin typeface="-apple-system"/>
              </a:rPr>
              <a:t>ommits</a:t>
            </a:r>
            <a:r>
              <a:rPr lang="pt-BR" b="0" i="0" dirty="0">
                <a:effectLst/>
                <a:latin typeface="-apple-system"/>
              </a:rPr>
              <a:t> e </a:t>
            </a:r>
            <a:r>
              <a:rPr lang="pt-BR" b="0" i="0" dirty="0" err="1">
                <a:effectLst/>
                <a:latin typeface="-apple-system"/>
              </a:rPr>
              <a:t>issues</a:t>
            </a:r>
            <a:r>
              <a:rPr lang="pt-BR" b="0" i="0" dirty="0">
                <a:effectLst/>
                <a:latin typeface="-apple-system"/>
              </a:rPr>
              <a:t>) foram registrados com identificadores únicos.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2754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F8F96-5940-D2B2-95D4-8118DF751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Questões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3F84FE-A6B2-67FD-5370-D8AA91447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>
                <a:latin typeface="-apple-system"/>
              </a:rPr>
              <a:t>D</a:t>
            </a:r>
            <a:r>
              <a:rPr lang="pt-BR" sz="2800" b="0" i="0" dirty="0">
                <a:effectLst/>
                <a:latin typeface="-apple-system"/>
              </a:rPr>
              <a:t>istribuição de diferentes linguagens de programação utilizadas em projetos de IA e ML, além do Python.</a:t>
            </a:r>
          </a:p>
          <a:p>
            <a:r>
              <a:rPr lang="pt-BR" sz="2800" dirty="0">
                <a:latin typeface="-apple-system"/>
              </a:rPr>
              <a:t>Analise das diferentes linguagens separadas por categoria.</a:t>
            </a:r>
          </a:p>
          <a:p>
            <a:r>
              <a:rPr lang="pt-BR" sz="2800" dirty="0">
                <a:latin typeface="-apple-system"/>
              </a:rPr>
              <a:t>Analise temporal da evolução na criação de novos repositórios em cada linguagem de programação. 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923758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48A46F-2452-534F-2379-21E9824FA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663388"/>
            <a:ext cx="10131425" cy="905435"/>
          </a:xfrm>
        </p:spPr>
        <p:txBody>
          <a:bodyPr>
            <a:normAutofit/>
          </a:bodyPr>
          <a:lstStyle/>
          <a:p>
            <a:pPr algn="ctr"/>
            <a:r>
              <a:rPr lang="pt-BR" sz="3000" b="1" dirty="0"/>
              <a:t>CONTAGEM DE </a:t>
            </a:r>
            <a:r>
              <a:rPr lang="pt-BR" sz="3000" b="1" dirty="0" err="1"/>
              <a:t>Commits</a:t>
            </a:r>
            <a:r>
              <a:rPr lang="pt-BR" sz="3000" b="1" dirty="0"/>
              <a:t> por linguagem e por período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7B15B79-886F-7AC8-0FF6-29735C9C2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651" y="1887313"/>
            <a:ext cx="9840698" cy="455358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EC4BB4E-81B8-69FF-41A2-708AFBCAA7E6}"/>
              </a:ext>
            </a:extLst>
          </p:cNvPr>
          <p:cNvSpPr txBox="1"/>
          <p:nvPr/>
        </p:nvSpPr>
        <p:spPr>
          <a:xfrm>
            <a:off x="10220895" y="2027273"/>
            <a:ext cx="6928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>
                <a:solidFill>
                  <a:schemeClr val="bg1"/>
                </a:solidFill>
              </a:rPr>
              <a:t>Gráfico 1.0</a:t>
            </a:r>
          </a:p>
        </p:txBody>
      </p:sp>
    </p:spTree>
    <p:extLst>
      <p:ext uri="{BB962C8B-B14F-4D97-AF65-F5344CB8AC3E}">
        <p14:creationId xmlns:p14="http://schemas.microsoft.com/office/powerpoint/2010/main" val="22285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2B256DE-1DFF-0414-374F-1721F42DC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D50AA1AB-3C2F-DFF2-738A-8CADB5237705}"/>
              </a:ext>
            </a:extLst>
          </p:cNvPr>
          <p:cNvSpPr txBox="1"/>
          <p:nvPr/>
        </p:nvSpPr>
        <p:spPr>
          <a:xfrm>
            <a:off x="5257009" y="3893395"/>
            <a:ext cx="6928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>
                <a:solidFill>
                  <a:schemeClr val="bg1"/>
                </a:solidFill>
              </a:rPr>
              <a:t>Gráfico 2.1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D8DB2E9-11BB-2234-7E6A-DA0C56A5EAEF}"/>
              </a:ext>
            </a:extLst>
          </p:cNvPr>
          <p:cNvSpPr txBox="1"/>
          <p:nvPr/>
        </p:nvSpPr>
        <p:spPr>
          <a:xfrm>
            <a:off x="5403182" y="397526"/>
            <a:ext cx="6928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>
                <a:solidFill>
                  <a:schemeClr val="bg1"/>
                </a:solidFill>
              </a:rPr>
              <a:t>Gráfico 2.0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1653F80-06FB-B449-DB9C-D2359FED8053}"/>
              </a:ext>
            </a:extLst>
          </p:cNvPr>
          <p:cNvSpPr txBox="1"/>
          <p:nvPr/>
        </p:nvSpPr>
        <p:spPr>
          <a:xfrm>
            <a:off x="11381001" y="397526"/>
            <a:ext cx="6928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>
                <a:solidFill>
                  <a:schemeClr val="bg1"/>
                </a:solidFill>
              </a:rPr>
              <a:t>Gráfico 2.2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87C3B3F-5B19-F0B6-34AD-86EA9F3FD888}"/>
              </a:ext>
            </a:extLst>
          </p:cNvPr>
          <p:cNvSpPr txBox="1"/>
          <p:nvPr/>
        </p:nvSpPr>
        <p:spPr>
          <a:xfrm>
            <a:off x="11381001" y="3893395"/>
            <a:ext cx="6928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>
                <a:solidFill>
                  <a:schemeClr val="bg1"/>
                </a:solidFill>
              </a:rPr>
              <a:t>Gráfico 2.3</a:t>
            </a:r>
          </a:p>
        </p:txBody>
      </p:sp>
    </p:spTree>
    <p:extLst>
      <p:ext uri="{BB962C8B-B14F-4D97-AF65-F5344CB8AC3E}">
        <p14:creationId xmlns:p14="http://schemas.microsoft.com/office/powerpoint/2010/main" val="3806149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79E567A-297B-BB3B-C431-84D551F47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732818"/>
            <a:ext cx="10363200" cy="539236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8666E0DC-5A40-DDD7-711F-EB1EF7279AB6}"/>
              </a:ext>
            </a:extLst>
          </p:cNvPr>
          <p:cNvSpPr txBox="1"/>
          <p:nvPr/>
        </p:nvSpPr>
        <p:spPr>
          <a:xfrm>
            <a:off x="10444829" y="870277"/>
            <a:ext cx="6928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>
                <a:solidFill>
                  <a:schemeClr val="bg1"/>
                </a:solidFill>
              </a:rPr>
              <a:t>Gráfico 3.0</a:t>
            </a:r>
          </a:p>
        </p:txBody>
      </p:sp>
    </p:spTree>
    <p:extLst>
      <p:ext uri="{BB962C8B-B14F-4D97-AF65-F5344CB8AC3E}">
        <p14:creationId xmlns:p14="http://schemas.microsoft.com/office/powerpoint/2010/main" val="3129809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89C9175-BAC3-5BE2-8F8A-54EE42C87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7999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D43F5425-214F-5E17-B64B-45001582E42A}"/>
              </a:ext>
            </a:extLst>
          </p:cNvPr>
          <p:cNvSpPr txBox="1"/>
          <p:nvPr/>
        </p:nvSpPr>
        <p:spPr>
          <a:xfrm>
            <a:off x="11303246" y="114497"/>
            <a:ext cx="6928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>
                <a:solidFill>
                  <a:schemeClr val="bg1"/>
                </a:solidFill>
              </a:rPr>
              <a:t>Gráfico 4.0</a:t>
            </a:r>
          </a:p>
        </p:txBody>
      </p:sp>
    </p:spTree>
    <p:extLst>
      <p:ext uri="{BB962C8B-B14F-4D97-AF65-F5344CB8AC3E}">
        <p14:creationId xmlns:p14="http://schemas.microsoft.com/office/powerpoint/2010/main" val="24480406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585</TotalTime>
  <Words>343</Words>
  <Application>Microsoft Office PowerPoint</Application>
  <PresentationFormat>Widescreen</PresentationFormat>
  <Paragraphs>30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9" baseType="lpstr">
      <vt:lpstr>-apple-system</vt:lpstr>
      <vt:lpstr>Arial</vt:lpstr>
      <vt:lpstr>Calibri</vt:lpstr>
      <vt:lpstr>Calibri Light</vt:lpstr>
      <vt:lpstr>LinBiolinumTB</vt:lpstr>
      <vt:lpstr>NotoSans-Regular</vt:lpstr>
      <vt:lpstr>Celestial</vt:lpstr>
      <vt:lpstr>"Explorando a Variedade de Linguagens de Programação em Projetos de IA e ML: Uma Visão Abrangente Além do Python"</vt:lpstr>
      <vt:lpstr>Dataset</vt:lpstr>
      <vt:lpstr>Seleção dos dados e tratamento</vt:lpstr>
      <vt:lpstr>Apresentação do PowerPoint</vt:lpstr>
      <vt:lpstr>Questões</vt:lpstr>
      <vt:lpstr>CONTAGEM DE Commits por linguagem e por período </vt:lpstr>
      <vt:lpstr>Apresentação do PowerPoint</vt:lpstr>
      <vt:lpstr>Apresentação do PowerPoint</vt:lpstr>
      <vt:lpstr>Apresentação do PowerPoint</vt:lpstr>
      <vt:lpstr>Colaborações</vt:lpstr>
      <vt:lpstr>Apresentação do PowerPoint</vt:lpstr>
      <vt:lpstr>Obrigado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Marcel Gualberto</dc:creator>
  <cp:lastModifiedBy>Marcel Gualberto</cp:lastModifiedBy>
  <cp:revision>9</cp:revision>
  <dcterms:created xsi:type="dcterms:W3CDTF">2024-10-21T23:08:07Z</dcterms:created>
  <dcterms:modified xsi:type="dcterms:W3CDTF">2024-11-19T02:08:19Z</dcterms:modified>
</cp:coreProperties>
</file>