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7"/>
  </p:notesMasterIdLst>
  <p:sldIdLst>
    <p:sldId id="256" r:id="rId2"/>
    <p:sldId id="258" r:id="rId3"/>
    <p:sldId id="259" r:id="rId4"/>
    <p:sldId id="274" r:id="rId5"/>
    <p:sldId id="273" r:id="rId6"/>
    <p:sldId id="271" r:id="rId7"/>
    <p:sldId id="270" r:id="rId8"/>
    <p:sldId id="261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3" r:id="rId30"/>
    <p:sldId id="314" r:id="rId31"/>
    <p:sldId id="312" r:id="rId32"/>
    <p:sldId id="263" r:id="rId33"/>
    <p:sldId id="277" r:id="rId34"/>
    <p:sldId id="278" r:id="rId35"/>
    <p:sldId id="279" r:id="rId36"/>
    <p:sldId id="280" r:id="rId37"/>
    <p:sldId id="286" r:id="rId38"/>
    <p:sldId id="281" r:id="rId39"/>
    <p:sldId id="282" r:id="rId40"/>
    <p:sldId id="285" r:id="rId41"/>
    <p:sldId id="316" r:id="rId42"/>
    <p:sldId id="284" r:id="rId43"/>
    <p:sldId id="265" r:id="rId44"/>
    <p:sldId id="317" r:id="rId45"/>
    <p:sldId id="315" r:id="rId46"/>
    <p:sldId id="318" r:id="rId47"/>
    <p:sldId id="320" r:id="rId48"/>
    <p:sldId id="319" r:id="rId49"/>
    <p:sldId id="267" r:id="rId50"/>
    <p:sldId id="325" r:id="rId51"/>
    <p:sldId id="327" r:id="rId52"/>
    <p:sldId id="323" r:id="rId53"/>
    <p:sldId id="324" r:id="rId54"/>
    <p:sldId id="328" r:id="rId55"/>
    <p:sldId id="269" r:id="rId56"/>
  </p:sldIdLst>
  <p:sldSz cx="9144000" cy="5143500" type="screen16x9"/>
  <p:notesSz cx="6858000" cy="9144000"/>
  <p:embeddedFontLst>
    <p:embeddedFont>
      <p:font typeface="Lora" charset="0"/>
      <p:regular r:id="rId58"/>
      <p:bold r:id="rId59"/>
      <p:italic r:id="rId60"/>
      <p:boldItalic r:id="rId61"/>
    </p:embeddedFont>
    <p:embeddedFont>
      <p:font typeface="Quattrocento Sans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55073D8-5942-4A9E-9897-3D2D6CC9976D}">
  <a:tblStyle styleId="{A55073D8-5942-4A9E-9897-3D2D6CC997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710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der</a:t>
            </a:r>
            <a:r>
              <a:rPr lang="en" dirty="0"/>
              <a:t> Gewinn steigt in Abhängigkeit zu den richtig beantworteten Fragen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Lösung: Die</a:t>
            </a:r>
            <a:r>
              <a:rPr lang="en" dirty="0"/>
              <a:t> Fragen werden progressiv schwerer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/>
              <a:t>Lösung: Joker als Hilfsmittel</a:t>
            </a:r>
            <a:r>
              <a:rPr lang="en" baseline="0" dirty="0"/>
              <a:t> welche ein Spieler nutzen kann wenn er/sie auf einer Frage festsitzt.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Hätte </a:t>
            </a:r>
            <a:r>
              <a:rPr lang="de-DE" dirty="0" err="1"/>
              <a:t>ordinal</a:t>
            </a:r>
            <a:r>
              <a:rPr lang="de-DE" baseline="0" dirty="0"/>
              <a:t> persistieren sollen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Preis</a:t>
            </a:r>
            <a:r>
              <a:rPr lang="de-DE" baseline="0" dirty="0"/>
              <a:t> für aktuelle Frage? Letzter </a:t>
            </a:r>
            <a:r>
              <a:rPr lang="de-DE" baseline="0" dirty="0" err="1"/>
              <a:t>checkpoint</a:t>
            </a:r>
            <a:r>
              <a:rPr lang="de-DE" baseline="0" dirty="0"/>
              <a:t> falls verloren?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5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14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73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26204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OOT-Projekt - Gruppe </a:t>
            </a:r>
            <a:r>
              <a:rPr lang="en" dirty="0">
                <a:highlight>
                  <a:srgbClr val="FFCD00"/>
                </a:highlight>
              </a:rPr>
              <a:t>Millionär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None/>
            </a:pPr>
            <a:r>
              <a:rPr lang="en" dirty="0"/>
              <a:t>Ein Spieler...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bekommt 15 Fragen gestellt um potenziell        € 1.000.000 zu gewinnen 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sollte es nicht als “leicht” empfinden das Spiel zu gewinnen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sollte es nicht als „zu schwer“ empfinden Fortschritte in dem Spiel zu machen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352" y="2355726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feld 9"/>
          <p:cNvSpPr txBox="1"/>
          <p:nvPr/>
        </p:nvSpPr>
        <p:spPr>
          <a:xfrm>
            <a:off x="7427575" y="2809260"/>
            <a:ext cx="110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F0"/>
                </a:solidFill>
                <a:latin typeface="Quattrocento Sans" charset="0"/>
              </a:rPr>
              <a:t>RUNDEN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0352" y="3147814"/>
            <a:ext cx="397024" cy="44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7092281" y="3579862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Quattrocento Sans" charset="0"/>
              </a:rPr>
              <a:t>SCHWIERIGKEIT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12906" y="3867894"/>
            <a:ext cx="631502" cy="631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feld 13"/>
          <p:cNvSpPr txBox="1"/>
          <p:nvPr/>
        </p:nvSpPr>
        <p:spPr>
          <a:xfrm>
            <a:off x="7092280" y="4443958"/>
            <a:ext cx="172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0B050"/>
                </a:solidFill>
                <a:latin typeface="Quattrocento Sans" charset="0"/>
              </a:rPr>
              <a:t>JOKER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Das Spiel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1347614"/>
            <a:ext cx="7196683" cy="375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Projektleiter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Christian Hahn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401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Fragen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Zentraler Bestandteil des Spieles WWM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Benötigen Schwierigkeitsstufen die innerhalb des Spielverlaufs steigen</a:t>
            </a:r>
          </a:p>
          <a:p>
            <a:pPr marL="457200" indent="-228600">
              <a:spcBef>
                <a:spcPts val="0"/>
              </a:spcBef>
            </a:pPr>
            <a:r>
              <a:rPr lang="en" dirty="0"/>
              <a:t>Benötigen eine Datenbank, als Fragenkatalog zum Speichern, Abrufen und Sortieren der Fragen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6096" y="1350440"/>
            <a:ext cx="3492624" cy="35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558902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Die Joker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79512" y="1635646"/>
            <a:ext cx="518457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Dienen als Hilfsmittel für den Spieler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Benötigte Joker: 50/50, Telefonjoker und Zuschauerjoker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Genaue Angabe WAS jeder Joker macht und WIE dies in dem Spiel interpretiert wird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9622"/>
            <a:ext cx="3491880" cy="35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9909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 – Highscores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Ermöglichen es dem Spieler seine Erfolge mit anderen Spielern bzw. mit sich selbst zu vergleichen</a:t>
            </a:r>
          </a:p>
          <a:p>
            <a:r>
              <a:rPr lang="de-DE" dirty="0"/>
              <a:t> Die Highscores sollen in einer Datenbank verwaltet werden</a:t>
            </a:r>
          </a:p>
          <a:p>
            <a:r>
              <a:rPr lang="de-DE" dirty="0"/>
              <a:t> Ein Spieler sollte einen Überblick auf die 10 besten Highscores haben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Team-Einteilung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935166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Projektleiter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Analysten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Richard Vladimirskij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Designer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Marcel Herd &amp; Eugen Krizki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Tester		</a:t>
            </a: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75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Überarbeitungsbedarf</a:t>
            </a:r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Textplatzhalter 9"/>
          <p:cNvSpPr>
            <a:spLocks noGrp="1"/>
          </p:cNvSpPr>
          <p:nvPr>
            <p:ph type="body" idx="1"/>
          </p:nvPr>
        </p:nvSpPr>
        <p:spPr>
          <a:xfrm>
            <a:off x="179512" y="1616470"/>
            <a:ext cx="4680520" cy="3331544"/>
          </a:xfrm>
        </p:spPr>
        <p:txBody>
          <a:bodyPr/>
          <a:lstStyle/>
          <a:p>
            <a:r>
              <a:rPr lang="de-DE" dirty="0"/>
              <a:t> Weitere Spezifizierung von Abläufen</a:t>
            </a:r>
          </a:p>
          <a:p>
            <a:pPr>
              <a:buFont typeface="Wingdings" pitchFamily="2" charset="2"/>
              <a:buChar char="Ø"/>
            </a:pPr>
            <a:r>
              <a:rPr lang="de-DE" sz="1800" dirty="0"/>
              <a:t> z.B. Telefon Joker verhalten, Publikumsjoker verhalten etc.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 Spezifizierung des Benutzerverlaufs, außerhalb des Spieles</a:t>
            </a:r>
          </a:p>
          <a:p>
            <a:pPr>
              <a:buNone/>
            </a:pP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330747"/>
            <a:ext cx="4321101" cy="36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highlight>
                  <a:srgbClr val="FFCD00"/>
                </a:highlight>
              </a:rPr>
              <a:t>E</a:t>
            </a:r>
            <a:r>
              <a:rPr lang="en" sz="4800" dirty="0">
                <a:highlight>
                  <a:srgbClr val="FFCD00"/>
                </a:highlight>
              </a:rPr>
              <a:t>rfahrungen in der Analyse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Designer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Marcel Herd </a:t>
            </a:r>
            <a:r>
              <a:rPr lang="de-DE" dirty="0"/>
              <a:t>• Eugen </a:t>
            </a:r>
            <a:r>
              <a:rPr lang="de-DE" dirty="0" err="1"/>
              <a:t>Krizki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991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Analyseergebnis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Die Analyse war sehr detailliert</a:t>
            </a:r>
          </a:p>
          <a:p>
            <a:pPr marL="457200" lvl="0" indent="-228600">
              <a:spcBef>
                <a:spcPts val="0"/>
              </a:spcBef>
            </a:pPr>
            <a:r>
              <a:rPr lang="de-DE" dirty="0"/>
              <a:t>Musste im Laufe des Designs nicht überarbeitet werden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7583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Design-Entscheidungen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“Die Fragen sollen nach ihrer Schwierigkeit sortiert werden können”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Gewinn &amp; Checkpoints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Joker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MVC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0199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Sortieren nach Schwierigkeit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646"/>
            <a:ext cx="689768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7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63638"/>
            <a:ext cx="6764684" cy="331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5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Gewinn &amp; Checkpoints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3638"/>
            <a:ext cx="45815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26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4352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63" y="1635646"/>
            <a:ext cx="270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57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Joker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2" y="1635646"/>
            <a:ext cx="46863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0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 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1941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17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de-DE" dirty="0"/>
              <a:t>Muster zur Strukturierung von Software-Entwicklung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Entkopplung von Benutzerschnittstelle und Anwendungsfunktionalität</a:t>
            </a:r>
          </a:p>
          <a:p>
            <a:pPr marL="5715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F</a:t>
            </a:r>
            <a:r>
              <a:rPr lang="en" dirty="0"/>
              <a:t>lexibler Programmentwurf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dirty="0"/>
              <a:t>	E</a:t>
            </a:r>
            <a:r>
              <a:rPr lang="en" dirty="0"/>
              <a:t>rleichtert spätere Änderungen</a:t>
            </a:r>
          </a:p>
          <a:p>
            <a:pPr marL="5715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dirty="0"/>
              <a:t>	Widerverwendbarkeit einzelner Komponenten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1210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Model: verwaltet darzustellende Daten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View: grafische Darstellung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D</a:t>
            </a:r>
            <a:r>
              <a:rPr lang="en" sz="2400" dirty="0"/>
              <a:t>aten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Controller: Kontrolle 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  der Benutzereingabe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85934"/>
            <a:ext cx="2664296" cy="2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59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MVC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8"/>
            <a:ext cx="9348540" cy="502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25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Implementierung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908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478782" cy="435599"/>
          </a:xfrm>
        </p:spPr>
        <p:txBody>
          <a:bodyPr/>
          <a:lstStyle/>
          <a:p>
            <a:r>
              <a:rPr lang="de-DE" dirty="0"/>
              <a:t>Kommentare zum Analyse-/Designergebnis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Design- und Analyse boten sehr gute Vorlage</a:t>
            </a:r>
          </a:p>
          <a:p>
            <a:r>
              <a:rPr lang="de-DE" dirty="0"/>
              <a:t>Änderungen waren nicht nötig.</a:t>
            </a:r>
          </a:p>
          <a:p>
            <a:r>
              <a:rPr lang="de-DE" dirty="0"/>
              <a:t>Gut gewähltes Pattern (MVC)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861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Arbeitsaufteilung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35646"/>
            <a:ext cx="1512168" cy="325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hape 112"/>
          <p:cNvSpPr txBox="1">
            <a:spLocks noGrp="1"/>
          </p:cNvSpPr>
          <p:nvPr>
            <p:ph type="body" idx="1"/>
          </p:nvPr>
        </p:nvSpPr>
        <p:spPr>
          <a:xfrm>
            <a:off x="3355918" y="1490636"/>
            <a:ext cx="369095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</a:rPr>
              <a:t>Christian Hahn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2000" dirty="0">
                <a:solidFill>
                  <a:schemeClr val="accent5">
                    <a:lumMod val="50000"/>
                  </a:schemeClr>
                </a:solidFill>
              </a:rPr>
              <a:t>Richard Vladimirskij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5" name="Shape 112"/>
          <p:cNvSpPr txBox="1">
            <a:spLocks/>
          </p:cNvSpPr>
          <p:nvPr/>
        </p:nvSpPr>
        <p:spPr>
          <a:xfrm>
            <a:off x="3355918" y="2715766"/>
            <a:ext cx="3690958" cy="1296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4">
                    <a:lumMod val="50000"/>
                  </a:schemeClr>
                </a:solidFill>
              </a:rPr>
              <a:t>Manuel Schwalm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accent2">
                    <a:lumMod val="50000"/>
                  </a:schemeClr>
                </a:solidFill>
              </a:rPr>
              <a:t>Eugen Krizki</a:t>
            </a:r>
          </a:p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  <p:sp>
        <p:nvSpPr>
          <p:cNvPr id="16" name="Shape 112"/>
          <p:cNvSpPr txBox="1">
            <a:spLocks/>
          </p:cNvSpPr>
          <p:nvPr/>
        </p:nvSpPr>
        <p:spPr>
          <a:xfrm>
            <a:off x="3329314" y="4182708"/>
            <a:ext cx="3690958" cy="800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457200" indent="-228600">
              <a:spcBef>
                <a:spcPts val="0"/>
              </a:spcBef>
            </a:pPr>
            <a:r>
              <a:rPr lang="e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 Herd</a:t>
            </a:r>
          </a:p>
        </p:txBody>
      </p:sp>
    </p:spTree>
    <p:extLst>
      <p:ext uri="{BB962C8B-B14F-4D97-AF65-F5344CB8AC3E}">
        <p14:creationId xmlns:p14="http://schemas.microsoft.com/office/powerpoint/2010/main" val="806404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1375153" y="924720"/>
            <a:ext cx="3910830" cy="435599"/>
          </a:xfrm>
        </p:spPr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„Game“-Modul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des „Game“-Moduls lief reibungslos 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Im Nachhinein Ausbesserung kleinerer Fehler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Insgesamt nach Implementierung beinahe reibungslose Kommunikation mit anderen Modulen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DE" dirty="0"/>
          </a:p>
        </p:txBody>
      </p:sp>
      <p:grpSp>
        <p:nvGrpSpPr>
          <p:cNvPr id="11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454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Persistence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einer Datenbank</a:t>
            </a:r>
          </a:p>
          <a:p>
            <a:r>
              <a:rPr lang="de-DE" dirty="0"/>
              <a:t>Verbindung und Kommunikation mit anderen Modulen einwandfrei.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Lokale Datenbank falls Externe Datenbank nicht erreichbar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51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  <a:br>
              <a:rPr lang="de-DE" dirty="0"/>
            </a:br>
            <a:r>
              <a:rPr lang="de-DE" dirty="0"/>
              <a:t>Das „</a:t>
            </a:r>
            <a:r>
              <a:rPr lang="de-DE" dirty="0" err="1"/>
              <a:t>Gui</a:t>
            </a:r>
            <a:r>
              <a:rPr lang="de-DE" dirty="0"/>
              <a:t>“-Modul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Implementierung anfangs mit kleineren Schwierigkeiten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Kleinere Anpassung im Nachhinein am Game Modul zur Fragenverwaltung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…Jedoch insgesamt alles nach plan verlaufen</a:t>
            </a:r>
          </a:p>
          <a:p>
            <a:pPr marL="342900" indent="-342900"/>
            <a:r>
              <a:rPr lang="de-DE" dirty="0"/>
              <a:t>Übergang zwischen den Views – Problemlos</a:t>
            </a:r>
          </a:p>
        </p:txBody>
      </p:sp>
      <p:grpSp>
        <p:nvGrpSpPr>
          <p:cNvPr id="5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6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0765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Tester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Manuel Schwalm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455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   </a:t>
            </a:r>
            <a:r>
              <a:rPr lang="en" dirty="0"/>
              <a:t> 1941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Persistence     	     </a:t>
            </a:r>
            <a:r>
              <a:rPr lang="en" dirty="0">
                <a:sym typeface="Wingdings" pitchFamily="2" charset="2"/>
              </a:rPr>
              <a:t>843</a:t>
            </a:r>
            <a:endParaRPr lang="en" dirty="0"/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</a:t>
            </a:r>
            <a:r>
              <a:rPr lang="en" dirty="0"/>
              <a:t>Game		     511</a:t>
            </a:r>
          </a:p>
          <a:p>
            <a:pPr marL="228600" lvl="0">
              <a:spcBef>
                <a:spcPts val="0"/>
              </a:spcBef>
              <a:buNone/>
            </a:pPr>
            <a:r>
              <a:rPr lang="en" dirty="0">
                <a:sym typeface="Wingdings" pitchFamily="2" charset="2"/>
              </a:rPr>
              <a:t> Gui		     587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920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zum </a:t>
            </a:r>
            <a:r>
              <a:rPr lang="de-DE" dirty="0" err="1"/>
              <a:t>Analys</a:t>
            </a:r>
            <a:r>
              <a:rPr lang="de-DE" dirty="0"/>
              <a:t>-/Designergebnis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gute Vorarbeit in Analyse und Design, waren Testfälle leicht definierbar</a:t>
            </a:r>
          </a:p>
          <a:p>
            <a:r>
              <a:rPr lang="de-DE" dirty="0"/>
              <a:t>Überarbeitung war auch hier nicht mehr notwendig</a:t>
            </a:r>
          </a:p>
          <a:p>
            <a:r>
              <a:rPr lang="de-DE" dirty="0"/>
              <a:t>Verlauf und Implementierung verlief nicht wie geplant (Dazu später mehr)</a:t>
            </a:r>
          </a:p>
          <a:p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375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467544" y="2878750"/>
            <a:ext cx="828092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dirty="0">
                <a:highlight>
                  <a:srgbClr val="FFCD00"/>
                </a:highlight>
              </a:rPr>
              <a:t>Demo anhand der Testprozeduren</a:t>
            </a:r>
            <a:endParaRPr lang="en" sz="3600" dirty="0">
              <a:highlight>
                <a:srgbClr val="FFCD00"/>
              </a:highlight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2627" y="1203598"/>
            <a:ext cx="1561461" cy="9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115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der Implementierung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wichtigsten Testbereiche konnten erstellt werden</a:t>
            </a:r>
          </a:p>
          <a:p>
            <a:r>
              <a:rPr lang="de-DE" dirty="0"/>
              <a:t>Keine Tests für </a:t>
            </a:r>
            <a:r>
              <a:rPr lang="de-DE" dirty="0" err="1"/>
              <a:t>Gui</a:t>
            </a:r>
            <a:r>
              <a:rPr lang="de-DE" dirty="0"/>
              <a:t> vorhanden</a:t>
            </a:r>
          </a:p>
          <a:p>
            <a:r>
              <a:rPr lang="de-DE" dirty="0"/>
              <a:t>Insgesamt alle vorhandenen Tests sehr gut implementiert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…Dokumentation allerdings nicht vorhanden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149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Erfahrungen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Einige Probleme im „Game“-Modul aufgefallen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Alle Probleme beseitigt…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Anschließend liefen alle Tests Erfolgreich ab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de-DE" dirty="0"/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2624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 – Probleme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 hin zur Implementierung alles einwandfrei</a:t>
            </a:r>
          </a:p>
          <a:p>
            <a:r>
              <a:rPr lang="de-DE" dirty="0"/>
              <a:t>Abschließende Implementierung der </a:t>
            </a:r>
            <a:r>
              <a:rPr lang="de-DE" dirty="0" err="1"/>
              <a:t>Gui</a:t>
            </a:r>
            <a:r>
              <a:rPr lang="de-DE" dirty="0"/>
              <a:t> &amp; Tests verlief zu spät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Zusätzlich zur Umstrukturierung durch Mitgliedsauscheiden…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/>
              <a:t>Mussten Tester die </a:t>
            </a:r>
            <a:r>
              <a:rPr lang="de-DE" dirty="0" err="1"/>
              <a:t>Gui</a:t>
            </a:r>
            <a:r>
              <a:rPr lang="de-DE" dirty="0"/>
              <a:t> übernehmen…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FF0000"/>
                </a:solidFill>
              </a:rPr>
              <a:t>Dadurch gab es abstriche bei den Tests und der Dokumentation</a:t>
            </a:r>
            <a:r>
              <a:rPr lang="de-DE" dirty="0"/>
              <a:t> </a:t>
            </a:r>
          </a:p>
        </p:txBody>
      </p:sp>
      <p:grpSp>
        <p:nvGrpSpPr>
          <p:cNvPr id="4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5092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Gibt es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Danke!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37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Projektaufwand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Lines of Code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1941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Statements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854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152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Classes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Files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44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Directories	</a:t>
            </a:r>
            <a:r>
              <a:rPr lang="en" dirty="0">
                <a:sym typeface="Wingdings" pitchFamily="2" charset="2"/>
              </a:rPr>
              <a:t> 12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21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Dokumentation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Comment lines	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308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Documented API	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78.9%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Public Undocumented API	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30</a:t>
            </a:r>
          </a:p>
          <a:p>
            <a:pPr marL="457200" lvl="0" indent="-228600" rtl="0">
              <a:spcBef>
                <a:spcPts val="0"/>
              </a:spcBef>
            </a:pPr>
            <a:endParaRPr lang="en" dirty="0">
              <a:sym typeface="Wingdings" pitchFamily="2" charset="2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sym typeface="Wingdings" pitchFamily="2" charset="2"/>
              </a:rPr>
              <a:t> 13.7% Comments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70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Analysten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Richard Vladimirskij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414886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ighlight>
                  <a:srgbClr val="FFCD00"/>
                </a:highlight>
              </a:rPr>
              <a:t>Ursprünglicher Ansatz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51520" y="1616470"/>
            <a:ext cx="612068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dirty="0"/>
              <a:t> Das Spiel</a:t>
            </a:r>
          </a:p>
          <a:p>
            <a:pPr>
              <a:spcBef>
                <a:spcPts val="0"/>
              </a:spcBef>
            </a:pPr>
            <a:r>
              <a:rPr lang="de-DE" dirty="0"/>
              <a:t> Die Fragen</a:t>
            </a:r>
          </a:p>
          <a:p>
            <a:pPr>
              <a:spcBef>
                <a:spcPts val="0"/>
              </a:spcBef>
            </a:pPr>
            <a:r>
              <a:rPr lang="de-DE" dirty="0"/>
              <a:t> Die Joker</a:t>
            </a:r>
          </a:p>
          <a:p>
            <a:pPr>
              <a:spcBef>
                <a:spcPts val="0"/>
              </a:spcBef>
            </a:pPr>
            <a:r>
              <a:rPr lang="de-DE" dirty="0"/>
              <a:t> Die Highscores</a:t>
            </a:r>
            <a:endParaRPr dirty="0"/>
          </a:p>
        </p:txBody>
      </p:sp>
      <p:grpSp>
        <p:nvGrpSpPr>
          <p:cNvPr id="2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Microsoft Office PowerPoint</Application>
  <PresentationFormat>Bildschirmpräsentation (16:9)</PresentationFormat>
  <Paragraphs>204</Paragraphs>
  <Slides>55</Slides>
  <Notes>47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Arial</vt:lpstr>
      <vt:lpstr>Lora</vt:lpstr>
      <vt:lpstr>Wingdings</vt:lpstr>
      <vt:lpstr>Quattrocento Sans</vt:lpstr>
      <vt:lpstr>Viola template</vt:lpstr>
      <vt:lpstr>OOT-Projekt - Gruppe Millionär</vt:lpstr>
      <vt:lpstr>Projektleiter</vt:lpstr>
      <vt:lpstr>Team-Einteilung</vt:lpstr>
      <vt:lpstr>Projektaufwand</vt:lpstr>
      <vt:lpstr>Projektaufwand</vt:lpstr>
      <vt:lpstr>Projektaufwand</vt:lpstr>
      <vt:lpstr>Dokumentation</vt:lpstr>
      <vt:lpstr>Analysten</vt:lpstr>
      <vt:lpstr>Ursprünglicher Ansatz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Das Spiel</vt:lpstr>
      <vt:lpstr>Ursprünglicher Ansatz – Die Fragen</vt:lpstr>
      <vt:lpstr>Ursprünglicher Ansatz – Die Fragen</vt:lpstr>
      <vt:lpstr>Ursprünglicher Ansatz – Die Fragen</vt:lpstr>
      <vt:lpstr>Ursprünglicher Ansatz – Die Fragen</vt:lpstr>
      <vt:lpstr>Ursprünglicher Ansatz – Die Joker</vt:lpstr>
      <vt:lpstr>Ursprünglicher Ansatz – Die Joker</vt:lpstr>
      <vt:lpstr>Ursprünglicher Ansatz – Die Joker</vt:lpstr>
      <vt:lpstr>Ursprünglicher Ansatz – Die Joker</vt:lpstr>
      <vt:lpstr>Ursprünglicher Ansatz – Highscores</vt:lpstr>
      <vt:lpstr>Ursprünglicher Ansatz – Highscores</vt:lpstr>
      <vt:lpstr>Ursprünglicher Ansatz – Highscores</vt:lpstr>
      <vt:lpstr>Ursprünglicher Ansatz – Highscores</vt:lpstr>
      <vt:lpstr>Überarbeitungsbedarf</vt:lpstr>
      <vt:lpstr>Überarbeitungsbedarf</vt:lpstr>
      <vt:lpstr>Erfahrungen in der Analyse</vt:lpstr>
      <vt:lpstr>Designer</vt:lpstr>
      <vt:lpstr>Analyseergebnis</vt:lpstr>
      <vt:lpstr>Design-Entscheidungen</vt:lpstr>
      <vt:lpstr>Sortieren nach Schwierigkeit</vt:lpstr>
      <vt:lpstr>Gewinn &amp; Checkpoints</vt:lpstr>
      <vt:lpstr>Gewinn &amp; Checkpoints</vt:lpstr>
      <vt:lpstr>Joker</vt:lpstr>
      <vt:lpstr>Joker</vt:lpstr>
      <vt:lpstr>MVC</vt:lpstr>
      <vt:lpstr>MVC</vt:lpstr>
      <vt:lpstr>MVC</vt:lpstr>
      <vt:lpstr>Implementierung</vt:lpstr>
      <vt:lpstr>Kommentare zum Analyse-/Designergebnis</vt:lpstr>
      <vt:lpstr>Arbeitsaufteilung</vt:lpstr>
      <vt:lpstr>Erfahrungen Das „Game“-Modul</vt:lpstr>
      <vt:lpstr>Erfahrungen Das „Persistence“-Modul</vt:lpstr>
      <vt:lpstr>Erfahrungen Das „Gui“-Modul</vt:lpstr>
      <vt:lpstr>Tester</vt:lpstr>
      <vt:lpstr>Kommentare zum Analys-/Designergebnis</vt:lpstr>
      <vt:lpstr>Demo anhand der Testprozeduren</vt:lpstr>
      <vt:lpstr>Qualität der Implementierung</vt:lpstr>
      <vt:lpstr>Erfahrungen</vt:lpstr>
      <vt:lpstr>Abschluss – Probleme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OOT-Projekt - Gruppe Millionär</dc:title>
  <cp:lastModifiedBy>Marcel Noir Herd</cp:lastModifiedBy>
  <cp:revision>97</cp:revision>
  <dcterms:modified xsi:type="dcterms:W3CDTF">2016-06-23T17:16:08Z</dcterms:modified>
</cp:coreProperties>
</file>