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4" r:id="rId3"/>
    <p:sldId id="305" r:id="rId4"/>
    <p:sldId id="284" r:id="rId5"/>
    <p:sldId id="285" r:id="rId6"/>
    <p:sldId id="287" r:id="rId7"/>
    <p:sldId id="286" r:id="rId8"/>
    <p:sldId id="289" r:id="rId9"/>
    <p:sldId id="288" r:id="rId10"/>
    <p:sldId id="294" r:id="rId11"/>
    <p:sldId id="296" r:id="rId12"/>
    <p:sldId id="297" r:id="rId13"/>
    <p:sldId id="298" r:id="rId14"/>
    <p:sldId id="307" r:id="rId15"/>
    <p:sldId id="312" r:id="rId16"/>
    <p:sldId id="315" r:id="rId17"/>
    <p:sldId id="309" r:id="rId18"/>
    <p:sldId id="308" r:id="rId19"/>
    <p:sldId id="313" r:id="rId20"/>
    <p:sldId id="310" r:id="rId21"/>
    <p:sldId id="314" r:id="rId22"/>
    <p:sldId id="306" r:id="rId23"/>
    <p:sldId id="299" r:id="rId24"/>
    <p:sldId id="280" r:id="rId25"/>
    <p:sldId id="281" r:id="rId26"/>
  </p:sldIdLst>
  <p:sldSz cx="9144000" cy="5143500" type="screen16x9"/>
  <p:notesSz cx="6858000" cy="9144000"/>
  <p:embeddedFontLst>
    <p:embeddedFont>
      <p:font typeface="Lora" charset="0"/>
      <p:regular r:id="rId28"/>
      <p:bold r:id="rId29"/>
      <p:italic r:id="rId30"/>
      <p:boldItalic r:id="rId31"/>
    </p:embeddedFont>
    <p:embeddedFont>
      <p:font typeface="Quattrocento Sans" charset="0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useFiftyFityJoker</a:t>
            </a:r>
            <a:r>
              <a:rPr lang="de-DE" dirty="0" smtClean="0"/>
              <a:t>()</a:t>
            </a:r>
            <a:r>
              <a:rPr lang="de-DE" baseline="0" dirty="0" smtClean="0"/>
              <a:t> : List&lt;String&gt; </a:t>
            </a:r>
            <a:r>
              <a:rPr lang="de-DE" baseline="0" dirty="0" smtClean="0">
                <a:sym typeface="Wingdings" pitchFamily="2" charset="2"/>
              </a:rPr>
              <a:t> es werden die Antworten zurückgegeben, die gestrichen werden sollen</a:t>
            </a:r>
          </a:p>
          <a:p>
            <a:r>
              <a:rPr lang="de-DE" baseline="0" dirty="0" err="1" smtClean="0">
                <a:sym typeface="Wingdings" pitchFamily="2" charset="2"/>
              </a:rPr>
              <a:t>useAudienceJoker</a:t>
            </a:r>
            <a:r>
              <a:rPr lang="de-DE" baseline="0" dirty="0" smtClean="0">
                <a:sym typeface="Wingdings" pitchFamily="2" charset="2"/>
              </a:rPr>
              <a:t>():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&lt;String, Double&gt;  die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 enthält für jede Antwort (</a:t>
            </a:r>
            <a:r>
              <a:rPr lang="de-DE" baseline="0" dirty="0" err="1" smtClean="0">
                <a:sym typeface="Wingdings" pitchFamily="2" charset="2"/>
              </a:rPr>
              <a:t>key</a:t>
            </a:r>
            <a:r>
              <a:rPr lang="de-DE" baseline="0" dirty="0" smtClean="0">
                <a:sym typeface="Wingdings" pitchFamily="2" charset="2"/>
              </a:rPr>
              <a:t>) den Prozentwert (</a:t>
            </a:r>
            <a:r>
              <a:rPr lang="de-DE" baseline="0" dirty="0" err="1" smtClean="0">
                <a:sym typeface="Wingdings" pitchFamily="2" charset="2"/>
              </a:rPr>
              <a:t>value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r>
              <a:rPr lang="de-DE" baseline="0" dirty="0" err="1" smtClean="0">
                <a:sym typeface="Wingdings" pitchFamily="2" charset="2"/>
              </a:rPr>
              <a:t>useTelephoneJoker</a:t>
            </a:r>
            <a:r>
              <a:rPr lang="de-DE" baseline="0" dirty="0" smtClean="0">
                <a:sym typeface="Wingdings" pitchFamily="2" charset="2"/>
              </a:rPr>
              <a:t>(): String  Die Antwort, die der Angerufene für richtig hält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1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Jede Klasse ist für (genau) eine Sache verantwortlich – schlecht: Waschmaschine</a:t>
            </a:r>
            <a:r>
              <a:rPr lang="de-DE" baseline="0" dirty="0" smtClean="0"/>
              <a:t> die Kleidung wäscht, Geschirr spült </a:t>
            </a:r>
            <a:r>
              <a:rPr lang="de-DE" baseline="0" smtClean="0"/>
              <a:t>und Reis kocht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Hohe</a:t>
            </a:r>
            <a:r>
              <a:rPr lang="de-DE" baseline="0" dirty="0" smtClean="0"/>
              <a:t> Kohäsion: „Die Member einer Klasse sind alle stark miteinander verwandt“ Niedrige Kohäsion: Waschmaschine die auch Reis kocht und Geschirr spült (unwahrscheinlich, dass es alle diese Dinge gut hinbekommt, außerdem sehr kompliziert und fehleranfällig)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Tight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baseline="0" dirty="0" smtClean="0"/>
              <a:t>: Änderung in einer Klasse erzwingt Anpassungen in (vielen) anderen Klassen (viele Abhängigkeiten)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Kommunikation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nur über Schnittstellen, Implementierungen können ausgetauscht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Unterteilung</a:t>
            </a:r>
            <a:r>
              <a:rPr lang="de-DE" baseline="0" dirty="0" smtClean="0"/>
              <a:t> des Projekts in verschiedene Sektionen, die für genau einen „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“ verantwortlich sind,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Datenbank-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, GUI-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.. Kann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mit Modulen umgesetzt werden </a:t>
            </a:r>
            <a:r>
              <a:rPr lang="de-DE" baseline="0" dirty="0" smtClean="0">
                <a:sym typeface="Wingdings" pitchFamily="2" charset="2"/>
              </a:rPr>
              <a:t> reduziert Komplexität des Programms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Presentation</a:t>
            </a:r>
            <a:r>
              <a:rPr lang="de-DE" dirty="0" smtClean="0"/>
              <a:t> : GUI, Service : Spiellogik, Data Access</a:t>
            </a:r>
            <a:r>
              <a:rPr lang="de-DE" baseline="0" dirty="0" smtClean="0"/>
              <a:t> : Interaktion mit Domain </a:t>
            </a:r>
            <a:r>
              <a:rPr lang="de-DE" baseline="0" dirty="0" err="1" smtClean="0"/>
              <a:t>Types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Service</a:t>
            </a:r>
            <a:r>
              <a:rPr lang="de-DE" baseline="0" dirty="0" smtClean="0"/>
              <a:t> Layer = Spiellogik  (Business Logik)– jede Schicht ist nur abhängig von der direkt darunter liegenden Schicht. Tiefere Schichten werden durch die nächste-höhere Schicht „weg-abstrahiert“. Jede Schicht ist in sich funktional vollständig.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Unsere</a:t>
            </a:r>
            <a:r>
              <a:rPr lang="de-DE" baseline="0" dirty="0" smtClean="0"/>
              <a:t> konkrete Umsetzung der Schichten, Kommunikation zwischen Schichten nur über wohl-definierte Schnittstellen. Implementierungen können ohne Probleme ausgetauscht werden ohne andere Schichten zu beeinflussen.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Tatsächliche</a:t>
            </a:r>
            <a:r>
              <a:rPr lang="de-DE" baseline="0" dirty="0" smtClean="0"/>
              <a:t> Umsetzung der Schichten mit (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) Modulen (kann 1:1 durch die Schichten abgebildet werden)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4757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Wer wird Millionär?</a:t>
            </a:r>
            <a:br>
              <a:rPr lang="en" dirty="0" smtClean="0"/>
            </a:br>
            <a:r>
              <a:rPr lang="en" sz="2400" dirty="0" smtClean="0">
                <a:highlight>
                  <a:srgbClr val="FFCD00"/>
                </a:highlight>
                <a:sym typeface="Wingdings" pitchFamily="2" charset="2"/>
              </a:rPr>
              <a:t>D</a:t>
            </a:r>
            <a:r>
              <a:rPr lang="en" sz="2400" dirty="0" smtClean="0">
                <a:highlight>
                  <a:srgbClr val="FFCD00"/>
                </a:highlight>
              </a:rPr>
              <a:t>esign Review</a:t>
            </a:r>
            <a:endParaRPr lang="en" sz="24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orkspace\OOT-Projekt\Design\Persistence_Sub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0"/>
            <a:ext cx="7704856" cy="52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848" y="1"/>
            <a:ext cx="7308304" cy="53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Design-Fazit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89823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Gutes (OO-) Design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 err="1"/>
              <a:t>Testbar</a:t>
            </a:r>
            <a:endParaRPr lang="de-DE" dirty="0"/>
          </a:p>
          <a:p>
            <a:pPr marL="457200" indent="-228600">
              <a:spcBef>
                <a:spcPts val="0"/>
              </a:spcBef>
            </a:pPr>
            <a:r>
              <a:rPr lang="de-DE" dirty="0" err="1" smtClean="0"/>
              <a:t>Wartbar</a:t>
            </a:r>
            <a:endParaRPr lang="de-DE" dirty="0"/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Erweiterbar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Wiederverwendbar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3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50" y="2878750"/>
            <a:ext cx="914385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 smtClean="0">
                <a:highlight>
                  <a:srgbClr val="FFCD00"/>
                </a:highlight>
              </a:rPr>
              <a:t>Single Responsibility Principle</a:t>
            </a:r>
            <a:endParaRPr lang="en" sz="44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6607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High Cohesion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1014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Loose Coupling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971600" y="3792554"/>
            <a:ext cx="72008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 • Wiederverwendbarkeit • Testbarkeit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5559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12128"/>
            <a:ext cx="2686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Was macht guten Code aus?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Don’t Repeat Yourself		(DRY)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Keep It Simple &amp; Stupid		(KISS)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Aren’t Gonna Need It	(YAGNI)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3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3568" y="2878750"/>
            <a:ext cx="777686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Separation of Concerns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7632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8" y="1319213"/>
            <a:ext cx="1661145" cy="358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Abläufe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" y="216024"/>
            <a:ext cx="9221393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  <a:endParaRPr lang="en" u="sng" dirty="0">
              <a:highlight>
                <a:srgbClr val="FFCD00"/>
              </a:highlight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67260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Projektorganisation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Klassendiagramme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Design-Fazit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Abläufe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Projektorganisation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“Layered approach”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0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84806"/>
            <a:ext cx="3168353" cy="28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1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85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Klassendiagramme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35646"/>
            <a:ext cx="756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(16:9)</PresentationFormat>
  <Paragraphs>52</Paragraphs>
  <Slides>25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Wingdings</vt:lpstr>
      <vt:lpstr>Lora</vt:lpstr>
      <vt:lpstr>Quattrocento Sans</vt:lpstr>
      <vt:lpstr>Viola template</vt:lpstr>
      <vt:lpstr>Wer wird Millionär? Design Review</vt:lpstr>
      <vt:lpstr>Was macht guten Code aus?</vt:lpstr>
      <vt:lpstr>Was macht gutes Design aus?</vt:lpstr>
      <vt:lpstr>Index</vt:lpstr>
      <vt:lpstr>Projektorganisation</vt:lpstr>
      <vt:lpstr>PowerPoint-Präsentation</vt:lpstr>
      <vt:lpstr>PowerPoint-Präsentation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Design-Fazit</vt:lpstr>
      <vt:lpstr>Was macht gutes Design aus?</vt:lpstr>
      <vt:lpstr>Gutes (OO-) Design</vt:lpstr>
      <vt:lpstr>Single Responsibility Principle</vt:lpstr>
      <vt:lpstr>High Cohesion</vt:lpstr>
      <vt:lpstr>Loose Coupling</vt:lpstr>
      <vt:lpstr>PowerPoint-Präsentation</vt:lpstr>
      <vt:lpstr>Separation of Concerns</vt:lpstr>
      <vt:lpstr>PowerPoint-Präsentation</vt:lpstr>
      <vt:lpstr>Abläufe</vt:lpstr>
      <vt:lpstr>PowerPoint-Präsentation</vt:lpstr>
      <vt:lpstr>Danke!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Marcel Noir Herd</dc:creator>
  <cp:lastModifiedBy>Marcel Noir Herd</cp:lastModifiedBy>
  <cp:revision>85</cp:revision>
  <dcterms:modified xsi:type="dcterms:W3CDTF">2016-06-01T08:20:33Z</dcterms:modified>
</cp:coreProperties>
</file>