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304" r:id="rId3"/>
    <p:sldId id="305" r:id="rId4"/>
    <p:sldId id="284" r:id="rId5"/>
    <p:sldId id="285" r:id="rId6"/>
    <p:sldId id="287" r:id="rId7"/>
    <p:sldId id="286" r:id="rId8"/>
    <p:sldId id="289" r:id="rId9"/>
    <p:sldId id="288" r:id="rId10"/>
    <p:sldId id="294" r:id="rId11"/>
    <p:sldId id="296" r:id="rId12"/>
    <p:sldId id="297" r:id="rId13"/>
    <p:sldId id="298" r:id="rId14"/>
    <p:sldId id="307" r:id="rId15"/>
    <p:sldId id="312" r:id="rId16"/>
    <p:sldId id="315" r:id="rId17"/>
    <p:sldId id="309" r:id="rId18"/>
    <p:sldId id="308" r:id="rId19"/>
    <p:sldId id="313" r:id="rId20"/>
    <p:sldId id="310" r:id="rId21"/>
    <p:sldId id="314" r:id="rId22"/>
    <p:sldId id="306" r:id="rId23"/>
    <p:sldId id="299" r:id="rId24"/>
    <p:sldId id="316" r:id="rId25"/>
    <p:sldId id="317" r:id="rId26"/>
    <p:sldId id="280" r:id="rId27"/>
    <p:sldId id="281" r:id="rId28"/>
  </p:sldIdLst>
  <p:sldSz cx="9144000" cy="5143500" type="screen16x9"/>
  <p:notesSz cx="6858000" cy="9144000"/>
  <p:embeddedFontLst>
    <p:embeddedFont>
      <p:font typeface="Lora" charset="0"/>
      <p:regular r:id="rId30"/>
      <p:bold r:id="rId31"/>
      <p:italic r:id="rId32"/>
      <p:boldItalic r:id="rId33"/>
    </p:embeddedFont>
    <p:embeddedFont>
      <p:font typeface="Quattrocento Sans" charset="0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55073D8-5942-4A9E-9897-3D2D6CC9976D}">
  <a:tblStyle styleId="{A55073D8-5942-4A9E-9897-3D2D6CC997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144" y="-15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8578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useFiftyFityJoker</a:t>
            </a:r>
            <a:r>
              <a:rPr lang="de-DE" dirty="0" smtClean="0"/>
              <a:t>()</a:t>
            </a:r>
            <a:r>
              <a:rPr lang="de-DE" baseline="0" dirty="0" smtClean="0"/>
              <a:t> : List&lt;String&gt; </a:t>
            </a:r>
            <a:r>
              <a:rPr lang="de-DE" baseline="0" dirty="0" smtClean="0">
                <a:sym typeface="Wingdings" pitchFamily="2" charset="2"/>
              </a:rPr>
              <a:t> es werden die Antworten zurückgegeben, die gestrichen werden sollen</a:t>
            </a:r>
          </a:p>
          <a:p>
            <a:r>
              <a:rPr lang="de-DE" baseline="0" dirty="0" err="1" smtClean="0">
                <a:sym typeface="Wingdings" pitchFamily="2" charset="2"/>
              </a:rPr>
              <a:t>useAudienceJoker</a:t>
            </a:r>
            <a:r>
              <a:rPr lang="de-DE" baseline="0" dirty="0" smtClean="0">
                <a:sym typeface="Wingdings" pitchFamily="2" charset="2"/>
              </a:rPr>
              <a:t>(): </a:t>
            </a:r>
            <a:r>
              <a:rPr lang="de-DE" baseline="0" dirty="0" err="1" smtClean="0">
                <a:sym typeface="Wingdings" pitchFamily="2" charset="2"/>
              </a:rPr>
              <a:t>Map</a:t>
            </a:r>
            <a:r>
              <a:rPr lang="de-DE" baseline="0" dirty="0" smtClean="0">
                <a:sym typeface="Wingdings" pitchFamily="2" charset="2"/>
              </a:rPr>
              <a:t>&lt;String, Double&gt;  die </a:t>
            </a:r>
            <a:r>
              <a:rPr lang="de-DE" baseline="0" dirty="0" err="1" smtClean="0">
                <a:sym typeface="Wingdings" pitchFamily="2" charset="2"/>
              </a:rPr>
              <a:t>Map</a:t>
            </a:r>
            <a:r>
              <a:rPr lang="de-DE" baseline="0" dirty="0" smtClean="0">
                <a:sym typeface="Wingdings" pitchFamily="2" charset="2"/>
              </a:rPr>
              <a:t> enthält für jede Antwort (</a:t>
            </a:r>
            <a:r>
              <a:rPr lang="de-DE" baseline="0" dirty="0" err="1" smtClean="0">
                <a:sym typeface="Wingdings" pitchFamily="2" charset="2"/>
              </a:rPr>
              <a:t>key</a:t>
            </a:r>
            <a:r>
              <a:rPr lang="de-DE" baseline="0" dirty="0" smtClean="0">
                <a:sym typeface="Wingdings" pitchFamily="2" charset="2"/>
              </a:rPr>
              <a:t>) den Prozentwert (</a:t>
            </a:r>
            <a:r>
              <a:rPr lang="de-DE" baseline="0" dirty="0" err="1" smtClean="0">
                <a:sym typeface="Wingdings" pitchFamily="2" charset="2"/>
              </a:rPr>
              <a:t>value</a:t>
            </a:r>
            <a:r>
              <a:rPr lang="de-DE" baseline="0" dirty="0" smtClean="0">
                <a:sym typeface="Wingdings" pitchFamily="2" charset="2"/>
              </a:rPr>
              <a:t>)</a:t>
            </a:r>
          </a:p>
          <a:p>
            <a:r>
              <a:rPr lang="de-DE" baseline="0" dirty="0" err="1" smtClean="0">
                <a:sym typeface="Wingdings" pitchFamily="2" charset="2"/>
              </a:rPr>
              <a:t>useTelephoneJoker</a:t>
            </a:r>
            <a:r>
              <a:rPr lang="de-DE" baseline="0" dirty="0" smtClean="0">
                <a:sym typeface="Wingdings" pitchFamily="2" charset="2"/>
              </a:rPr>
              <a:t>(): String  Die Antwort, die der Angerufene für richtig hält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911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Jede Klasse ist für (genau) eine Sache verantwortlich – schlecht: Waschmaschine</a:t>
            </a:r>
            <a:r>
              <a:rPr lang="de-DE" baseline="0" dirty="0" smtClean="0"/>
              <a:t> die Kleidung wäscht, Geschirr spült </a:t>
            </a:r>
            <a:r>
              <a:rPr lang="de-DE" baseline="0" smtClean="0"/>
              <a:t>und Reis kocht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Hohe</a:t>
            </a:r>
            <a:r>
              <a:rPr lang="de-DE" baseline="0" dirty="0" smtClean="0"/>
              <a:t> Kohäsion: „Die Member einer Klasse sind alle stark miteinander verwandt“ Niedrige Kohäsion: Waschmaschine die auch Reis kocht und Geschirr spült (unwahrscheinlich, dass es alle diese Dinge gut hinbekommt, außerdem sehr kompliziert und fehleranfällig)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 smtClean="0"/>
              <a:t>http://stackoverflow.com/a/39988/1570852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err="1" smtClean="0"/>
              <a:t>Tight</a:t>
            </a:r>
            <a:r>
              <a:rPr lang="de-DE" dirty="0" smtClean="0"/>
              <a:t> </a:t>
            </a:r>
            <a:r>
              <a:rPr lang="de-DE" dirty="0" err="1" smtClean="0"/>
              <a:t>Coupling</a:t>
            </a:r>
            <a:r>
              <a:rPr lang="de-DE" baseline="0" dirty="0" smtClean="0"/>
              <a:t>: Änderung in einer Klasse erzwingt Anpassungen in (vielen) anderen Klassen (viele Abhängigkeiten)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 smtClean="0"/>
              <a:t>http://stackoverflow.com/a/39988/1570852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Kommunikation</a:t>
            </a:r>
            <a:r>
              <a:rPr lang="de-DE" baseline="0" dirty="0" smtClean="0"/>
              <a:t> zwischen </a:t>
            </a:r>
            <a:r>
              <a:rPr lang="de-DE" baseline="0" dirty="0" err="1" smtClean="0"/>
              <a:t>Layern</a:t>
            </a:r>
            <a:r>
              <a:rPr lang="de-DE" baseline="0" dirty="0" smtClean="0"/>
              <a:t> nur über Schnittstellen, Implementierungen können ausgetauscht werden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Unterteilung</a:t>
            </a:r>
            <a:r>
              <a:rPr lang="de-DE" baseline="0" dirty="0" smtClean="0"/>
              <a:t> des Projekts in verschiedene Sektionen, die für genau einen „</a:t>
            </a:r>
            <a:r>
              <a:rPr lang="de-DE" baseline="0" dirty="0" err="1" smtClean="0"/>
              <a:t>Concern</a:t>
            </a:r>
            <a:r>
              <a:rPr lang="de-DE" baseline="0" dirty="0" smtClean="0"/>
              <a:t>“ verantwortlich sind, </a:t>
            </a:r>
            <a:r>
              <a:rPr lang="de-DE" baseline="0" dirty="0" err="1" smtClean="0"/>
              <a:t>z.b.</a:t>
            </a:r>
            <a:r>
              <a:rPr lang="de-DE" baseline="0" dirty="0" smtClean="0"/>
              <a:t> Datenbank-</a:t>
            </a:r>
            <a:r>
              <a:rPr lang="de-DE" baseline="0" dirty="0" err="1" smtClean="0"/>
              <a:t>Concern</a:t>
            </a:r>
            <a:r>
              <a:rPr lang="de-DE" baseline="0" dirty="0" smtClean="0"/>
              <a:t>, GUI-</a:t>
            </a:r>
            <a:r>
              <a:rPr lang="de-DE" baseline="0" dirty="0" err="1" smtClean="0"/>
              <a:t>Concern</a:t>
            </a:r>
            <a:r>
              <a:rPr lang="de-DE" baseline="0" dirty="0" smtClean="0"/>
              <a:t>.. Kann </a:t>
            </a:r>
            <a:r>
              <a:rPr lang="de-DE" baseline="0" dirty="0" err="1" smtClean="0"/>
              <a:t>z.b.</a:t>
            </a:r>
            <a:r>
              <a:rPr lang="de-DE" baseline="0" dirty="0" smtClean="0"/>
              <a:t> mit Modulen umgesetzt werden </a:t>
            </a:r>
            <a:r>
              <a:rPr lang="de-DE" baseline="0" dirty="0" smtClean="0">
                <a:sym typeface="Wingdings" pitchFamily="2" charset="2"/>
              </a:rPr>
              <a:t> reduziert Komplexität des Programms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err="1" smtClean="0"/>
              <a:t>Presentation</a:t>
            </a:r>
            <a:r>
              <a:rPr lang="de-DE" dirty="0" smtClean="0"/>
              <a:t> : GUI, Service : Spiellogik, Data Access</a:t>
            </a:r>
            <a:r>
              <a:rPr lang="de-DE" baseline="0" dirty="0" smtClean="0"/>
              <a:t> : Interaktion mit Domain </a:t>
            </a:r>
            <a:r>
              <a:rPr lang="de-DE" baseline="0" dirty="0" err="1" smtClean="0"/>
              <a:t>Types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Service</a:t>
            </a:r>
            <a:r>
              <a:rPr lang="de-DE" baseline="0" dirty="0" smtClean="0"/>
              <a:t> Layer = Spiellogik  (Business Logik)– jede Schicht ist nur abhängig von der direkt darunter liegenden Schicht. Tiefere Schichten werden durch die nächste-höhere Schicht „weg-abstrahiert“. Jede Schicht ist in sich funktional vollständig.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Unsere</a:t>
            </a:r>
            <a:r>
              <a:rPr lang="de-DE" baseline="0" dirty="0" smtClean="0"/>
              <a:t> konkrete Umsetzung der Schichten, Kommunikation zwischen Schichten nur über wohl-definierte Schnittstellen. Implementierungen können ohne Probleme ausgetauscht werden ohne andere Schichten zu beeinflussen.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Tatsächliche</a:t>
            </a:r>
            <a:r>
              <a:rPr lang="de-DE" baseline="0" dirty="0" smtClean="0"/>
              <a:t> Umsetzung der Schichten mit (</a:t>
            </a:r>
            <a:r>
              <a:rPr lang="de-DE" baseline="0" dirty="0" err="1" smtClean="0"/>
              <a:t>Maven</a:t>
            </a:r>
            <a:r>
              <a:rPr lang="de-DE" baseline="0" dirty="0" smtClean="0"/>
              <a:t>) Modulen (kann 1:1 durch die Schichten abgebildet werden)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79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5447578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Wer wird Millionär?</a:t>
            </a:r>
            <a:br>
              <a:rPr lang="en" dirty="0" smtClean="0"/>
            </a:br>
            <a:r>
              <a:rPr lang="en" sz="2400" dirty="0" smtClean="0">
                <a:highlight>
                  <a:srgbClr val="FFCD00"/>
                </a:highlight>
                <a:sym typeface="Wingdings" pitchFamily="2" charset="2"/>
              </a:rPr>
              <a:t>D</a:t>
            </a:r>
            <a:r>
              <a:rPr lang="en" sz="2400" dirty="0" smtClean="0">
                <a:highlight>
                  <a:srgbClr val="FFCD00"/>
                </a:highlight>
              </a:rPr>
              <a:t>esign Review</a:t>
            </a:r>
            <a:endParaRPr lang="en" sz="2400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Workspace\OOT-Projekt\Design\Persistence_Subsyste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0"/>
            <a:ext cx="7704856" cy="52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6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848" y="1"/>
            <a:ext cx="7308304" cy="530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81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264" y="0"/>
            <a:ext cx="9324528" cy="5199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93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84591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Design-Fazit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70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000" dirty="0" smtClean="0">
                <a:highlight>
                  <a:srgbClr val="FFCD00"/>
                </a:highlight>
              </a:rPr>
              <a:t>Was macht gutes Design aus?</a:t>
            </a:r>
            <a:endParaRPr lang="en" sz="4000" dirty="0">
              <a:highlight>
                <a:srgbClr val="FFCD00"/>
              </a:highlight>
            </a:endParaRPr>
          </a:p>
        </p:txBody>
      </p:sp>
      <p:grpSp>
        <p:nvGrpSpPr>
          <p:cNvPr id="10" name="Shape 369"/>
          <p:cNvGrpSpPr/>
          <p:nvPr/>
        </p:nvGrpSpPr>
        <p:grpSpPr>
          <a:xfrm>
            <a:off x="4395690" y="4371950"/>
            <a:ext cx="342280" cy="301897"/>
            <a:chOff x="5247525" y="3007275"/>
            <a:chExt cx="517575" cy="456510"/>
          </a:xfrm>
        </p:grpSpPr>
        <p:sp>
          <p:nvSpPr>
            <p:cNvPr id="11" name="Shape 37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71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689823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Gutes (OO-) Design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de-DE" dirty="0" err="1"/>
              <a:t>Testbar</a:t>
            </a:r>
            <a:endParaRPr lang="de-DE" dirty="0"/>
          </a:p>
          <a:p>
            <a:pPr marL="457200" indent="-228600">
              <a:spcBef>
                <a:spcPts val="0"/>
              </a:spcBef>
            </a:pPr>
            <a:r>
              <a:rPr lang="de-DE" dirty="0" err="1" smtClean="0"/>
              <a:t>Wartbar</a:t>
            </a:r>
            <a:endParaRPr lang="de-DE" dirty="0"/>
          </a:p>
          <a:p>
            <a:pPr marL="457200" lvl="0" indent="-228600" rtl="0">
              <a:spcBef>
                <a:spcPts val="0"/>
              </a:spcBef>
            </a:pPr>
            <a:r>
              <a:rPr lang="de-DE" dirty="0" smtClean="0"/>
              <a:t>Erweiterbar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de-DE" dirty="0" smtClean="0"/>
              <a:t>Wiederverwendbar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137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50" y="2878750"/>
            <a:ext cx="914385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400" dirty="0" smtClean="0">
                <a:highlight>
                  <a:srgbClr val="FFCD00"/>
                </a:highlight>
              </a:rPr>
              <a:t>Single Responsibility Principle</a:t>
            </a:r>
            <a:endParaRPr lang="en" sz="44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 smtClean="0"/>
              <a:t>Komplexität </a:t>
            </a:r>
            <a:r>
              <a:rPr lang="de-DE" sz="1800" dirty="0"/>
              <a:t>•</a:t>
            </a:r>
            <a:r>
              <a:rPr lang="en" sz="1800" dirty="0" smtClean="0"/>
              <a:t> </a:t>
            </a:r>
            <a:r>
              <a:rPr lang="de-DE" sz="1800" dirty="0" smtClean="0"/>
              <a:t>Wartbarkeit </a:t>
            </a:r>
            <a:r>
              <a:rPr lang="de-DE" sz="1800" dirty="0"/>
              <a:t>• </a:t>
            </a:r>
            <a:r>
              <a:rPr lang="de-DE" sz="1800" dirty="0" smtClean="0"/>
              <a:t>Fehleranfälligkeit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36607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>
                <a:highlight>
                  <a:srgbClr val="FFCD00"/>
                </a:highlight>
              </a:rPr>
              <a:t>High Cohesion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 smtClean="0"/>
              <a:t>Komplexität </a:t>
            </a:r>
            <a:r>
              <a:rPr lang="de-DE" sz="1800" dirty="0"/>
              <a:t>•</a:t>
            </a:r>
            <a:r>
              <a:rPr lang="en" sz="1800" dirty="0" smtClean="0"/>
              <a:t> </a:t>
            </a:r>
            <a:r>
              <a:rPr lang="de-DE" sz="1800" dirty="0" smtClean="0"/>
              <a:t>Wartbarkeit </a:t>
            </a:r>
            <a:r>
              <a:rPr lang="de-DE" sz="1800" dirty="0"/>
              <a:t>• </a:t>
            </a:r>
            <a:r>
              <a:rPr lang="de-DE" sz="1800" dirty="0" smtClean="0"/>
              <a:t>Fehleranfälligkeit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010148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>
                <a:highlight>
                  <a:srgbClr val="FFCD00"/>
                </a:highlight>
              </a:rPr>
              <a:t>Loose Coupling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971600" y="3792554"/>
            <a:ext cx="72008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/>
              <a:t>Komplexität </a:t>
            </a:r>
            <a:r>
              <a:rPr lang="de-DE" sz="1800" dirty="0" smtClean="0"/>
              <a:t>• Wartbarkeit • Wiederverwendbarkeit • Testbarkeit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755594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312128"/>
            <a:ext cx="26860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35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Was macht guten Code aus?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Don’t Repeat Yourself		(DRY)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Keep It Simple &amp; Stupid		(KISS)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You Aren’t Gonna Need It	(YAGNI)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539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683568" y="2878750"/>
            <a:ext cx="7776864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>
                <a:highlight>
                  <a:srgbClr val="FFCD00"/>
                </a:highlight>
              </a:rPr>
              <a:t>Separation of Concerns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/>
              <a:t>Komplexität </a:t>
            </a:r>
            <a:r>
              <a:rPr lang="de-DE" sz="1800" dirty="0" smtClean="0"/>
              <a:t>• Wartbarkeit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876322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428" y="1319213"/>
            <a:ext cx="1661145" cy="358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5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84591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Abläufe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1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7" y="216024"/>
            <a:ext cx="9221393" cy="502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space\OOT-Projekt\Design\GameQuestionSequ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337" y="78603"/>
            <a:ext cx="4019326" cy="498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4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1045" y="207706"/>
            <a:ext cx="4241911" cy="472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6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Gibt es </a:t>
            </a: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Fragen</a:t>
            </a: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?</a:t>
            </a:r>
            <a:endParaRPr lang="en" sz="3600" b="1" i="1" dirty="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Danke!</a:t>
            </a:r>
            <a:endParaRPr lang="en" sz="6000" dirty="0"/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 smtClean="0"/>
              <a:t>Presentation </a:t>
            </a:r>
            <a:r>
              <a:rPr lang="en" dirty="0"/>
              <a:t>template by </a:t>
            </a:r>
            <a:r>
              <a:rPr lang="en" u="sng" dirty="0" smtClean="0">
                <a:highlight>
                  <a:srgbClr val="FFCD00"/>
                </a:highlight>
              </a:rPr>
              <a:t>SlidesCarnival</a:t>
            </a:r>
            <a:endParaRPr lang="en" u="sng" dirty="0">
              <a:highlight>
                <a:srgbClr val="FFCD00"/>
              </a:highlight>
            </a:endParaRPr>
          </a:p>
        </p:txBody>
      </p:sp>
      <p:grpSp>
        <p:nvGrpSpPr>
          <p:cNvPr id="390" name="Shape 39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91" name="Shape 3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000" dirty="0" smtClean="0">
                <a:highlight>
                  <a:srgbClr val="FFCD00"/>
                </a:highlight>
              </a:rPr>
              <a:t>Was macht gutes Design aus?</a:t>
            </a:r>
            <a:endParaRPr lang="en" sz="4000" dirty="0">
              <a:highlight>
                <a:srgbClr val="FFCD00"/>
              </a:highlight>
            </a:endParaRPr>
          </a:p>
        </p:txBody>
      </p:sp>
      <p:grpSp>
        <p:nvGrpSpPr>
          <p:cNvPr id="10" name="Shape 369"/>
          <p:cNvGrpSpPr/>
          <p:nvPr/>
        </p:nvGrpSpPr>
        <p:grpSpPr>
          <a:xfrm>
            <a:off x="4395690" y="4371950"/>
            <a:ext cx="342280" cy="301897"/>
            <a:chOff x="5247525" y="3007275"/>
            <a:chExt cx="517575" cy="456510"/>
          </a:xfrm>
        </p:grpSpPr>
        <p:sp>
          <p:nvSpPr>
            <p:cNvPr id="11" name="Shape 37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71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672605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Index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Architektur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Implementation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Fazit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Abläufe</a:t>
            </a:r>
            <a:endParaRPr lang="en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38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84591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Architektur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“Layered approach”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10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84806"/>
            <a:ext cx="3168353" cy="284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1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785" y="1289723"/>
            <a:ext cx="3596431" cy="367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93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84591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Implementation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56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635646"/>
            <a:ext cx="75628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42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Bildschirmpräsentation (16:9)</PresentationFormat>
  <Paragraphs>52</Paragraphs>
  <Slides>27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Wingdings</vt:lpstr>
      <vt:lpstr>Lora</vt:lpstr>
      <vt:lpstr>Quattrocento Sans</vt:lpstr>
      <vt:lpstr>Viola template</vt:lpstr>
      <vt:lpstr>Wer wird Millionär? Design Review</vt:lpstr>
      <vt:lpstr>Was macht guten Code aus?</vt:lpstr>
      <vt:lpstr>Was macht gutes Design aus?</vt:lpstr>
      <vt:lpstr>Index</vt:lpstr>
      <vt:lpstr>Architektur</vt:lpstr>
      <vt:lpstr>PowerPoint-Präsentation</vt:lpstr>
      <vt:lpstr>PowerPoint-Präsentation</vt:lpstr>
      <vt:lpstr>Implementation</vt:lpstr>
      <vt:lpstr>PowerPoint-Präsentation</vt:lpstr>
      <vt:lpstr>PowerPoint-Präsentation</vt:lpstr>
      <vt:lpstr>PowerPoint-Präsentation</vt:lpstr>
      <vt:lpstr>PowerPoint-Präsentation</vt:lpstr>
      <vt:lpstr>Design-Fazit</vt:lpstr>
      <vt:lpstr>Was macht gutes Design aus?</vt:lpstr>
      <vt:lpstr>Gutes (OO-) Design</vt:lpstr>
      <vt:lpstr>Single Responsibility Principle</vt:lpstr>
      <vt:lpstr>High Cohesion</vt:lpstr>
      <vt:lpstr>Loose Coupling</vt:lpstr>
      <vt:lpstr>PowerPoint-Präsentation</vt:lpstr>
      <vt:lpstr>Separation of Concerns</vt:lpstr>
      <vt:lpstr>PowerPoint-Präsentation</vt:lpstr>
      <vt:lpstr>Abläufe</vt:lpstr>
      <vt:lpstr>PowerPoint-Präsentation</vt:lpstr>
      <vt:lpstr>PowerPoint-Präsentation</vt:lpstr>
      <vt:lpstr>PowerPoint-Präsentation</vt:lpstr>
      <vt:lpstr>Danke!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Marcel Noir Herd</dc:creator>
  <cp:lastModifiedBy>Marcel Noir Herd</cp:lastModifiedBy>
  <cp:revision>87</cp:revision>
  <dcterms:modified xsi:type="dcterms:W3CDTF">2016-06-02T15:03:11Z</dcterms:modified>
</cp:coreProperties>
</file>