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82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2" r:id="rId17"/>
    <p:sldId id="280" r:id="rId18"/>
    <p:sldId id="270" r:id="rId19"/>
    <p:sldId id="271" r:id="rId20"/>
    <p:sldId id="275" r:id="rId21"/>
    <p:sldId id="281" r:id="rId22"/>
    <p:sldId id="273" r:id="rId23"/>
    <p:sldId id="276" r:id="rId24"/>
    <p:sldId id="277" r:id="rId25"/>
    <p:sldId id="278" r:id="rId26"/>
    <p:sldId id="279" r:id="rId27"/>
    <p:sldId id="283" r:id="rId28"/>
    <p:sldId id="284" r:id="rId29"/>
    <p:sldId id="285" r:id="rId30"/>
    <p:sldId id="287" r:id="rId31"/>
    <p:sldId id="286" r:id="rId3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9" d="100"/>
          <a:sy n="159" d="100"/>
        </p:scale>
        <p:origin x="-21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F2043-E3B8-45A8-983F-6387D47E8BBA}" type="datetimeFigureOut">
              <a:rPr lang="de-DE" smtClean="0"/>
              <a:t>24.05.2016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C8AFA6-E92C-4EF3-92E1-75922C3E67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450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8AFA6-E92C-4EF3-92E1-75922C3E6757}" type="slidenum">
              <a:rPr lang="de-DE" smtClean="0"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8AFA6-E92C-4EF3-92E1-75922C3E6757}" type="slidenum">
              <a:rPr lang="de-DE" smtClean="0"/>
              <a:t>10</a:t>
            </a:fld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8AFA6-E92C-4EF3-92E1-75922C3E6757}" type="slidenum">
              <a:rPr lang="de-DE" smtClean="0"/>
              <a:t>11</a:t>
            </a:fld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8AFA6-E92C-4EF3-92E1-75922C3E6757}" type="slidenum">
              <a:rPr lang="de-DE" smtClean="0"/>
              <a:t>12</a:t>
            </a:fld>
            <a:endParaRPr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8AFA6-E92C-4EF3-92E1-75922C3E6757}" type="slidenum">
              <a:rPr lang="de-DE" smtClean="0"/>
              <a:t>13</a:t>
            </a:fld>
            <a:endParaRPr 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8AFA6-E92C-4EF3-92E1-75922C3E6757}" type="slidenum">
              <a:rPr lang="de-DE" smtClean="0"/>
              <a:t>14</a:t>
            </a:fld>
            <a:endParaRPr lang="de-D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8AFA6-E92C-4EF3-92E1-75922C3E6757}" type="slidenum">
              <a:rPr lang="de-DE" smtClean="0"/>
              <a:t>15</a:t>
            </a:fld>
            <a:endParaRPr lang="de-D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8AFA6-E92C-4EF3-92E1-75922C3E6757}" type="slidenum">
              <a:rPr lang="de-DE" smtClean="0"/>
              <a:t>16</a:t>
            </a:fld>
            <a:endParaRPr lang="de-D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8AFA6-E92C-4EF3-92E1-75922C3E6757}" type="slidenum">
              <a:rPr lang="de-DE" smtClean="0"/>
              <a:t>17</a:t>
            </a:fld>
            <a:endParaRPr lang="de-D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8AFA6-E92C-4EF3-92E1-75922C3E6757}" type="slidenum">
              <a:rPr lang="de-DE" smtClean="0"/>
              <a:t>18</a:t>
            </a:fld>
            <a:endParaRPr lang="de-D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8AFA6-E92C-4EF3-92E1-75922C3E6757}" type="slidenum">
              <a:rPr lang="de-DE" smtClean="0"/>
              <a:t>19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8AFA6-E92C-4EF3-92E1-75922C3E6757}" type="slidenum">
              <a:rPr lang="de-DE" smtClean="0"/>
              <a:t>2</a:t>
            </a:fld>
            <a:endParaRPr lang="de-D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8AFA6-E92C-4EF3-92E1-75922C3E6757}" type="slidenum">
              <a:rPr lang="de-DE" smtClean="0"/>
              <a:t>20</a:t>
            </a:fld>
            <a:endParaRPr lang="de-D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8AFA6-E92C-4EF3-92E1-75922C3E6757}" type="slidenum">
              <a:rPr lang="de-DE" smtClean="0"/>
              <a:t>21</a:t>
            </a:fld>
            <a:endParaRPr lang="de-D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8AFA6-E92C-4EF3-92E1-75922C3E6757}" type="slidenum">
              <a:rPr lang="de-DE" smtClean="0"/>
              <a:t>22</a:t>
            </a:fld>
            <a:endParaRPr lang="de-D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8AFA6-E92C-4EF3-92E1-75922C3E6757}" type="slidenum">
              <a:rPr lang="de-DE" smtClean="0"/>
              <a:t>23</a:t>
            </a:fld>
            <a:endParaRPr lang="de-D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8AFA6-E92C-4EF3-92E1-75922C3E6757}" type="slidenum">
              <a:rPr lang="de-DE" smtClean="0"/>
              <a:t>24</a:t>
            </a:fld>
            <a:endParaRPr lang="de-D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8AFA6-E92C-4EF3-92E1-75922C3E6757}" type="slidenum">
              <a:rPr lang="de-DE" smtClean="0"/>
              <a:t>25</a:t>
            </a:fld>
            <a:endParaRPr lang="de-DE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8AFA6-E92C-4EF3-92E1-75922C3E6757}" type="slidenum">
              <a:rPr lang="de-DE" smtClean="0"/>
              <a:t>26</a:t>
            </a:fld>
            <a:endParaRPr lang="de-DE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8AFA6-E92C-4EF3-92E1-75922C3E6757}" type="slidenum">
              <a:rPr lang="de-DE" smtClean="0"/>
              <a:t>27</a:t>
            </a:fld>
            <a:endParaRPr lang="de-DE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8AFA6-E92C-4EF3-92E1-75922C3E6757}" type="slidenum">
              <a:rPr lang="de-DE" smtClean="0"/>
              <a:t>28</a:t>
            </a:fld>
            <a:endParaRPr lang="de-DE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8AFA6-E92C-4EF3-92E1-75922C3E6757}" type="slidenum">
              <a:rPr lang="de-DE" smtClean="0"/>
              <a:t>29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8AFA6-E92C-4EF3-92E1-75922C3E6757}" type="slidenum">
              <a:rPr lang="de-DE" smtClean="0"/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8AFA6-E92C-4EF3-92E1-75922C3E6757}" type="slidenum">
              <a:rPr lang="de-DE" smtClean="0"/>
              <a:t>30</a:t>
            </a:fld>
            <a:endParaRPr lang="de-DE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8AFA6-E92C-4EF3-92E1-75922C3E6757}" type="slidenum">
              <a:rPr lang="de-DE" smtClean="0"/>
              <a:t>31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8AFA6-E92C-4EF3-92E1-75922C3E6757}" type="slidenum">
              <a:rPr lang="de-DE" smtClean="0"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8AFA6-E92C-4EF3-92E1-75922C3E6757}" type="slidenum">
              <a:rPr lang="de-DE" smtClean="0"/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8AFA6-E92C-4EF3-92E1-75922C3E6757}" type="slidenum">
              <a:rPr lang="de-DE" smtClean="0"/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8AFA6-E92C-4EF3-92E1-75922C3E6757}" type="slidenum">
              <a:rPr lang="de-DE" smtClean="0"/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8AFA6-E92C-4EF3-92E1-75922C3E6757}" type="slidenum">
              <a:rPr lang="de-DE" smtClean="0"/>
              <a:t>8</a:t>
            </a:fld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8AFA6-E92C-4EF3-92E1-75922C3E6757}" type="slidenum">
              <a:rPr lang="de-DE" smtClean="0"/>
              <a:t>9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B92F4-EB70-4991-9218-DA03CD7C1DBB}" type="datetime1">
              <a:rPr lang="de-DE" smtClean="0"/>
              <a:t>24.05.2016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0743-7DAF-40FB-98FE-B4AEA52301F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C762-C927-44BF-91B2-411ADD8A17F1}" type="datetime1">
              <a:rPr lang="de-DE" smtClean="0"/>
              <a:t>24.05.2016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0743-7DAF-40FB-98FE-B4AEA52301F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EF0F-AEA0-406A-8C1D-F87C6C6E7F8D}" type="datetime1">
              <a:rPr lang="de-DE" smtClean="0"/>
              <a:t>24.05.2016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0743-7DAF-40FB-98FE-B4AEA52301F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862E-06B5-4CBB-90FC-E67058137D42}" type="datetime1">
              <a:rPr lang="de-DE" smtClean="0"/>
              <a:t>24.05.2016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0743-7DAF-40FB-98FE-B4AEA52301F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C323-08E9-45CA-9F82-7C4F235C29A5}" type="datetime1">
              <a:rPr lang="de-DE" smtClean="0"/>
              <a:t>24.05.2016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0743-7DAF-40FB-98FE-B4AEA52301F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A437-BEF7-49E6-AA2C-A7C8FDA897B2}" type="datetime1">
              <a:rPr lang="de-DE" smtClean="0"/>
              <a:t>24.05.2016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0743-7DAF-40FB-98FE-B4AEA52301F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AF16A-AEFE-476F-B961-379EE3FC59AA}" type="datetime1">
              <a:rPr lang="de-DE" smtClean="0"/>
              <a:t>24.05.2016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0743-7DAF-40FB-98FE-B4AEA52301F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F5A0-BD08-473C-8B56-9177AB59091F}" type="datetime1">
              <a:rPr lang="de-DE" smtClean="0"/>
              <a:t>24.05.2016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0743-7DAF-40FB-98FE-B4AEA52301F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F6084-F797-409E-9976-3D564A7B8F38}" type="datetime1">
              <a:rPr lang="de-DE" smtClean="0"/>
              <a:t>24.05.2016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0743-7DAF-40FB-98FE-B4AEA52301F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21CF-7C01-4A73-BD9A-DF62C9541BFD}" type="datetime1">
              <a:rPr lang="de-DE" smtClean="0"/>
              <a:t>24.05.2016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0743-7DAF-40FB-98FE-B4AEA52301F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22A78-CD2C-4228-B00E-4DDCA87BBBF2}" type="datetime1">
              <a:rPr lang="de-DE" smtClean="0"/>
              <a:t>24.05.2016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0743-7DAF-40FB-98FE-B4AEA52301F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89AAE-0F42-479D-A673-F7D20FB12D48}" type="datetime1">
              <a:rPr lang="de-DE" smtClean="0"/>
              <a:t>24.05.2016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A0743-7DAF-40FB-98FE-B4AEA52301F1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27584" y="2924944"/>
            <a:ext cx="7772400" cy="1584176"/>
          </a:xfrm>
        </p:spPr>
        <p:txBody>
          <a:bodyPr>
            <a:normAutofit fontScale="90000"/>
          </a:bodyPr>
          <a:lstStyle/>
          <a:p>
            <a:r>
              <a:rPr lang="de-DE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OOT-Projekt:</a:t>
            </a:r>
            <a:br>
              <a:rPr lang="de-DE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</a:br>
            <a:r>
              <a:rPr lang="de-DE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Who </a:t>
            </a:r>
            <a:r>
              <a:rPr lang="de-DE" u="sng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Wants</a:t>
            </a:r>
            <a:r>
              <a:rPr lang="de-DE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de-DE" u="sng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to</a:t>
            </a:r>
            <a:r>
              <a:rPr lang="de-DE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de-DE" u="sng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be</a:t>
            </a:r>
            <a:r>
              <a:rPr lang="de-DE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a </a:t>
            </a:r>
            <a:r>
              <a:rPr lang="de-DE" u="sng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Millionaire</a:t>
            </a:r>
            <a:r>
              <a:rPr lang="de-DE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?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/>
            </a:r>
            <a:b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</a:br>
            <a:r>
              <a:rPr lang="de-DE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(Dt.: Wer wird Millionär?)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31640" y="4725144"/>
            <a:ext cx="6400800" cy="1008112"/>
          </a:xfrm>
        </p:spPr>
        <p:txBody>
          <a:bodyPr>
            <a:normAutofit/>
          </a:bodyPr>
          <a:lstStyle/>
          <a:p>
            <a:r>
              <a:rPr lang="de-DE" sz="2400" dirty="0" smtClean="0">
                <a:solidFill>
                  <a:schemeClr val="accent1">
                    <a:lumMod val="75000"/>
                  </a:schemeClr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Review-Analyse</a:t>
            </a:r>
          </a:p>
          <a:p>
            <a:r>
              <a:rPr lang="de-DE" sz="2400" dirty="0" smtClean="0">
                <a:solidFill>
                  <a:schemeClr val="accent1">
                    <a:lumMod val="75000"/>
                  </a:schemeClr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Gruppe: Millionär</a:t>
            </a:r>
          </a:p>
        </p:txBody>
      </p:sp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251520" y="6309320"/>
          <a:ext cx="86409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0"/>
                <a:gridCol w="43204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Gruppe: Millionär // SS2016 // OOT</a:t>
                      </a:r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Folie: </a:t>
                      </a:r>
                      <a:fld id="{328F9375-978F-43FF-828F-1CDC57A20BD8}" type="slidenum">
                        <a:rPr lang="de-DE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1</a:t>
                      </a:fld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169513"/>
            <a:ext cx="2844527" cy="2395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251520" y="6309320"/>
          <a:ext cx="86409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0"/>
                <a:gridCol w="43204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Gruppe: Millionär // SS2016 // OOT</a:t>
                      </a:r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Folie: </a:t>
                      </a:r>
                      <a:fld id="{328F9375-978F-43FF-828F-1CDC57A20BD8}" type="slidenum">
                        <a:rPr lang="de-DE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10</a:t>
                      </a:fld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395536" y="188640"/>
          <a:ext cx="84969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0"/>
                <a:gridCol w="3456384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Projekt: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Who </a:t>
                      </a:r>
                      <a:r>
                        <a:rPr lang="de-D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Wants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to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be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a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Millionaire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?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Teil: Funktionale Anforderungen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feld 14"/>
          <p:cNvSpPr txBox="1"/>
          <p:nvPr/>
        </p:nvSpPr>
        <p:spPr>
          <a:xfrm>
            <a:off x="1115616" y="980728"/>
            <a:ext cx="8028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BESCHREIBUNG DER ANFORDERUNGEN</a:t>
            </a:r>
            <a:endParaRPr lang="de-DE" sz="3200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878632"/>
            <a:ext cx="678160" cy="67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feld 8"/>
          <p:cNvSpPr txBox="1"/>
          <p:nvPr/>
        </p:nvSpPr>
        <p:spPr>
          <a:xfrm>
            <a:off x="323528" y="1700808"/>
            <a:ext cx="5328592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de-DE" dirty="0"/>
              <a:t> 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Wählt ein Spieler die </a:t>
            </a:r>
            <a:r>
              <a:rPr lang="de-DE" dirty="0" smtClean="0">
                <a:solidFill>
                  <a:srgbClr val="00B05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richtige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Antwort steigt sein potenzieller Gewinn in Abhängigkeit von der beantworteten Frage </a:t>
            </a:r>
          </a:p>
          <a:p>
            <a:pPr>
              <a:lnSpc>
                <a:spcPct val="150000"/>
              </a:lnSpc>
              <a:spcBef>
                <a:spcPts val="1800"/>
              </a:spcBef>
              <a:buFont typeface="Courier New" pitchFamily="49" charset="0"/>
              <a:buChar char="o"/>
            </a:pP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Wählt ein Spieler die </a:t>
            </a:r>
            <a:r>
              <a:rPr lang="de-DE" dirty="0" smtClean="0">
                <a:solidFill>
                  <a:srgbClr val="FF000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falsche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Antwort so gewinnt er den Betrag seines zuletzt erreichten </a:t>
            </a:r>
            <a:r>
              <a:rPr lang="de-DE" b="1" dirty="0" smtClean="0">
                <a:solidFill>
                  <a:srgbClr val="0070C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Checkpoints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und das Spiel ist beendet</a:t>
            </a:r>
          </a:p>
        </p:txBody>
      </p:sp>
      <p:graphicFrame>
        <p:nvGraphicFramePr>
          <p:cNvPr id="7" name="Tabelle 6"/>
          <p:cNvGraphicFramePr>
            <a:graphicFrameLocks noGrp="1"/>
          </p:cNvGraphicFramePr>
          <p:nvPr/>
        </p:nvGraphicFramePr>
        <p:xfrm>
          <a:off x="6156176" y="1556792"/>
          <a:ext cx="2471936" cy="45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5792"/>
                <a:gridCol w="1296144"/>
              </a:tblGrid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15.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€1,000,000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14.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€500,000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13.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€125,000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12.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€64,000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11. Frage 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€32,000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rgbClr val="0070C0"/>
                          </a:solidFill>
                        </a:rPr>
                        <a:t>10. Frage</a:t>
                      </a:r>
                      <a:endParaRPr lang="de-DE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rgbClr val="0070C0"/>
                          </a:solidFill>
                        </a:rPr>
                        <a:t>€16,000</a:t>
                      </a:r>
                      <a:endParaRPr lang="de-DE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9.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€8,000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8.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€4,000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7.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€2,000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6.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€1,000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rgbClr val="0070C0"/>
                          </a:solidFill>
                        </a:rPr>
                        <a:t>5. Frage</a:t>
                      </a:r>
                      <a:endParaRPr lang="de-DE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rgbClr val="0070C0"/>
                          </a:solidFill>
                        </a:rPr>
                        <a:t>€500</a:t>
                      </a:r>
                      <a:endParaRPr lang="de-DE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4.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€300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3.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€200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2.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€100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rgbClr val="0070C0"/>
                          </a:solidFill>
                        </a:rPr>
                        <a:t>1. Frage </a:t>
                      </a:r>
                      <a:endParaRPr lang="de-DE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rgbClr val="0070C0"/>
                          </a:solidFill>
                        </a:rPr>
                        <a:t>€50</a:t>
                      </a:r>
                      <a:endParaRPr lang="de-DE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4869160"/>
            <a:ext cx="569729" cy="103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feld 9"/>
          <p:cNvSpPr txBox="1"/>
          <p:nvPr/>
        </p:nvSpPr>
        <p:spPr>
          <a:xfrm>
            <a:off x="1187624" y="4869160"/>
            <a:ext cx="4608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Ein</a:t>
            </a:r>
            <a:r>
              <a:rPr lang="de-DE" b="1" dirty="0" smtClean="0">
                <a:solidFill>
                  <a:srgbClr val="0070C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Checkpoint </a:t>
            </a:r>
            <a:r>
              <a:rPr lang="de-DE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gilt als eine spezielle Frage welche, wenn der Spieler sie richtig beantwortet hat den jeweilig angezeigten Gewinn garantiert.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251520" y="6309320"/>
          <a:ext cx="86409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0"/>
                <a:gridCol w="43204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Gruppe: Millionär // SS2016 // OOT</a:t>
                      </a:r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Folie: </a:t>
                      </a:r>
                      <a:fld id="{328F9375-978F-43FF-828F-1CDC57A20BD8}" type="slidenum">
                        <a:rPr lang="de-DE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11</a:t>
                      </a:fld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395536" y="188640"/>
          <a:ext cx="84969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0"/>
                <a:gridCol w="3456384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Projekt: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Who </a:t>
                      </a:r>
                      <a:r>
                        <a:rPr lang="de-D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Wants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to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be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a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Millionaire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?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Teil: Funktionale Anforderungen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feld 14"/>
          <p:cNvSpPr txBox="1"/>
          <p:nvPr/>
        </p:nvSpPr>
        <p:spPr>
          <a:xfrm>
            <a:off x="1115616" y="980728"/>
            <a:ext cx="8028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BESCHREIBUNG DER ANFORDERUNGEN</a:t>
            </a:r>
            <a:endParaRPr lang="de-DE" sz="3200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878632"/>
            <a:ext cx="678160" cy="67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feld 8"/>
          <p:cNvSpPr txBox="1"/>
          <p:nvPr/>
        </p:nvSpPr>
        <p:spPr>
          <a:xfrm>
            <a:off x="323528" y="1700808"/>
            <a:ext cx="532859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de-DE" dirty="0"/>
              <a:t> 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Dem Spieler stehen bei jeder Fragestellung die Alternativen eines </a:t>
            </a:r>
            <a:r>
              <a:rPr lang="de-DE" b="1" dirty="0" smtClean="0">
                <a:solidFill>
                  <a:srgbClr val="0070C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Jokers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(soweit er diesen noch nicht angewendet hat) oder das </a:t>
            </a:r>
            <a:r>
              <a:rPr lang="de-DE" b="1" dirty="0" smtClean="0">
                <a:solidFill>
                  <a:srgbClr val="0070C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Spiel zu verlassen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und seinen aktuellen Gewinn mitzunehmen, zur Verfügung.  </a:t>
            </a:r>
          </a:p>
        </p:txBody>
      </p:sp>
      <p:graphicFrame>
        <p:nvGraphicFramePr>
          <p:cNvPr id="7" name="Tabelle 6"/>
          <p:cNvGraphicFramePr>
            <a:graphicFrameLocks noGrp="1"/>
          </p:cNvGraphicFramePr>
          <p:nvPr/>
        </p:nvGraphicFramePr>
        <p:xfrm>
          <a:off x="6156176" y="1556792"/>
          <a:ext cx="2471936" cy="45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5792"/>
                <a:gridCol w="1296144"/>
              </a:tblGrid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15.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€1,000,000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14.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€500,000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13.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€125,000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12.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€64,000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11. Frage 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€32,000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rgbClr val="0070C0"/>
                          </a:solidFill>
                        </a:rPr>
                        <a:t>10. Frage</a:t>
                      </a:r>
                      <a:endParaRPr lang="de-DE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rgbClr val="0070C0"/>
                          </a:solidFill>
                        </a:rPr>
                        <a:t>€16,000</a:t>
                      </a:r>
                      <a:endParaRPr lang="de-DE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9.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€8,000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8.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€4,000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7.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€2,000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6.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€1,000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rgbClr val="0070C0"/>
                          </a:solidFill>
                        </a:rPr>
                        <a:t>5. Frage</a:t>
                      </a:r>
                      <a:endParaRPr lang="de-DE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rgbClr val="0070C0"/>
                          </a:solidFill>
                        </a:rPr>
                        <a:t>€500</a:t>
                      </a:r>
                      <a:endParaRPr lang="de-DE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4.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€300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3.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€200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2.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€100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rgbClr val="0070C0"/>
                          </a:solidFill>
                        </a:rPr>
                        <a:t>1. Frage </a:t>
                      </a:r>
                      <a:endParaRPr lang="de-DE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rgbClr val="0070C0"/>
                          </a:solidFill>
                        </a:rPr>
                        <a:t>€50</a:t>
                      </a:r>
                      <a:endParaRPr lang="de-DE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251520" y="6309320"/>
          <a:ext cx="86409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0"/>
                <a:gridCol w="43204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Gruppe: Millionär // SS2016 // OOT</a:t>
                      </a:r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Folie: </a:t>
                      </a:r>
                      <a:fld id="{328F9375-978F-43FF-828F-1CDC57A20BD8}" type="slidenum">
                        <a:rPr lang="de-DE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12</a:t>
                      </a:fld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395536" y="188640"/>
          <a:ext cx="84969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0"/>
                <a:gridCol w="3456384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Projekt: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Who </a:t>
                      </a:r>
                      <a:r>
                        <a:rPr lang="de-D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Wants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to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be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a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Millionaire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?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Teil: Funktionale Anforderungen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feld 14"/>
          <p:cNvSpPr txBox="1"/>
          <p:nvPr/>
        </p:nvSpPr>
        <p:spPr>
          <a:xfrm>
            <a:off x="1115616" y="980728"/>
            <a:ext cx="8028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BESCHREIBUNG DER ANFORDERUNGEN</a:t>
            </a:r>
            <a:endParaRPr lang="de-DE" sz="3200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878632"/>
            <a:ext cx="678160" cy="67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feld 8"/>
          <p:cNvSpPr txBox="1"/>
          <p:nvPr/>
        </p:nvSpPr>
        <p:spPr>
          <a:xfrm>
            <a:off x="323528" y="1700808"/>
            <a:ext cx="5328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de-DE" dirty="0"/>
              <a:t> 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Es stehen dem Spieler insgesamt 3 Joker zur Verfügung:</a:t>
            </a:r>
          </a:p>
        </p:txBody>
      </p:sp>
      <p:graphicFrame>
        <p:nvGraphicFramePr>
          <p:cNvPr id="7" name="Tabelle 6"/>
          <p:cNvGraphicFramePr>
            <a:graphicFrameLocks noGrp="1"/>
          </p:cNvGraphicFramePr>
          <p:nvPr/>
        </p:nvGraphicFramePr>
        <p:xfrm>
          <a:off x="6156176" y="1556792"/>
          <a:ext cx="2471936" cy="45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5792"/>
                <a:gridCol w="1296144"/>
              </a:tblGrid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15.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€1,000,000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14.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€500,000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13.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€125,000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12.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€64,000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11. Frage 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€32,000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rgbClr val="0070C0"/>
                          </a:solidFill>
                        </a:rPr>
                        <a:t>10. Frage</a:t>
                      </a:r>
                      <a:endParaRPr lang="de-DE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rgbClr val="0070C0"/>
                          </a:solidFill>
                        </a:rPr>
                        <a:t>€16,000</a:t>
                      </a:r>
                      <a:endParaRPr lang="de-DE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9.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€8,000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8.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€4,000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7.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€2,000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6.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€1,000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rgbClr val="0070C0"/>
                          </a:solidFill>
                        </a:rPr>
                        <a:t>5. Frage</a:t>
                      </a:r>
                      <a:endParaRPr lang="de-DE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rgbClr val="0070C0"/>
                          </a:solidFill>
                        </a:rPr>
                        <a:t>€500</a:t>
                      </a:r>
                      <a:endParaRPr lang="de-DE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4.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€300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3.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€200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2.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€100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rgbClr val="0070C0"/>
                          </a:solidFill>
                        </a:rPr>
                        <a:t>1. Frage </a:t>
                      </a:r>
                      <a:endParaRPr lang="de-DE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rgbClr val="0070C0"/>
                          </a:solidFill>
                        </a:rPr>
                        <a:t>€50</a:t>
                      </a:r>
                      <a:endParaRPr lang="de-DE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251520" y="6309320"/>
          <a:ext cx="86409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0"/>
                <a:gridCol w="43204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Gruppe: Millionär // SS2016 // OOT</a:t>
                      </a:r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Folie: </a:t>
                      </a:r>
                      <a:fld id="{328F9375-978F-43FF-828F-1CDC57A20BD8}" type="slidenum">
                        <a:rPr lang="de-DE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13</a:t>
                      </a:fld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395536" y="188640"/>
          <a:ext cx="84969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0"/>
                <a:gridCol w="3456384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Projekt: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Who </a:t>
                      </a:r>
                      <a:r>
                        <a:rPr lang="de-D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Wants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to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be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a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Millionaire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?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Teil: Funktionale Anforderungen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feld 14"/>
          <p:cNvSpPr txBox="1"/>
          <p:nvPr/>
        </p:nvSpPr>
        <p:spPr>
          <a:xfrm>
            <a:off x="1115616" y="980728"/>
            <a:ext cx="8028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BESCHREIBUNG DER ANFORDERUNGEN</a:t>
            </a:r>
            <a:endParaRPr lang="de-DE" sz="3200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878632"/>
            <a:ext cx="678160" cy="67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feld 8"/>
          <p:cNvSpPr txBox="1"/>
          <p:nvPr/>
        </p:nvSpPr>
        <p:spPr>
          <a:xfrm>
            <a:off x="323528" y="1700808"/>
            <a:ext cx="5328592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de-DE" dirty="0"/>
              <a:t> 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Es stehen dem Spieler insgesamt 3 Joker zur Verfügung: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buFont typeface="Courier New" pitchFamily="49" charset="0"/>
              <a:buChar char="o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Der 50/50 Joker: Deaktiviert zwei falsche Antwortmöglichkeiten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76256" y="2276872"/>
            <a:ext cx="1357536" cy="2111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251520" y="6309320"/>
          <a:ext cx="86409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0"/>
                <a:gridCol w="43204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Gruppe: Millionär // SS2016 // OOT</a:t>
                      </a:r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Folie: </a:t>
                      </a:r>
                      <a:fld id="{328F9375-978F-43FF-828F-1CDC57A20BD8}" type="slidenum">
                        <a:rPr lang="de-DE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14</a:t>
                      </a:fld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395536" y="188640"/>
          <a:ext cx="84969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0"/>
                <a:gridCol w="3456384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Projekt: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Who </a:t>
                      </a:r>
                      <a:r>
                        <a:rPr lang="de-D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Wants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to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be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a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Millionaire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?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Teil: Funktionale Anforderungen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feld 14"/>
          <p:cNvSpPr txBox="1"/>
          <p:nvPr/>
        </p:nvSpPr>
        <p:spPr>
          <a:xfrm>
            <a:off x="1115616" y="980728"/>
            <a:ext cx="8028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BESCHREIBUNG DER ANFORDERUNGEN</a:t>
            </a:r>
            <a:endParaRPr lang="de-DE" sz="3200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878632"/>
            <a:ext cx="678160" cy="67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feld 8"/>
          <p:cNvSpPr txBox="1"/>
          <p:nvPr/>
        </p:nvSpPr>
        <p:spPr>
          <a:xfrm>
            <a:off x="323528" y="1700808"/>
            <a:ext cx="5328592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de-DE" dirty="0"/>
              <a:t> 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Es stehen dem Spieler insgesamt 3 Joker zur Verfügung: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buFont typeface="Courier New" pitchFamily="49" charset="0"/>
              <a:buChar char="o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Der 50/50 Joker: Deaktiviert zwei falsche Antwortmöglichkeiten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buFont typeface="Courier New" pitchFamily="49" charset="0"/>
              <a:buChar char="o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Der Telefonjoker: 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mpfiehlt dem Spieler eine Antwortmöglichkeit oder keine wenn er sich selbst nicht sicher ist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76256" y="2348880"/>
            <a:ext cx="1583455" cy="217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251520" y="6309320"/>
          <a:ext cx="86409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0"/>
                <a:gridCol w="43204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Gruppe: Millionär // SS2016 // OOT</a:t>
                      </a:r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Folie: </a:t>
                      </a:r>
                      <a:fld id="{328F9375-978F-43FF-828F-1CDC57A20BD8}" type="slidenum">
                        <a:rPr lang="de-DE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15</a:t>
                      </a:fld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395536" y="188640"/>
          <a:ext cx="84969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0"/>
                <a:gridCol w="3456384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Projekt: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Who </a:t>
                      </a:r>
                      <a:r>
                        <a:rPr lang="de-D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Wants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to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be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a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Millionaire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?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Teil: Funktionale Anforderungen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feld 14"/>
          <p:cNvSpPr txBox="1"/>
          <p:nvPr/>
        </p:nvSpPr>
        <p:spPr>
          <a:xfrm>
            <a:off x="1115616" y="980728"/>
            <a:ext cx="8028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BESCHREIBUNG DER ANFORDERUNGEN</a:t>
            </a:r>
            <a:endParaRPr lang="de-DE" sz="3200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878632"/>
            <a:ext cx="678160" cy="67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feld 8"/>
          <p:cNvSpPr txBox="1"/>
          <p:nvPr/>
        </p:nvSpPr>
        <p:spPr>
          <a:xfrm>
            <a:off x="323528" y="1700808"/>
            <a:ext cx="5328592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de-DE" dirty="0"/>
              <a:t> 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Es stehen dem Spieler insgesamt 3 Joker zur Verfügung: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buFont typeface="Courier New" pitchFamily="49" charset="0"/>
              <a:buChar char="o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Der 50/50 Joker: Deaktiviert zwei falsche Antwortmöglichkeiten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buFont typeface="Courier New" pitchFamily="49" charset="0"/>
              <a:buChar char="o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Der Telefonjoker: Empfiehlt dem Spieler eine Antwortmöglichkeit oder keine wenn er sich selbst nicht sicher ist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buFont typeface="Courier New" pitchFamily="49" charset="0"/>
              <a:buChar char="o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Der Publikumsjoker: Startet eine Publikumsumfrage wobei eine Statistik aus allen Antworten erzeugt wird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44208" y="2708920"/>
            <a:ext cx="2306216" cy="2128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251520" y="6309320"/>
          <a:ext cx="86409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0"/>
                <a:gridCol w="43204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Gruppe: Millionär // SS2016 // OOT</a:t>
                      </a:r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Folie: </a:t>
                      </a:r>
                      <a:fld id="{328F9375-978F-43FF-828F-1CDC57A20BD8}" type="slidenum">
                        <a:rPr lang="de-DE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16</a:t>
                      </a:fld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395536" y="188640"/>
          <a:ext cx="84969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0"/>
                <a:gridCol w="3456384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Projekt: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Who </a:t>
                      </a:r>
                      <a:r>
                        <a:rPr lang="de-D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Wants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to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be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a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Millionaire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?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Teil: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Use-Case Diagramm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692696"/>
            <a:ext cx="8856984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251520" y="6309320"/>
          <a:ext cx="86409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0"/>
                <a:gridCol w="43204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Gruppe: Millionär // SS2016 // OOT</a:t>
                      </a:r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Folie: </a:t>
                      </a:r>
                      <a:fld id="{328F9375-978F-43FF-828F-1CDC57A20BD8}" type="slidenum">
                        <a:rPr lang="de-DE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17</a:t>
                      </a:fld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395536" y="188640"/>
          <a:ext cx="84969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48472"/>
                <a:gridCol w="4248472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Projekt: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Who </a:t>
                      </a:r>
                      <a:r>
                        <a:rPr lang="de-D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Wants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to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be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a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Millionaire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?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Teil: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Aktivitätsdiagramm –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Gameplay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484784"/>
            <a:ext cx="8657526" cy="3133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251520" y="6309320"/>
          <a:ext cx="86409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0"/>
                <a:gridCol w="43204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Gruppe: Millionär // SS2016 // OOT</a:t>
                      </a:r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Folie: </a:t>
                      </a:r>
                      <a:fld id="{328F9375-978F-43FF-828F-1CDC57A20BD8}" type="slidenum">
                        <a:rPr lang="de-DE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18</a:t>
                      </a:fld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395536" y="188640"/>
          <a:ext cx="84969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0"/>
                <a:gridCol w="3456384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Projekt: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Who </a:t>
                      </a:r>
                      <a:r>
                        <a:rPr lang="de-D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Wants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to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be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a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Millionaire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?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Teil: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Use-Case Diagramm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692696"/>
            <a:ext cx="8856984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251520" y="6309320"/>
          <a:ext cx="86409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0"/>
                <a:gridCol w="43204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Gruppe: Millionär // SS2016 // OOT</a:t>
                      </a:r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Folie: </a:t>
                      </a:r>
                      <a:fld id="{328F9375-978F-43FF-828F-1CDC57A20BD8}" type="slidenum">
                        <a:rPr lang="de-DE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19</a:t>
                      </a:fld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395536" y="188640"/>
          <a:ext cx="84969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0"/>
                <a:gridCol w="3456384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Projekt: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Who </a:t>
                      </a:r>
                      <a:r>
                        <a:rPr lang="de-D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Wants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to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be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a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Millionaire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?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Teil: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Use-Case Diagramm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692696"/>
            <a:ext cx="8856984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hteck 6"/>
          <p:cNvSpPr/>
          <p:nvPr/>
        </p:nvSpPr>
        <p:spPr>
          <a:xfrm>
            <a:off x="683568" y="3933056"/>
            <a:ext cx="1368152" cy="93610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251520" y="6309320"/>
          <a:ext cx="86409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0"/>
                <a:gridCol w="43204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Gruppe: Millionär // SS2016 // OOT</a:t>
                      </a:r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Folie: </a:t>
                      </a:r>
                      <a:fld id="{328F9375-978F-43FF-828F-1CDC57A20BD8}" type="slidenum">
                        <a:rPr lang="de-DE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2</a:t>
                      </a:fld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395536" y="188640"/>
          <a:ext cx="84969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0"/>
                <a:gridCol w="3456384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Projekt: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Who </a:t>
                      </a:r>
                      <a:r>
                        <a:rPr lang="de-D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Wants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to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be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a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Millionaire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?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Teil: Inhalte 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feld 14"/>
          <p:cNvSpPr txBox="1"/>
          <p:nvPr/>
        </p:nvSpPr>
        <p:spPr>
          <a:xfrm>
            <a:off x="1115616" y="980728"/>
            <a:ext cx="7056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INHALTE</a:t>
            </a:r>
            <a:endParaRPr lang="de-DE" sz="4000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952222"/>
            <a:ext cx="530185" cy="748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feld 16"/>
          <p:cNvSpPr txBox="1"/>
          <p:nvPr/>
        </p:nvSpPr>
        <p:spPr>
          <a:xfrm>
            <a:off x="467544" y="2060848"/>
            <a:ext cx="84249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de-DE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Funktionale Anforderungen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de-DE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Beschreibung der Anforderungen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de-DE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de-DE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Use Case Diagramm (Generell)</a:t>
            </a:r>
          </a:p>
          <a:p>
            <a:pPr lvl="2">
              <a:lnSpc>
                <a:spcPct val="150000"/>
              </a:lnSpc>
              <a:buFontTx/>
              <a:buChar char="-"/>
            </a:pPr>
            <a:r>
              <a:rPr lang="de-DE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de-DE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Aktivitätsdiagramm: General </a:t>
            </a:r>
            <a:r>
              <a:rPr lang="de-DE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Gameplay</a:t>
            </a:r>
            <a:endParaRPr lang="de-DE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  <a:p>
            <a:pPr lvl="2">
              <a:lnSpc>
                <a:spcPct val="150000"/>
              </a:lnSpc>
              <a:buFontTx/>
              <a:buChar char="-"/>
            </a:pPr>
            <a:r>
              <a:rPr lang="de-DE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de-DE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Aktivitätsdiagramme (</a:t>
            </a:r>
            <a:r>
              <a:rPr lang="de-DE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Cashes</a:t>
            </a:r>
            <a:r>
              <a:rPr lang="de-DE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Out, </a:t>
            </a:r>
            <a:r>
              <a:rPr lang="de-DE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Uses</a:t>
            </a:r>
            <a:r>
              <a:rPr lang="de-DE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Joker, </a:t>
            </a:r>
            <a:r>
              <a:rPr lang="de-DE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Submits</a:t>
            </a:r>
            <a:r>
              <a:rPr lang="de-DE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de-DE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Answer</a:t>
            </a:r>
            <a:r>
              <a:rPr lang="de-DE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251520" y="6309320"/>
          <a:ext cx="86409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0"/>
                <a:gridCol w="43204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Gruppe: Millionär // SS2016 // OOT</a:t>
                      </a:r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Folie: </a:t>
                      </a:r>
                      <a:fld id="{328F9375-978F-43FF-828F-1CDC57A20BD8}" type="slidenum">
                        <a:rPr lang="de-DE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20</a:t>
                      </a:fld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395536" y="188640"/>
          <a:ext cx="84969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0"/>
                <a:gridCol w="3456384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Projekt: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Who </a:t>
                      </a:r>
                      <a:r>
                        <a:rPr lang="de-D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Wants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to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be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a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Millionaire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?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Teil: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Activity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–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Cashes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Out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8700" y="693738"/>
            <a:ext cx="7086600" cy="547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251520" y="6309320"/>
          <a:ext cx="86409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0"/>
                <a:gridCol w="43204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Gruppe: Millionär // SS2016 // OOT</a:t>
                      </a:r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Folie: </a:t>
                      </a:r>
                      <a:fld id="{328F9375-978F-43FF-828F-1CDC57A20BD8}" type="slidenum">
                        <a:rPr lang="de-DE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21</a:t>
                      </a:fld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395536" y="188640"/>
          <a:ext cx="84969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0"/>
                <a:gridCol w="3456384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Projekt: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Who </a:t>
                      </a:r>
                      <a:r>
                        <a:rPr lang="de-D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Wants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to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be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a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Millionaire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?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Teil: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Use-Case Diagramm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692696"/>
            <a:ext cx="8856984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251520" y="6309320"/>
          <a:ext cx="86409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0"/>
                <a:gridCol w="43204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Gruppe: Millionär // SS2016 // OOT</a:t>
                      </a:r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Folie: </a:t>
                      </a:r>
                      <a:fld id="{328F9375-978F-43FF-828F-1CDC57A20BD8}" type="slidenum">
                        <a:rPr lang="de-DE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22</a:t>
                      </a:fld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395536" y="188640"/>
          <a:ext cx="84969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0"/>
                <a:gridCol w="3456384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Projekt: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Who </a:t>
                      </a:r>
                      <a:r>
                        <a:rPr lang="de-D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Wants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to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be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a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Millionaire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?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Teil: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Use-Case Diagramm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692696"/>
            <a:ext cx="8856984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hteck 13"/>
          <p:cNvSpPr/>
          <p:nvPr/>
        </p:nvSpPr>
        <p:spPr>
          <a:xfrm>
            <a:off x="2339752" y="4005064"/>
            <a:ext cx="1152128" cy="72008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251520" y="6309320"/>
          <a:ext cx="86409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0"/>
                <a:gridCol w="43204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Gruppe: Millionär // SS2016 // OOT</a:t>
                      </a:r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Folie: </a:t>
                      </a:r>
                      <a:fld id="{328F9375-978F-43FF-828F-1CDC57A20BD8}" type="slidenum">
                        <a:rPr lang="de-DE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23</a:t>
                      </a:fld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395536" y="188640"/>
          <a:ext cx="84969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0"/>
                <a:gridCol w="3456384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Projekt: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Who </a:t>
                      </a:r>
                      <a:r>
                        <a:rPr lang="de-D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Wants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to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be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a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Millionaire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?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Teil: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Activity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–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Uses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Joker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959" y="922925"/>
            <a:ext cx="8888537" cy="4954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251520" y="6309320"/>
          <a:ext cx="86409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0"/>
                <a:gridCol w="43204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Gruppe: Millionär // SS2016 // OOT</a:t>
                      </a:r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Folie: </a:t>
                      </a:r>
                      <a:fld id="{328F9375-978F-43FF-828F-1CDC57A20BD8}" type="slidenum">
                        <a:rPr lang="de-DE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24</a:t>
                      </a:fld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395536" y="188640"/>
          <a:ext cx="84969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0"/>
                <a:gridCol w="3456384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Projekt: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Who </a:t>
                      </a:r>
                      <a:r>
                        <a:rPr lang="de-D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Wants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to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be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a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Millionaire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?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Teil: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Use-Case Diagramm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692696"/>
            <a:ext cx="8856984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251520" y="6309320"/>
          <a:ext cx="86409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0"/>
                <a:gridCol w="43204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Gruppe: Millionär // SS2016 // OOT</a:t>
                      </a:r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Folie: </a:t>
                      </a:r>
                      <a:fld id="{328F9375-978F-43FF-828F-1CDC57A20BD8}" type="slidenum">
                        <a:rPr lang="de-DE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25</a:t>
                      </a:fld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395536" y="188640"/>
          <a:ext cx="84969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0"/>
                <a:gridCol w="3456384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Projekt: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Who </a:t>
                      </a:r>
                      <a:r>
                        <a:rPr lang="de-D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Wants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to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be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a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Millionaire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?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Teil: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Use-Case Diagramm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692696"/>
            <a:ext cx="8856984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hteck 4"/>
          <p:cNvSpPr/>
          <p:nvPr/>
        </p:nvSpPr>
        <p:spPr>
          <a:xfrm>
            <a:off x="3995936" y="4005064"/>
            <a:ext cx="1080120" cy="64807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251520" y="6309320"/>
          <a:ext cx="86409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0"/>
                <a:gridCol w="43204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Gruppe: Millionär // SS2016 // OOT</a:t>
                      </a:r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Folie: </a:t>
                      </a:r>
                      <a:fld id="{328F9375-978F-43FF-828F-1CDC57A20BD8}" type="slidenum">
                        <a:rPr lang="de-DE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26</a:t>
                      </a:fld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395536" y="188640"/>
          <a:ext cx="84969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0"/>
                <a:gridCol w="3456384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Projekt: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Who </a:t>
                      </a:r>
                      <a:r>
                        <a:rPr lang="de-D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Wants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to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be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a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Millionaire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?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Teil: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Activity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–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Submits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Answer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016" y="980795"/>
            <a:ext cx="8820472" cy="453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251520" y="6309320"/>
          <a:ext cx="86409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0"/>
                <a:gridCol w="43204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Gruppe: Millionär // SS2016 // OOT</a:t>
                      </a:r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Folie: </a:t>
                      </a:r>
                      <a:fld id="{328F9375-978F-43FF-828F-1CDC57A20BD8}" type="slidenum">
                        <a:rPr lang="de-DE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27</a:t>
                      </a:fld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395536" y="188640"/>
          <a:ext cx="84969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0"/>
                <a:gridCol w="3456384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Projekt: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Who </a:t>
                      </a:r>
                      <a:r>
                        <a:rPr lang="de-D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Wants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to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be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a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Millionaire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?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Teil: Erweiterte Funktionalität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feld 14"/>
          <p:cNvSpPr txBox="1"/>
          <p:nvPr/>
        </p:nvSpPr>
        <p:spPr>
          <a:xfrm>
            <a:off x="1115616" y="980728"/>
            <a:ext cx="8028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FRAGENKATALOG IN EINER DATENBANK</a:t>
            </a:r>
            <a:endParaRPr lang="de-DE" sz="3200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323528" y="2348880"/>
            <a:ext cx="828092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de-DE" dirty="0"/>
              <a:t> 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Alle Fragen werden in einer zentralen Datenbank gespeichert</a:t>
            </a:r>
          </a:p>
          <a:p>
            <a:pPr>
              <a:lnSpc>
                <a:spcPct val="150000"/>
              </a:lnSpc>
              <a:spcBef>
                <a:spcPts val="1800"/>
              </a:spcBef>
              <a:buFont typeface="Courier New" pitchFamily="49" charset="0"/>
              <a:buChar char="o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Die Fragen sollen nach Schwierigkeit sortiert werden können</a:t>
            </a:r>
          </a:p>
          <a:p>
            <a:pPr>
              <a:lnSpc>
                <a:spcPct val="150000"/>
              </a:lnSpc>
              <a:spcBef>
                <a:spcPts val="1800"/>
              </a:spcBef>
              <a:buFont typeface="Courier New" pitchFamily="49" charset="0"/>
              <a:buChar char="o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Im Fall, dass keine Verbindung zu der Datenbank aufgebaut werden kann, soll eine lokale Datenbank als Ersatz verwendet werden können.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836712"/>
            <a:ext cx="557678" cy="743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251520" y="6309320"/>
          <a:ext cx="86409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0"/>
                <a:gridCol w="43204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Gruppe: Millionär // SS2016 // OOT</a:t>
                      </a:r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Folie: </a:t>
                      </a:r>
                      <a:fld id="{328F9375-978F-43FF-828F-1CDC57A20BD8}" type="slidenum">
                        <a:rPr lang="de-DE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28</a:t>
                      </a:fld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395536" y="188640"/>
          <a:ext cx="84969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0"/>
                <a:gridCol w="3456384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Projekt: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Who </a:t>
                      </a:r>
                      <a:r>
                        <a:rPr lang="de-D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Wants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to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be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a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Millionaire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?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Teil: Erweiterte Funktionalität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feld 14"/>
          <p:cNvSpPr txBox="1"/>
          <p:nvPr/>
        </p:nvSpPr>
        <p:spPr>
          <a:xfrm>
            <a:off x="1115616" y="980728"/>
            <a:ext cx="8028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HIGHSCORE VERWALTUNG</a:t>
            </a:r>
            <a:endParaRPr lang="de-DE" sz="3200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323528" y="2348880"/>
            <a:ext cx="828092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de-DE" dirty="0"/>
              <a:t> 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Das Spiel soll es dem Nutzer erlauben, seine erreichten Gewinne zu Speichern und mit anderen Nutzern zu vergleichen</a:t>
            </a:r>
          </a:p>
          <a:p>
            <a:pPr>
              <a:lnSpc>
                <a:spcPct val="150000"/>
              </a:lnSpc>
              <a:spcBef>
                <a:spcPts val="1800"/>
              </a:spcBef>
              <a:buFont typeface="Courier New" pitchFamily="49" charset="0"/>
              <a:buChar char="o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Die Highscores sollen innerhalb der zentralen Datenbank verwaltet werden</a:t>
            </a:r>
          </a:p>
          <a:p>
            <a:pPr>
              <a:lnSpc>
                <a:spcPct val="150000"/>
              </a:lnSpc>
              <a:spcBef>
                <a:spcPts val="1800"/>
              </a:spcBef>
              <a:buFont typeface="Courier New" pitchFamily="49" charset="0"/>
              <a:buChar char="o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Es soll möglich sein, die besten zehn Highscores einzusehen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908720"/>
            <a:ext cx="633091" cy="633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251520" y="6309320"/>
          <a:ext cx="86409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0"/>
                <a:gridCol w="43204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Gruppe: Millionär // SS2016 // OOT</a:t>
                      </a:r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Folie: </a:t>
                      </a:r>
                      <a:fld id="{328F9375-978F-43FF-828F-1CDC57A20BD8}" type="slidenum">
                        <a:rPr lang="de-DE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29</a:t>
                      </a:fld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395536" y="188640"/>
          <a:ext cx="84969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48472"/>
                <a:gridCol w="4248472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Projekt: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Who </a:t>
                      </a:r>
                      <a:r>
                        <a:rPr lang="de-D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Wants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to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be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a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Millionaire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?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Teil: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Nicht Funktionale Anforderungen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feld 14"/>
          <p:cNvSpPr txBox="1"/>
          <p:nvPr/>
        </p:nvSpPr>
        <p:spPr>
          <a:xfrm>
            <a:off x="1115616" y="980728"/>
            <a:ext cx="8028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VORGEGEBENE NFRs</a:t>
            </a:r>
            <a:endParaRPr lang="de-DE" sz="3200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323528" y="2204864"/>
            <a:ext cx="82809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de-DE" dirty="0"/>
              <a:t> 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Die Implementierung soll in Java erfolgen inklusive der Oberflächen mit dem Swing-</a:t>
            </a:r>
            <a:r>
              <a:rPr lang="de-DE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Toolkit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.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Der Source-Code soll mit </a:t>
            </a:r>
            <a:r>
              <a:rPr lang="de-DE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JavaDoc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kommentiert werden.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Das System soll mittels mehreren Klassen organisiert sein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J-Unit Tests für alle Methoden inklusive der Entwicklung von Test-Prozeduren 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Ausnahmen müssen behandelt werden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„Fatale“ Benutzerinteraktionen sollen mittels Dialog abgefragt werden.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908720"/>
            <a:ext cx="757215" cy="656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251520" y="6309320"/>
          <a:ext cx="86409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0"/>
                <a:gridCol w="43204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Gruppe: Millionär // SS2016 // OOT</a:t>
                      </a:r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Folie: </a:t>
                      </a:r>
                      <a:fld id="{328F9375-978F-43FF-828F-1CDC57A20BD8}" type="slidenum">
                        <a:rPr lang="de-DE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3</a:t>
                      </a:fld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395536" y="188640"/>
          <a:ext cx="84969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0"/>
                <a:gridCol w="3456384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Projekt: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Who </a:t>
                      </a:r>
                      <a:r>
                        <a:rPr lang="de-D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Wants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to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be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a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Millionaire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?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Teil: Inhalte 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feld 14"/>
          <p:cNvSpPr txBox="1"/>
          <p:nvPr/>
        </p:nvSpPr>
        <p:spPr>
          <a:xfrm>
            <a:off x="1115616" y="980728"/>
            <a:ext cx="7056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INHALTE</a:t>
            </a:r>
            <a:endParaRPr lang="de-DE" sz="4000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952222"/>
            <a:ext cx="530185" cy="748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feld 16"/>
          <p:cNvSpPr txBox="1"/>
          <p:nvPr/>
        </p:nvSpPr>
        <p:spPr>
          <a:xfrm>
            <a:off x="467544" y="2060848"/>
            <a:ext cx="842493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de-DE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Erweiterte Funktionalität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de-DE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Fragenkatalog in einer Datenbank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de-DE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Highscore</a:t>
            </a:r>
            <a:r>
              <a:rPr lang="de-DE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Verwaltung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de-DE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Nicht Funktionale Anforderungen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de-DE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Vorgegebene NFRs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de-DE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Zu erstellende Artefakte</a:t>
            </a:r>
            <a:r>
              <a:rPr lang="de-DE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</a:p>
          <a:p>
            <a:pPr lvl="1">
              <a:lnSpc>
                <a:spcPct val="150000"/>
              </a:lnSpc>
              <a:buFontTx/>
              <a:buChar char="-"/>
            </a:pPr>
            <a:endParaRPr lang="de-DE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251520" y="6309320"/>
          <a:ext cx="86409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0"/>
                <a:gridCol w="43204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Gruppe: Millionär // SS2016 // OOT</a:t>
                      </a:r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Folie: </a:t>
                      </a:r>
                      <a:fld id="{328F9375-978F-43FF-828F-1CDC57A20BD8}" type="slidenum">
                        <a:rPr lang="de-DE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30</a:t>
                      </a:fld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395536" y="188640"/>
          <a:ext cx="84969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48472"/>
                <a:gridCol w="4248472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Projekt: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Who </a:t>
                      </a:r>
                      <a:r>
                        <a:rPr lang="de-D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Wants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to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be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a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Millionaire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?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Teil: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Nicht Funktionale Anforderungen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feld 14"/>
          <p:cNvSpPr txBox="1"/>
          <p:nvPr/>
        </p:nvSpPr>
        <p:spPr>
          <a:xfrm>
            <a:off x="1115616" y="980728"/>
            <a:ext cx="8028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WEITERE NFRs</a:t>
            </a:r>
            <a:endParaRPr lang="de-DE" sz="3200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323528" y="2204864"/>
            <a:ext cx="82809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de-DE" dirty="0"/>
              <a:t> </a:t>
            </a:r>
            <a:r>
              <a:rPr lang="de-DE" dirty="0" smtClean="0"/>
              <a:t>Datenbank</a:t>
            </a:r>
          </a:p>
          <a:p>
            <a:pPr lvl="1">
              <a:lnSpc>
                <a:spcPct val="150000"/>
              </a:lnSpc>
              <a:buFont typeface="Courier New" pitchFamily="49" charset="0"/>
              <a:buChar char="o"/>
            </a:pPr>
            <a:r>
              <a:rPr lang="de-DE" dirty="0"/>
              <a:t> </a:t>
            </a:r>
            <a:r>
              <a:rPr lang="de-DE" dirty="0" smtClean="0"/>
              <a:t>Lokal: </a:t>
            </a:r>
            <a:r>
              <a:rPr lang="de-DE" dirty="0" err="1" smtClean="0"/>
              <a:t>SQLite</a:t>
            </a:r>
            <a:r>
              <a:rPr lang="de-DE" dirty="0" smtClean="0"/>
              <a:t>, Remote: </a:t>
            </a:r>
            <a:r>
              <a:rPr lang="de-DE" dirty="0" err="1" smtClean="0"/>
              <a:t>MariaDB</a:t>
            </a:r>
            <a:endParaRPr lang="de-DE" dirty="0" smtClean="0"/>
          </a:p>
          <a:p>
            <a:pPr lvl="1">
              <a:lnSpc>
                <a:spcPct val="150000"/>
              </a:lnSpc>
              <a:buFont typeface="Courier New" pitchFamily="49" charset="0"/>
              <a:buChar char="o"/>
            </a:pPr>
            <a:r>
              <a:rPr lang="de-DE" dirty="0"/>
              <a:t> </a:t>
            </a:r>
            <a:r>
              <a:rPr lang="de-DE" dirty="0" smtClean="0"/>
              <a:t>Mit JDBC API, Apache DBCP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de-DE" dirty="0"/>
              <a:t> </a:t>
            </a:r>
            <a:r>
              <a:rPr lang="de-DE" dirty="0" err="1" smtClean="0"/>
              <a:t>Maven</a:t>
            </a:r>
            <a:r>
              <a:rPr lang="de-DE" dirty="0" smtClean="0"/>
              <a:t> Multi-Module Projekt</a:t>
            </a:r>
          </a:p>
          <a:p>
            <a:pPr lvl="1">
              <a:lnSpc>
                <a:spcPct val="150000"/>
              </a:lnSpc>
              <a:buFont typeface="Courier New" pitchFamily="49" charset="0"/>
              <a:buChar char="o"/>
            </a:pPr>
            <a:r>
              <a:rPr lang="de-DE" dirty="0"/>
              <a:t> </a:t>
            </a:r>
            <a:r>
              <a:rPr lang="de-DE" dirty="0" err="1" smtClean="0"/>
              <a:t>Surefire</a:t>
            </a:r>
            <a:r>
              <a:rPr lang="de-DE" dirty="0" smtClean="0"/>
              <a:t> Reports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de-DE" dirty="0"/>
              <a:t> </a:t>
            </a:r>
            <a:r>
              <a:rPr lang="de-DE" dirty="0" err="1" smtClean="0"/>
              <a:t>Versionierung</a:t>
            </a:r>
            <a:r>
              <a:rPr lang="de-DE" dirty="0" smtClean="0"/>
              <a:t> mittels </a:t>
            </a:r>
            <a:r>
              <a:rPr lang="de-DE" dirty="0" err="1" smtClean="0"/>
              <a:t>Github</a:t>
            </a:r>
            <a:r>
              <a:rPr lang="de-DE" dirty="0"/>
              <a:t> </a:t>
            </a:r>
            <a:r>
              <a:rPr lang="de-DE" dirty="0" smtClean="0"/>
              <a:t>(http://oot.marcelherd.com)</a:t>
            </a:r>
            <a:endParaRPr lang="de-DE" dirty="0"/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de-DE" dirty="0" smtClean="0"/>
              <a:t> </a:t>
            </a:r>
            <a:r>
              <a:rPr lang="de-DE" dirty="0" err="1" smtClean="0"/>
              <a:t>Continuous</a:t>
            </a:r>
            <a:r>
              <a:rPr lang="de-DE" dirty="0" smtClean="0"/>
              <a:t> Integration mittels Travis CI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endParaRPr lang="de-DE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908720"/>
            <a:ext cx="757215" cy="656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2504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251520" y="6309320"/>
          <a:ext cx="86409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0"/>
                <a:gridCol w="43204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Gruppe: Millionär // SS2016 // OOT</a:t>
                      </a:r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Folie: </a:t>
                      </a:r>
                      <a:fld id="{328F9375-978F-43FF-828F-1CDC57A20BD8}" type="slidenum">
                        <a:rPr lang="de-DE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31</a:t>
                      </a:fld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395536" y="188640"/>
          <a:ext cx="84969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48472"/>
                <a:gridCol w="4248472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Projekt: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Who </a:t>
                      </a:r>
                      <a:r>
                        <a:rPr lang="de-D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Wants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to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be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a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Millionaire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?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Teil: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Nicht Funktionale Anforderungen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feld 14"/>
          <p:cNvSpPr txBox="1"/>
          <p:nvPr/>
        </p:nvSpPr>
        <p:spPr>
          <a:xfrm>
            <a:off x="1115616" y="980728"/>
            <a:ext cx="8028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ZU ERSTELLENDE ARTEFAKTE</a:t>
            </a:r>
            <a:endParaRPr lang="de-DE" sz="3200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323528" y="2132856"/>
            <a:ext cx="828092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de-DE" dirty="0"/>
              <a:t> 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Anforderungsanalyse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Use-Case Diagramm(e)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Aktivitätsdiagramm(e)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Sequenzdiagramm(e)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Klassendiagramm(e)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Testreports und schriftliche Testprozeduren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Installations-, ggf. Konfigurations- und Startanleitung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Lauffähiges Programm.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endParaRPr lang="de-DE" dirty="0" smtClean="0">
              <a:solidFill>
                <a:schemeClr val="tx1">
                  <a:lumMod val="95000"/>
                  <a:lumOff val="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908720"/>
            <a:ext cx="750243" cy="591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251520" y="6309320"/>
          <a:ext cx="86409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0"/>
                <a:gridCol w="43204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Gruppe: Millionär // SS2016 // OOT</a:t>
                      </a:r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Folie: </a:t>
                      </a:r>
                      <a:fld id="{328F9375-978F-43FF-828F-1CDC57A20BD8}" type="slidenum">
                        <a:rPr lang="de-DE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4</a:t>
                      </a:fld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395536" y="188640"/>
          <a:ext cx="84969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0"/>
                <a:gridCol w="3456384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Projekt: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Who </a:t>
                      </a:r>
                      <a:r>
                        <a:rPr lang="de-D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Wants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to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be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a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Millionaire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?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Teil: Funktionale Anforderungen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feld 14"/>
          <p:cNvSpPr txBox="1"/>
          <p:nvPr/>
        </p:nvSpPr>
        <p:spPr>
          <a:xfrm>
            <a:off x="1115616" y="980728"/>
            <a:ext cx="8028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BESCHREIBUNG DER ANFORDERUNGEN</a:t>
            </a:r>
            <a:endParaRPr lang="de-DE" sz="3200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878632"/>
            <a:ext cx="678160" cy="67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feld 8"/>
          <p:cNvSpPr txBox="1"/>
          <p:nvPr/>
        </p:nvSpPr>
        <p:spPr>
          <a:xfrm>
            <a:off x="323528" y="1700808"/>
            <a:ext cx="5328592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de-DE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de-DE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Modelliert wird das Spiel „</a:t>
            </a:r>
            <a:r>
              <a:rPr lang="en-US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Who wants to be a Millionaire?</a:t>
            </a:r>
            <a:r>
              <a:rPr lang="de-DE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251520" y="6309320"/>
          <a:ext cx="86409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0"/>
                <a:gridCol w="43204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Gruppe: Millionär // SS2016 // OOT</a:t>
                      </a:r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Folie: </a:t>
                      </a:r>
                      <a:fld id="{328F9375-978F-43FF-828F-1CDC57A20BD8}" type="slidenum">
                        <a:rPr lang="de-DE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5</a:t>
                      </a:fld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395536" y="188640"/>
          <a:ext cx="84969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0"/>
                <a:gridCol w="3456384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Projekt: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Who </a:t>
                      </a:r>
                      <a:r>
                        <a:rPr lang="de-D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Wants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to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be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a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Millionaire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?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Teil: Funktionale Anforderungen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feld 14"/>
          <p:cNvSpPr txBox="1"/>
          <p:nvPr/>
        </p:nvSpPr>
        <p:spPr>
          <a:xfrm>
            <a:off x="1115616" y="980728"/>
            <a:ext cx="8028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BESCHREIBUNG DER ANFORDERUNGEN</a:t>
            </a:r>
            <a:endParaRPr lang="de-DE" sz="3200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878632"/>
            <a:ext cx="678160" cy="67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feld 8"/>
          <p:cNvSpPr txBox="1"/>
          <p:nvPr/>
        </p:nvSpPr>
        <p:spPr>
          <a:xfrm>
            <a:off x="323528" y="1700808"/>
            <a:ext cx="5328592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de-DE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de-DE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Modelliert wird das Spiel „</a:t>
            </a:r>
            <a:r>
              <a:rPr lang="en-US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Who wants to be a Millionaire?</a:t>
            </a:r>
            <a:r>
              <a:rPr lang="de-DE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“</a:t>
            </a:r>
          </a:p>
          <a:p>
            <a:pPr>
              <a:lnSpc>
                <a:spcPct val="150000"/>
              </a:lnSpc>
              <a:spcBef>
                <a:spcPts val="1800"/>
              </a:spcBef>
              <a:buFont typeface="Courier New" pitchFamily="49" charset="0"/>
              <a:buChar char="o"/>
            </a:pPr>
            <a:r>
              <a:rPr lang="de-DE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de-DE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Ein Spieler hat das Ziel innerhalb von 15 Fragen von €0 bis €1,000,000 zu gewinnen</a:t>
            </a:r>
          </a:p>
        </p:txBody>
      </p:sp>
      <p:graphicFrame>
        <p:nvGraphicFramePr>
          <p:cNvPr id="7" name="Tabelle 6"/>
          <p:cNvGraphicFramePr>
            <a:graphicFrameLocks noGrp="1"/>
          </p:cNvGraphicFramePr>
          <p:nvPr/>
        </p:nvGraphicFramePr>
        <p:xfrm>
          <a:off x="6156176" y="1556792"/>
          <a:ext cx="2471936" cy="45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5792"/>
                <a:gridCol w="1296144"/>
              </a:tblGrid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15.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€1,000,000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14.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€500,000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13.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€125,000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12.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€64,000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11. Frage 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€32,000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10.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€16,000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9.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€8,000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8.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€4,000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7.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€2,000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6.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€1,000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5.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€500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4.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€300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3.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€200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2.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€100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1. Frage 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€50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251520" y="6309320"/>
          <a:ext cx="86409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0"/>
                <a:gridCol w="43204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Gruppe: Millionär // SS2016 // OOT</a:t>
                      </a:r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Folie: </a:t>
                      </a:r>
                      <a:fld id="{328F9375-978F-43FF-828F-1CDC57A20BD8}" type="slidenum">
                        <a:rPr lang="de-DE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6</a:t>
                      </a:fld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395536" y="188640"/>
          <a:ext cx="84969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0"/>
                <a:gridCol w="3456384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Projekt: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Who </a:t>
                      </a:r>
                      <a:r>
                        <a:rPr lang="de-D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Wants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to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be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a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Millionaire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?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Teil: Funktionale Anforderungen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feld 14"/>
          <p:cNvSpPr txBox="1"/>
          <p:nvPr/>
        </p:nvSpPr>
        <p:spPr>
          <a:xfrm>
            <a:off x="1115616" y="980728"/>
            <a:ext cx="8028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BESCHREIBUNG DER ANFORDERUNGEN</a:t>
            </a:r>
            <a:endParaRPr lang="de-DE" sz="3200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878632"/>
            <a:ext cx="678160" cy="67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feld 8"/>
          <p:cNvSpPr txBox="1"/>
          <p:nvPr/>
        </p:nvSpPr>
        <p:spPr>
          <a:xfrm>
            <a:off x="323528" y="1700808"/>
            <a:ext cx="53285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de-DE" dirty="0"/>
              <a:t> </a:t>
            </a:r>
            <a:r>
              <a:rPr lang="de-DE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Modelliert wird das Spiel „</a:t>
            </a:r>
            <a:r>
              <a:rPr lang="en-US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Who wants to be a Millionaire?</a:t>
            </a:r>
            <a:r>
              <a:rPr lang="de-DE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“</a:t>
            </a:r>
          </a:p>
          <a:p>
            <a:pPr>
              <a:lnSpc>
                <a:spcPct val="150000"/>
              </a:lnSpc>
              <a:spcBef>
                <a:spcPts val="1800"/>
              </a:spcBef>
              <a:buFont typeface="Courier New" pitchFamily="49" charset="0"/>
              <a:buChar char="o"/>
            </a:pPr>
            <a:r>
              <a:rPr lang="de-DE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de-DE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Ein Spieler hat das Ziel innerhalb von 15 Fragen von €0 bis €1,000,000 zu gewinnen</a:t>
            </a:r>
          </a:p>
          <a:p>
            <a:pPr>
              <a:lnSpc>
                <a:spcPct val="150000"/>
              </a:lnSpc>
              <a:spcBef>
                <a:spcPts val="1800"/>
              </a:spcBef>
              <a:buFont typeface="Courier New" pitchFamily="49" charset="0"/>
              <a:buChar char="o"/>
            </a:pPr>
            <a:r>
              <a:rPr lang="de-DE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Die Fragen steigen progressiv in ihrer Schwierigkeit</a:t>
            </a:r>
          </a:p>
        </p:txBody>
      </p:sp>
      <p:graphicFrame>
        <p:nvGraphicFramePr>
          <p:cNvPr id="7" name="Tabelle 6"/>
          <p:cNvGraphicFramePr>
            <a:graphicFrameLocks noGrp="1"/>
          </p:cNvGraphicFramePr>
          <p:nvPr/>
        </p:nvGraphicFramePr>
        <p:xfrm>
          <a:off x="6156176" y="1556792"/>
          <a:ext cx="2471936" cy="45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5792"/>
                <a:gridCol w="1296144"/>
              </a:tblGrid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15.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€1,000,000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14.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€500,000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13.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€125,000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12.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€64,000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11. Frage 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€32,000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10.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€16,000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9.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€8,000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8.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€4,000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7.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€2,000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6.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€1,000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5.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€500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4.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€300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3.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€200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2.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€100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1. Frage 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€50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251520" y="6309320"/>
          <a:ext cx="86409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0"/>
                <a:gridCol w="43204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Gruppe: Millionär // SS2016 // OOT</a:t>
                      </a:r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Folie: </a:t>
                      </a:r>
                      <a:fld id="{328F9375-978F-43FF-828F-1CDC57A20BD8}" type="slidenum">
                        <a:rPr lang="de-DE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7</a:t>
                      </a:fld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395536" y="188640"/>
          <a:ext cx="84969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0"/>
                <a:gridCol w="3456384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Projekt: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Who </a:t>
                      </a:r>
                      <a:r>
                        <a:rPr lang="de-D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Wants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to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be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a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Millionaire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?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Teil: Funktionale Anforderungen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feld 14"/>
          <p:cNvSpPr txBox="1"/>
          <p:nvPr/>
        </p:nvSpPr>
        <p:spPr>
          <a:xfrm>
            <a:off x="1115616" y="980728"/>
            <a:ext cx="8028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BESCHREIBUNG DER ANFORDERUNGEN</a:t>
            </a:r>
            <a:endParaRPr lang="de-DE" sz="3200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878632"/>
            <a:ext cx="678160" cy="67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feld 8"/>
          <p:cNvSpPr txBox="1"/>
          <p:nvPr/>
        </p:nvSpPr>
        <p:spPr>
          <a:xfrm>
            <a:off x="323528" y="1700808"/>
            <a:ext cx="53285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de-DE" dirty="0"/>
              <a:t> </a:t>
            </a:r>
            <a:r>
              <a:rPr lang="de-DE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Modelliert wird das Spiel „</a:t>
            </a:r>
            <a:r>
              <a:rPr lang="en-US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Who wants to be a Millionaire?</a:t>
            </a:r>
            <a:r>
              <a:rPr lang="de-DE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“</a:t>
            </a:r>
          </a:p>
          <a:p>
            <a:pPr>
              <a:lnSpc>
                <a:spcPct val="150000"/>
              </a:lnSpc>
              <a:spcBef>
                <a:spcPts val="1800"/>
              </a:spcBef>
              <a:buFont typeface="Courier New" pitchFamily="49" charset="0"/>
              <a:buChar char="o"/>
            </a:pPr>
            <a:r>
              <a:rPr lang="de-DE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de-DE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Ein Spieler hat das Ziel innerhalb von 15 Fragen von €0 bis €1,000,000 zu gewinnen</a:t>
            </a:r>
          </a:p>
          <a:p>
            <a:pPr>
              <a:lnSpc>
                <a:spcPct val="150000"/>
              </a:lnSpc>
              <a:spcBef>
                <a:spcPts val="1800"/>
              </a:spcBef>
              <a:buFont typeface="Courier New" pitchFamily="49" charset="0"/>
              <a:buChar char="o"/>
            </a:pPr>
            <a:r>
              <a:rPr lang="de-DE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Die Fragen steigen progressiv in ihrer Schwierigkeit</a:t>
            </a:r>
          </a:p>
          <a:p>
            <a:pPr>
              <a:lnSpc>
                <a:spcPct val="150000"/>
              </a:lnSpc>
              <a:spcBef>
                <a:spcPts val="1800"/>
              </a:spcBef>
              <a:buFont typeface="Courier New" pitchFamily="49" charset="0"/>
              <a:buChar char="o"/>
            </a:pPr>
            <a:r>
              <a:rPr lang="de-DE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de-DE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Für jede gestellte Frage stehen dem Spieler vier Antwortmöglichkeiten zur Verfügung wobei nur eine die richtige Lösung darstellt</a:t>
            </a:r>
          </a:p>
        </p:txBody>
      </p:sp>
      <p:graphicFrame>
        <p:nvGraphicFramePr>
          <p:cNvPr id="7" name="Tabelle 6"/>
          <p:cNvGraphicFramePr>
            <a:graphicFrameLocks noGrp="1"/>
          </p:cNvGraphicFramePr>
          <p:nvPr/>
        </p:nvGraphicFramePr>
        <p:xfrm>
          <a:off x="6156176" y="1556792"/>
          <a:ext cx="2471936" cy="45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5792"/>
                <a:gridCol w="1296144"/>
              </a:tblGrid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15.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€1,000,000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14.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€500,000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13.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€125,000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12.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€64,000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11. Frage 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€32,000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10.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€16,000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9.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€8,000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8.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€4,000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7.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€2,000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6.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€1,000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5.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€500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4.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€300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3.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€200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2.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€100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1. Frage 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€50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251520" y="6309320"/>
          <a:ext cx="86409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0"/>
                <a:gridCol w="43204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Gruppe: Millionär // SS2016 // OOT</a:t>
                      </a:r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Folie: </a:t>
                      </a:r>
                      <a:fld id="{328F9375-978F-43FF-828F-1CDC57A20BD8}" type="slidenum">
                        <a:rPr lang="de-DE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8</a:t>
                      </a:fld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395536" y="188640"/>
          <a:ext cx="84969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0"/>
                <a:gridCol w="3456384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Projekt: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Who </a:t>
                      </a:r>
                      <a:r>
                        <a:rPr lang="de-D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Wants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to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be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a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Millionaire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?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Teil: Funktionale Anforderungen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feld 14"/>
          <p:cNvSpPr txBox="1"/>
          <p:nvPr/>
        </p:nvSpPr>
        <p:spPr>
          <a:xfrm>
            <a:off x="1115616" y="980728"/>
            <a:ext cx="8028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BESCHREIBUNG DER ANFORDERUNGEN</a:t>
            </a:r>
            <a:endParaRPr lang="de-DE" sz="3200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878632"/>
            <a:ext cx="678160" cy="67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feld 8"/>
          <p:cNvSpPr txBox="1"/>
          <p:nvPr/>
        </p:nvSpPr>
        <p:spPr>
          <a:xfrm>
            <a:off x="323528" y="1700808"/>
            <a:ext cx="532859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de-DE" dirty="0"/>
              <a:t> 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Wählt ein Spieler die </a:t>
            </a:r>
            <a:r>
              <a:rPr lang="de-DE" dirty="0" smtClean="0">
                <a:solidFill>
                  <a:srgbClr val="00B05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richtige 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Antwort steigt sein potenzieller Gewinn in Abhängigkeit von der beantworteten Frage </a:t>
            </a:r>
          </a:p>
        </p:txBody>
      </p:sp>
      <p:graphicFrame>
        <p:nvGraphicFramePr>
          <p:cNvPr id="7" name="Tabelle 6"/>
          <p:cNvGraphicFramePr>
            <a:graphicFrameLocks noGrp="1"/>
          </p:cNvGraphicFramePr>
          <p:nvPr/>
        </p:nvGraphicFramePr>
        <p:xfrm>
          <a:off x="6156176" y="1556792"/>
          <a:ext cx="2471936" cy="45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5792"/>
                <a:gridCol w="1296144"/>
              </a:tblGrid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15.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€1,000,000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14.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€500,000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13.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€125,000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12.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€64,000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11. Frage 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€32,000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10.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€16,000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9.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€8,000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8.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€4,000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7.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€2,000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6.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€1,000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5.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€500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4.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€300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3.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€200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2.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€100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1. Frage 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€50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251520" y="6309320"/>
          <a:ext cx="86409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0"/>
                <a:gridCol w="43204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Gruppe: Millionär // SS2016 // OOT</a:t>
                      </a:r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Folie: </a:t>
                      </a:r>
                      <a:fld id="{328F9375-978F-43FF-828F-1CDC57A20BD8}" type="slidenum">
                        <a:rPr lang="de-DE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9</a:t>
                      </a:fld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395536" y="188640"/>
          <a:ext cx="84969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0"/>
                <a:gridCol w="3456384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Projekt: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Who </a:t>
                      </a:r>
                      <a:r>
                        <a:rPr lang="de-D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Wants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to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be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a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Millionaire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?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Teil: Funktionale Anforderungen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feld 14"/>
          <p:cNvSpPr txBox="1"/>
          <p:nvPr/>
        </p:nvSpPr>
        <p:spPr>
          <a:xfrm>
            <a:off x="1115616" y="980728"/>
            <a:ext cx="8028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BESCHREIBUNG DER ANFORDERUNGEN</a:t>
            </a:r>
            <a:endParaRPr lang="de-DE" sz="3200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878632"/>
            <a:ext cx="678160" cy="67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feld 8"/>
          <p:cNvSpPr txBox="1"/>
          <p:nvPr/>
        </p:nvSpPr>
        <p:spPr>
          <a:xfrm>
            <a:off x="323528" y="1700808"/>
            <a:ext cx="5328592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de-DE" dirty="0"/>
              <a:t> 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Wählt ein Spieler die </a:t>
            </a:r>
            <a:r>
              <a:rPr lang="de-DE" dirty="0" smtClean="0">
                <a:solidFill>
                  <a:srgbClr val="00B05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richtige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Antwort steigt sein potenzieller Gewinn in Abhängigkeit von der beantworteten Frage </a:t>
            </a:r>
          </a:p>
          <a:p>
            <a:pPr>
              <a:lnSpc>
                <a:spcPct val="150000"/>
              </a:lnSpc>
              <a:spcBef>
                <a:spcPts val="1800"/>
              </a:spcBef>
              <a:buFont typeface="Courier New" pitchFamily="49" charset="0"/>
              <a:buChar char="o"/>
            </a:pP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Wählt ein Spieler die </a:t>
            </a:r>
            <a:r>
              <a:rPr lang="de-DE" dirty="0" smtClean="0">
                <a:solidFill>
                  <a:srgbClr val="FF000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falsche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Antwort so gewinnt er den Betrag seines zuletzt erreichten </a:t>
            </a:r>
            <a:r>
              <a:rPr lang="de-DE" b="1" dirty="0" smtClean="0">
                <a:solidFill>
                  <a:srgbClr val="0070C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Checkpoints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und das Spiel ist beendet</a:t>
            </a:r>
          </a:p>
        </p:txBody>
      </p:sp>
      <p:graphicFrame>
        <p:nvGraphicFramePr>
          <p:cNvPr id="7" name="Tabelle 6"/>
          <p:cNvGraphicFramePr>
            <a:graphicFrameLocks noGrp="1"/>
          </p:cNvGraphicFramePr>
          <p:nvPr/>
        </p:nvGraphicFramePr>
        <p:xfrm>
          <a:off x="6156176" y="1556792"/>
          <a:ext cx="2471936" cy="45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5792"/>
                <a:gridCol w="1296144"/>
              </a:tblGrid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15.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€1,000,000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14.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€500,000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13.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€125,000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12.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€64,000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11. Frage 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€32,000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rgbClr val="0070C0"/>
                          </a:solidFill>
                        </a:rPr>
                        <a:t>10. Frage</a:t>
                      </a:r>
                      <a:endParaRPr lang="de-DE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rgbClr val="0070C0"/>
                          </a:solidFill>
                        </a:rPr>
                        <a:t>€16,000</a:t>
                      </a:r>
                      <a:endParaRPr lang="de-DE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9.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€8,000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8.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€4,000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7.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€2,000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6.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€1,000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rgbClr val="0070C0"/>
                          </a:solidFill>
                        </a:rPr>
                        <a:t>5. Frage</a:t>
                      </a:r>
                      <a:endParaRPr lang="de-DE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rgbClr val="0070C0"/>
                          </a:solidFill>
                        </a:rPr>
                        <a:t>€500</a:t>
                      </a:r>
                      <a:endParaRPr lang="de-DE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4.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€300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3.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€200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2.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€100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rgbClr val="0070C0"/>
                          </a:solidFill>
                        </a:rPr>
                        <a:t>1. Frage </a:t>
                      </a:r>
                      <a:endParaRPr lang="de-DE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rgbClr val="0070C0"/>
                          </a:solidFill>
                        </a:rPr>
                        <a:t>€50</a:t>
                      </a:r>
                      <a:endParaRPr lang="de-DE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2076</Words>
  <Application>Microsoft Office PowerPoint</Application>
  <PresentationFormat>Bildschirmpräsentation (4:3)</PresentationFormat>
  <Paragraphs>480</Paragraphs>
  <Slides>31</Slides>
  <Notes>31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2" baseType="lpstr">
      <vt:lpstr>Larissa-Design</vt:lpstr>
      <vt:lpstr>OOT-Projekt: Who Wants to be a Millionaire? (Dt.: Wer wird Millionär?)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Anforderungsanalyse OOT</dc:title>
  <dc:creator>Richard</dc:creator>
  <cp:lastModifiedBy>Marcel Noir Herd</cp:lastModifiedBy>
  <cp:revision>31</cp:revision>
  <dcterms:created xsi:type="dcterms:W3CDTF">2016-05-24T09:40:34Z</dcterms:created>
  <dcterms:modified xsi:type="dcterms:W3CDTF">2016-05-24T17:54:46Z</dcterms:modified>
</cp:coreProperties>
</file>