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49"/>
  </p:notesMasterIdLst>
  <p:sldIdLst>
    <p:sldId id="256" r:id="rId2"/>
    <p:sldId id="258" r:id="rId3"/>
    <p:sldId id="259" r:id="rId4"/>
    <p:sldId id="274" r:id="rId5"/>
    <p:sldId id="273" r:id="rId6"/>
    <p:sldId id="271" r:id="rId7"/>
    <p:sldId id="270" r:id="rId8"/>
    <p:sldId id="261" r:id="rId9"/>
    <p:sldId id="262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13" r:id="rId31"/>
    <p:sldId id="314" r:id="rId32"/>
    <p:sldId id="312" r:id="rId33"/>
    <p:sldId id="263" r:id="rId34"/>
    <p:sldId id="277" r:id="rId35"/>
    <p:sldId id="278" r:id="rId36"/>
    <p:sldId id="279" r:id="rId37"/>
    <p:sldId id="280" r:id="rId38"/>
    <p:sldId id="286" r:id="rId39"/>
    <p:sldId id="281" r:id="rId40"/>
    <p:sldId id="282" r:id="rId41"/>
    <p:sldId id="285" r:id="rId42"/>
    <p:sldId id="284" r:id="rId43"/>
    <p:sldId id="265" r:id="rId44"/>
    <p:sldId id="266" r:id="rId45"/>
    <p:sldId id="267" r:id="rId46"/>
    <p:sldId id="268" r:id="rId47"/>
    <p:sldId id="269" r:id="rId48"/>
  </p:sldIdLst>
  <p:sldSz cx="9144000" cy="5143500" type="screen16x9"/>
  <p:notesSz cx="6858000" cy="9144000"/>
  <p:embeddedFontLst>
    <p:embeddedFont>
      <p:font typeface="Lora" charset="0"/>
      <p:regular r:id="rId50"/>
      <p:bold r:id="rId51"/>
      <p:italic r:id="rId52"/>
      <p:boldItalic r:id="rId53"/>
    </p:embeddedFont>
    <p:embeddedFont>
      <p:font typeface="Quattrocento Sans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55073D8-5942-4A9E-9897-3D2D6CC9976D}">
  <a:tblStyle styleId="{A55073D8-5942-4A9E-9897-3D2D6CC997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2346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2710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Lösung: der</a:t>
            </a:r>
            <a:r>
              <a:rPr lang="en" dirty="0" smtClean="0"/>
              <a:t> Gewinn steigt in Abhängigkeit zu den richtig beantworteten Fragen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Lösung: Die</a:t>
            </a:r>
            <a:r>
              <a:rPr lang="en" dirty="0" smtClean="0"/>
              <a:t> Fragen werden progressiv schwerer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 smtClean="0"/>
              <a:t>Lösung: Joker als Hilfsmittel</a:t>
            </a:r>
            <a:r>
              <a:rPr lang="en" baseline="0" dirty="0" smtClean="0"/>
              <a:t> welche ein Spieler nutzen kann wenn er/sie auf einer Frage festsitzt.</a:t>
            </a:r>
            <a:endParaRPr lang="en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 smtClean="0"/>
              <a:t>Lösung: Joker als Hilfsmittel</a:t>
            </a:r>
            <a:r>
              <a:rPr lang="en" baseline="0" dirty="0" smtClean="0"/>
              <a:t> welche ein Spieler nutzen kann wenn er/sie auf einer Frage festsitzt.</a:t>
            </a:r>
            <a:endParaRPr lang="en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Hätte </a:t>
            </a:r>
            <a:r>
              <a:rPr lang="de-DE" dirty="0" err="1" smtClean="0"/>
              <a:t>ordinal</a:t>
            </a:r>
            <a:r>
              <a:rPr lang="de-DE" baseline="0" dirty="0" smtClean="0"/>
              <a:t> persistieren sollen</a:t>
            </a: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Preis</a:t>
            </a:r>
            <a:r>
              <a:rPr lang="de-DE" baseline="0" dirty="0" smtClean="0"/>
              <a:t> für aktuelle Frage? Letzter </a:t>
            </a:r>
            <a:r>
              <a:rPr lang="de-DE" baseline="0" dirty="0" err="1" smtClean="0"/>
              <a:t>checkpoint</a:t>
            </a:r>
            <a:r>
              <a:rPr lang="de-DE" baseline="0" dirty="0" smtClean="0"/>
              <a:t> falls verloren?</a:t>
            </a: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Preis</a:t>
            </a:r>
            <a:r>
              <a:rPr lang="de-DE" baseline="0" dirty="0" smtClean="0"/>
              <a:t> für aktuelle Frage? Letzter </a:t>
            </a:r>
            <a:r>
              <a:rPr lang="de-DE" baseline="0" dirty="0" err="1" smtClean="0"/>
              <a:t>checkpoint</a:t>
            </a:r>
            <a:r>
              <a:rPr lang="de-DE" baseline="0" dirty="0" smtClean="0"/>
              <a:t> falls verloren?</a:t>
            </a: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6735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426204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561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0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OOT-Projekt - Gruppe </a:t>
            </a:r>
            <a:r>
              <a:rPr lang="en" dirty="0" smtClean="0">
                <a:highlight>
                  <a:srgbClr val="FFCD00"/>
                </a:highlight>
              </a:rPr>
              <a:t>Millionär</a:t>
            </a:r>
            <a:endParaRPr lang="en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de-DE" dirty="0" smtClean="0"/>
              <a:t> Das Spiel</a:t>
            </a:r>
          </a:p>
          <a:p>
            <a:pPr>
              <a:spcBef>
                <a:spcPts val="0"/>
              </a:spcBef>
            </a:pPr>
            <a:r>
              <a:rPr lang="de-DE" dirty="0" smtClean="0"/>
              <a:t> Die Fragen</a:t>
            </a:r>
          </a:p>
          <a:p>
            <a:pPr>
              <a:spcBef>
                <a:spcPts val="0"/>
              </a:spcBef>
            </a:pPr>
            <a:r>
              <a:rPr lang="de-DE" dirty="0" smtClean="0"/>
              <a:t> Die Joker</a:t>
            </a:r>
          </a:p>
          <a:p>
            <a:pPr>
              <a:spcBef>
                <a:spcPts val="0"/>
              </a:spcBef>
            </a:pPr>
            <a:r>
              <a:rPr lang="de-DE" dirty="0" smtClean="0"/>
              <a:t> Die Highscores</a:t>
            </a: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Das Spiel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 smtClean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bekommt 15 Fragen gestellt um potenziell        € 1.000.000 zu gewinnen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Das Spiel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 smtClean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bekommt 15 Fragen gestellt um potenziell        € 1.000.000 zu gewinnen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rgbClr val="00B0F0"/>
                </a:solidFill>
                <a:latin typeface="Quattrocento Sans" charset="0"/>
              </a:rPr>
              <a:t>RUNDEN</a:t>
            </a:r>
            <a:endParaRPr lang="de-DE" sz="1600" b="1" dirty="0">
              <a:solidFill>
                <a:srgbClr val="00B0F0"/>
              </a:solidFill>
              <a:latin typeface="Quattrocento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Das Spiel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 smtClean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 smtClean="0"/>
              <a:t>sollte es nicht als “leicht” empfinden das Spiel zu gewinnen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rgbClr val="00B0F0"/>
                </a:solidFill>
                <a:latin typeface="Quattrocento Sans" charset="0"/>
              </a:rPr>
              <a:t>RUNDEN</a:t>
            </a:r>
            <a:endParaRPr lang="de-DE" sz="1600" b="1" dirty="0">
              <a:solidFill>
                <a:srgbClr val="00B0F0"/>
              </a:solidFill>
              <a:latin typeface="Quattrocento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Das Spiel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 smtClean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 smtClean="0"/>
              <a:t>sollte es nicht als “leicht” empfinden das Spiel zu gewinnen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rgbClr val="00B0F0"/>
                </a:solidFill>
                <a:latin typeface="Quattrocento Sans" charset="0"/>
              </a:rPr>
              <a:t>RUNDEN</a:t>
            </a:r>
            <a:endParaRPr lang="de-DE" sz="1600" b="1" dirty="0">
              <a:solidFill>
                <a:srgbClr val="00B0F0"/>
              </a:solidFill>
              <a:latin typeface="Quattrocento Sans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0352" y="3147814"/>
            <a:ext cx="397024" cy="44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feld 11"/>
          <p:cNvSpPr txBox="1"/>
          <p:nvPr/>
        </p:nvSpPr>
        <p:spPr>
          <a:xfrm>
            <a:off x="7092281" y="3579862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Quattrocento Sans" charset="0"/>
              </a:rPr>
              <a:t>SCHWIERIGKEIT</a:t>
            </a:r>
            <a:endParaRPr lang="de-DE" sz="1600" b="1" dirty="0">
              <a:solidFill>
                <a:schemeClr val="accent6">
                  <a:lumMod val="60000"/>
                  <a:lumOff val="40000"/>
                </a:schemeClr>
              </a:solidFill>
              <a:latin typeface="Quattrocento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Das Spiel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 smtClean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 smtClean="0"/>
              <a:t>sollte es nicht als “leicht” empfinden das Spiel zu gewinnen</a:t>
            </a:r>
          </a:p>
          <a:p>
            <a:pPr marL="457200" lvl="0" indent="-228600">
              <a:spcBef>
                <a:spcPts val="0"/>
              </a:spcBef>
            </a:pPr>
            <a:r>
              <a:rPr lang="de-DE" dirty="0" smtClean="0"/>
              <a:t>sollte es nicht als „zu schwer“ empfinden Fortschritte in dem Spiel zu machen</a:t>
            </a:r>
            <a:endParaRPr lang="en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rgbClr val="00B0F0"/>
                </a:solidFill>
                <a:latin typeface="Quattrocento Sans" charset="0"/>
              </a:rPr>
              <a:t>RUNDEN</a:t>
            </a:r>
            <a:endParaRPr lang="de-DE" sz="1600" b="1" dirty="0">
              <a:solidFill>
                <a:srgbClr val="00B0F0"/>
              </a:solidFill>
              <a:latin typeface="Quattrocento Sans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0352" y="3147814"/>
            <a:ext cx="397024" cy="44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feld 11"/>
          <p:cNvSpPr txBox="1"/>
          <p:nvPr/>
        </p:nvSpPr>
        <p:spPr>
          <a:xfrm>
            <a:off x="7092281" y="3579862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Quattrocento Sans" charset="0"/>
              </a:rPr>
              <a:t>SCHWIERIGKEIT</a:t>
            </a:r>
            <a:endParaRPr lang="de-DE" sz="1600" b="1" dirty="0">
              <a:solidFill>
                <a:schemeClr val="accent6">
                  <a:lumMod val="60000"/>
                  <a:lumOff val="40000"/>
                </a:schemeClr>
              </a:solidFill>
              <a:latin typeface="Quattrocento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Das Spiel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 smtClean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 smtClean="0"/>
              <a:t>sollte es nicht als “leicht” empfinden das Spiel zu gewinnen</a:t>
            </a:r>
          </a:p>
          <a:p>
            <a:pPr marL="457200" lvl="0" indent="-228600">
              <a:spcBef>
                <a:spcPts val="0"/>
              </a:spcBef>
            </a:pPr>
            <a:r>
              <a:rPr lang="de-DE" dirty="0" smtClean="0"/>
              <a:t>sollte es nicht als „zu schwer“ empfinden Fortschritte in dem Spiel zu machen</a:t>
            </a:r>
            <a:endParaRPr lang="en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rgbClr val="00B0F0"/>
                </a:solidFill>
                <a:latin typeface="Quattrocento Sans" charset="0"/>
              </a:rPr>
              <a:t>RUNDEN</a:t>
            </a:r>
            <a:endParaRPr lang="de-DE" sz="1600" b="1" dirty="0">
              <a:solidFill>
                <a:srgbClr val="00B0F0"/>
              </a:solidFill>
              <a:latin typeface="Quattrocento Sans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0352" y="3147814"/>
            <a:ext cx="397024" cy="44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feld 11"/>
          <p:cNvSpPr txBox="1"/>
          <p:nvPr/>
        </p:nvSpPr>
        <p:spPr>
          <a:xfrm>
            <a:off x="7092281" y="3579862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Quattrocento Sans" charset="0"/>
              </a:rPr>
              <a:t>SCHWIERIGKEIT</a:t>
            </a:r>
            <a:endParaRPr lang="de-DE" sz="1600" b="1" dirty="0">
              <a:solidFill>
                <a:schemeClr val="accent6">
                  <a:lumMod val="60000"/>
                  <a:lumOff val="40000"/>
                </a:schemeClr>
              </a:solidFill>
              <a:latin typeface="Quattrocento Sans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12906" y="3867894"/>
            <a:ext cx="631502" cy="631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feld 13"/>
          <p:cNvSpPr txBox="1"/>
          <p:nvPr/>
        </p:nvSpPr>
        <p:spPr>
          <a:xfrm>
            <a:off x="7092280" y="4443958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rgbClr val="00B050"/>
                </a:solidFill>
                <a:latin typeface="Quattrocento Sans" charset="0"/>
              </a:rPr>
              <a:t>JOKER</a:t>
            </a:r>
            <a:endParaRPr lang="de-DE" sz="1600" b="1" dirty="0">
              <a:solidFill>
                <a:srgbClr val="00B050"/>
              </a:solidFill>
              <a:latin typeface="Quattrocento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Das Spiel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1347614"/>
            <a:ext cx="7196683" cy="375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Die Fragen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Die Fragen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Zentraler Bestandteil des Spieles WWM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6096" y="1350440"/>
            <a:ext cx="3492624" cy="35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Projektleiter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Christian Hahn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7401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Die Fragen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Zentraler Bestandteil des Spieles WWM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 smtClean="0"/>
              <a:t>Benötigen Schwierigkeitsstufen die innerhalb des Spielverlaufs steigen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6096" y="1350440"/>
            <a:ext cx="3492624" cy="35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Die Fragen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Zentraler Bestandteil des Spieles WWM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 smtClean="0"/>
              <a:t>Benötigen Schwierigkeitsstufen die innerhalb des Spielverlaufs steigen</a:t>
            </a:r>
          </a:p>
          <a:p>
            <a:pPr marL="457200" indent="-228600">
              <a:spcBef>
                <a:spcPts val="0"/>
              </a:spcBef>
            </a:pPr>
            <a:r>
              <a:rPr lang="en" dirty="0" smtClean="0"/>
              <a:t>Benötigen eine Datenbank, als Fragenkatalog zum Speichern, Abrufen und Sortieren der Fragen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6096" y="1350440"/>
            <a:ext cx="3492624" cy="35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Die Joker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Die Joker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Dienen als Hilfsmittel für den Spieler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 smtClean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104" y="1419622"/>
            <a:ext cx="3491880" cy="350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Die Joker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Dienen als Hilfsmittel für den Spieler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Benötigte Joker: 50/50, Telefonjoker und Zuschauerjoker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 smtClean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104" y="1419622"/>
            <a:ext cx="3491880" cy="350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Die Joker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Dienen als Hilfsmittel für den Spieler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Benötigte Joker: 50/50, Telefonjoker und Zuschauerjoker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Genaue Angabe WAS jeder Joker macht und WIE dies in dem Spiel interpretiert wird</a:t>
            </a:r>
          </a:p>
          <a:p>
            <a:pPr marL="457200" lvl="0" indent="-228600" rtl="0">
              <a:spcBef>
                <a:spcPts val="0"/>
              </a:spcBef>
            </a:pPr>
            <a:endParaRPr lang="en" dirty="0" smtClean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104" y="1419622"/>
            <a:ext cx="3491880" cy="350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Highscores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Highscores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 Ermöglichen es dem Spieler seine Erfolge mit anderen Spielern bzw. mit sich selbst zu vergleichen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Highscores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 Ermöglichen es dem Spieler seine Erfolge mit anderen Spielern bzw. mit sich selbst zu vergleichen</a:t>
            </a:r>
          </a:p>
          <a:p>
            <a:r>
              <a:rPr lang="de-DE" dirty="0" smtClean="0"/>
              <a:t> Die Highscores sollen in einer Datenbank verwaltet werden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Highscores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 Ermöglichen es dem Spieler seine Erfolge mit anderen Spielern bzw. mit sich selbst zu vergleichen</a:t>
            </a:r>
          </a:p>
          <a:p>
            <a:r>
              <a:rPr lang="de-DE" dirty="0" smtClean="0"/>
              <a:t> Die Highscores sollen in einer Datenbank verwaltet werden</a:t>
            </a:r>
          </a:p>
          <a:p>
            <a:r>
              <a:rPr lang="de-DE" dirty="0" smtClean="0"/>
              <a:t> Ein Spieler sollte einen Überblick auf die 10 besten Highscores haben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Team-Einteilung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93516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Projektleiter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Christian Hahn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Analysten	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Richard Vladimirskij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Designer	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Marcel Herd &amp; Eugen Krizki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Tester		</a:t>
            </a:r>
            <a:r>
              <a:rPr lang="en" dirty="0" smtClean="0">
                <a:sym typeface="Wingdings" pitchFamily="2" charset="2"/>
              </a:rPr>
              <a:t> </a:t>
            </a:r>
            <a:r>
              <a:rPr lang="en" dirty="0" smtClean="0"/>
              <a:t>Manuel Schwalm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0375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Überarbeitungsbedarf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Textplatzhalter 9"/>
          <p:cNvSpPr>
            <a:spLocks noGrp="1"/>
          </p:cNvSpPr>
          <p:nvPr>
            <p:ph type="body" idx="1"/>
          </p:nvPr>
        </p:nvSpPr>
        <p:spPr>
          <a:xfrm>
            <a:off x="179512" y="1616470"/>
            <a:ext cx="4680520" cy="3331544"/>
          </a:xfrm>
        </p:spPr>
        <p:txBody>
          <a:bodyPr/>
          <a:lstStyle/>
          <a:p>
            <a:r>
              <a:rPr lang="de-DE" dirty="0" smtClean="0"/>
              <a:t> Weitere Spezifizierung von Abläufen</a:t>
            </a:r>
          </a:p>
          <a:p>
            <a:pPr>
              <a:buFont typeface="Wingdings" pitchFamily="2" charset="2"/>
              <a:buChar char="Ø"/>
            </a:pPr>
            <a:r>
              <a:rPr lang="de-DE" sz="1800" dirty="0" smtClean="0"/>
              <a:t> z.B. Telefon Joker verhalten, Publikumsjoker verhalten etc.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Überarbeitungsbedarf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Textplatzhalter 9"/>
          <p:cNvSpPr>
            <a:spLocks noGrp="1"/>
          </p:cNvSpPr>
          <p:nvPr>
            <p:ph type="body" idx="1"/>
          </p:nvPr>
        </p:nvSpPr>
        <p:spPr>
          <a:xfrm>
            <a:off x="179512" y="1616470"/>
            <a:ext cx="4680520" cy="3331544"/>
          </a:xfrm>
        </p:spPr>
        <p:txBody>
          <a:bodyPr/>
          <a:lstStyle/>
          <a:p>
            <a:r>
              <a:rPr lang="de-DE" dirty="0" smtClean="0"/>
              <a:t> Weitere Spezifizierung von Abläufen</a:t>
            </a:r>
          </a:p>
          <a:p>
            <a:pPr>
              <a:buFont typeface="Wingdings" pitchFamily="2" charset="2"/>
              <a:buChar char="Ø"/>
            </a:pPr>
            <a:r>
              <a:rPr lang="de-DE" sz="1800" dirty="0" smtClean="0"/>
              <a:t> z.B. Telefon Joker verhalten, Publikumsjoker verhalten etc.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 Spezifizierung des Benutzerverlaufs, außerhalb des Spieles</a:t>
            </a:r>
          </a:p>
          <a:p>
            <a:pPr>
              <a:buNone/>
            </a:pPr>
            <a:endParaRPr lang="de-DE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016" y="1330747"/>
            <a:ext cx="4321101" cy="36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467544" y="2878750"/>
            <a:ext cx="828092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 sz="4800" dirty="0" smtClean="0">
                <a:highlight>
                  <a:srgbClr val="FFCD00"/>
                </a:highlight>
              </a:rPr>
              <a:t>E</a:t>
            </a:r>
            <a:r>
              <a:rPr lang="en" sz="4800" dirty="0" smtClean="0">
                <a:highlight>
                  <a:srgbClr val="FFCD00"/>
                </a:highlight>
              </a:rPr>
              <a:t>rfahrungen in der Analyse</a:t>
            </a:r>
            <a:endParaRPr lang="en" sz="4800" dirty="0">
              <a:highlight>
                <a:srgbClr val="FFCD00"/>
              </a:highlight>
            </a:endParaRPr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5" name="Shape 12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2627" y="1203598"/>
            <a:ext cx="1561461" cy="90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Designer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Marcel Herd </a:t>
            </a:r>
            <a:r>
              <a:rPr lang="de-DE" dirty="0" smtClean="0"/>
              <a:t>• Eugen </a:t>
            </a:r>
            <a:r>
              <a:rPr lang="de-DE" dirty="0" err="1" smtClean="0"/>
              <a:t>Krizki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66991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Analyseergebnis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dirty="0" smtClean="0"/>
              <a:t> </a:t>
            </a:r>
            <a:r>
              <a:rPr lang="de-DE" dirty="0"/>
              <a:t>✓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1758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Design-Entscheidungen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“Die Fragen sollen nach ihrer Schwierigkeit sortiert werden können”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Gewinn &amp; Checkpoints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Joker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MVC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101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Sortieren nach Schwierigkeit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35646"/>
            <a:ext cx="6897687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57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Gewinn &amp; Checkpoints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63638"/>
            <a:ext cx="6764684" cy="3314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65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Gewinn &amp; Checkpoints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63638"/>
            <a:ext cx="458152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22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Joker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35846"/>
            <a:ext cx="43529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563" y="1635646"/>
            <a:ext cx="27051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5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Projektaufwand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Lines of Code	 </a:t>
            </a:r>
            <a:r>
              <a:rPr lang="en" dirty="0" smtClean="0">
                <a:sym typeface="Wingdings" pitchFamily="2" charset="2"/>
              </a:rPr>
              <a:t>   </a:t>
            </a:r>
            <a:r>
              <a:rPr lang="en" dirty="0" smtClean="0"/>
              <a:t>1941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3317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Joker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52" y="1635646"/>
            <a:ext cx="46863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960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MVC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Bla bla bla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121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MVC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008"/>
            <a:ext cx="9348540" cy="502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02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Implementierung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53908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Topic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Kommentare zum Analyse-/Designergebnis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Arbeitsaufteilung (anhand des Designs)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Erfahrungen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5829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Tester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Manuel Schwalm </a:t>
            </a:r>
            <a:r>
              <a:rPr lang="de-DE" dirty="0" smtClean="0"/>
              <a:t>• ASDF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73455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Topic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Kommentare zum Analyse-/Designergebnis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Demo anhand der Testprozeduren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mtClean="0"/>
              <a:t>Qualität der Implementierungen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Erfahrungen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0637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 smtClean="0">
                <a:latin typeface="Lora"/>
                <a:ea typeface="Lora"/>
                <a:cs typeface="Lora"/>
                <a:sym typeface="Lora"/>
              </a:rPr>
              <a:t>Gibt es </a:t>
            </a:r>
            <a:r>
              <a:rPr lang="en" sz="3600" b="1" i="1" dirty="0" smtClean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Fragen</a:t>
            </a:r>
            <a:r>
              <a:rPr lang="en" sz="3600" b="1" i="1" dirty="0" smtClean="0">
                <a:latin typeface="Lora"/>
                <a:ea typeface="Lora"/>
                <a:cs typeface="Lora"/>
                <a:sym typeface="Lora"/>
              </a:rPr>
              <a:t>?</a:t>
            </a:r>
            <a:endParaRPr lang="en" sz="3600" b="1" i="1" dirty="0">
              <a:latin typeface="Lora"/>
              <a:ea typeface="Lora"/>
              <a:cs typeface="Lora"/>
              <a:sym typeface="Lora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77" name="Shape 377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8" name="Shape 378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/>
              <a:t>Danke!</a:t>
            </a:r>
            <a:endParaRPr lang="en" sz="6000" dirty="0"/>
          </a:p>
        </p:txBody>
      </p:sp>
      <p:cxnSp>
        <p:nvCxnSpPr>
          <p:cNvPr id="379" name="Shape 37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0" name="Shape 38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2376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Projektaufwand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dirty="0" smtClean="0"/>
              <a:t>Lines of Code	</a:t>
            </a:r>
            <a:r>
              <a:rPr lang="en" dirty="0">
                <a:sym typeface="Wingdings" pitchFamily="2" charset="2"/>
              </a:rPr>
              <a:t> </a:t>
            </a:r>
            <a:r>
              <a:rPr lang="en" dirty="0" smtClean="0">
                <a:sym typeface="Wingdings" pitchFamily="2" charset="2"/>
              </a:rPr>
              <a:t>  </a:t>
            </a:r>
            <a:r>
              <a:rPr lang="en" dirty="0" smtClean="0"/>
              <a:t> 1239</a:t>
            </a:r>
            <a:endParaRPr lang="en" dirty="0"/>
          </a:p>
          <a:p>
            <a:pPr marL="228600" lvl="0">
              <a:spcBef>
                <a:spcPts val="0"/>
              </a:spcBef>
              <a:buNone/>
            </a:pPr>
            <a:r>
              <a:rPr lang="en" dirty="0" smtClean="0">
                <a:sym typeface="Wingdings" pitchFamily="2" charset="2"/>
              </a:rPr>
              <a:t> </a:t>
            </a:r>
            <a:r>
              <a:rPr lang="en" dirty="0" smtClean="0"/>
              <a:t>Persistence     	     </a:t>
            </a:r>
            <a:r>
              <a:rPr lang="en" dirty="0" smtClean="0">
                <a:sym typeface="Wingdings" pitchFamily="2" charset="2"/>
              </a:rPr>
              <a:t>843</a:t>
            </a:r>
            <a:endParaRPr lang="en" dirty="0"/>
          </a:p>
          <a:p>
            <a:pPr marL="228600" lvl="0">
              <a:spcBef>
                <a:spcPts val="0"/>
              </a:spcBef>
              <a:buNone/>
            </a:pPr>
            <a:r>
              <a:rPr lang="en" dirty="0" smtClean="0">
                <a:sym typeface="Wingdings" pitchFamily="2" charset="2"/>
              </a:rPr>
              <a:t> </a:t>
            </a:r>
            <a:r>
              <a:rPr lang="en" dirty="0" smtClean="0"/>
              <a:t>Game		     </a:t>
            </a:r>
            <a:r>
              <a:rPr lang="en" dirty="0" smtClean="0"/>
              <a:t>511</a:t>
            </a:r>
            <a:endParaRPr lang="en" dirty="0" smtClean="0"/>
          </a:p>
          <a:p>
            <a:pPr marL="228600" lvl="0">
              <a:spcBef>
                <a:spcPts val="0"/>
              </a:spcBef>
              <a:buNone/>
            </a:pPr>
            <a:r>
              <a:rPr lang="en" dirty="0" smtClean="0">
                <a:sym typeface="Wingdings" pitchFamily="2" charset="2"/>
              </a:rPr>
              <a:t> Gui		     </a:t>
            </a:r>
            <a:r>
              <a:rPr lang="en" dirty="0" smtClean="0">
                <a:sym typeface="Wingdings" pitchFamily="2" charset="2"/>
              </a:rPr>
              <a:t>587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7920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Projektaufwand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Lines of Code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</a:t>
            </a:r>
            <a:r>
              <a:rPr lang="en" dirty="0" smtClean="0"/>
              <a:t>1941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Statements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</a:t>
            </a:r>
            <a:r>
              <a:rPr lang="en" dirty="0" smtClean="0"/>
              <a:t>854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Functions	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</a:t>
            </a:r>
            <a:r>
              <a:rPr lang="en" dirty="0" smtClean="0"/>
              <a:t>152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Classes	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</a:t>
            </a:r>
            <a:r>
              <a:rPr lang="en" dirty="0" smtClean="0"/>
              <a:t>48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Files	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</a:t>
            </a:r>
            <a:r>
              <a:rPr lang="en" dirty="0" smtClean="0"/>
              <a:t>44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Directories	</a:t>
            </a:r>
            <a:r>
              <a:rPr lang="en" dirty="0" smtClean="0">
                <a:sym typeface="Wingdings" pitchFamily="2" charset="2"/>
              </a:rPr>
              <a:t> 12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210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Dokumentation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Comment lines		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</a:t>
            </a:r>
            <a:r>
              <a:rPr lang="en" dirty="0" smtClean="0"/>
              <a:t>308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Public Documented API	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</a:t>
            </a:r>
            <a:r>
              <a:rPr lang="en" dirty="0" smtClean="0"/>
              <a:t>78.9</a:t>
            </a:r>
            <a:r>
              <a:rPr lang="en" dirty="0" smtClean="0"/>
              <a:t>%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Public Undocumented API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</a:t>
            </a:r>
            <a:r>
              <a:rPr lang="en" dirty="0" smtClean="0"/>
              <a:t>30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endParaRPr lang="en" dirty="0" smtClean="0">
              <a:sym typeface="Wingdings" pitchFamily="2" charset="2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>
                <a:sym typeface="Wingdings" pitchFamily="2" charset="2"/>
              </a:rPr>
              <a:t> </a:t>
            </a:r>
            <a:r>
              <a:rPr lang="en" dirty="0" smtClean="0">
                <a:sym typeface="Wingdings" pitchFamily="2" charset="2"/>
              </a:rPr>
              <a:t>13.7% </a:t>
            </a:r>
            <a:r>
              <a:rPr lang="en" dirty="0" smtClean="0">
                <a:sym typeface="Wingdings" pitchFamily="2" charset="2"/>
              </a:rPr>
              <a:t>Comments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706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Analysten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Richard Vladimirskij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14598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Topic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Ursprünglicher Ansatz, Überarbeitungsbedarf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Erfahrungen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845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</Words>
  <Application>Microsoft Office PowerPoint</Application>
  <PresentationFormat>Bildschirmpräsentation (16:9)</PresentationFormat>
  <Paragraphs>160</Paragraphs>
  <Slides>47</Slides>
  <Notes>47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47</vt:i4>
      </vt:variant>
    </vt:vector>
  </HeadingPairs>
  <TitlesOfParts>
    <vt:vector size="52" baseType="lpstr">
      <vt:lpstr>Arial</vt:lpstr>
      <vt:lpstr>Wingdings</vt:lpstr>
      <vt:lpstr>Lora</vt:lpstr>
      <vt:lpstr>Quattrocento Sans</vt:lpstr>
      <vt:lpstr>Viola template</vt:lpstr>
      <vt:lpstr>OOT-Projekt - Gruppe Millionär</vt:lpstr>
      <vt:lpstr>Projektleiter</vt:lpstr>
      <vt:lpstr>Team-Einteilung</vt:lpstr>
      <vt:lpstr>Projektaufwand</vt:lpstr>
      <vt:lpstr>Projektaufwand</vt:lpstr>
      <vt:lpstr>Projektaufwand</vt:lpstr>
      <vt:lpstr>Dokumentation</vt:lpstr>
      <vt:lpstr>Analysten</vt:lpstr>
      <vt:lpstr>Topic</vt:lpstr>
      <vt:lpstr>Ursprünglicher Ansatz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Die Fragen</vt:lpstr>
      <vt:lpstr>Ursprünglicher Ansatz – Die Fragen</vt:lpstr>
      <vt:lpstr>Ursprünglicher Ansatz – Die Fragen</vt:lpstr>
      <vt:lpstr>Ursprünglicher Ansatz – Die Fragen</vt:lpstr>
      <vt:lpstr>Ursprünglicher Ansatz – Die Joker</vt:lpstr>
      <vt:lpstr>Ursprünglicher Ansatz – Die Joker</vt:lpstr>
      <vt:lpstr>Ursprünglicher Ansatz – Die Joker</vt:lpstr>
      <vt:lpstr>Ursprünglicher Ansatz – Die Joker</vt:lpstr>
      <vt:lpstr>Ursprünglicher Ansatz – Highscores</vt:lpstr>
      <vt:lpstr>Ursprünglicher Ansatz – Highscores</vt:lpstr>
      <vt:lpstr>Ursprünglicher Ansatz – Highscores</vt:lpstr>
      <vt:lpstr>Ursprünglicher Ansatz – Highscores</vt:lpstr>
      <vt:lpstr>Überarbeitungsbedarf</vt:lpstr>
      <vt:lpstr>Überarbeitungsbedarf</vt:lpstr>
      <vt:lpstr>Erfahrungen in der Analyse</vt:lpstr>
      <vt:lpstr>Designer</vt:lpstr>
      <vt:lpstr>Analyseergebnis</vt:lpstr>
      <vt:lpstr>Design-Entscheidungen</vt:lpstr>
      <vt:lpstr>Sortieren nach Schwierigkeit</vt:lpstr>
      <vt:lpstr>Gewinn &amp; Checkpoints</vt:lpstr>
      <vt:lpstr>Gewinn &amp; Checkpoints</vt:lpstr>
      <vt:lpstr>Joker</vt:lpstr>
      <vt:lpstr>Joker</vt:lpstr>
      <vt:lpstr>MVC</vt:lpstr>
      <vt:lpstr>MVC</vt:lpstr>
      <vt:lpstr>Implementierung</vt:lpstr>
      <vt:lpstr>Topic</vt:lpstr>
      <vt:lpstr>Tester</vt:lpstr>
      <vt:lpstr>Topic</vt:lpstr>
      <vt:lpstr>Danke!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OOT-Projekt - Gruppe Millionär</dc:title>
  <cp:lastModifiedBy>Marcel Noir Herd</cp:lastModifiedBy>
  <cp:revision>68</cp:revision>
  <dcterms:modified xsi:type="dcterms:W3CDTF">2016-06-22T12:29:52Z</dcterms:modified>
</cp:coreProperties>
</file>