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62"/>
  </p:notesMasterIdLst>
  <p:sldIdLst>
    <p:sldId id="256" r:id="rId2"/>
    <p:sldId id="258" r:id="rId3"/>
    <p:sldId id="259" r:id="rId4"/>
    <p:sldId id="274" r:id="rId5"/>
    <p:sldId id="273" r:id="rId6"/>
    <p:sldId id="271" r:id="rId7"/>
    <p:sldId id="270" r:id="rId8"/>
    <p:sldId id="261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14" r:id="rId30"/>
    <p:sldId id="330" r:id="rId31"/>
    <p:sldId id="329" r:id="rId32"/>
    <p:sldId id="332" r:id="rId33"/>
    <p:sldId id="331" r:id="rId34"/>
    <p:sldId id="334" r:id="rId35"/>
    <p:sldId id="312" r:id="rId36"/>
    <p:sldId id="336" r:id="rId37"/>
    <p:sldId id="263" r:id="rId38"/>
    <p:sldId id="277" r:id="rId39"/>
    <p:sldId id="278" r:id="rId40"/>
    <p:sldId id="279" r:id="rId41"/>
    <p:sldId id="280" r:id="rId42"/>
    <p:sldId id="286" r:id="rId43"/>
    <p:sldId id="281" r:id="rId44"/>
    <p:sldId id="282" r:id="rId45"/>
    <p:sldId id="285" r:id="rId46"/>
    <p:sldId id="316" r:id="rId47"/>
    <p:sldId id="284" r:id="rId48"/>
    <p:sldId id="265" r:id="rId49"/>
    <p:sldId id="317" r:id="rId50"/>
    <p:sldId id="315" r:id="rId51"/>
    <p:sldId id="318" r:id="rId52"/>
    <p:sldId id="320" r:id="rId53"/>
    <p:sldId id="319" r:id="rId54"/>
    <p:sldId id="267" r:id="rId55"/>
    <p:sldId id="325" r:id="rId56"/>
    <p:sldId id="327" r:id="rId57"/>
    <p:sldId id="323" r:id="rId58"/>
    <p:sldId id="324" r:id="rId59"/>
    <p:sldId id="328" r:id="rId60"/>
    <p:sldId id="269" r:id="rId61"/>
  </p:sldIdLst>
  <p:sldSz cx="9144000" cy="5143500" type="screen16x9"/>
  <p:notesSz cx="6858000" cy="9144000"/>
  <p:embeddedFontLst>
    <p:embeddedFont>
      <p:font typeface="Lora" charset="0"/>
      <p:regular r:id="rId63"/>
      <p:bold r:id="rId64"/>
      <p:italic r:id="rId65"/>
      <p:boldItalic r:id="rId66"/>
    </p:embeddedFont>
    <p:embeddedFont>
      <p:font typeface="Quattrocento Sans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A55073D8-5942-4A9E-9897-3D2D6CC9976D}">
  <a:tblStyle styleId="{A55073D8-5942-4A9E-9897-3D2D6CC997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76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12710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Lösung: der</a:t>
            </a:r>
            <a:r>
              <a:rPr lang="en" dirty="0"/>
              <a:t> Gewinn steigt in Abhängigkeit zu den richtig beantworteten Fragen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Lösung: Die</a:t>
            </a:r>
            <a:r>
              <a:rPr lang="en" dirty="0"/>
              <a:t> Fragen werden progressiv schwerer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/>
              <a:t>Lösung: Joker als Hilfsmittel</a:t>
            </a:r>
            <a:r>
              <a:rPr lang="en" baseline="0" dirty="0"/>
              <a:t> welche ein Spieler nutzen kann wenn er/sie auf einer Frage festsitzt.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/>
              <a:t>Lösung: Joker als Hilfsmittel</a:t>
            </a:r>
            <a:r>
              <a:rPr lang="en" baseline="0" dirty="0"/>
              <a:t> welche ein Spieler nutzen kann wenn er/sie auf einer Frage festsitzt.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Hätte </a:t>
            </a:r>
            <a:r>
              <a:rPr lang="de-DE" dirty="0" err="1"/>
              <a:t>ordinal</a:t>
            </a:r>
            <a:r>
              <a:rPr lang="de-DE" baseline="0" dirty="0"/>
              <a:t> persistieren sollen</a:t>
            </a: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Preis</a:t>
            </a:r>
            <a:r>
              <a:rPr lang="de-DE" baseline="0" dirty="0"/>
              <a:t> für aktuelle Frage? Letzter </a:t>
            </a:r>
            <a:r>
              <a:rPr lang="de-DE" baseline="0" dirty="0" err="1"/>
              <a:t>checkpoint</a:t>
            </a:r>
            <a:r>
              <a:rPr lang="de-DE" baseline="0" dirty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Preis</a:t>
            </a:r>
            <a:r>
              <a:rPr lang="de-DE" baseline="0" dirty="0"/>
              <a:t> für aktuelle Frage? Letzter </a:t>
            </a:r>
            <a:r>
              <a:rPr lang="de-DE" baseline="0" dirty="0" err="1"/>
              <a:t>checkpoint</a:t>
            </a:r>
            <a:r>
              <a:rPr lang="de-DE" baseline="0" dirty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29857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106145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xmlns="" val="16735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xmlns="" val="426204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1561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  <p:sldLayoutId id="214748366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OOT-Projekt - Gruppe </a:t>
            </a:r>
            <a:r>
              <a:rPr lang="en" dirty="0">
                <a:highlight>
                  <a:srgbClr val="FFCD00"/>
                </a:highlight>
              </a:rPr>
              <a:t>Millionär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/>
              <a:t>sollte es nicht als „zu schwer“ empfinden Fortschritte in dem Spiel zu machen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/>
              <a:t>sollte es nicht als „zu schwer“ empfinden Fortschritte in dem Spiel zu machen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2906" y="3867894"/>
            <a:ext cx="631502" cy="63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feld 13"/>
          <p:cNvSpPr txBox="1"/>
          <p:nvPr/>
        </p:nvSpPr>
        <p:spPr>
          <a:xfrm>
            <a:off x="7092280" y="4443958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50"/>
                </a:solidFill>
                <a:latin typeface="Quattrocento Sans" charset="0"/>
              </a:rPr>
              <a:t>JOKER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1347614"/>
            <a:ext cx="6552728" cy="36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Zentraler Bestandteil des Spieles WWM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Zentraler Bestandteil des Spieles WWM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Benötigen Schwierigkeitsstufen die innerhalb des Spielverlaufs steigen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Projektleiter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Christian Hahn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774016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Zentraler Bestandteil des Spieles WWM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Benötigen Schwierigkeitsstufen die innerhalb des Spielverlaufs steigen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Benötigen eine Datenbank, als Fragenkatalog zum Speichern, Abrufen und Sortieren der Fragen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Benötigte Joker: 50/50, Telefonjoker und Zuschauerjoker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Benötigte Joker: 50/50, Telefonjoker und Zuschauerjoker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Genaue Angabe WAS jeder Joker macht und WIE dies in dem Spiel interpretiert wird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Ermöglichen es dem Spieler seine Erfolge mit anderen Spielern bzw. mit sich selbst zu vergleichen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Ermöglichen es dem Spieler seine Erfolge mit anderen Spielern bzw. mit sich selbst zu vergleichen</a:t>
            </a:r>
          </a:p>
          <a:p>
            <a:r>
              <a:rPr lang="de-DE" dirty="0"/>
              <a:t> Die Highscores sollen in einer Datenbank verwaltet werden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Ermöglichen es dem Spieler seine Erfolge mit anderen Spielern bzw. mit sich selbst zu vergleichen</a:t>
            </a:r>
          </a:p>
          <a:p>
            <a:r>
              <a:rPr lang="de-DE" dirty="0"/>
              <a:t> Die Highscores sollen in einer Datenbank verwaltet werden</a:t>
            </a:r>
          </a:p>
          <a:p>
            <a:r>
              <a:rPr lang="de-DE" dirty="0"/>
              <a:t> Ein Spieler sollte einen Überblick auf die 10 besten Highscores haben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Überarbeitungsbedarf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08512" cy="3331544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sz="2000" dirty="0"/>
              <a:t>Weitere Spezifizierung von Abläufen</a:t>
            </a:r>
            <a:endParaRPr lang="de-DE" dirty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Team-Einteilung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93516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Projektleiter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Christian Hahn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Analysten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Richard Vladimirskij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Designer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Marcel Herd &amp; Eugen Krizki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Tester		</a:t>
            </a:r>
            <a:r>
              <a:rPr lang="en" dirty="0">
                <a:sym typeface="Wingdings" pitchFamily="2" charset="2"/>
              </a:rPr>
              <a:t> </a:t>
            </a:r>
            <a:r>
              <a:rPr lang="en" dirty="0"/>
              <a:t>Manuel Schwalm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1203758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Überarbeitungsbedarf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08512" cy="3331544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sz="2000" dirty="0"/>
              <a:t>Weitere Spezifizierung von Abläufen</a:t>
            </a:r>
            <a:endParaRPr lang="de-DE" dirty="0"/>
          </a:p>
          <a:p>
            <a:pPr>
              <a:buFont typeface="Wingdings" pitchFamily="2" charset="2"/>
              <a:buChar char="Ø"/>
            </a:pPr>
            <a:r>
              <a:rPr lang="de-DE" sz="1800" dirty="0"/>
              <a:t> </a:t>
            </a:r>
            <a:r>
              <a:rPr lang="de-DE" sz="1800" dirty="0">
                <a:solidFill>
                  <a:srgbClr val="00B050"/>
                </a:solidFill>
              </a:rPr>
              <a:t>z.B. </a:t>
            </a:r>
            <a:r>
              <a:rPr lang="de-DE" sz="1800" dirty="0" smtClean="0">
                <a:solidFill>
                  <a:srgbClr val="00B050"/>
                </a:solidFill>
              </a:rPr>
              <a:t>Joker </a:t>
            </a:r>
            <a:r>
              <a:rPr lang="de-DE" sz="1800" dirty="0">
                <a:solidFill>
                  <a:srgbClr val="00B050"/>
                </a:solidFill>
              </a:rPr>
              <a:t>verhalten, </a:t>
            </a:r>
            <a:r>
              <a:rPr lang="de-DE" sz="1800" dirty="0" smtClean="0">
                <a:solidFill>
                  <a:srgbClr val="00B050"/>
                </a:solidFill>
              </a:rPr>
              <a:t>was die Highscores beinhalten etc.</a:t>
            </a:r>
            <a:endParaRPr lang="de-DE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Überarbeitungsbedarf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08512" cy="3331544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sz="2000" dirty="0"/>
              <a:t>Weitere Spezifizierung von Abläufen</a:t>
            </a:r>
            <a:endParaRPr lang="de-DE" dirty="0"/>
          </a:p>
          <a:p>
            <a:pPr>
              <a:buFont typeface="Wingdings" pitchFamily="2" charset="2"/>
              <a:buChar char="Ø"/>
            </a:pPr>
            <a:r>
              <a:rPr lang="de-DE" sz="1800" dirty="0"/>
              <a:t> </a:t>
            </a:r>
            <a:r>
              <a:rPr lang="de-DE" sz="1800" dirty="0">
                <a:solidFill>
                  <a:srgbClr val="00B050"/>
                </a:solidFill>
              </a:rPr>
              <a:t>z.B. </a:t>
            </a:r>
            <a:r>
              <a:rPr lang="de-DE" sz="1800" dirty="0" smtClean="0">
                <a:solidFill>
                  <a:srgbClr val="00B050"/>
                </a:solidFill>
              </a:rPr>
              <a:t>Joker </a:t>
            </a:r>
            <a:r>
              <a:rPr lang="de-DE" sz="1800" dirty="0">
                <a:solidFill>
                  <a:srgbClr val="00B050"/>
                </a:solidFill>
              </a:rPr>
              <a:t>verhalten, </a:t>
            </a:r>
            <a:r>
              <a:rPr lang="de-DE" sz="1800" dirty="0" smtClean="0">
                <a:solidFill>
                  <a:srgbClr val="00B050"/>
                </a:solidFill>
              </a:rPr>
              <a:t>was die Highscores beinhalten etc.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/>
              <a:t> </a:t>
            </a:r>
            <a:r>
              <a:rPr lang="de-DE" sz="2000" dirty="0"/>
              <a:t>Spezifizierung des Benutzerverlaufs, außerhalb des </a:t>
            </a:r>
            <a:r>
              <a:rPr lang="de-DE" sz="2000" dirty="0" smtClean="0"/>
              <a:t>„Spieles“</a:t>
            </a:r>
            <a:endParaRPr lang="de-D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Überarbeitungsbedarf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08512" cy="3331544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sz="2000" dirty="0"/>
              <a:t>Weitere Spezifizierung von Abläufen</a:t>
            </a:r>
            <a:endParaRPr lang="de-DE" dirty="0"/>
          </a:p>
          <a:p>
            <a:pPr>
              <a:buFont typeface="Wingdings" pitchFamily="2" charset="2"/>
              <a:buChar char="Ø"/>
            </a:pPr>
            <a:r>
              <a:rPr lang="de-DE" sz="1800" dirty="0"/>
              <a:t> </a:t>
            </a:r>
            <a:r>
              <a:rPr lang="de-DE" sz="1800" dirty="0">
                <a:solidFill>
                  <a:srgbClr val="00B050"/>
                </a:solidFill>
              </a:rPr>
              <a:t>z.B. </a:t>
            </a:r>
            <a:r>
              <a:rPr lang="de-DE" sz="1800" dirty="0" smtClean="0">
                <a:solidFill>
                  <a:srgbClr val="00B050"/>
                </a:solidFill>
              </a:rPr>
              <a:t>Joker </a:t>
            </a:r>
            <a:r>
              <a:rPr lang="de-DE" sz="1800" dirty="0">
                <a:solidFill>
                  <a:srgbClr val="00B050"/>
                </a:solidFill>
              </a:rPr>
              <a:t>verhalten, </a:t>
            </a:r>
            <a:r>
              <a:rPr lang="de-DE" sz="1800" dirty="0" smtClean="0">
                <a:solidFill>
                  <a:srgbClr val="00B050"/>
                </a:solidFill>
              </a:rPr>
              <a:t>was die Highscores beinhalten etc.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/>
              <a:t> </a:t>
            </a:r>
            <a:r>
              <a:rPr lang="de-DE" sz="2000" dirty="0"/>
              <a:t>Spezifizierung des Benutzerverlaufs, außerhalb des </a:t>
            </a:r>
            <a:r>
              <a:rPr lang="de-DE" sz="2000" dirty="0" smtClean="0"/>
              <a:t>„Spieles“		   </a:t>
            </a:r>
            <a:r>
              <a:rPr lang="de-DE" sz="2000" dirty="0" smtClean="0">
                <a:solidFill>
                  <a:srgbClr val="00B050"/>
                </a:solidFill>
              </a:rPr>
              <a:t>-&gt;</a:t>
            </a:r>
            <a:endParaRPr lang="de-DE" dirty="0" smtClean="0">
              <a:solidFill>
                <a:srgbClr val="00B05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330747"/>
            <a:ext cx="4321101" cy="36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Überarbeitungsbedarf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08512" cy="3331544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sz="2000" dirty="0"/>
              <a:t>Weitere Spezifizierung von Abläufen</a:t>
            </a:r>
            <a:endParaRPr lang="de-DE" dirty="0"/>
          </a:p>
          <a:p>
            <a:pPr>
              <a:buFont typeface="Wingdings" pitchFamily="2" charset="2"/>
              <a:buChar char="Ø"/>
            </a:pPr>
            <a:r>
              <a:rPr lang="de-DE" sz="1800" dirty="0"/>
              <a:t> </a:t>
            </a:r>
            <a:r>
              <a:rPr lang="de-DE" sz="1800" dirty="0">
                <a:solidFill>
                  <a:srgbClr val="00B050"/>
                </a:solidFill>
              </a:rPr>
              <a:t>z.B. </a:t>
            </a:r>
            <a:r>
              <a:rPr lang="de-DE" sz="1800" dirty="0" smtClean="0">
                <a:solidFill>
                  <a:srgbClr val="00B050"/>
                </a:solidFill>
              </a:rPr>
              <a:t>Joker </a:t>
            </a:r>
            <a:r>
              <a:rPr lang="de-DE" sz="1800" dirty="0">
                <a:solidFill>
                  <a:srgbClr val="00B050"/>
                </a:solidFill>
              </a:rPr>
              <a:t>verhalten, </a:t>
            </a:r>
            <a:r>
              <a:rPr lang="de-DE" sz="1800" dirty="0" smtClean="0">
                <a:solidFill>
                  <a:srgbClr val="00B050"/>
                </a:solidFill>
              </a:rPr>
              <a:t>was die Highscores beinhalten etc.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/>
              <a:t> </a:t>
            </a:r>
            <a:r>
              <a:rPr lang="de-DE" sz="2000" dirty="0"/>
              <a:t>Spezifizierung des Benutzerverlaufs, außerhalb des </a:t>
            </a:r>
            <a:r>
              <a:rPr lang="de-DE" sz="2000" dirty="0" smtClean="0"/>
              <a:t>„Spieles“		   </a:t>
            </a:r>
            <a:r>
              <a:rPr lang="de-DE" sz="2000" dirty="0" smtClean="0">
                <a:solidFill>
                  <a:srgbClr val="00B050"/>
                </a:solidFill>
              </a:rPr>
              <a:t>-&gt;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smtClean="0"/>
              <a:t> </a:t>
            </a:r>
            <a:r>
              <a:rPr lang="de-DE" sz="2000" dirty="0" smtClean="0"/>
              <a:t>Einsicht und Bearbeitung der Fragen im Fragenkatalog für Administratoren via der Applikation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330747"/>
            <a:ext cx="4321101" cy="36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Überarbeitungsbedarf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08512" cy="3331544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sz="2000" dirty="0"/>
              <a:t>Weitere Spezifizierung von Abläufen</a:t>
            </a:r>
            <a:endParaRPr lang="de-DE" dirty="0"/>
          </a:p>
          <a:p>
            <a:pPr>
              <a:buFont typeface="Wingdings" pitchFamily="2" charset="2"/>
              <a:buChar char="Ø"/>
            </a:pPr>
            <a:r>
              <a:rPr lang="de-DE" sz="1800" dirty="0"/>
              <a:t> </a:t>
            </a:r>
            <a:r>
              <a:rPr lang="de-DE" sz="1800" dirty="0">
                <a:solidFill>
                  <a:srgbClr val="00B050"/>
                </a:solidFill>
              </a:rPr>
              <a:t>z.B. </a:t>
            </a:r>
            <a:r>
              <a:rPr lang="de-DE" sz="1800" dirty="0" smtClean="0">
                <a:solidFill>
                  <a:srgbClr val="00B050"/>
                </a:solidFill>
              </a:rPr>
              <a:t>Joker </a:t>
            </a:r>
            <a:r>
              <a:rPr lang="de-DE" sz="1800" dirty="0">
                <a:solidFill>
                  <a:srgbClr val="00B050"/>
                </a:solidFill>
              </a:rPr>
              <a:t>verhalten, </a:t>
            </a:r>
            <a:r>
              <a:rPr lang="de-DE" sz="1800" dirty="0" smtClean="0">
                <a:solidFill>
                  <a:srgbClr val="00B050"/>
                </a:solidFill>
              </a:rPr>
              <a:t>was die Highscores beinhalten etc.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/>
              <a:t> </a:t>
            </a:r>
            <a:r>
              <a:rPr lang="de-DE" sz="2000" dirty="0"/>
              <a:t>Spezifizierung des Benutzerverlaufs, außerhalb des </a:t>
            </a:r>
            <a:r>
              <a:rPr lang="de-DE" sz="2000" dirty="0" smtClean="0"/>
              <a:t>„Spieles“		   </a:t>
            </a:r>
            <a:r>
              <a:rPr lang="de-DE" sz="2000" dirty="0" smtClean="0">
                <a:solidFill>
                  <a:srgbClr val="00B050"/>
                </a:solidFill>
              </a:rPr>
              <a:t>-&gt;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smtClean="0"/>
              <a:t> </a:t>
            </a:r>
            <a:r>
              <a:rPr lang="de-DE" sz="2000" dirty="0" smtClean="0"/>
              <a:t>Einsicht und Bearbeitung der Fragen im Fragenkatalog für Administratoren via der Applikation</a:t>
            </a:r>
          </a:p>
          <a:p>
            <a:pPr>
              <a:buFont typeface="Wingdings" pitchFamily="2" charset="2"/>
              <a:buChar char="Ø"/>
            </a:pPr>
            <a:r>
              <a:rPr lang="de-DE" sz="2000" dirty="0" smtClean="0"/>
              <a:t> </a:t>
            </a:r>
            <a:r>
              <a:rPr lang="de-DE" sz="1800" dirty="0" smtClean="0">
                <a:solidFill>
                  <a:srgbClr val="00B050"/>
                </a:solidFill>
              </a:rPr>
              <a:t>Letztendlich via „</a:t>
            </a:r>
            <a:r>
              <a:rPr lang="de-DE" sz="1800" dirty="0" err="1" smtClean="0">
                <a:solidFill>
                  <a:srgbClr val="00B050"/>
                </a:solidFill>
              </a:rPr>
              <a:t>phpMyAdmin</a:t>
            </a:r>
            <a:r>
              <a:rPr lang="de-DE" sz="1800" dirty="0" smtClean="0">
                <a:solidFill>
                  <a:srgbClr val="00B050"/>
                </a:solidFill>
              </a:rPr>
              <a:t>“</a:t>
            </a:r>
            <a:r>
              <a:rPr lang="de-DE" sz="1800" dirty="0" smtClean="0"/>
              <a:t> </a:t>
            </a:r>
            <a:endParaRPr lang="de-DE" dirty="0"/>
          </a:p>
          <a:p>
            <a:pPr>
              <a:buNone/>
            </a:pPr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330747"/>
            <a:ext cx="4321101" cy="36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467544" y="2878750"/>
            <a:ext cx="828092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800" dirty="0">
                <a:highlight>
                  <a:srgbClr val="FFCD00"/>
                </a:highlight>
              </a:rPr>
              <a:t>E</a:t>
            </a:r>
            <a:r>
              <a:rPr lang="en" sz="4800" dirty="0">
                <a:highlight>
                  <a:srgbClr val="FFCD00"/>
                </a:highlight>
              </a:rPr>
              <a:t>rfahrungen in der Analyse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2627" y="1203598"/>
            <a:ext cx="1561461" cy="90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highlight>
                  <a:srgbClr val="FFCD00"/>
                </a:highlight>
              </a:rPr>
              <a:t>Interessant &amp; gewönungsbedürftig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 smtClean="0">
              <a:highlight>
                <a:srgbClr val="FFCD00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de-DE" dirty="0" smtClean="0"/>
              <a:t>Die Erfahrung eine Lösung zu entwickeln ohne die programmiertechnischen Umsetzung in Betracht zu ziehen.</a:t>
            </a:r>
            <a:endParaRPr lang="en" dirty="0"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Erfahrungen in der Analyse</a:t>
            </a:r>
            <a:endParaRPr lang="en"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highlight>
                  <a:srgbClr val="FFCD00"/>
                </a:highlight>
              </a:rPr>
              <a:t>Trivial &amp;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highlight>
                  <a:srgbClr val="FFCD00"/>
                </a:highlight>
              </a:rPr>
              <a:t>relativ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 smtClean="0">
              <a:highlight>
                <a:srgbClr val="FFCD00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Enterprise Architect vs. Star-UML</a:t>
            </a:r>
            <a:endParaRPr lang="en" dirty="0" smtClean="0"/>
          </a:p>
          <a:p>
            <a:r>
              <a:rPr lang="en" dirty="0" smtClean="0"/>
              <a:t> Anzahl der Funktionen</a:t>
            </a:r>
          </a:p>
          <a:p>
            <a:r>
              <a:rPr lang="en" dirty="0" smtClean="0"/>
              <a:t> </a:t>
            </a:r>
            <a:r>
              <a:rPr lang="en" dirty="0" smtClean="0"/>
              <a:t>Handhabbarkeit</a:t>
            </a:r>
            <a:endParaRPr lang="en" dirty="0" smtClean="0"/>
          </a:p>
          <a:p>
            <a:r>
              <a:rPr lang="en" dirty="0" smtClean="0"/>
              <a:t> Unendliche Evaluation</a:t>
            </a:r>
            <a:endParaRPr lang="en" dirty="0"/>
          </a:p>
        </p:txBody>
      </p:sp>
      <p:grpSp>
        <p:nvGrpSpPr>
          <p:cNvPr id="2" name="Shape 14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6" name="Shape 1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Designer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Marcel Herd </a:t>
            </a:r>
            <a:r>
              <a:rPr lang="de-DE" dirty="0"/>
              <a:t>• Eugen </a:t>
            </a:r>
            <a:r>
              <a:rPr lang="de-DE" dirty="0" err="1"/>
              <a:t>Krizki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3669912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Analyseergebnis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de-DE" dirty="0"/>
              <a:t>Die Analyse war sehr detailliert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/>
              <a:t>Musste im Laufe des Designs nicht überarbeitet werden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517583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Design-Entscheidungen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“Die Fragen sollen nach ihrer Schwierigkeit sortiert werden können”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Gewinn &amp; Checkpoints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MVC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391019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Projektaufwand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Lines of Code	 </a:t>
            </a:r>
            <a:r>
              <a:rPr lang="en" dirty="0">
                <a:sym typeface="Wingdings" pitchFamily="2" charset="2"/>
              </a:rPr>
              <a:t>   </a:t>
            </a:r>
            <a:r>
              <a:rPr lang="en" dirty="0"/>
              <a:t>1941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833175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Sortieren nach Schwierigkeit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35646"/>
            <a:ext cx="6897687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7577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Gewinn &amp; Checkpoints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63638"/>
            <a:ext cx="6764684" cy="331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43659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Gewinn &amp; Checkpoints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63638"/>
            <a:ext cx="45815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8226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Joker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35846"/>
            <a:ext cx="43529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7563" y="1635646"/>
            <a:ext cx="2705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59572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Joker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352" y="1635646"/>
            <a:ext cx="46863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19608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MVC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de-DE" dirty="0"/>
              <a:t>Muster zur Strukturierung von Software-Entwicklung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Entkopplung von Benutzerschnittstelle und Anwendungsfunktionalität</a:t>
            </a:r>
          </a:p>
          <a:p>
            <a:pPr marL="571500" lvl="2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dirty="0"/>
              <a:t>	F</a:t>
            </a:r>
            <a:r>
              <a:rPr lang="en" dirty="0"/>
              <a:t>lexibler Programmentwurf</a:t>
            </a:r>
          </a:p>
          <a:p>
            <a:pPr marL="5715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dirty="0"/>
              <a:t>	E</a:t>
            </a:r>
            <a:r>
              <a:rPr lang="en" dirty="0"/>
              <a:t>rleichtert spätere Änderungen</a:t>
            </a:r>
          </a:p>
          <a:p>
            <a:pPr marL="5715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dirty="0"/>
              <a:t>	Widerverwendbarkeit einzelner Komponenten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1061210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MVC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Model: verwaltet darzustellende Daten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View: grafische Darstellung 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n" dirty="0"/>
              <a:t>   der D</a:t>
            </a:r>
            <a:r>
              <a:rPr lang="en" sz="2400" dirty="0"/>
              <a:t>aten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Controller: Kontrolle 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n" dirty="0"/>
              <a:t>   der Benutzereingabe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https://upload.wikimedia.org/wikipedia/commons/thumb/a/a0/MVC-Process.svg/2000px-MVC-Proces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085934"/>
            <a:ext cx="2664296" cy="293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30259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MVC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2008"/>
            <a:ext cx="9348540" cy="502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89025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Implementierung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3539081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3478782" cy="435599"/>
          </a:xfrm>
        </p:spPr>
        <p:txBody>
          <a:bodyPr/>
          <a:lstStyle/>
          <a:p>
            <a:r>
              <a:rPr lang="de-DE" dirty="0"/>
              <a:t>Kommentare zum Analyse-/Designergebnis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Design- und Analyse boten sehr gute Vorlage</a:t>
            </a:r>
          </a:p>
          <a:p>
            <a:r>
              <a:rPr lang="de-DE" dirty="0"/>
              <a:t>Änderungen waren nicht nötig.</a:t>
            </a:r>
          </a:p>
          <a:p>
            <a:r>
              <a:rPr lang="de-DE" dirty="0"/>
              <a:t>Gut gewähltes Pattern (MVC)</a:t>
            </a:r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338861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Projektaufwand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Lines of Code	</a:t>
            </a:r>
            <a:r>
              <a:rPr lang="en" dirty="0">
                <a:sym typeface="Wingdings" pitchFamily="2" charset="2"/>
              </a:rPr>
              <a:t>   </a:t>
            </a:r>
            <a:r>
              <a:rPr lang="en" dirty="0"/>
              <a:t> 1941</a:t>
            </a:r>
          </a:p>
          <a:p>
            <a:pPr marL="228600" lvl="0">
              <a:spcBef>
                <a:spcPts val="0"/>
              </a:spcBef>
              <a:buNone/>
            </a:pPr>
            <a:r>
              <a:rPr lang="en" dirty="0">
                <a:sym typeface="Wingdings" pitchFamily="2" charset="2"/>
              </a:rPr>
              <a:t> </a:t>
            </a:r>
            <a:r>
              <a:rPr lang="en" dirty="0"/>
              <a:t>Persistence     	     </a:t>
            </a:r>
            <a:r>
              <a:rPr lang="en" dirty="0">
                <a:sym typeface="Wingdings" pitchFamily="2" charset="2"/>
              </a:rPr>
              <a:t>843</a:t>
            </a:r>
            <a:endParaRPr lang="en" dirty="0"/>
          </a:p>
          <a:p>
            <a:pPr marL="228600" lvl="0">
              <a:spcBef>
                <a:spcPts val="0"/>
              </a:spcBef>
              <a:buNone/>
            </a:pPr>
            <a:r>
              <a:rPr lang="en" dirty="0">
                <a:sym typeface="Wingdings" pitchFamily="2" charset="2"/>
              </a:rPr>
              <a:t> </a:t>
            </a:r>
            <a:r>
              <a:rPr lang="en" dirty="0"/>
              <a:t>Game		     511</a:t>
            </a:r>
          </a:p>
          <a:p>
            <a:pPr marL="228600" lvl="0">
              <a:spcBef>
                <a:spcPts val="0"/>
              </a:spcBef>
              <a:buNone/>
            </a:pPr>
            <a:r>
              <a:rPr lang="en" dirty="0">
                <a:sym typeface="Wingdings" pitchFamily="2" charset="2"/>
              </a:rPr>
              <a:t> Gui		     587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1279202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Arbeitsaufteilung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635646"/>
            <a:ext cx="1512168" cy="325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hape 112"/>
          <p:cNvSpPr txBox="1">
            <a:spLocks noGrp="1"/>
          </p:cNvSpPr>
          <p:nvPr>
            <p:ph type="body" idx="1"/>
          </p:nvPr>
        </p:nvSpPr>
        <p:spPr>
          <a:xfrm>
            <a:off x="3355918" y="1490636"/>
            <a:ext cx="3690958" cy="12241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000" dirty="0">
                <a:solidFill>
                  <a:schemeClr val="accent6">
                    <a:lumMod val="50000"/>
                  </a:schemeClr>
                </a:solidFill>
              </a:rPr>
              <a:t>Christian Hahn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>
                <a:solidFill>
                  <a:schemeClr val="accent5">
                    <a:lumMod val="50000"/>
                  </a:schemeClr>
                </a:solidFill>
              </a:rPr>
              <a:t>Richard Vladimirskij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accent4">
                    <a:lumMod val="50000"/>
                  </a:schemeClr>
                </a:solidFill>
              </a:rPr>
              <a:t>Manuel Schwalm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15" name="Shape 112"/>
          <p:cNvSpPr txBox="1">
            <a:spLocks/>
          </p:cNvSpPr>
          <p:nvPr/>
        </p:nvSpPr>
        <p:spPr>
          <a:xfrm>
            <a:off x="3355918" y="2715766"/>
            <a:ext cx="3690958" cy="12961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accent4">
                    <a:lumMod val="50000"/>
                  </a:schemeClr>
                </a:solidFill>
              </a:rPr>
              <a:t>Manuel Schwalm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accent2">
                    <a:lumMod val="50000"/>
                  </a:schemeClr>
                </a:solidFill>
              </a:rPr>
              <a:t>Eugen Krizki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Marcel Herd</a:t>
            </a:r>
          </a:p>
        </p:txBody>
      </p:sp>
      <p:sp>
        <p:nvSpPr>
          <p:cNvPr id="16" name="Shape 112"/>
          <p:cNvSpPr txBox="1">
            <a:spLocks/>
          </p:cNvSpPr>
          <p:nvPr/>
        </p:nvSpPr>
        <p:spPr>
          <a:xfrm>
            <a:off x="3329314" y="4182708"/>
            <a:ext cx="3690958" cy="800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Marcel Herd</a:t>
            </a:r>
          </a:p>
        </p:txBody>
      </p:sp>
    </p:spTree>
    <p:extLst>
      <p:ext uri="{BB962C8B-B14F-4D97-AF65-F5344CB8AC3E}">
        <p14:creationId xmlns:p14="http://schemas.microsoft.com/office/powerpoint/2010/main" xmlns="" val="806404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1375153" y="924720"/>
            <a:ext cx="3910830" cy="435599"/>
          </a:xfrm>
        </p:spPr>
        <p:txBody>
          <a:bodyPr/>
          <a:lstStyle/>
          <a:p>
            <a:r>
              <a:rPr lang="de-DE" dirty="0"/>
              <a:t>Erfahrungen</a:t>
            </a:r>
            <a:br>
              <a:rPr lang="de-DE" dirty="0"/>
            </a:br>
            <a:r>
              <a:rPr lang="de-DE" dirty="0"/>
              <a:t>Das „Game“-Modul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Implementierung des „Game“-Moduls lief reibungslos ab.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Im Nachhinein Ausbesserung kleinerer Fehler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Insgesamt nach Implementierung beinahe reibungslose Kommunikation mit anderen Modulen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DE" dirty="0"/>
          </a:p>
        </p:txBody>
      </p:sp>
      <p:grpSp>
        <p:nvGrpSpPr>
          <p:cNvPr id="11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2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41145499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</a:t>
            </a:r>
            <a:br>
              <a:rPr lang="de-DE" dirty="0"/>
            </a:br>
            <a:r>
              <a:rPr lang="de-DE" dirty="0"/>
              <a:t>Das „</a:t>
            </a:r>
            <a:r>
              <a:rPr lang="de-DE" dirty="0" err="1"/>
              <a:t>Persistence</a:t>
            </a:r>
            <a:r>
              <a:rPr lang="de-DE" dirty="0"/>
              <a:t>“-Modul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Implementierung einer Datenbank</a:t>
            </a:r>
          </a:p>
          <a:p>
            <a:r>
              <a:rPr lang="de-DE" dirty="0"/>
              <a:t>Verbindung und Kommunikation mit anderen Modulen einwandfrei.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Lokale Datenbank falls Externe Datenbank nicht erreichbar</a:t>
            </a:r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1812517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</a:t>
            </a:r>
            <a:br>
              <a:rPr lang="de-DE" dirty="0"/>
            </a:br>
            <a:r>
              <a:rPr lang="de-DE" dirty="0"/>
              <a:t>Das „</a:t>
            </a:r>
            <a:r>
              <a:rPr lang="de-DE" dirty="0" err="1"/>
              <a:t>Gui</a:t>
            </a:r>
            <a:r>
              <a:rPr lang="de-DE" dirty="0"/>
              <a:t>“-Modul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Implementierung anfangs mit kleineren Schwierigkeiten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Kleinere Anpassung im Nachhinein am Game Modul zur Fragenverwaltung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…Jedoch insgesamt alles nach plan verlaufen</a:t>
            </a:r>
          </a:p>
          <a:p>
            <a:pPr marL="342900" indent="-342900"/>
            <a:r>
              <a:rPr lang="de-DE" dirty="0"/>
              <a:t>Übergang zwischen den Views – Problemlos</a:t>
            </a:r>
          </a:p>
        </p:txBody>
      </p:sp>
      <p:grpSp>
        <p:nvGrpSpPr>
          <p:cNvPr id="5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6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3220765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Tester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Manuel Schwalm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27345599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Kommentare zum </a:t>
            </a:r>
            <a:r>
              <a:rPr lang="de-DE" dirty="0" err="1"/>
              <a:t>Analys</a:t>
            </a:r>
            <a:r>
              <a:rPr lang="de-DE" dirty="0"/>
              <a:t>-/Designergebnis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Durch gute Vorarbeit in Analyse und Design, waren Testfälle leicht definierbar</a:t>
            </a:r>
          </a:p>
          <a:p>
            <a:r>
              <a:rPr lang="de-DE" dirty="0"/>
              <a:t>Überarbeitung war auch hier nicht mehr notwendig</a:t>
            </a:r>
          </a:p>
          <a:p>
            <a:r>
              <a:rPr lang="de-DE" dirty="0"/>
              <a:t>Verlauf und Implementierung verlief nicht wie geplant (Dazu später mehr)</a:t>
            </a:r>
          </a:p>
          <a:p>
            <a:endParaRPr lang="de-DE" dirty="0"/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6937593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467544" y="2878750"/>
            <a:ext cx="828092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3600" dirty="0">
                <a:highlight>
                  <a:srgbClr val="FFCD00"/>
                </a:highlight>
              </a:rPr>
              <a:t>Demo anhand der Testprozeduren</a:t>
            </a:r>
            <a:endParaRPr lang="en" sz="3600" dirty="0">
              <a:highlight>
                <a:srgbClr val="FFCD00"/>
              </a:highlight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2627" y="1203598"/>
            <a:ext cx="1561461" cy="90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82115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 der Implementierung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die wichtigsten Testbereiche konnten erstellt werden</a:t>
            </a:r>
          </a:p>
          <a:p>
            <a:r>
              <a:rPr lang="de-DE" dirty="0"/>
              <a:t>Keine Tests für </a:t>
            </a:r>
            <a:r>
              <a:rPr lang="de-DE" dirty="0" err="1"/>
              <a:t>Gui</a:t>
            </a:r>
            <a:r>
              <a:rPr lang="de-DE" dirty="0"/>
              <a:t> vorhanden</a:t>
            </a:r>
          </a:p>
          <a:p>
            <a:r>
              <a:rPr lang="de-DE" dirty="0"/>
              <a:t>Insgesamt alle vorhandenen Tests gut implementiert</a:t>
            </a:r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8481498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Einige Probleme im „Game“-Modul aufgefallen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Alle Probleme beseitigt…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Anschließend liefen alle Tests Erfolgreich ab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de-DE" dirty="0"/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20226248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 – Probleme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Bis hin zur Implementierung alles einwandfrei</a:t>
            </a:r>
          </a:p>
          <a:p>
            <a:r>
              <a:rPr lang="de-DE" dirty="0"/>
              <a:t>Abschließende Implementierung der </a:t>
            </a:r>
            <a:r>
              <a:rPr lang="de-DE" dirty="0" err="1"/>
              <a:t>Gui</a:t>
            </a:r>
            <a:r>
              <a:rPr lang="de-DE" dirty="0"/>
              <a:t> &amp; Tests verlief zu spät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Zusätzlich zur Umstrukturierung durch Mitgliedsauscheiden…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Mussten Tester die </a:t>
            </a:r>
            <a:r>
              <a:rPr lang="de-DE" dirty="0" err="1"/>
              <a:t>Gui</a:t>
            </a:r>
            <a:r>
              <a:rPr lang="de-DE" dirty="0"/>
              <a:t> übernehmen…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FF0000"/>
                </a:solidFill>
              </a:rPr>
              <a:t>Dadurch gab es abstriche bei den Tests und der Dokumentation</a:t>
            </a:r>
            <a:r>
              <a:rPr lang="de-DE" dirty="0"/>
              <a:t> </a:t>
            </a:r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46509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Projektaufwand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Lines of Code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1941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Statements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854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Functions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152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Classes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48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Files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44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Directories	</a:t>
            </a:r>
            <a:r>
              <a:rPr lang="en" dirty="0">
                <a:sym typeface="Wingdings" pitchFamily="2" charset="2"/>
              </a:rPr>
              <a:t> 12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25221016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Gibt es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Fragen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Danke!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92376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Dokumentation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Comment lines	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308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Public Documented API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78.9%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Public Undocumented API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30</a:t>
            </a:r>
          </a:p>
          <a:p>
            <a:pPr marL="457200" lvl="0" indent="-228600" rtl="0">
              <a:spcBef>
                <a:spcPts val="0"/>
              </a:spcBef>
            </a:pPr>
            <a:endParaRPr lang="en" dirty="0">
              <a:sym typeface="Wingdings" pitchFamily="2" charset="2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ym typeface="Wingdings" pitchFamily="2" charset="2"/>
              </a:rPr>
              <a:t> 13.7% Comments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41470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Analysten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Richard Vladimirskij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21459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de-DE" dirty="0"/>
              <a:t> Das Spiel</a:t>
            </a:r>
          </a:p>
          <a:p>
            <a:pPr>
              <a:spcBef>
                <a:spcPts val="0"/>
              </a:spcBef>
            </a:pPr>
            <a:r>
              <a:rPr lang="de-DE" dirty="0"/>
              <a:t> Die Fragen</a:t>
            </a:r>
          </a:p>
          <a:p>
            <a:pPr>
              <a:spcBef>
                <a:spcPts val="0"/>
              </a:spcBef>
            </a:pPr>
            <a:r>
              <a:rPr lang="de-DE" dirty="0"/>
              <a:t> Die Joker</a:t>
            </a:r>
          </a:p>
          <a:p>
            <a:pPr>
              <a:spcBef>
                <a:spcPts val="0"/>
              </a:spcBef>
            </a:pPr>
            <a:r>
              <a:rPr lang="de-DE" dirty="0"/>
              <a:t> Die Highscores</a:t>
            </a: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</Words>
  <Application>Microsoft Office PowerPoint</Application>
  <PresentationFormat>Bildschirmpräsentation (16:9)</PresentationFormat>
  <Paragraphs>230</Paragraphs>
  <Slides>60</Slides>
  <Notes>52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60</vt:i4>
      </vt:variant>
    </vt:vector>
  </HeadingPairs>
  <TitlesOfParts>
    <vt:vector size="65" baseType="lpstr">
      <vt:lpstr>Arial</vt:lpstr>
      <vt:lpstr>Lora</vt:lpstr>
      <vt:lpstr>Quattrocento Sans</vt:lpstr>
      <vt:lpstr>Wingdings</vt:lpstr>
      <vt:lpstr>Viola template</vt:lpstr>
      <vt:lpstr>OOT-Projekt - Gruppe Millionär</vt:lpstr>
      <vt:lpstr>Projektleiter</vt:lpstr>
      <vt:lpstr>Team-Einteilung</vt:lpstr>
      <vt:lpstr>Projektaufwand</vt:lpstr>
      <vt:lpstr>Projektaufwand</vt:lpstr>
      <vt:lpstr>Projektaufwand</vt:lpstr>
      <vt:lpstr>Dokumentation</vt:lpstr>
      <vt:lpstr>Analysten</vt:lpstr>
      <vt:lpstr>Ursprünglicher Ansatz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Die Fragen</vt:lpstr>
      <vt:lpstr>Ursprünglicher Ansatz – Die Fragen</vt:lpstr>
      <vt:lpstr>Ursprünglicher Ansatz – Die Fragen</vt:lpstr>
      <vt:lpstr>Ursprünglicher Ansatz – Die Fragen</vt:lpstr>
      <vt:lpstr>Ursprünglicher Ansatz – Die Joker</vt:lpstr>
      <vt:lpstr>Ursprünglicher Ansatz – Die Joker</vt:lpstr>
      <vt:lpstr>Ursprünglicher Ansatz – Die Joker</vt:lpstr>
      <vt:lpstr>Ursprünglicher Ansatz – Die Joker</vt:lpstr>
      <vt:lpstr>Ursprünglicher Ansatz – Highscores</vt:lpstr>
      <vt:lpstr>Ursprünglicher Ansatz – Highscores</vt:lpstr>
      <vt:lpstr>Ursprünglicher Ansatz – Highscores</vt:lpstr>
      <vt:lpstr>Ursprünglicher Ansatz – Highscores</vt:lpstr>
      <vt:lpstr>Überarbeitungsbedarf</vt:lpstr>
      <vt:lpstr>Überarbeitungsbedarf</vt:lpstr>
      <vt:lpstr>Überarbeitungsbedarf</vt:lpstr>
      <vt:lpstr>Überarbeitungsbedarf</vt:lpstr>
      <vt:lpstr>Überarbeitungsbedarf</vt:lpstr>
      <vt:lpstr>Überarbeitungsbedarf</vt:lpstr>
      <vt:lpstr>Erfahrungen in der Analyse</vt:lpstr>
      <vt:lpstr>Erfahrungen in der Analyse</vt:lpstr>
      <vt:lpstr>Designer</vt:lpstr>
      <vt:lpstr>Analyseergebnis</vt:lpstr>
      <vt:lpstr>Design-Entscheidungen</vt:lpstr>
      <vt:lpstr>Sortieren nach Schwierigkeit</vt:lpstr>
      <vt:lpstr>Gewinn &amp; Checkpoints</vt:lpstr>
      <vt:lpstr>Gewinn &amp; Checkpoints</vt:lpstr>
      <vt:lpstr>Joker</vt:lpstr>
      <vt:lpstr>Joker</vt:lpstr>
      <vt:lpstr>MVC</vt:lpstr>
      <vt:lpstr>MVC</vt:lpstr>
      <vt:lpstr>MVC</vt:lpstr>
      <vt:lpstr>Implementierung</vt:lpstr>
      <vt:lpstr>Kommentare zum Analyse-/Designergebnis</vt:lpstr>
      <vt:lpstr>Arbeitsaufteilung</vt:lpstr>
      <vt:lpstr>Erfahrungen Das „Game“-Modul</vt:lpstr>
      <vt:lpstr>Erfahrungen Das „Persistence“-Modul</vt:lpstr>
      <vt:lpstr>Erfahrungen Das „Gui“-Modul</vt:lpstr>
      <vt:lpstr>Tester</vt:lpstr>
      <vt:lpstr>Kommentare zum Analys-/Designergebnis</vt:lpstr>
      <vt:lpstr>Demo anhand der Testprozeduren</vt:lpstr>
      <vt:lpstr>Qualität der Implementierung</vt:lpstr>
      <vt:lpstr>Erfahrungen</vt:lpstr>
      <vt:lpstr>Abschluss – Probleme</vt:lpstr>
      <vt:lpstr>Danke!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OOT-Projekt - Gruppe Millionär</dc:title>
  <cp:lastModifiedBy>Richard</cp:lastModifiedBy>
  <cp:revision>102</cp:revision>
  <dcterms:modified xsi:type="dcterms:W3CDTF">2016-06-23T18:11:53Z</dcterms:modified>
</cp:coreProperties>
</file>