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35" r:id="rId5"/>
    <p:sldId id="338" r:id="rId6"/>
    <p:sldId id="339" r:id="rId7"/>
    <p:sldId id="374" r:id="rId8"/>
    <p:sldId id="375" r:id="rId9"/>
    <p:sldId id="376" r:id="rId10"/>
    <p:sldId id="378" r:id="rId11"/>
    <p:sldId id="34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57E"/>
    <a:srgbClr val="499D71"/>
    <a:srgbClr val="4387FC"/>
    <a:srgbClr val="00C46D"/>
    <a:srgbClr val="FFE22B"/>
    <a:srgbClr val="0031FF"/>
    <a:srgbClr val="612D5F"/>
    <a:srgbClr val="F1F1F1"/>
    <a:srgbClr val="00B8FF"/>
    <a:srgbClr val="FF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980" autoAdjust="0"/>
  </p:normalViewPr>
  <p:slideViewPr>
    <p:cSldViewPr snapToGrid="0">
      <p:cViewPr varScale="1">
        <p:scale>
          <a:sx n="95" d="100"/>
          <a:sy n="95" d="100"/>
        </p:scale>
        <p:origin x="119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90374-AA1E-4228-87E7-F48F94D260DB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19A9C-1865-4AAE-8AA5-2A3D87C1F3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57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19A9C-1865-4AAE-8AA5-2A3D87C1F3B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5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19A9C-1865-4AAE-8AA5-2A3D87C1F3B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91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19A9C-1865-4AAE-8AA5-2A3D87C1F3B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195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19A9C-1865-4AAE-8AA5-2A3D87C1F3B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15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19A9C-1865-4AAE-8AA5-2A3D87C1F3B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15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300-5B95-477C-AFF4-25A90E351A1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15C-E1A3-43C9-AD15-A1098EEFB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67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300-5B95-477C-AFF4-25A90E351A1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15C-E1A3-43C9-AD15-A1098EEFB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089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300-5B95-477C-AFF4-25A90E351A1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15C-E1A3-43C9-AD15-A1098EEFB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565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97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údo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70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300-5B95-477C-AFF4-25A90E351A1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15C-E1A3-43C9-AD15-A1098EEFB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37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300-5B95-477C-AFF4-25A90E351A1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15C-E1A3-43C9-AD15-A1098EEFB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1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300-5B95-477C-AFF4-25A90E351A1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15C-E1A3-43C9-AD15-A1098EEFB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84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300-5B95-477C-AFF4-25A90E351A1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15C-E1A3-43C9-AD15-A1098EEFB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59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300-5B95-477C-AFF4-25A90E351A1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15C-E1A3-43C9-AD15-A1098EEFB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66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300-5B95-477C-AFF4-25A90E351A1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15C-E1A3-43C9-AD15-A1098EEFB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38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300-5B95-477C-AFF4-25A90E351A1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15C-E1A3-43C9-AD15-A1098EEFB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0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5300-5B95-477C-AFF4-25A90E351A1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5C15C-E1A3-43C9-AD15-A1098EEFB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34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7B58FF7-BF73-49C7-BED1-961C97BF6B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123494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6" imgW="425" imgH="426" progId="TCLayout.ActiveDocument.1">
                  <p:embed/>
                </p:oleObj>
              </mc:Choice>
              <mc:Fallback>
                <p:oleObj name="Slide do think-cell" r:id="rId16" imgW="425" imgH="426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B58FF7-BF73-49C7-BED1-961C97BF6B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5300-5B95-477C-AFF4-25A90E351A16}" type="datetimeFigureOut">
              <a:rPr lang="pt-BR" smtClean="0"/>
              <a:t>17/10/2024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C15C-E1A3-43C9-AD15-A1098EEFBB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78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10" Type="http://schemas.openxmlformats.org/officeDocument/2006/relationships/image" Target="../media/image7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.e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1.e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1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 flipV="1">
            <a:off x="-538" y="3485089"/>
            <a:ext cx="7200000" cy="36000"/>
          </a:xfrm>
          <a:prstGeom prst="rect">
            <a:avLst/>
          </a:prstGeom>
          <a:solidFill>
            <a:srgbClr val="499D71"/>
          </a:solidFill>
          <a:ln>
            <a:solidFill>
              <a:srgbClr val="499D7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>
              <a:solidFill>
                <a:srgbClr val="00C46D"/>
              </a:solidFill>
            </a:endParaRPr>
          </a:p>
        </p:txBody>
      </p:sp>
      <p:sp>
        <p:nvSpPr>
          <p:cNvPr id="19" name="Espaço Reservado para Texto 7"/>
          <p:cNvSpPr txBox="1">
            <a:spLocks/>
          </p:cNvSpPr>
          <p:nvPr/>
        </p:nvSpPr>
        <p:spPr>
          <a:xfrm>
            <a:off x="-503737" y="2783000"/>
            <a:ext cx="7563493" cy="843891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Rounded Black" panose="02000A00000000000000" pitchFamily="2" charset="0"/>
              </a:rPr>
              <a:t>GCP </a:t>
            </a:r>
            <a:r>
              <a:rPr lang="pt-BR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lobotipo Rounded Black" panose="02000A00000000000000" pitchFamily="2" charset="0"/>
              </a:rPr>
              <a:t>DataGovern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Globotipo Rounded Black" panose="02000A00000000000000" pitchFamily="2" charset="0"/>
            </a:endParaRPr>
          </a:p>
        </p:txBody>
      </p:sp>
      <p:sp>
        <p:nvSpPr>
          <p:cNvPr id="20" name="Espaço Reservado para Texto 7"/>
          <p:cNvSpPr txBox="1">
            <a:spLocks/>
          </p:cNvSpPr>
          <p:nvPr/>
        </p:nvSpPr>
        <p:spPr>
          <a:xfrm>
            <a:off x="1195754" y="3660943"/>
            <a:ext cx="5822307" cy="36036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Globotipo Rounded Light" panose="02000400000000000000" pitchFamily="2" charset="0"/>
              </a:rPr>
              <a:t>Governança, Gestão e Qualidade dos Dados </a:t>
            </a:r>
          </a:p>
        </p:txBody>
      </p:sp>
      <p:pic>
        <p:nvPicPr>
          <p:cNvPr id="5" name="Picture 11" descr="O Boticário | Logopedia | Fandom">
            <a:extLst>
              <a:ext uri="{FF2B5EF4-FFF2-40B4-BE49-F238E27FC236}">
                <a16:creationId xmlns:a16="http://schemas.microsoft.com/office/drawing/2014/main" id="{70941C38-56FD-20BC-3AAD-004C7887B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95747" y="1998648"/>
            <a:ext cx="1115862" cy="256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59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3"/>
          <p:cNvSpPr txBox="1"/>
          <p:nvPr/>
        </p:nvSpPr>
        <p:spPr>
          <a:xfrm>
            <a:off x="5419777" y="1780558"/>
            <a:ext cx="5640705" cy="36533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2350" indent="-1009650">
              <a:lnSpc>
                <a:spcPct val="200000"/>
              </a:lnSpc>
              <a:spcBef>
                <a:spcPts val="95"/>
              </a:spcBef>
              <a:buFontTx/>
              <a:buAutoNum type="arabicPeriod"/>
              <a:tabLst>
                <a:tab pos="1022350" algn="l"/>
                <a:tab pos="1022985" algn="l"/>
              </a:tabLst>
            </a:pPr>
            <a:r>
              <a:rPr lang="pt-BR" sz="2400" b="1" spc="-35" dirty="0">
                <a:solidFill>
                  <a:srgbClr val="545454"/>
                </a:solidFill>
                <a:cs typeface="Globotipo Rounded"/>
              </a:rPr>
              <a:t>Definição do Problema</a:t>
            </a:r>
          </a:p>
          <a:p>
            <a:pPr marL="1022350" indent="-1009650">
              <a:lnSpc>
                <a:spcPct val="200000"/>
              </a:lnSpc>
              <a:spcBef>
                <a:spcPts val="95"/>
              </a:spcBef>
              <a:buFontTx/>
              <a:buAutoNum type="arabicPeriod"/>
              <a:tabLst>
                <a:tab pos="1022350" algn="l"/>
                <a:tab pos="1022985" algn="l"/>
              </a:tabLst>
            </a:pPr>
            <a:r>
              <a:rPr lang="pt-BR" sz="2400" b="1" spc="-35" dirty="0">
                <a:solidFill>
                  <a:srgbClr val="545454"/>
                </a:solidFill>
                <a:cs typeface="Globotipo Rounded"/>
              </a:rPr>
              <a:t>Proposta de solução</a:t>
            </a:r>
          </a:p>
          <a:p>
            <a:pPr marL="1022350" indent="-1009650">
              <a:lnSpc>
                <a:spcPct val="200000"/>
              </a:lnSpc>
              <a:spcBef>
                <a:spcPts val="95"/>
              </a:spcBef>
              <a:buFontTx/>
              <a:buAutoNum type="arabicPeriod"/>
              <a:tabLst>
                <a:tab pos="1022350" algn="l"/>
                <a:tab pos="1022985" algn="l"/>
              </a:tabLst>
            </a:pPr>
            <a:r>
              <a:rPr lang="pt-BR" sz="2400" b="1" spc="-35" dirty="0" err="1">
                <a:solidFill>
                  <a:srgbClr val="545454"/>
                </a:solidFill>
                <a:cs typeface="Globotipo Rounded"/>
              </a:rPr>
              <a:t>To</a:t>
            </a:r>
            <a:r>
              <a:rPr lang="pt-BR" sz="2400" b="1" spc="-35" dirty="0">
                <a:solidFill>
                  <a:srgbClr val="545454"/>
                </a:solidFill>
                <a:cs typeface="Globotipo Rounded"/>
              </a:rPr>
              <a:t> Be</a:t>
            </a:r>
          </a:p>
          <a:p>
            <a:pPr marL="1022350" indent="-1009650">
              <a:lnSpc>
                <a:spcPct val="200000"/>
              </a:lnSpc>
              <a:spcBef>
                <a:spcPts val="95"/>
              </a:spcBef>
              <a:buFontTx/>
              <a:buAutoNum type="arabicPeriod"/>
              <a:tabLst>
                <a:tab pos="1022350" algn="l"/>
                <a:tab pos="1022985" algn="l"/>
              </a:tabLst>
            </a:pPr>
            <a:r>
              <a:rPr lang="pt-BR" sz="2400" b="1" spc="-35" dirty="0">
                <a:solidFill>
                  <a:srgbClr val="545454"/>
                </a:solidFill>
                <a:cs typeface="Globotipo Rounded"/>
              </a:rPr>
              <a:t>Ações</a:t>
            </a:r>
          </a:p>
          <a:p>
            <a:pPr marL="1022350" indent="-1009650">
              <a:lnSpc>
                <a:spcPct val="200000"/>
              </a:lnSpc>
              <a:spcBef>
                <a:spcPts val="95"/>
              </a:spcBef>
              <a:buFontTx/>
              <a:buAutoNum type="arabicPeriod"/>
              <a:tabLst>
                <a:tab pos="1022350" algn="l"/>
                <a:tab pos="1022985" algn="l"/>
              </a:tabLst>
            </a:pPr>
            <a:r>
              <a:rPr lang="pt-BR" sz="2400" b="1" spc="-35" dirty="0">
                <a:solidFill>
                  <a:srgbClr val="545454"/>
                </a:solidFill>
                <a:cs typeface="Globotipo Rounded"/>
              </a:rPr>
              <a:t>Detalhamento de Ações</a:t>
            </a:r>
          </a:p>
        </p:txBody>
      </p:sp>
      <p:sp>
        <p:nvSpPr>
          <p:cNvPr id="5" name="object 10"/>
          <p:cNvSpPr txBox="1"/>
          <p:nvPr/>
        </p:nvSpPr>
        <p:spPr>
          <a:xfrm>
            <a:off x="1433681" y="2061557"/>
            <a:ext cx="3852545" cy="4253152"/>
          </a:xfrm>
          <a:prstGeom prst="rect">
            <a:avLst/>
          </a:prstGeom>
        </p:spPr>
        <p:txBody>
          <a:bodyPr vert="horz" wrap="square" lIns="0" tIns="960755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7565"/>
              </a:spcBef>
            </a:pPr>
            <a:r>
              <a:rPr lang="pt-BR" sz="12300" dirty="0">
                <a:solidFill>
                  <a:srgbClr val="499D71"/>
                </a:solidFill>
                <a:latin typeface="Globotipo Rounded Black" panose="02000A00000000000000" pitchFamily="2" charset="0"/>
                <a:cs typeface="Globotipo Rounded"/>
              </a:rPr>
              <a:t> </a:t>
            </a:r>
            <a:r>
              <a:rPr sz="14800" dirty="0">
                <a:solidFill>
                  <a:srgbClr val="499D71"/>
                </a:solidFill>
                <a:latin typeface="Globotipo Rounded Black" panose="02000A00000000000000" pitchFamily="2" charset="0"/>
                <a:cs typeface="Globotipo Rounded"/>
              </a:rPr>
              <a:t>DI</a:t>
            </a:r>
            <a:r>
              <a:rPr sz="12300" dirty="0">
                <a:solidFill>
                  <a:srgbClr val="499D71"/>
                </a:solidFill>
                <a:latin typeface="Globotipo Rounded Black" panose="02000A00000000000000" pitchFamily="2" charset="0"/>
                <a:cs typeface="Globotipo Rounded"/>
              </a:rPr>
              <a:t>  CE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33681" y="1144944"/>
            <a:ext cx="1791196" cy="1770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7565"/>
              </a:spcBef>
            </a:pPr>
            <a:r>
              <a:rPr lang="pt-BR" sz="13800" dirty="0">
                <a:solidFill>
                  <a:srgbClr val="499D71"/>
                </a:solidFill>
                <a:latin typeface="Globotipo Rounded Black" panose="02000A00000000000000" pitchFamily="2" charset="0"/>
                <a:cs typeface="Globotipo Rounded"/>
              </a:rPr>
              <a:t>ÍN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14008236" y="3532665"/>
            <a:ext cx="0" cy="1748589"/>
          </a:xfrm>
          <a:prstGeom prst="line">
            <a:avLst/>
          </a:prstGeom>
          <a:ln w="19050">
            <a:solidFill>
              <a:srgbClr val="00C4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o 9"/>
          <p:cNvSpPr/>
          <p:nvPr/>
        </p:nvSpPr>
        <p:spPr>
          <a:xfrm rot="5724524">
            <a:off x="13674489" y="4994711"/>
            <a:ext cx="156400" cy="519383"/>
          </a:xfrm>
          <a:prstGeom prst="arc">
            <a:avLst>
              <a:gd name="adj1" fmla="val 16200000"/>
              <a:gd name="adj2" fmla="val 21501806"/>
            </a:avLst>
          </a:prstGeom>
          <a:solidFill>
            <a:srgbClr val="00C46D"/>
          </a:solidFill>
          <a:ln w="9525">
            <a:solidFill>
              <a:srgbClr val="00C4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13753883" y="3452397"/>
            <a:ext cx="0" cy="1872000"/>
          </a:xfrm>
          <a:prstGeom prst="line">
            <a:avLst/>
          </a:prstGeom>
          <a:ln w="9525">
            <a:solidFill>
              <a:srgbClr val="00C4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/>
          <p:cNvSpPr/>
          <p:nvPr/>
        </p:nvSpPr>
        <p:spPr>
          <a:xfrm rot="16200000" flipV="1">
            <a:off x="13674243" y="3273703"/>
            <a:ext cx="149158" cy="517923"/>
          </a:xfrm>
          <a:prstGeom prst="arc">
            <a:avLst>
              <a:gd name="adj1" fmla="val 16151617"/>
              <a:gd name="adj2" fmla="val 21399524"/>
            </a:avLst>
          </a:prstGeom>
          <a:solidFill>
            <a:srgbClr val="00C46D"/>
          </a:solidFill>
          <a:ln w="9525">
            <a:solidFill>
              <a:srgbClr val="00C4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13753882" y="3532663"/>
            <a:ext cx="264713" cy="1748591"/>
          </a:xfrm>
          <a:prstGeom prst="rect">
            <a:avLst/>
          </a:prstGeom>
          <a:solidFill>
            <a:srgbClr val="00C46D"/>
          </a:solidFill>
          <a:ln>
            <a:solidFill>
              <a:srgbClr val="00C4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8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382D308-BC9E-2852-BB7D-928347B177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7734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5" imgH="426" progId="TCLayout.ActiveDocument.1">
                  <p:embed/>
                </p:oleObj>
              </mc:Choice>
              <mc:Fallback>
                <p:oleObj name="Slide do think-cell" r:id="rId4" imgW="425" imgH="42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82D308-BC9E-2852-BB7D-928347B17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Fluxograma: Processo 48">
            <a:extLst>
              <a:ext uri="{FF2B5EF4-FFF2-40B4-BE49-F238E27FC236}">
                <a16:creationId xmlns:a16="http://schemas.microsoft.com/office/drawing/2014/main" id="{63B07E2C-0BB5-9D0D-A640-F93E95F79484}"/>
              </a:ext>
            </a:extLst>
          </p:cNvPr>
          <p:cNvSpPr/>
          <p:nvPr/>
        </p:nvSpPr>
        <p:spPr>
          <a:xfrm>
            <a:off x="-18774" y="3979147"/>
            <a:ext cx="12210773" cy="2878852"/>
          </a:xfrm>
          <a:prstGeom prst="flowChartProcess">
            <a:avLst/>
          </a:prstGeom>
          <a:solidFill>
            <a:srgbClr val="499D71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 flipV="1">
            <a:off x="132678" y="622234"/>
            <a:ext cx="9620860" cy="7200"/>
          </a:xfrm>
          <a:prstGeom prst="rect">
            <a:avLst/>
          </a:prstGeom>
          <a:solidFill>
            <a:srgbClr val="499D71"/>
          </a:solidFill>
          <a:ln w="3175">
            <a:solidFill>
              <a:srgbClr val="499D7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240DC6-0961-604B-0A31-BA6F5DBBFE1F}"/>
              </a:ext>
            </a:extLst>
          </p:cNvPr>
          <p:cNvSpPr txBox="1"/>
          <p:nvPr/>
        </p:nvSpPr>
        <p:spPr>
          <a:xfrm>
            <a:off x="199645" y="121049"/>
            <a:ext cx="1150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Definição do Problema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6E638B-2B68-98F4-D269-E238E6B45ECC}"/>
              </a:ext>
            </a:extLst>
          </p:cNvPr>
          <p:cNvSpPr txBox="1"/>
          <p:nvPr/>
        </p:nvSpPr>
        <p:spPr>
          <a:xfrm>
            <a:off x="385922" y="1515041"/>
            <a:ext cx="9829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pt-BR" dirty="0"/>
              <a:t>O ambiente atual está desorganizado, com processos e procedimentos SQL criados sem uma padronização formal. Isso gera dificuldades em termos de governança, escalabilidade, rastreabilidade e qualidade dos dados.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49FBC6-C6E3-EF37-E014-A221D5562747}"/>
              </a:ext>
            </a:extLst>
          </p:cNvPr>
          <p:cNvSpPr txBox="1"/>
          <p:nvPr/>
        </p:nvSpPr>
        <p:spPr>
          <a:xfrm>
            <a:off x="1208986" y="2876692"/>
            <a:ext cx="2859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100+ tabelas e 40+ procedures</a:t>
            </a:r>
          </a:p>
        </p:txBody>
      </p:sp>
      <p:pic>
        <p:nvPicPr>
          <p:cNvPr id="24" name="Imagem 23" descr="Ícone&#10;&#10;Descrição gerada automaticamente">
            <a:extLst>
              <a:ext uri="{FF2B5EF4-FFF2-40B4-BE49-F238E27FC236}">
                <a16:creationId xmlns:a16="http://schemas.microsoft.com/office/drawing/2014/main" id="{2CA13C70-C930-13B8-8842-4A670C9033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42" y="2780936"/>
            <a:ext cx="493264" cy="493264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CC812844-28AB-B7BF-7EB6-0E4949421000}"/>
              </a:ext>
            </a:extLst>
          </p:cNvPr>
          <p:cNvSpPr txBox="1"/>
          <p:nvPr/>
        </p:nvSpPr>
        <p:spPr>
          <a:xfrm>
            <a:off x="4943108" y="2795474"/>
            <a:ext cx="3076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pt-BR" dirty="0"/>
              <a:t>Procedures críticas não podem ser desligadas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2FF3B2-BC7E-88AC-B072-D00DD839683C}"/>
              </a:ext>
            </a:extLst>
          </p:cNvPr>
          <p:cNvSpPr txBox="1"/>
          <p:nvPr/>
        </p:nvSpPr>
        <p:spPr>
          <a:xfrm>
            <a:off x="8826234" y="2819625"/>
            <a:ext cx="2777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pt-BR" dirty="0"/>
              <a:t>Procedures não padronizadas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9EA72F9-620B-BA79-735D-358925BB8033}"/>
              </a:ext>
            </a:extLst>
          </p:cNvPr>
          <p:cNvSpPr txBox="1"/>
          <p:nvPr/>
        </p:nvSpPr>
        <p:spPr>
          <a:xfrm>
            <a:off x="605693" y="4806649"/>
            <a:ext cx="28595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7"/>
              </a:buBlip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Falhas Operacionais</a:t>
            </a:r>
          </a:p>
          <a:p>
            <a:pPr marL="285750" indent="-285750">
              <a:buBlip>
                <a:blip r:embed="rId7"/>
              </a:buBlip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Blip>
                <a:blip r:embed="rId7"/>
              </a:buBlip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Blip>
                <a:blip r:embed="rId7"/>
              </a:buBlip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Escalabilidade Limitada	</a:t>
            </a:r>
          </a:p>
          <a:p>
            <a:pPr marL="285750" indent="-285750">
              <a:buBlip>
                <a:blip r:embed="rId7"/>
              </a:buBlip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Blip>
                <a:blip r:embed="rId7"/>
              </a:buBlip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B3DD3A0-DD9B-D80A-7D9C-B3A967492329}"/>
              </a:ext>
            </a:extLst>
          </p:cNvPr>
          <p:cNvSpPr txBox="1"/>
          <p:nvPr/>
        </p:nvSpPr>
        <p:spPr>
          <a:xfrm>
            <a:off x="3347435" y="4806649"/>
            <a:ext cx="28595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7"/>
              </a:buBlip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Custos Elevados	</a:t>
            </a:r>
          </a:p>
          <a:p>
            <a:pPr marL="285750" indent="-285750">
              <a:buBlip>
                <a:blip r:embed="rId7"/>
              </a:buBlip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Blip>
                <a:blip r:embed="rId7"/>
              </a:buBlip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Blip>
                <a:blip r:embed="rId7"/>
              </a:buBlip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Riscos de Segurança e Compliance	</a:t>
            </a:r>
          </a:p>
          <a:p>
            <a:pPr marL="285750" indent="-285750">
              <a:buBlip>
                <a:blip r:embed="rId7"/>
              </a:buBlip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Blip>
                <a:blip r:embed="rId7"/>
              </a:buBlip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8A2C9C8-2F0E-21CE-6381-ABAA97559662}"/>
              </a:ext>
            </a:extLst>
          </p:cNvPr>
          <p:cNvSpPr txBox="1"/>
          <p:nvPr/>
        </p:nvSpPr>
        <p:spPr>
          <a:xfrm>
            <a:off x="5953674" y="4806649"/>
            <a:ext cx="2859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Blip>
                <a:blip r:embed="rId7"/>
              </a:buBlip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Dificuldade de Rastreamento	</a:t>
            </a:r>
          </a:p>
          <a:p>
            <a:endParaRPr lang="pt-BR" dirty="0"/>
          </a:p>
          <a:p>
            <a:r>
              <a:rPr lang="pt-BR" dirty="0"/>
              <a:t>Manutenção Complexa	</a:t>
            </a:r>
          </a:p>
          <a:p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0600312-899C-241B-5E9B-74E3EBA07E3B}"/>
              </a:ext>
            </a:extLst>
          </p:cNvPr>
          <p:cNvSpPr txBox="1"/>
          <p:nvPr/>
        </p:nvSpPr>
        <p:spPr>
          <a:xfrm>
            <a:off x="9072836" y="4806649"/>
            <a:ext cx="2859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285750" indent="-285750">
              <a:buBlip>
                <a:blip r:embed="rId7"/>
              </a:buBlip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Redundância e Inconsistência</a:t>
            </a:r>
          </a:p>
          <a:p>
            <a:pPr marL="0" indent="0">
              <a:buNone/>
            </a:pPr>
            <a:r>
              <a:rPr lang="pt-BR" dirty="0"/>
              <a:t>	</a:t>
            </a:r>
          </a:p>
          <a:p>
            <a:r>
              <a:rPr lang="pt-BR" dirty="0"/>
              <a:t>Dependência de Conhecimento Individual	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7D0716F-29A6-B9A3-50D5-EEBF39022EA4}"/>
              </a:ext>
            </a:extLst>
          </p:cNvPr>
          <p:cNvSpPr txBox="1"/>
          <p:nvPr/>
        </p:nvSpPr>
        <p:spPr>
          <a:xfrm>
            <a:off x="199645" y="1143410"/>
            <a:ext cx="168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99D71"/>
                </a:solidFill>
                <a:latin typeface="Corbel" panose="020B0503020204020204" pitchFamily="34" charset="0"/>
              </a:rPr>
              <a:t>Cenário Atual</a:t>
            </a:r>
          </a:p>
        </p:txBody>
      </p:sp>
      <p:pic>
        <p:nvPicPr>
          <p:cNvPr id="46" name="Imagem 45" descr="Ícone&#10;&#10;Descrição gerada automaticamente">
            <a:extLst>
              <a:ext uri="{FF2B5EF4-FFF2-40B4-BE49-F238E27FC236}">
                <a16:creationId xmlns:a16="http://schemas.microsoft.com/office/drawing/2014/main" id="{382B178D-441C-9F31-95D5-53BB09949E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54" y="2831637"/>
            <a:ext cx="497052" cy="497052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FD53A1DB-1BB0-8F0B-4EAE-D8DBBEA9E6A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495" y="2847036"/>
            <a:ext cx="481653" cy="481653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1C79D719-7DE3-D66C-9FD5-A339E3BCE819}"/>
              </a:ext>
            </a:extLst>
          </p:cNvPr>
          <p:cNvSpPr txBox="1"/>
          <p:nvPr/>
        </p:nvSpPr>
        <p:spPr>
          <a:xfrm>
            <a:off x="199645" y="4080404"/>
            <a:ext cx="168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  <a:latin typeface="Corbel" panose="020B0503020204020204" pitchFamily="34" charset="0"/>
              </a:rPr>
              <a:t>Riscos</a:t>
            </a:r>
          </a:p>
        </p:txBody>
      </p:sp>
      <p:pic>
        <p:nvPicPr>
          <p:cNvPr id="1035" name="Picture 11" descr="O Boticário | Logopedia | Fandom">
            <a:extLst>
              <a:ext uri="{FF2B5EF4-FFF2-40B4-BE49-F238E27FC236}">
                <a16:creationId xmlns:a16="http://schemas.microsoft.com/office/drawing/2014/main" id="{BD949C72-4AF6-0943-5790-ECCDC401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48999" y="98663"/>
            <a:ext cx="385291" cy="8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3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382D308-BC9E-2852-BB7D-928347B177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5" imgH="426" progId="TCLayout.ActiveDocument.1">
                  <p:embed/>
                </p:oleObj>
              </mc:Choice>
              <mc:Fallback>
                <p:oleObj name="Slide do think-cell" r:id="rId4" imgW="425" imgH="42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82D308-BC9E-2852-BB7D-928347B17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 flipV="1">
            <a:off x="132678" y="622234"/>
            <a:ext cx="9620860" cy="7200"/>
          </a:xfrm>
          <a:prstGeom prst="rect">
            <a:avLst/>
          </a:prstGeom>
          <a:solidFill>
            <a:srgbClr val="499D71"/>
          </a:solidFill>
          <a:ln w="3175">
            <a:solidFill>
              <a:srgbClr val="499D7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240DC6-0961-604B-0A31-BA6F5DBBFE1F}"/>
              </a:ext>
            </a:extLst>
          </p:cNvPr>
          <p:cNvSpPr txBox="1"/>
          <p:nvPr/>
        </p:nvSpPr>
        <p:spPr>
          <a:xfrm>
            <a:off x="199645" y="121049"/>
            <a:ext cx="1150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Proposta de solução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6E638B-2B68-98F4-D269-E238E6B45ECC}"/>
              </a:ext>
            </a:extLst>
          </p:cNvPr>
          <p:cNvSpPr txBox="1"/>
          <p:nvPr/>
        </p:nvSpPr>
        <p:spPr>
          <a:xfrm>
            <a:off x="415986" y="1792839"/>
            <a:ext cx="9829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pt-BR" dirty="0"/>
              <a:t>Implementação de plano com boas práticas de estruturação do ambiente e melhoria dos processos visando garantir a governança, gestão e qualidade dos dados 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CC812844-28AB-B7BF-7EB6-0E4949421000}"/>
              </a:ext>
            </a:extLst>
          </p:cNvPr>
          <p:cNvSpPr txBox="1"/>
          <p:nvPr/>
        </p:nvSpPr>
        <p:spPr>
          <a:xfrm>
            <a:off x="1082817" y="3857252"/>
            <a:ext cx="307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Melhoria na qualidade dos dados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2FF3B2-BC7E-88AC-B072-D00DD839683C}"/>
              </a:ext>
            </a:extLst>
          </p:cNvPr>
          <p:cNvSpPr txBox="1"/>
          <p:nvPr/>
        </p:nvSpPr>
        <p:spPr>
          <a:xfrm>
            <a:off x="8866425" y="3873553"/>
            <a:ext cx="2905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pt-BR" dirty="0"/>
              <a:t>Monitoramento e rastreamento eficiente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7D0716F-29A6-B9A3-50D5-EEBF39022EA4}"/>
              </a:ext>
            </a:extLst>
          </p:cNvPr>
          <p:cNvSpPr txBox="1"/>
          <p:nvPr/>
        </p:nvSpPr>
        <p:spPr>
          <a:xfrm>
            <a:off x="199645" y="1143410"/>
            <a:ext cx="168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99D71"/>
                </a:solidFill>
                <a:latin typeface="Corbel" panose="020B0503020204020204" pitchFamily="34" charset="0"/>
              </a:rPr>
              <a:t>Solução</a:t>
            </a:r>
          </a:p>
        </p:txBody>
      </p:sp>
      <p:pic>
        <p:nvPicPr>
          <p:cNvPr id="1035" name="Picture 11" descr="O Boticário | Logopedia | Fandom">
            <a:extLst>
              <a:ext uri="{FF2B5EF4-FFF2-40B4-BE49-F238E27FC236}">
                <a16:creationId xmlns:a16="http://schemas.microsoft.com/office/drawing/2014/main" id="{BD949C72-4AF6-0943-5790-ECCDC401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48999" y="98663"/>
            <a:ext cx="385291" cy="8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DD3DBC5-6AAD-574A-3FDE-5FFAC90FC45C}"/>
              </a:ext>
            </a:extLst>
          </p:cNvPr>
          <p:cNvSpPr txBox="1"/>
          <p:nvPr/>
        </p:nvSpPr>
        <p:spPr>
          <a:xfrm>
            <a:off x="199645" y="2861830"/>
            <a:ext cx="2497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499D71"/>
                </a:solidFill>
                <a:latin typeface="Corbel" panose="020B0503020204020204" pitchFamily="34" charset="0"/>
              </a:rPr>
              <a:t>Principais Ganhos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FEF88F-8687-D7C1-50D1-4857720E62D2}"/>
              </a:ext>
            </a:extLst>
          </p:cNvPr>
          <p:cNvSpPr txBox="1"/>
          <p:nvPr/>
        </p:nvSpPr>
        <p:spPr>
          <a:xfrm>
            <a:off x="1082817" y="5107931"/>
            <a:ext cx="307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Escalabilidade e eficiência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B77A3A3-C5D5-84DB-2DA8-3401A217BD01}"/>
              </a:ext>
            </a:extLst>
          </p:cNvPr>
          <p:cNvSpPr txBox="1"/>
          <p:nvPr/>
        </p:nvSpPr>
        <p:spPr>
          <a:xfrm>
            <a:off x="5033540" y="3857252"/>
            <a:ext cx="307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Segurança e compliance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19DC67-7387-BD3F-AD50-7A4B99C961AF}"/>
              </a:ext>
            </a:extLst>
          </p:cNvPr>
          <p:cNvSpPr txBox="1"/>
          <p:nvPr/>
        </p:nvSpPr>
        <p:spPr>
          <a:xfrm>
            <a:off x="5054626" y="5107931"/>
            <a:ext cx="2783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Redução dos custos a longo prazo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8016A8-DEF4-05DB-C03F-53C948BC1D4B}"/>
              </a:ext>
            </a:extLst>
          </p:cNvPr>
          <p:cNvSpPr txBox="1"/>
          <p:nvPr/>
        </p:nvSpPr>
        <p:spPr>
          <a:xfrm>
            <a:off x="8970391" y="5085802"/>
            <a:ext cx="303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/>
            <a:r>
              <a:rPr lang="pt-BR" dirty="0"/>
              <a:t>Maior Agilidade no Desenvolvimento</a:t>
            </a:r>
          </a:p>
        </p:txBody>
      </p:sp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EF6ABD7B-E44F-5283-3228-DCF04C119B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4" y="3718750"/>
            <a:ext cx="563683" cy="563683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A519839D-CC23-2C00-5C09-44BEA31508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171" y="5085802"/>
            <a:ext cx="466254" cy="466254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68D61C0C-59BB-FE50-3BAA-D86E360F329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132" y="3857252"/>
            <a:ext cx="520994" cy="520994"/>
          </a:xfrm>
          <a:prstGeom prst="rect">
            <a:avLst/>
          </a:prstGeom>
        </p:spPr>
      </p:pic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E68F4632-2165-CD53-331C-03413B73139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00" y="5078081"/>
            <a:ext cx="481697" cy="481697"/>
          </a:xfrm>
          <a:prstGeom prst="rect">
            <a:avLst/>
          </a:prstGeom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17FE789D-6F4F-BCEF-F599-A2C7A25FC0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929" y="3785680"/>
            <a:ext cx="481697" cy="481697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6D90707E-CFDB-BF78-13C3-9E1CB374E3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6" y="5043011"/>
            <a:ext cx="619813" cy="6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9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382D308-BC9E-2852-BB7D-928347B177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5" imgH="426" progId="TCLayout.ActiveDocument.1">
                  <p:embed/>
                </p:oleObj>
              </mc:Choice>
              <mc:Fallback>
                <p:oleObj name="Slide do think-cell" r:id="rId4" imgW="425" imgH="42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82D308-BC9E-2852-BB7D-928347B17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 flipV="1">
            <a:off x="132678" y="622234"/>
            <a:ext cx="9620860" cy="7200"/>
          </a:xfrm>
          <a:prstGeom prst="rect">
            <a:avLst/>
          </a:prstGeom>
          <a:solidFill>
            <a:srgbClr val="499D71"/>
          </a:solidFill>
          <a:ln w="3175">
            <a:solidFill>
              <a:srgbClr val="499D7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240DC6-0961-604B-0A31-BA6F5DBBFE1F}"/>
              </a:ext>
            </a:extLst>
          </p:cNvPr>
          <p:cNvSpPr txBox="1"/>
          <p:nvPr/>
        </p:nvSpPr>
        <p:spPr>
          <a:xfrm>
            <a:off x="199645" y="121049"/>
            <a:ext cx="11508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To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Be - Stack de dados na GCP (100% cloud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native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)</a:t>
            </a:r>
          </a:p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1035" name="Picture 11" descr="O Boticário | Logopedia | Fandom">
            <a:extLst>
              <a:ext uri="{FF2B5EF4-FFF2-40B4-BE49-F238E27FC236}">
                <a16:creationId xmlns:a16="http://schemas.microsoft.com/office/drawing/2014/main" id="{BD949C72-4AF6-0943-5790-ECCDC401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48999" y="98663"/>
            <a:ext cx="385291" cy="8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4647DF3-7BAE-448C-F993-EA985B29CF6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978"/>
          <a:stretch/>
        </p:blipFill>
        <p:spPr>
          <a:xfrm>
            <a:off x="330057" y="1542060"/>
            <a:ext cx="11377646" cy="469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382D308-BC9E-2852-BB7D-928347B177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5" imgH="426" progId="TCLayout.ActiveDocument.1">
                  <p:embed/>
                </p:oleObj>
              </mc:Choice>
              <mc:Fallback>
                <p:oleObj name="Slide do think-cell" r:id="rId4" imgW="425" imgH="42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82D308-BC9E-2852-BB7D-928347B17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 flipV="1">
            <a:off x="132678" y="622234"/>
            <a:ext cx="9620860" cy="7200"/>
          </a:xfrm>
          <a:prstGeom prst="rect">
            <a:avLst/>
          </a:prstGeom>
          <a:solidFill>
            <a:srgbClr val="499D71"/>
          </a:solidFill>
          <a:ln w="3175">
            <a:solidFill>
              <a:srgbClr val="499D7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240DC6-0961-604B-0A31-BA6F5DBBFE1F}"/>
              </a:ext>
            </a:extLst>
          </p:cNvPr>
          <p:cNvSpPr txBox="1"/>
          <p:nvPr/>
        </p:nvSpPr>
        <p:spPr>
          <a:xfrm>
            <a:off x="199645" y="121049"/>
            <a:ext cx="1150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Detalhamento de Ações</a:t>
            </a:r>
          </a:p>
        </p:txBody>
      </p:sp>
      <p:pic>
        <p:nvPicPr>
          <p:cNvPr id="1035" name="Picture 11" descr="O Boticário | Logopedia | Fandom">
            <a:extLst>
              <a:ext uri="{FF2B5EF4-FFF2-40B4-BE49-F238E27FC236}">
                <a16:creationId xmlns:a16="http://schemas.microsoft.com/office/drawing/2014/main" id="{BD949C72-4AF6-0943-5790-ECCDC401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48999" y="98663"/>
            <a:ext cx="385291" cy="8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B19832A-476F-65FA-D13F-F96154AB16EB}"/>
              </a:ext>
            </a:extLst>
          </p:cNvPr>
          <p:cNvSpPr txBox="1"/>
          <p:nvPr/>
        </p:nvSpPr>
        <p:spPr>
          <a:xfrm>
            <a:off x="991916" y="3057637"/>
            <a:ext cx="479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Definir a arquitetura das camadas de dados(</a:t>
            </a:r>
            <a:r>
              <a:rPr lang="pt-BR" sz="1600" dirty="0" err="1"/>
              <a:t>raw</a:t>
            </a:r>
            <a:r>
              <a:rPr lang="pt-BR" sz="1600" dirty="0"/>
              <a:t>, </a:t>
            </a:r>
            <a:r>
              <a:rPr lang="pt-BR" sz="1600" dirty="0" err="1"/>
              <a:t>prepared</a:t>
            </a:r>
            <a:r>
              <a:rPr lang="pt-BR" sz="1600" dirty="0"/>
              <a:t>, </a:t>
            </a:r>
            <a:r>
              <a:rPr lang="pt-BR" sz="1600" dirty="0" err="1"/>
              <a:t>curated</a:t>
            </a:r>
            <a:r>
              <a:rPr lang="pt-BR" sz="1600" dirty="0"/>
              <a:t>)  e segregação entre gerências.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EF1318-4694-F716-39E8-DB5BA63C3E35}"/>
              </a:ext>
            </a:extLst>
          </p:cNvPr>
          <p:cNvSpPr txBox="1"/>
          <p:nvPr/>
        </p:nvSpPr>
        <p:spPr>
          <a:xfrm>
            <a:off x="564144" y="1243017"/>
            <a:ext cx="57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99D71"/>
                </a:solidFill>
              </a:rPr>
              <a:t>Etapa 1 -  Avaliação e Planejamento – 8 Semanas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28EA32-BE7A-4383-EA59-6871D1C80935}"/>
              </a:ext>
            </a:extLst>
          </p:cNvPr>
          <p:cNvSpPr txBox="1"/>
          <p:nvPr/>
        </p:nvSpPr>
        <p:spPr>
          <a:xfrm>
            <a:off x="613305" y="1709184"/>
            <a:ext cx="37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87FC"/>
                </a:solidFill>
              </a:rPr>
              <a:t>1.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EB5224-8292-8068-C736-DA463622882E}"/>
              </a:ext>
            </a:extLst>
          </p:cNvPr>
          <p:cNvSpPr txBox="1"/>
          <p:nvPr/>
        </p:nvSpPr>
        <p:spPr>
          <a:xfrm>
            <a:off x="613305" y="3057637"/>
            <a:ext cx="37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87FC"/>
                </a:solidFill>
              </a:rPr>
              <a:t>3.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3E30B-8CAC-A9B2-B2D4-21302AB70300}"/>
              </a:ext>
            </a:extLst>
          </p:cNvPr>
          <p:cNvSpPr txBox="1"/>
          <p:nvPr/>
        </p:nvSpPr>
        <p:spPr>
          <a:xfrm>
            <a:off x="613305" y="3729438"/>
            <a:ext cx="37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87FC"/>
                </a:solidFill>
              </a:rPr>
              <a:t>4.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A70F5A-F235-1A65-D94A-437C93A3D2A9}"/>
              </a:ext>
            </a:extLst>
          </p:cNvPr>
          <p:cNvSpPr txBox="1"/>
          <p:nvPr/>
        </p:nvSpPr>
        <p:spPr>
          <a:xfrm>
            <a:off x="991916" y="1732660"/>
            <a:ext cx="479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Documentação de processos críticos, identificação de dependências e stakeholders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2E886F-A5F9-B42C-626D-87BF1081B88E}"/>
              </a:ext>
            </a:extLst>
          </p:cNvPr>
          <p:cNvSpPr txBox="1"/>
          <p:nvPr/>
        </p:nvSpPr>
        <p:spPr>
          <a:xfrm>
            <a:off x="981866" y="2384466"/>
            <a:ext cx="479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Identificação de inconsistências e possíveis vulnerabilidades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13A2CB-28EC-11A6-97BA-41F949E84E08}"/>
              </a:ext>
            </a:extLst>
          </p:cNvPr>
          <p:cNvSpPr txBox="1"/>
          <p:nvPr/>
        </p:nvSpPr>
        <p:spPr>
          <a:xfrm>
            <a:off x="593206" y="2409231"/>
            <a:ext cx="37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87FC"/>
                </a:solidFill>
              </a:rPr>
              <a:t>2.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5370C1-8359-697D-F30B-3F1A0B16629F}"/>
              </a:ext>
            </a:extLst>
          </p:cNvPr>
          <p:cNvSpPr txBox="1"/>
          <p:nvPr/>
        </p:nvSpPr>
        <p:spPr>
          <a:xfrm>
            <a:off x="991916" y="3783124"/>
            <a:ext cx="479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Bussiness case para Refatoração das Procedures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31062C-5117-38A1-344A-8CA48D85AED7}"/>
              </a:ext>
            </a:extLst>
          </p:cNvPr>
          <p:cNvSpPr txBox="1"/>
          <p:nvPr/>
        </p:nvSpPr>
        <p:spPr>
          <a:xfrm>
            <a:off x="564144" y="4268904"/>
            <a:ext cx="5886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000">
                <a:solidFill>
                  <a:srgbClr val="499D71"/>
                </a:solidFill>
              </a:defRPr>
            </a:lvl1pPr>
          </a:lstStyle>
          <a:p>
            <a:r>
              <a:rPr lang="pt-BR" dirty="0"/>
              <a:t>Etapa 2 - Implementação de Governança – 12 Semanas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D4F3C79-7EDD-9C49-8C79-EB9A4C11A31D}"/>
              </a:ext>
            </a:extLst>
          </p:cNvPr>
          <p:cNvSpPr txBox="1"/>
          <p:nvPr/>
        </p:nvSpPr>
        <p:spPr>
          <a:xfrm>
            <a:off x="930593" y="5476046"/>
            <a:ext cx="479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Controle de Acessos por IAM (</a:t>
            </a:r>
            <a:r>
              <a:rPr lang="pt-BR" sz="1600" dirty="0" err="1"/>
              <a:t>Identity</a:t>
            </a:r>
            <a:r>
              <a:rPr lang="pt-BR" sz="1600" dirty="0"/>
              <a:t> and Access Management) e VPC Service </a:t>
            </a:r>
            <a:r>
              <a:rPr lang="pt-BR" sz="1600" dirty="0" err="1"/>
              <a:t>Controls</a:t>
            </a: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2533AC-403D-03E1-3D72-794B31F855BC}"/>
              </a:ext>
            </a:extLst>
          </p:cNvPr>
          <p:cNvSpPr txBox="1"/>
          <p:nvPr/>
        </p:nvSpPr>
        <p:spPr>
          <a:xfrm>
            <a:off x="571371" y="5527704"/>
            <a:ext cx="37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87FC"/>
                </a:solidFill>
              </a:rPr>
              <a:t>6.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0F26CA7-60BF-1DCF-5B13-77E6B3F547B0}"/>
              </a:ext>
            </a:extLst>
          </p:cNvPr>
          <p:cNvSpPr txBox="1"/>
          <p:nvPr/>
        </p:nvSpPr>
        <p:spPr>
          <a:xfrm>
            <a:off x="950692" y="6077966"/>
            <a:ext cx="479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Definir e configurar </a:t>
            </a:r>
            <a:r>
              <a:rPr lang="pt-BR" sz="1600" dirty="0" err="1"/>
              <a:t>BigQuery</a:t>
            </a:r>
            <a:r>
              <a:rPr lang="pt-BR" sz="1600" dirty="0"/>
              <a:t> </a:t>
            </a:r>
            <a:r>
              <a:rPr lang="pt-BR" sz="1600" dirty="0" err="1"/>
              <a:t>Reservations</a:t>
            </a:r>
            <a:r>
              <a:rPr lang="pt-BR" sz="1600" dirty="0"/>
              <a:t> para cada gerência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66899AD-276C-AF69-85EE-BACE3A317EF3}"/>
              </a:ext>
            </a:extLst>
          </p:cNvPr>
          <p:cNvSpPr txBox="1"/>
          <p:nvPr/>
        </p:nvSpPr>
        <p:spPr>
          <a:xfrm>
            <a:off x="942756" y="4827404"/>
            <a:ext cx="479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Separação dos dados em camadas (</a:t>
            </a:r>
            <a:r>
              <a:rPr lang="pt-BR" sz="1600" dirty="0" err="1"/>
              <a:t>raw</a:t>
            </a:r>
            <a:r>
              <a:rPr lang="pt-BR" sz="1600" dirty="0"/>
              <a:t>, </a:t>
            </a:r>
            <a:r>
              <a:rPr lang="pt-BR" sz="1600" dirty="0" err="1"/>
              <a:t>prepared</a:t>
            </a:r>
            <a:r>
              <a:rPr lang="pt-BR" sz="1600" dirty="0"/>
              <a:t>, </a:t>
            </a:r>
            <a:r>
              <a:rPr lang="pt-BR" sz="1600" dirty="0" err="1"/>
              <a:t>curated</a:t>
            </a:r>
            <a:r>
              <a:rPr lang="pt-BR" sz="1600" dirty="0"/>
              <a:t>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A3EE566-C45C-4113-8D37-4607346A4718}"/>
              </a:ext>
            </a:extLst>
          </p:cNvPr>
          <p:cNvSpPr txBox="1"/>
          <p:nvPr/>
        </p:nvSpPr>
        <p:spPr>
          <a:xfrm>
            <a:off x="613304" y="4845457"/>
            <a:ext cx="37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87FC"/>
                </a:solidFill>
              </a:rPr>
              <a:t>5.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B9D9DEF-3931-4233-2678-ADDC97231B5E}"/>
              </a:ext>
            </a:extLst>
          </p:cNvPr>
          <p:cNvSpPr txBox="1"/>
          <p:nvPr/>
        </p:nvSpPr>
        <p:spPr>
          <a:xfrm>
            <a:off x="571371" y="6093348"/>
            <a:ext cx="37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87FC"/>
                </a:solidFill>
              </a:rPr>
              <a:t>7.</a:t>
            </a:r>
          </a:p>
        </p:txBody>
      </p:sp>
      <p:pic>
        <p:nvPicPr>
          <p:cNvPr id="23" name="Picture 2" descr="Google Data Catalog Connector | StarfishETL">
            <a:extLst>
              <a:ext uri="{FF2B5EF4-FFF2-40B4-BE49-F238E27FC236}">
                <a16:creationId xmlns:a16="http://schemas.microsoft.com/office/drawing/2014/main" id="{63FE72B8-1DBE-0826-B43D-16743F8E3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300" y="1761318"/>
            <a:ext cx="1186115" cy="43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omo Analistas, Cientistas e Engenheiros de Dados Podem Usar o Google  BigQuery - Data Science Academy">
            <a:extLst>
              <a:ext uri="{FF2B5EF4-FFF2-40B4-BE49-F238E27FC236}">
                <a16:creationId xmlns:a16="http://schemas.microsoft.com/office/drawing/2014/main" id="{8A7A44EB-6BEB-44A6-2F76-C6A7771CC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9" b="10572"/>
          <a:stretch/>
        </p:blipFill>
        <p:spPr bwMode="auto">
          <a:xfrm>
            <a:off x="6718453" y="1767405"/>
            <a:ext cx="1314172" cy="50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Enhance Your Django REST API with Google Cloud Logging | by Vinicius Hora | Google  Cloud - Community | Medium">
            <a:extLst>
              <a:ext uri="{FF2B5EF4-FFF2-40B4-BE49-F238E27FC236}">
                <a16:creationId xmlns:a16="http://schemas.microsoft.com/office/drawing/2014/main" id="{81E00B38-D30A-BE62-664B-2D2840235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0" b="19422"/>
          <a:stretch/>
        </p:blipFill>
        <p:spPr bwMode="auto">
          <a:xfrm>
            <a:off x="6805331" y="2437858"/>
            <a:ext cx="1273352" cy="4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Google Cloud Storage とのデータ連携に最適 | Google Cloud Storage ドライバ | CData  Software Japan">
            <a:extLst>
              <a:ext uri="{FF2B5EF4-FFF2-40B4-BE49-F238E27FC236}">
                <a16:creationId xmlns:a16="http://schemas.microsoft.com/office/drawing/2014/main" id="{3402F29F-1B3B-5EBA-7B01-5E93BF25E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5" b="9700"/>
          <a:stretch/>
        </p:blipFill>
        <p:spPr bwMode="auto">
          <a:xfrm>
            <a:off x="6805331" y="3040700"/>
            <a:ext cx="1119359" cy="43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omo Analistas, Cientistas e Engenheiros de Dados Podem Usar o Google  BigQuery - Data Science Academy">
            <a:extLst>
              <a:ext uri="{FF2B5EF4-FFF2-40B4-BE49-F238E27FC236}">
                <a16:creationId xmlns:a16="http://schemas.microsoft.com/office/drawing/2014/main" id="{BDC38F10-C9DF-30DA-4B47-9807E8287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 b="19519"/>
          <a:stretch/>
        </p:blipFill>
        <p:spPr bwMode="auto">
          <a:xfrm>
            <a:off x="8367300" y="3040700"/>
            <a:ext cx="1186115" cy="4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omo Analistas, Cientistas e Engenheiros de Dados Podem Usar o Google  BigQuery - Data Science Academy">
            <a:extLst>
              <a:ext uri="{FF2B5EF4-FFF2-40B4-BE49-F238E27FC236}">
                <a16:creationId xmlns:a16="http://schemas.microsoft.com/office/drawing/2014/main" id="{6E44FBD1-D55A-29DC-F2B1-98FCBE720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 b="19519"/>
          <a:stretch/>
        </p:blipFill>
        <p:spPr bwMode="auto">
          <a:xfrm>
            <a:off x="6805331" y="3628559"/>
            <a:ext cx="1186115" cy="4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Google Cloud Storage とのデータ連携に最適 | Google Cloud Storage ドライバ | CData  Software Japan">
            <a:extLst>
              <a:ext uri="{FF2B5EF4-FFF2-40B4-BE49-F238E27FC236}">
                <a16:creationId xmlns:a16="http://schemas.microsoft.com/office/drawing/2014/main" id="{CAB7A288-6C5D-44A6-2A6F-443816337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5" b="9700"/>
          <a:stretch/>
        </p:blipFill>
        <p:spPr bwMode="auto">
          <a:xfrm>
            <a:off x="6805331" y="4845457"/>
            <a:ext cx="1119359" cy="43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omo Analistas, Cientistas e Engenheiros de Dados Podem Usar o Google  BigQuery - Data Science Academy">
            <a:extLst>
              <a:ext uri="{FF2B5EF4-FFF2-40B4-BE49-F238E27FC236}">
                <a16:creationId xmlns:a16="http://schemas.microsoft.com/office/drawing/2014/main" id="{9722EED2-7927-658F-3C04-EE4255100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 b="19519"/>
          <a:stretch/>
        </p:blipFill>
        <p:spPr bwMode="auto">
          <a:xfrm>
            <a:off x="8367300" y="4845457"/>
            <a:ext cx="1186115" cy="4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☁️ GCP Notes — Identity and Access Management | by Muhammad Valdie Arsanur  | Medium">
            <a:extLst>
              <a:ext uri="{FF2B5EF4-FFF2-40B4-BE49-F238E27FC236}">
                <a16:creationId xmlns:a16="http://schemas.microsoft.com/office/drawing/2014/main" id="{190B1F28-0591-0534-F096-9EF520F8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3" b="21752"/>
          <a:stretch/>
        </p:blipFill>
        <p:spPr bwMode="auto">
          <a:xfrm>
            <a:off x="6805331" y="5518599"/>
            <a:ext cx="1336619" cy="42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Como Analistas, Cientistas e Engenheiros de Dados Podem Usar o Google  BigQuery - Data Science Academy">
            <a:extLst>
              <a:ext uri="{FF2B5EF4-FFF2-40B4-BE49-F238E27FC236}">
                <a16:creationId xmlns:a16="http://schemas.microsoft.com/office/drawing/2014/main" id="{9D57022C-3662-9414-452A-35A8AE9AE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 b="19519"/>
          <a:stretch/>
        </p:blipFill>
        <p:spPr bwMode="auto">
          <a:xfrm>
            <a:off x="6841174" y="6127421"/>
            <a:ext cx="1186115" cy="4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EFF399E-D2AB-2F68-F05C-C525DBC35D88}"/>
              </a:ext>
            </a:extLst>
          </p:cNvPr>
          <p:cNvSpPr txBox="1"/>
          <p:nvPr/>
        </p:nvSpPr>
        <p:spPr>
          <a:xfrm>
            <a:off x="642025" y="718540"/>
            <a:ext cx="9019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Equipe do Projeto: Especialista de Dados, Engenheiro de Dados, Arquiteto de Dados</a:t>
            </a:r>
          </a:p>
        </p:txBody>
      </p:sp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F3A29670-5D21-D664-FB6D-78A34041DAE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52" y="718540"/>
            <a:ext cx="338554" cy="3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1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382D308-BC9E-2852-BB7D-928347B177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25" imgH="426" progId="TCLayout.ActiveDocument.1">
                  <p:embed/>
                </p:oleObj>
              </mc:Choice>
              <mc:Fallback>
                <p:oleObj name="Slide do think-cell" r:id="rId4" imgW="425" imgH="42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82D308-BC9E-2852-BB7D-928347B17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/>
          <p:nvPr/>
        </p:nvSpPr>
        <p:spPr>
          <a:xfrm flipV="1">
            <a:off x="132678" y="622234"/>
            <a:ext cx="9620860" cy="7200"/>
          </a:xfrm>
          <a:prstGeom prst="rect">
            <a:avLst/>
          </a:prstGeom>
          <a:solidFill>
            <a:srgbClr val="499D71"/>
          </a:solidFill>
          <a:ln w="3175">
            <a:solidFill>
              <a:srgbClr val="499D7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3240DC6-0961-604B-0A31-BA6F5DBBFE1F}"/>
              </a:ext>
            </a:extLst>
          </p:cNvPr>
          <p:cNvSpPr txBox="1"/>
          <p:nvPr/>
        </p:nvSpPr>
        <p:spPr>
          <a:xfrm>
            <a:off x="199645" y="121049"/>
            <a:ext cx="11508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Detalhamento de Ações</a:t>
            </a:r>
          </a:p>
        </p:txBody>
      </p:sp>
      <p:pic>
        <p:nvPicPr>
          <p:cNvPr id="1035" name="Picture 11" descr="O Boticário | Logopedia | Fandom">
            <a:extLst>
              <a:ext uri="{FF2B5EF4-FFF2-40B4-BE49-F238E27FC236}">
                <a16:creationId xmlns:a16="http://schemas.microsoft.com/office/drawing/2014/main" id="{BD949C72-4AF6-0943-5790-ECCDC401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248999" y="98663"/>
            <a:ext cx="385291" cy="8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8D6CE588-AD9D-30A1-7CB2-FCC5E23F5E4D}"/>
              </a:ext>
            </a:extLst>
          </p:cNvPr>
          <p:cNvSpPr txBox="1"/>
          <p:nvPr/>
        </p:nvSpPr>
        <p:spPr>
          <a:xfrm>
            <a:off x="991915" y="2090593"/>
            <a:ext cx="479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Refatorar</a:t>
            </a:r>
            <a:r>
              <a:rPr lang="pt-BR" sz="1600" dirty="0"/>
              <a:t> e migrar as procedures críticas com alta disponibilidade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F1C8798-8EDE-54B1-7E9E-DE9AC218FE65}"/>
              </a:ext>
            </a:extLst>
          </p:cNvPr>
          <p:cNvSpPr txBox="1"/>
          <p:nvPr/>
        </p:nvSpPr>
        <p:spPr>
          <a:xfrm>
            <a:off x="991915" y="2724199"/>
            <a:ext cx="479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Implementação de dashboard de Monitoramento de Pipelines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0F62897-E1FB-2F29-D803-DA4BDE80287B}"/>
              </a:ext>
            </a:extLst>
          </p:cNvPr>
          <p:cNvSpPr txBox="1"/>
          <p:nvPr/>
        </p:nvSpPr>
        <p:spPr>
          <a:xfrm>
            <a:off x="632693" y="2142251"/>
            <a:ext cx="37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87FC"/>
                </a:solidFill>
              </a:rPr>
              <a:t>9.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0AF760B-3A26-9D92-CF2A-DBA372B1DC00}"/>
              </a:ext>
            </a:extLst>
          </p:cNvPr>
          <p:cNvSpPr txBox="1"/>
          <p:nvPr/>
        </p:nvSpPr>
        <p:spPr>
          <a:xfrm>
            <a:off x="1011304" y="1703208"/>
            <a:ext cx="479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Padronizar os processos de cada gerência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60473C9-B1F9-010F-538C-D74FC0F7FFE4}"/>
              </a:ext>
            </a:extLst>
          </p:cNvPr>
          <p:cNvSpPr txBox="1"/>
          <p:nvPr/>
        </p:nvSpPr>
        <p:spPr>
          <a:xfrm>
            <a:off x="638821" y="1721261"/>
            <a:ext cx="37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87FC"/>
                </a:solidFill>
              </a:rPr>
              <a:t>8.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2C608D7-2CF4-21BA-C81C-01BBBE8E18D4}"/>
              </a:ext>
            </a:extLst>
          </p:cNvPr>
          <p:cNvSpPr txBox="1"/>
          <p:nvPr/>
        </p:nvSpPr>
        <p:spPr>
          <a:xfrm>
            <a:off x="493401" y="2724199"/>
            <a:ext cx="51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87FC"/>
                </a:solidFill>
              </a:rPr>
              <a:t>10.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D5AD460-F4BA-23AE-8E88-36206BA0CA54}"/>
              </a:ext>
            </a:extLst>
          </p:cNvPr>
          <p:cNvSpPr txBox="1"/>
          <p:nvPr/>
        </p:nvSpPr>
        <p:spPr>
          <a:xfrm>
            <a:off x="564145" y="3987810"/>
            <a:ext cx="55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87FC"/>
                </a:solidFill>
              </a:rPr>
              <a:t>11.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4DD24E3-51B1-31CA-BD27-4008D93E104D}"/>
              </a:ext>
            </a:extLst>
          </p:cNvPr>
          <p:cNvSpPr txBox="1"/>
          <p:nvPr/>
        </p:nvSpPr>
        <p:spPr>
          <a:xfrm>
            <a:off x="1031403" y="4011286"/>
            <a:ext cx="479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Otimizar pipelines e tabelas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869102F-F897-7D63-32A9-132DAF0D07E4}"/>
              </a:ext>
            </a:extLst>
          </p:cNvPr>
          <p:cNvSpPr txBox="1"/>
          <p:nvPr/>
        </p:nvSpPr>
        <p:spPr>
          <a:xfrm>
            <a:off x="1041452" y="4465972"/>
            <a:ext cx="479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Treinar as equipes de analistas nas novas práticas e no monitoramento via dashboards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8867C94-C8ED-E15B-6B5B-FD9299B62D02}"/>
              </a:ext>
            </a:extLst>
          </p:cNvPr>
          <p:cNvSpPr txBox="1"/>
          <p:nvPr/>
        </p:nvSpPr>
        <p:spPr>
          <a:xfrm>
            <a:off x="564146" y="4490737"/>
            <a:ext cx="5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87FC"/>
                </a:solidFill>
              </a:rPr>
              <a:t>12.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38DD5E5-1EF7-01B5-6E73-0A9410E169F9}"/>
              </a:ext>
            </a:extLst>
          </p:cNvPr>
          <p:cNvSpPr txBox="1"/>
          <p:nvPr/>
        </p:nvSpPr>
        <p:spPr>
          <a:xfrm>
            <a:off x="564146" y="5061308"/>
            <a:ext cx="47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4387FC"/>
                </a:solidFill>
              </a:rPr>
              <a:t>13.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798FEDD-DD32-04FE-2911-559921A8B7AC}"/>
              </a:ext>
            </a:extLst>
          </p:cNvPr>
          <p:cNvSpPr txBox="1"/>
          <p:nvPr/>
        </p:nvSpPr>
        <p:spPr>
          <a:xfrm>
            <a:off x="1011304" y="5111351"/>
            <a:ext cx="4798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Revisão do controle de orçamento e dashboards de desempenho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BCDFF3C-9FBB-BB7A-3F10-EF815036908F}"/>
              </a:ext>
            </a:extLst>
          </p:cNvPr>
          <p:cNvSpPr txBox="1"/>
          <p:nvPr/>
        </p:nvSpPr>
        <p:spPr>
          <a:xfrm>
            <a:off x="564144" y="1052104"/>
            <a:ext cx="57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99D71"/>
                </a:solidFill>
              </a:rPr>
              <a:t>Etapa 3 -  Padronização e Migração – 12 Semanas 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58CEF48-DA6C-8CC1-DCCD-DE61BD1C4F63}"/>
              </a:ext>
            </a:extLst>
          </p:cNvPr>
          <p:cNvSpPr txBox="1"/>
          <p:nvPr/>
        </p:nvSpPr>
        <p:spPr>
          <a:xfrm>
            <a:off x="564144" y="3425106"/>
            <a:ext cx="57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499D71"/>
                </a:solidFill>
              </a:rPr>
              <a:t>Etapa 4 -  Otimização e Entrega Final – 12 Semanas </a:t>
            </a:r>
          </a:p>
        </p:txBody>
      </p:sp>
      <p:pic>
        <p:nvPicPr>
          <p:cNvPr id="43" name="Picture 6" descr="Google Cloud Monitoringの基礎知識 &amp; Apacheサーバーの指標を取集する方法を解説 | DevelopersIO">
            <a:extLst>
              <a:ext uri="{FF2B5EF4-FFF2-40B4-BE49-F238E27FC236}">
                <a16:creationId xmlns:a16="http://schemas.microsoft.com/office/drawing/2014/main" id="{C3560F3E-ADC9-5172-9F3C-5A727306CB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88" b="26323"/>
          <a:stretch/>
        </p:blipFill>
        <p:spPr bwMode="auto">
          <a:xfrm>
            <a:off x="6728550" y="2778591"/>
            <a:ext cx="1523849" cy="34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O Que É Google Data Studio e Como Usar | Eficaz Blog">
            <a:extLst>
              <a:ext uri="{FF2B5EF4-FFF2-40B4-BE49-F238E27FC236}">
                <a16:creationId xmlns:a16="http://schemas.microsoft.com/office/drawing/2014/main" id="{8D8AC318-4001-4D59-C84D-DCABA7D5B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4" b="21052"/>
          <a:stretch/>
        </p:blipFill>
        <p:spPr bwMode="auto">
          <a:xfrm>
            <a:off x="8367300" y="2751395"/>
            <a:ext cx="1320201" cy="40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Google Data Catalog Connector | StarfishETL">
            <a:extLst>
              <a:ext uri="{FF2B5EF4-FFF2-40B4-BE49-F238E27FC236}">
                <a16:creationId xmlns:a16="http://schemas.microsoft.com/office/drawing/2014/main" id="{BBE9810A-0D6B-D683-BF73-8FFC8984D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300" y="1570405"/>
            <a:ext cx="1186115" cy="43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omo Analistas, Cientistas e Engenheiros de Dados Podem Usar o Google  BigQuery - Data Science Academy">
            <a:extLst>
              <a:ext uri="{FF2B5EF4-FFF2-40B4-BE49-F238E27FC236}">
                <a16:creationId xmlns:a16="http://schemas.microsoft.com/office/drawing/2014/main" id="{026F4743-78FF-68F6-E0B8-0000A33BF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9" b="10572"/>
          <a:stretch/>
        </p:blipFill>
        <p:spPr bwMode="auto">
          <a:xfrm>
            <a:off x="6718453" y="1576492"/>
            <a:ext cx="1314172" cy="50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Best 9 Data Transfer Tools 2024 | Airbyte">
            <a:extLst>
              <a:ext uri="{FF2B5EF4-FFF2-40B4-BE49-F238E27FC236}">
                <a16:creationId xmlns:a16="http://schemas.microsoft.com/office/drawing/2014/main" id="{E383E9D0-9399-2531-FD7A-D0DFB9D55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898" y="2125264"/>
            <a:ext cx="1251603" cy="50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2829FC6-EEB6-FBC9-A708-9D03B8A519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1049" y="2188004"/>
            <a:ext cx="961068" cy="352074"/>
          </a:xfrm>
          <a:prstGeom prst="rect">
            <a:avLst/>
          </a:prstGeom>
        </p:spPr>
      </p:pic>
      <p:pic>
        <p:nvPicPr>
          <p:cNvPr id="4" name="Picture 4" descr="Como Analistas, Cientistas e Engenheiros de Dados Podem Usar o Google  BigQuery - Data Science Academy">
            <a:extLst>
              <a:ext uri="{FF2B5EF4-FFF2-40B4-BE49-F238E27FC236}">
                <a16:creationId xmlns:a16="http://schemas.microsoft.com/office/drawing/2014/main" id="{601959A5-97B6-2279-A647-05C71F50D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9" b="10572"/>
          <a:stretch/>
        </p:blipFill>
        <p:spPr bwMode="auto">
          <a:xfrm>
            <a:off x="6758178" y="2159943"/>
            <a:ext cx="1314172" cy="50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F7B638-E35A-FD90-68E9-E2AD14FC02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80921" y="1516854"/>
            <a:ext cx="626330" cy="494169"/>
          </a:xfrm>
          <a:prstGeom prst="rect">
            <a:avLst/>
          </a:prstGeom>
        </p:spPr>
      </p:pic>
      <p:pic>
        <p:nvPicPr>
          <p:cNvPr id="9" name="Picture 2" descr="Best 9 Data Transfer Tools 2024 | Airbyte">
            <a:extLst>
              <a:ext uri="{FF2B5EF4-FFF2-40B4-BE49-F238E27FC236}">
                <a16:creationId xmlns:a16="http://schemas.microsoft.com/office/drawing/2014/main" id="{EE570E23-11EE-D1EF-687E-86E11815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898" y="3941862"/>
            <a:ext cx="1251603" cy="50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7C43D6-C665-EED2-24C8-4184D0AE7C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51049" y="4004602"/>
            <a:ext cx="961068" cy="352074"/>
          </a:xfrm>
          <a:prstGeom prst="rect">
            <a:avLst/>
          </a:prstGeom>
        </p:spPr>
      </p:pic>
      <p:pic>
        <p:nvPicPr>
          <p:cNvPr id="11" name="Picture 4" descr="Como Analistas, Cientistas e Engenheiros de Dados Podem Usar o Google  BigQuery - Data Science Academy">
            <a:extLst>
              <a:ext uri="{FF2B5EF4-FFF2-40B4-BE49-F238E27FC236}">
                <a16:creationId xmlns:a16="http://schemas.microsoft.com/office/drawing/2014/main" id="{35B6F511-076A-BD24-ED0F-CD08D7AAB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9" b="10572"/>
          <a:stretch/>
        </p:blipFill>
        <p:spPr bwMode="auto">
          <a:xfrm>
            <a:off x="6758178" y="3976541"/>
            <a:ext cx="1314172" cy="50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02471811-969C-7529-16D6-281295AD38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04026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425" imgH="426" progId="TCLayout.ActiveDocument.1">
                  <p:embed/>
                </p:oleObj>
              </mc:Choice>
              <mc:Fallback>
                <p:oleObj name="Slide do think-cell" r:id="rId3" imgW="425" imgH="42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2471811-969C-7529-16D6-281295AD38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luxograma: Processo 1">
            <a:extLst>
              <a:ext uri="{FF2B5EF4-FFF2-40B4-BE49-F238E27FC236}">
                <a16:creationId xmlns:a16="http://schemas.microsoft.com/office/drawing/2014/main" id="{36673EA0-5D0D-0B18-E82F-7747E21D82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rgbClr val="6F95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11" descr="O Boticário | Logopedia | Fandom">
            <a:extLst>
              <a:ext uri="{FF2B5EF4-FFF2-40B4-BE49-F238E27FC236}">
                <a16:creationId xmlns:a16="http://schemas.microsoft.com/office/drawing/2014/main" id="{BA738326-B714-353A-AF24-B43C85921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31483" y="2146783"/>
            <a:ext cx="1115862" cy="256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589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7DCD144C06EE74FA80927853075D427" ma:contentTypeVersion="17" ma:contentTypeDescription="Criar um novo documento." ma:contentTypeScope="" ma:versionID="5eff845bb6cf43f24cad9f1267f8c275">
  <xsd:schema xmlns:xsd="http://www.w3.org/2001/XMLSchema" xmlns:xs="http://www.w3.org/2001/XMLSchema" xmlns:p="http://schemas.microsoft.com/office/2006/metadata/properties" xmlns:ns2="16da5867-4a80-4985-ad06-27ebf9d6c926" xmlns:ns3="3743475a-ad92-49d4-99c1-e73f5c6b93c6" targetNamespace="http://schemas.microsoft.com/office/2006/metadata/properties" ma:root="true" ma:fieldsID="41cbcd8aaa8f4bbe89500efa670da035" ns2:_="" ns3:_="">
    <xsd:import namespace="16da5867-4a80-4985-ad06-27ebf9d6c926"/>
    <xsd:import namespace="3743475a-ad92-49d4-99c1-e73f5c6b93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LeiaMais" minOccurs="0"/>
                <xsd:element ref="ns2:Dica" minOccurs="0"/>
                <xsd:element ref="ns2:Descri_x00e7__x00e3_o" minOccurs="0"/>
                <xsd:element ref="ns2:_Flow_SignoffStatu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a5867-4a80-4985-ad06-27ebf9d6c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eiaMais" ma:index="18" nillable="true" ma:displayName="Leia Mais" ma:format="Dropdown" ma:indexed="true" ma:internalName="LeiaMais">
      <xsd:simpleType>
        <xsd:restriction base="dms:Text">
          <xsd:maxLength value="255"/>
        </xsd:restriction>
      </xsd:simpleType>
    </xsd:element>
    <xsd:element name="Dica" ma:index="19" nillable="true" ma:displayName="Dica" ma:format="Dropdown" ma:internalName="Dica">
      <xsd:simpleType>
        <xsd:restriction base="dms:Text">
          <xsd:maxLength value="255"/>
        </xsd:restriction>
      </xsd:simpleType>
    </xsd:element>
    <xsd:element name="Descri_x00e7__x00e3_o" ma:index="20" nillable="true" ma:displayName="Descrição" ma:format="Dropdown" ma:internalName="Descri_x00e7__x00e3_o">
      <xsd:simpleType>
        <xsd:restriction base="dms:Text">
          <xsd:maxLength value="255"/>
        </xsd:restriction>
      </xsd:simpleType>
    </xsd:element>
    <xsd:element name="_Flow_SignoffStatus" ma:index="21" nillable="true" ma:displayName="Estado da aprovação" ma:internalName="Estado_x0020_da_x0020_aprova_x00e7__x00e3_o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43475a-ad92-49d4-99c1-e73f5c6b93c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eiaMais xmlns="16da5867-4a80-4985-ad06-27ebf9d6c926" xsi:nil="true"/>
    <_Flow_SignoffStatus xmlns="16da5867-4a80-4985-ad06-27ebf9d6c926" xsi:nil="true"/>
    <Descri_x00e7__x00e3_o xmlns="16da5867-4a80-4985-ad06-27ebf9d6c926" xsi:nil="true"/>
    <Dica xmlns="16da5867-4a80-4985-ad06-27ebf9d6c926" xsi:nil="true"/>
    <SharedWithUsers xmlns="3743475a-ad92-49d4-99c1-e73f5c6b93c6">
      <UserInfo>
        <DisplayName>Todos exceto os utilizadores externos</DisplayName>
        <AccountId>10</AccountId>
        <AccountType/>
      </UserInfo>
      <UserInfo>
        <DisplayName>Patricia Hug</DisplayName>
        <AccountId>466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3BA066-145D-48DC-A380-4811940580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da5867-4a80-4985-ad06-27ebf9d6c926"/>
    <ds:schemaRef ds:uri="3743475a-ad92-49d4-99c1-e73f5c6b93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D07CB1-378D-4FDD-9B5F-D734DF7456B9}">
  <ds:schemaRefs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3743475a-ad92-49d4-99c1-e73f5c6b93c6"/>
    <ds:schemaRef ds:uri="16da5867-4a80-4985-ad06-27ebf9d6c92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762A5C-43E9-4707-98DA-1F7FC1222A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393</Words>
  <Application>Microsoft Office PowerPoint</Application>
  <PresentationFormat>Widescreen</PresentationFormat>
  <Paragraphs>80</Paragraphs>
  <Slides>8</Slides>
  <Notes>5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Corbel</vt:lpstr>
      <vt:lpstr>Globotipo Rounded</vt:lpstr>
      <vt:lpstr>Globotipo Rounded Black</vt:lpstr>
      <vt:lpstr>Globotipo Rounded Light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Globo Comunicacao e Participacoes S.A.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Maisa Neves</dc:creator>
  <cp:lastModifiedBy>Marcella Andrade Ribeiro Seixas</cp:lastModifiedBy>
  <cp:revision>31</cp:revision>
  <dcterms:created xsi:type="dcterms:W3CDTF">2020-09-15T18:24:10Z</dcterms:created>
  <dcterms:modified xsi:type="dcterms:W3CDTF">2024-10-17T12:27:29Z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0x01010017DCD144C06EE74FA80927853075D427</vt:lpwstr>
  </property>
  <property fmtid="{D5CDD505-2E9C-101B-9397-08002B2CF9AE}" pid="3" name="MSIP_Label_3dc542d3-6316-42ad-9eaa-e82fa419e5f2_Enabled">
    <vt:lpwstr>true</vt:lpwstr>
  </property>
  <property fmtid="{D5CDD505-2E9C-101B-9397-08002B2CF9AE}" pid="4" name="MSIP_Label_3dc542d3-6316-42ad-9eaa-e82fa419e5f2_SetDate">
    <vt:lpwstr>2021-01-14T14:04:47Z</vt:lpwstr>
  </property>
  <property fmtid="{D5CDD505-2E9C-101B-9397-08002B2CF9AE}" pid="5" name="MSIP_Label_3dc542d3-6316-42ad-9eaa-e82fa419e5f2_Method">
    <vt:lpwstr>Standard</vt:lpwstr>
  </property>
  <property fmtid="{D5CDD505-2E9C-101B-9397-08002B2CF9AE}" pid="6" name="MSIP_Label_3dc542d3-6316-42ad-9eaa-e82fa419e5f2_Name">
    <vt:lpwstr>3dc542d3-6316-42ad-9eaa-e82fa419e5f2</vt:lpwstr>
  </property>
  <property fmtid="{D5CDD505-2E9C-101B-9397-08002B2CF9AE}" pid="7" name="MSIP_Label_3dc542d3-6316-42ad-9eaa-e82fa419e5f2_SiteId">
    <vt:lpwstr>a7cdc447-3b29-4b41-b73e-8a2cb54b06c6</vt:lpwstr>
  </property>
  <property fmtid="{D5CDD505-2E9C-101B-9397-08002B2CF9AE}" pid="8" name="MSIP_Label_3dc542d3-6316-42ad-9eaa-e82fa419e5f2_ActionId">
    <vt:lpwstr>f100dbe7-24cb-4103-a881-2ed882059df7</vt:lpwstr>
  </property>
  <property fmtid="{D5CDD505-2E9C-101B-9397-08002B2CF9AE}" pid="9" name="MSIP_Label_3dc542d3-6316-42ad-9eaa-e82fa419e5f2_ContentBits">
    <vt:lpwstr>0</vt:lpwstr>
  </property>
</Properties>
</file>