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02417F-8290-4F64-8902-70B1EF98D650}">
  <a:tblStyle styleId="{3402417F-8290-4F64-8902-70B1EF98D6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7e53971e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7e53971e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7e53971e3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7e53971e3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7e53971e3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7e53971e3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7e53971e3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7e53971e3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e53971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e53971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e53971e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e53971e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e53971e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7e53971e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7e53971e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7e53971e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s://pt.wikipedia.org/wiki/Complexidade_de_tempo#cite_note-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hyperlink" Target="https://pt.wikipedia.org/wiki/Complexidade_de_tempo#cite_note-bpp-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 SORT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Conceitos gerais, importância, custo e prática.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889725" y="1627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Merge Sort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889725" y="707955"/>
            <a:ext cx="3432900" cy="332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➔"/>
            </a:pPr>
            <a:r>
              <a:rPr b="1" i="1"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Divide Et Impera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Passo-a-passo: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-"/>
            </a:pPr>
            <a:r>
              <a:rPr b="1"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1: </a:t>
            </a:r>
            <a:r>
              <a:rPr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Dividir a matriz em duas metades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-"/>
            </a:pPr>
            <a:r>
              <a:rPr b="1"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2:</a:t>
            </a:r>
            <a:r>
              <a:rPr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Classificar cada metade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-"/>
            </a:pPr>
            <a:r>
              <a:rPr b="1"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3:</a:t>
            </a:r>
            <a:r>
              <a:rPr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Juntar a matriz novamente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-"/>
            </a:pPr>
            <a:r>
              <a:rPr b="1"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4:</a:t>
            </a:r>
            <a:r>
              <a:rPr lang="pt-BR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Repetir até ordenar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900" y="471250"/>
            <a:ext cx="3907600" cy="39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895" y="3058100"/>
            <a:ext cx="1376105" cy="1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879900" y="4406700"/>
            <a:ext cx="23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Tio Julinho que disse isso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75" y="309825"/>
            <a:ext cx="4185024" cy="4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475" y="309825"/>
            <a:ext cx="4254600" cy="4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855550" y="1627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4.1. Merge Sort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5"/>
          <p:cNvSpPr txBox="1"/>
          <p:nvPr>
            <p:ph idx="4294967295" type="body"/>
          </p:nvPr>
        </p:nvSpPr>
        <p:spPr>
          <a:xfrm>
            <a:off x="2855550" y="707955"/>
            <a:ext cx="3432900" cy="332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que merge sort?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 tem uma complexidade de tempo de O(n*log n)  - Classifica arrays com rapidez.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Classificação estável: ordem dos elementos com valores iguais é preservada durante a classificação.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855550" y="2921825"/>
            <a:ext cx="343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273239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O Merge sort</a:t>
            </a:r>
            <a:r>
              <a:rPr i="1" lang="pt-BR">
                <a:solidFill>
                  <a:srgbClr val="273239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 é definido como um algoritmo de classificação que funciona dividindo um array em subarrays menores, classificando cada subarray e, em seguida, mesclando os subarrays classificados novamente para formar o array classificado final.</a:t>
            </a:r>
            <a:endParaRPr sz="15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ctrTitle"/>
          </p:nvPr>
        </p:nvSpPr>
        <p:spPr>
          <a:xfrm>
            <a:off x="369500" y="575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5795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Entendendo DS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55550" y="1503730"/>
            <a:ext cx="3432900" cy="332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É a forma como as informações são organizadas.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Quantidade de Informações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Essencial para que as máquinas possam fazer a leitura de uma grande quantidade de dados.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Eficiência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Determinado dado deverá ser implementado de maneira eficiente.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700"/>
              </a:spcAft>
              <a:buSzPts val="12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Organização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Formas de organização de dados para diversos tipos de processamento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lt2"/>
                </a:solidFill>
              </a:rPr>
              <a:t>Tipos: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400" y="-11150"/>
            <a:ext cx="5197201" cy="51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855550" y="7411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Algoritmos de Comparação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2855550" y="1815605"/>
            <a:ext cx="3432900" cy="332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Alguns tipos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Quick Sort, Merge Sort, Heap Sort, Selection Sort, Bubble Sort, Bucket Sort, Radix Sort…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Problema real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Imagine que você tem uma Base de dados com 9999999 nomes não ordenados, que precisam ser ordenados em forma alfabética até amanhã.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855550" y="337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Custo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2855550" y="1017630"/>
            <a:ext cx="3432900" cy="332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análise de custo em um algoritmo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Clr>
                <a:srgbClr val="2F2F2F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Tempo gasto para executar</a:t>
            </a:r>
            <a:endParaRPr sz="1200"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Espaço de memória ocupado na execução </a:t>
            </a:r>
            <a:endParaRPr sz="1200"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Eficiência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Quick Sort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Menor Custo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Insertion Sort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700"/>
              </a:spcAft>
              <a:buSzPts val="1200"/>
              <a:buFont typeface="Raleway"/>
              <a:buChar char="➔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Se o custo de um algoritmo é igual ao menor custo possível, o algoritmo é ótimo para a medida de custo considerada.(a medida de custo depende do tamanho da entrada de dados.)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155950" y="3029575"/>
            <a:ext cx="33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855550" y="1627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3.1. Custo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2855550" y="707955"/>
            <a:ext cx="3432900" cy="332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Funç</a:t>
            </a: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ão</a:t>
            </a: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Complexidade ou Funç</a:t>
            </a: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ão </a:t>
            </a: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Custo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Função de complexidade de tempo: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Classificada pela natureza da função T(n).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Por exemplo: Um algoritmo com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T(n) = O(n) é chamado de </a:t>
            </a:r>
            <a:r>
              <a:rPr b="1"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algoritmo de tempo linear</a:t>
            </a: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 algoritmo com T(n) = O(</a:t>
            </a: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pt-BR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é chamado de </a:t>
            </a:r>
            <a:r>
              <a:rPr b="1"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algoritmo de tempo exponencial.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seguir: Tabela de complexidade de tempo comum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Apenas um! </a:t>
            </a:r>
            <a:r>
              <a:rPr lang="pt-BR"/>
              <a:t>O seu idioma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pt-BR" sz="2400"/>
              <a:t>(</a:t>
            </a:r>
            <a:r>
              <a:rPr b="0" lang="pt-BR" sz="2400"/>
              <a:t>Com uma ajudinha do smartphone</a:t>
            </a:r>
            <a:r>
              <a:rPr b="0" lang="pt-BR" sz="2400"/>
              <a:t>)</a:t>
            </a:r>
            <a:endParaRPr b="0" sz="2400"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5" name="Google Shape;11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116" name="Google Shape;116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Importante: as pessoas vão ignorar algo que pareça óbvio</a:t>
              </a: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 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Destaque um aspecto inesperado do </a:t>
              </a:r>
              <a:b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seu tópico</a:t>
              </a: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aphicFrame>
        <p:nvGraphicFramePr>
          <p:cNvPr id="118" name="Google Shape;118;p19"/>
          <p:cNvGraphicFramePr/>
          <p:nvPr/>
        </p:nvGraphicFramePr>
        <p:xfrm>
          <a:off x="0" y="-831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{3402417F-8290-4F64-8902-70B1EF98D650}</a:tableStyleId>
              </a:tblPr>
              <a:tblGrid>
                <a:gridCol w="1457325"/>
                <a:gridCol w="1323975"/>
                <a:gridCol w="1171575"/>
                <a:gridCol w="1476375"/>
                <a:gridCol w="3857625"/>
              </a:tblGrid>
              <a:tr h="7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Nome</a:t>
                      </a:r>
                      <a:endParaRPr b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Classe de Complexidade</a:t>
                      </a:r>
                      <a:endParaRPr b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de execução (</a:t>
                      </a:r>
                      <a:r>
                        <a:rPr b="1"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</a:t>
                      </a:r>
                      <a:r>
                        <a:rPr b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b="1"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))</a:t>
                      </a:r>
                      <a:endParaRPr b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Exemplos de tempo de execução</a:t>
                      </a:r>
                      <a:endParaRPr b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Exemplos de algoritmos</a:t>
                      </a:r>
                      <a:endParaRPr b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constante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10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Determinando se o número é par ou ímpar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Função inversa de Ackermann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(α(n))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amortizado por operação usando um conjunto dijunto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Logaritmo Iterativo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(log-star(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 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Algoritmo de Cole-Vishkin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log-logarítmico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(log 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amortizado por operação usando uma fila de prioridades limitada </a:t>
                      </a:r>
                      <a:r>
                        <a:rPr baseline="30000" lang="pt-BR">
                          <a:solidFill>
                            <a:srgbClr val="3366CC"/>
                          </a:solidFill>
                          <a:highlight>
                            <a:srgbClr val="F8F9FA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[1]</a:t>
                      </a:r>
                      <a:endParaRPr baseline="30000">
                        <a:solidFill>
                          <a:srgbClr val="3366CC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logarítmico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DLOGTIME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log(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Busca binária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poli-logarítmico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poly(log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potência fracionária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c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 onde 0 &lt; c &lt; 1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1/2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2/3</a:t>
                      </a:r>
                      <a:endParaRPr baseline="30000" i="1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Procurando em uma kd-tree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O Google Tradutor pode repetir qualquer frase que você falar em até </a:t>
            </a:r>
            <a:r>
              <a:rPr b="0" lang="pt-BR" sz="2400">
                <a:solidFill>
                  <a:schemeClr val="dk2"/>
                </a:solidFill>
              </a:rPr>
              <a:t> </a:t>
            </a:r>
            <a:r>
              <a:rPr lang="pt-BR"/>
              <a:t>90 IDIOMAS</a:t>
            </a:r>
            <a:r>
              <a:rPr b="0" lang="pt-BR" sz="2400">
                <a:solidFill>
                  <a:schemeClr val="dk2"/>
                </a:solidFill>
              </a:rPr>
              <a:t>, </a:t>
            </a:r>
            <a:r>
              <a:rPr b="0" lang="pt-BR" sz="2400">
                <a:solidFill>
                  <a:schemeClr val="dk2"/>
                </a:solidFill>
              </a:rPr>
              <a:t>do alemão ao japonês, passando pelo tcheco e o zulu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26" name="Google Shape;12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127" name="Google Shape;127;p20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Não espere até o final da apresentação para passar a mensagem mais importante</a:t>
              </a: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 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Revele o produto ou a ideia (neste caso, um aplicativo de tradução) logo no início</a:t>
              </a: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aphicFrame>
        <p:nvGraphicFramePr>
          <p:cNvPr id="129" name="Google Shape;129;p20"/>
          <p:cNvGraphicFramePr/>
          <p:nvPr/>
        </p:nvGraphicFramePr>
        <p:xfrm>
          <a:off x="0" y="-831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{3402417F-8290-4F64-8902-70B1EF98D650}</a:tableStyleId>
              </a:tblPr>
              <a:tblGrid>
                <a:gridCol w="1457325"/>
                <a:gridCol w="1323975"/>
                <a:gridCol w="1171575"/>
                <a:gridCol w="1476375"/>
                <a:gridCol w="3857625"/>
              </a:tblGrid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linear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endParaRPr i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Procurando o menor item em um array não ordenado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"n log star n"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log-star(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Algoritmo de triangulação de polígonos de Seidel.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linearitmico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!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A ordenação por comparação mais rápida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quadrático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Bubble sort; Insertion sort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cúbico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3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3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Multiplicação ingênua de duas matrizes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×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. Calculando correlação parcial.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polinomial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 (classe de complexidade)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= poly(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log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10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Algoritmo de Karkamar para programação linear; Teste de primalidade de AKS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quasi-polinomial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QP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poly(log 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 log 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 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endParaRPr baseline="30000" i="1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Melhor conhecido O(log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)-algoritmo de aproximação para o problema da árvore de Steiner dirigida.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sub-exponencial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(primeira definição)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SUBEXP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(2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i="1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ε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 para todos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ε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&gt; 0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(2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 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log log </a:t>
                      </a:r>
                      <a:r>
                        <a:rPr baseline="30000" i="1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Assumindo a complexidade do teorema de conjecturas, Polinômio probabilístico com limitação de erro está contido em um SUBEXP.</a:t>
                      </a:r>
                      <a:r>
                        <a:rPr baseline="30000" lang="pt-BR">
                          <a:solidFill>
                            <a:srgbClr val="3366CC"/>
                          </a:solidFill>
                          <a:highlight>
                            <a:srgbClr val="F8F9FA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[2]</a:t>
                      </a:r>
                      <a:endParaRPr baseline="30000">
                        <a:solidFill>
                          <a:srgbClr val="3366CC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sux-exponencial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(segunda definição)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1/3</a:t>
                      </a:r>
                      <a:endParaRPr baseline="30000" sz="11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Melhor algoritmo conhecido para a fatoração de inteiros e isomorfismo em grafos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exponencial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E (classe de complexidade)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1.1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10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endParaRPr baseline="30000" i="1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Resolvendo o problema do Caixeiro Viajante usando programação dinâmica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exponencial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EXPTIME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poly(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baseline="300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!, 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, 2</a:t>
                      </a:r>
                      <a:r>
                        <a:rPr baseline="30000" i="1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endParaRPr baseline="30000" sz="11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fatorial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!)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!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Resolvendo o problema do caxeiro viajante via busca com força-bruta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Tempo duplamente exponencial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2-EXPTIME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poly(</a:t>
                      </a:r>
                      <a:r>
                        <a:rPr baseline="30000" i="1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baseline="30000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baseline="30000" sz="11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2</a:t>
                      </a:r>
                      <a:r>
                        <a:rPr baseline="30000" lang="pt-BR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3</a:t>
                      </a:r>
                      <a:r>
                        <a:rPr baseline="30000" i="1" lang="pt-BR" sz="11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endParaRPr baseline="30000" i="1" sz="110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Decidindo a verdade de uma informação dada pela Aritmética de Presburger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855550" y="1627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3.2. Custo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2855550" y="907805"/>
            <a:ext cx="3432900" cy="332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Função de Complexidade ou Função de Custo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Função de complexidade de espaço: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spaço total ocupado pelo algoritmo em relação ao tamanho de entrada(input). A complexidade do espaço inclui o </a:t>
            </a:r>
            <a:r>
              <a:rPr lang="pt-BR" sz="14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espaço auxiliar</a:t>
            </a: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 o espaço usado pelo input.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lang="pt-BR" sz="14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Espaço auxiliar:</a:t>
            </a: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Espaço extra ou temporário usado por um algoritmo em sua execução.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888" y="2486350"/>
            <a:ext cx="2116426" cy="23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026150" y="2571750"/>
            <a:ext cx="19119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 criarmos um array de tamanho x, isso exigirá espaço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(x). Se criarmos um array bidimensional de tamanho x*x, isso exigirá espaço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(x^2 ).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